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sldIdLst>
    <p:sldId id="256" r:id="rId2"/>
    <p:sldId id="257" r:id="rId3"/>
    <p:sldId id="289" r:id="rId4"/>
    <p:sldId id="283" r:id="rId5"/>
    <p:sldId id="284" r:id="rId6"/>
    <p:sldId id="290" r:id="rId7"/>
    <p:sldId id="258" r:id="rId8"/>
    <p:sldId id="259" r:id="rId9"/>
    <p:sldId id="262" r:id="rId10"/>
    <p:sldId id="263" r:id="rId11"/>
    <p:sldId id="286" r:id="rId12"/>
    <p:sldId id="264" r:id="rId13"/>
    <p:sldId id="265" r:id="rId14"/>
    <p:sldId id="266" r:id="rId15"/>
    <p:sldId id="267" r:id="rId16"/>
    <p:sldId id="269" r:id="rId17"/>
    <p:sldId id="268" r:id="rId18"/>
    <p:sldId id="270" r:id="rId19"/>
    <p:sldId id="272" r:id="rId20"/>
    <p:sldId id="292" r:id="rId21"/>
    <p:sldId id="273" r:id="rId22"/>
    <p:sldId id="274" r:id="rId23"/>
    <p:sldId id="293" r:id="rId24"/>
    <p:sldId id="275" r:id="rId25"/>
    <p:sldId id="294" r:id="rId26"/>
    <p:sldId id="276" r:id="rId27"/>
    <p:sldId id="295" r:id="rId28"/>
    <p:sldId id="277" r:id="rId29"/>
    <p:sldId id="278" r:id="rId30"/>
    <p:sldId id="285" r:id="rId31"/>
    <p:sldId id="296" r:id="rId32"/>
    <p:sldId id="279" r:id="rId33"/>
    <p:sldId id="297" r:id="rId34"/>
    <p:sldId id="280" r:id="rId35"/>
    <p:sldId id="281" r:id="rId36"/>
    <p:sldId id="282" r:id="rId37"/>
    <p:sldId id="271"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mn-cs"/>
      </a:defRPr>
    </a:lvl5pPr>
    <a:lvl6pPr marL="2286000" algn="l" defTabSz="457200" rtl="0" eaLnBrk="1" latinLnBrk="0" hangingPunct="1">
      <a:defRPr kern="1200">
        <a:solidFill>
          <a:schemeClr val="tx1"/>
        </a:solidFill>
        <a:latin typeface="Tahoma" charset="0"/>
        <a:ea typeface="ＭＳ Ｐゴシック" charset="0"/>
        <a:cs typeface="+mn-cs"/>
      </a:defRPr>
    </a:lvl6pPr>
    <a:lvl7pPr marL="2743200" algn="l" defTabSz="457200" rtl="0" eaLnBrk="1" latinLnBrk="0" hangingPunct="1">
      <a:defRPr kern="1200">
        <a:solidFill>
          <a:schemeClr val="tx1"/>
        </a:solidFill>
        <a:latin typeface="Tahoma" charset="0"/>
        <a:ea typeface="ＭＳ Ｐゴシック" charset="0"/>
        <a:cs typeface="+mn-cs"/>
      </a:defRPr>
    </a:lvl7pPr>
    <a:lvl8pPr marL="3200400" algn="l" defTabSz="457200" rtl="0" eaLnBrk="1" latinLnBrk="0" hangingPunct="1">
      <a:defRPr kern="1200">
        <a:solidFill>
          <a:schemeClr val="tx1"/>
        </a:solidFill>
        <a:latin typeface="Tahoma" charset="0"/>
        <a:ea typeface="ＭＳ Ｐゴシック" charset="0"/>
        <a:cs typeface="+mn-cs"/>
      </a:defRPr>
    </a:lvl8pPr>
    <a:lvl9pPr marL="3657600" algn="l" defTabSz="457200" rtl="0" eaLnBrk="1" latinLnBrk="0" hangingPunct="1">
      <a:defRPr kern="1200">
        <a:solidFill>
          <a:schemeClr val="tx1"/>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13" autoAdjust="0"/>
    <p:restoredTop sz="94674"/>
  </p:normalViewPr>
  <p:slideViewPr>
    <p:cSldViewPr>
      <p:cViewPr varScale="1">
        <p:scale>
          <a:sx n="124" d="100"/>
          <a:sy n="124" d="100"/>
        </p:scale>
        <p:origin x="1016"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9.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746" name="Group 2"/>
          <p:cNvGrpSpPr>
            <a:grpSpLocks/>
          </p:cNvGrpSpPr>
          <p:nvPr/>
        </p:nvGrpSpPr>
        <p:grpSpPr bwMode="auto">
          <a:xfrm>
            <a:off x="0" y="1422400"/>
            <a:ext cx="9147175" cy="5435600"/>
            <a:chOff x="0" y="896"/>
            <a:chExt cx="5762" cy="3424"/>
          </a:xfrm>
        </p:grpSpPr>
        <p:grpSp>
          <p:nvGrpSpPr>
            <p:cNvPr id="31747" name="Group 3"/>
            <p:cNvGrpSpPr>
              <a:grpSpLocks/>
            </p:cNvGrpSpPr>
            <p:nvPr userDrawn="1"/>
          </p:nvGrpSpPr>
          <p:grpSpPr bwMode="auto">
            <a:xfrm>
              <a:off x="20" y="896"/>
              <a:ext cx="5742" cy="3424"/>
              <a:chOff x="20" y="896"/>
              <a:chExt cx="5742" cy="3424"/>
            </a:xfrm>
          </p:grpSpPr>
          <p:sp>
            <p:nvSpPr>
              <p:cNvPr id="31748"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1749"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1750"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1751"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1752"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1753"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Lst>
                <a:ahLst/>
                <a:cxnLst>
                  <a:cxn ang="0">
                    <a:pos x="T0" y="T1"/>
                  </a:cxn>
                  <a:cxn ang="0">
                    <a:pos x="T2" y="T3"/>
                  </a:cxn>
                  <a:cxn ang="0">
                    <a:pos x="T4" y="T5"/>
                  </a:cxn>
                  <a:cxn ang="0">
                    <a:pos x="T6" y="T7"/>
                  </a:cxn>
                  <a:cxn ang="0">
                    <a:pos x="T8" y="T9"/>
                  </a:cxn>
                  <a:cxn ang="0">
                    <a:pos x="T10" y="T11"/>
                  </a:cxn>
                  <a:cxn ang="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1754"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1755"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1756"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1757"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1758"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Lst>
                <a:ahLst/>
                <a:cxnLst>
                  <a:cxn ang="0">
                    <a:pos x="T0" y="T1"/>
                  </a:cxn>
                  <a:cxn ang="0">
                    <a:pos x="T2" y="T3"/>
                  </a:cxn>
                  <a:cxn ang="0">
                    <a:pos x="T4" y="T5"/>
                  </a:cxn>
                  <a:cxn ang="0">
                    <a:pos x="T6" y="T7"/>
                  </a:cxn>
                  <a:cxn ang="0">
                    <a:pos x="T8" y="T9"/>
                  </a:cxn>
                  <a:cxn ang="0">
                    <a:pos x="T10" y="T11"/>
                  </a:cxn>
                  <a:cxn ang="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1759"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1760"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gradFill rotWithShape="0">
                      <a:gsLst>
                        <a:gs pos="0">
                          <a:schemeClr val="bg2"/>
                        </a:gs>
                        <a:gs pos="100000">
                          <a:schemeClr val="bg1"/>
                        </a:gs>
                      </a:gsLst>
                      <a:lin ang="18900000" scaled="1"/>
                    </a:gra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grpSp>
        <p:grpSp>
          <p:nvGrpSpPr>
            <p:cNvPr id="31761" name="Group 17"/>
            <p:cNvGrpSpPr>
              <a:grpSpLocks/>
            </p:cNvGrpSpPr>
            <p:nvPr userDrawn="1"/>
          </p:nvGrpSpPr>
          <p:grpSpPr bwMode="auto">
            <a:xfrm>
              <a:off x="0" y="2291"/>
              <a:ext cx="1385" cy="1702"/>
              <a:chOff x="0" y="2291"/>
              <a:chExt cx="1385" cy="1702"/>
            </a:xfrm>
          </p:grpSpPr>
          <p:sp>
            <p:nvSpPr>
              <p:cNvPr id="31762" name="Rectangle 18"/>
              <p:cNvSpPr>
                <a:spLocks noChangeArrowheads="1"/>
              </p:cNvSpPr>
              <p:nvPr userDrawn="1"/>
            </p:nvSpPr>
            <p:spPr bwMode="ltGray">
              <a:xfrm rot="6798887">
                <a:off x="62" y="3883"/>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63"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64" name="Rectangle 20"/>
              <p:cNvSpPr>
                <a:spLocks noChangeArrowheads="1"/>
              </p:cNvSpPr>
              <p:nvPr userDrawn="1"/>
            </p:nvSpPr>
            <p:spPr bwMode="ltGray">
              <a:xfrm rot="6798887">
                <a:off x="6" y="3875"/>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65"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66" name="Rectangle 22"/>
              <p:cNvSpPr>
                <a:spLocks noChangeArrowheads="1"/>
              </p:cNvSpPr>
              <p:nvPr userDrawn="1"/>
            </p:nvSpPr>
            <p:spPr bwMode="ltGray">
              <a:xfrm rot="5999912">
                <a:off x="182" y="3889"/>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67" name="Rectangle 23"/>
              <p:cNvSpPr>
                <a:spLocks noChangeArrowheads="1"/>
              </p:cNvSpPr>
              <p:nvPr userDrawn="1"/>
            </p:nvSpPr>
            <p:spPr bwMode="ltGray">
              <a:xfrm rot="6250138">
                <a:off x="152" y="3888"/>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68"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69" name="Rectangle 25"/>
              <p:cNvSpPr>
                <a:spLocks noChangeArrowheads="1"/>
              </p:cNvSpPr>
              <p:nvPr userDrawn="1"/>
            </p:nvSpPr>
            <p:spPr bwMode="ltGray">
              <a:xfrm rot="5380717">
                <a:off x="363" y="3869"/>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70" name="Rectangle 26"/>
              <p:cNvSpPr>
                <a:spLocks noChangeArrowheads="1"/>
              </p:cNvSpPr>
              <p:nvPr userDrawn="1"/>
            </p:nvSpPr>
            <p:spPr bwMode="ltGray">
              <a:xfrm rot="5380717">
                <a:off x="332" y="3872"/>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71" name="Rectangle 27"/>
              <p:cNvSpPr>
                <a:spLocks noChangeArrowheads="1"/>
              </p:cNvSpPr>
              <p:nvPr userDrawn="1"/>
            </p:nvSpPr>
            <p:spPr bwMode="ltGray">
              <a:xfrm rot="5583200">
                <a:off x="302" y="3877"/>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72" name="Rectangle 28"/>
              <p:cNvSpPr>
                <a:spLocks noChangeArrowheads="1"/>
              </p:cNvSpPr>
              <p:nvPr userDrawn="1"/>
            </p:nvSpPr>
            <p:spPr bwMode="ltGray">
              <a:xfrm rot="5737625">
                <a:off x="270" y="3882"/>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73" name="Rectangle 29"/>
              <p:cNvSpPr>
                <a:spLocks noChangeArrowheads="1"/>
              </p:cNvSpPr>
              <p:nvPr userDrawn="1"/>
            </p:nvSpPr>
            <p:spPr bwMode="ltGray">
              <a:xfrm rot="4715477">
                <a:off x="516" y="3829"/>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74"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75"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76" name="Rectangle 32"/>
              <p:cNvSpPr>
                <a:spLocks noChangeArrowheads="1"/>
              </p:cNvSpPr>
              <p:nvPr userDrawn="1"/>
            </p:nvSpPr>
            <p:spPr bwMode="ltGray">
              <a:xfrm rot="5041352">
                <a:off x="426" y="3851"/>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77"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78"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79" name="Rectangle 35"/>
              <p:cNvSpPr>
                <a:spLocks noChangeArrowheads="1"/>
              </p:cNvSpPr>
              <p:nvPr userDrawn="1"/>
            </p:nvSpPr>
            <p:spPr bwMode="ltGray">
              <a:xfrm rot="4104184">
                <a:off x="605" y="3791"/>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80"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81" name="Rectangle 37"/>
              <p:cNvSpPr>
                <a:spLocks noChangeArrowheads="1"/>
              </p:cNvSpPr>
              <p:nvPr userDrawn="1"/>
            </p:nvSpPr>
            <p:spPr bwMode="ltGray">
              <a:xfrm rot="3368036">
                <a:off x="799" y="3683"/>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82" name="Rectangle 38"/>
              <p:cNvSpPr>
                <a:spLocks noChangeArrowheads="1"/>
              </p:cNvSpPr>
              <p:nvPr userDrawn="1"/>
            </p:nvSpPr>
            <p:spPr bwMode="ltGray">
              <a:xfrm rot="3368036">
                <a:off x="772" y="3699"/>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83" name="Rectangle 39"/>
              <p:cNvSpPr>
                <a:spLocks noChangeArrowheads="1"/>
              </p:cNvSpPr>
              <p:nvPr userDrawn="1"/>
            </p:nvSpPr>
            <p:spPr bwMode="ltGray">
              <a:xfrm rot="3368036">
                <a:off x="745" y="3717"/>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84"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85"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86"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87"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88"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89"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90"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91"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92"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93"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94"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95"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96"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97"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98"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99"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00"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01"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02"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03"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04"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05"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06"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07"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08"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09"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10"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11"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12"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13"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14"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15"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16"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17"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18"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19"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20"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21"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22"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23"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24"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25"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1826"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27"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28" name="Rectangle 84"/>
              <p:cNvSpPr>
                <a:spLocks noChangeArrowheads="1"/>
              </p:cNvSpPr>
              <p:nvPr userDrawn="1"/>
            </p:nvSpPr>
            <p:spPr bwMode="ltGray">
              <a:xfrm rot="-2957028">
                <a:off x="907" y="2473"/>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29"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30"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31"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32"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33"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34" name="Rectangle 90"/>
              <p:cNvSpPr>
                <a:spLocks noChangeArrowheads="1"/>
              </p:cNvSpPr>
              <p:nvPr userDrawn="1"/>
            </p:nvSpPr>
            <p:spPr bwMode="ltGray">
              <a:xfrm rot="-3514633">
                <a:off x="837" y="2441"/>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35" name="Rectangle 91"/>
              <p:cNvSpPr>
                <a:spLocks noChangeArrowheads="1"/>
              </p:cNvSpPr>
              <p:nvPr userDrawn="1"/>
            </p:nvSpPr>
            <p:spPr bwMode="ltGray">
              <a:xfrm rot="-3220799">
                <a:off x="862" y="2453"/>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36"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37"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38" name="Rectangle 94"/>
              <p:cNvSpPr>
                <a:spLocks noChangeArrowheads="1"/>
              </p:cNvSpPr>
              <p:nvPr userDrawn="1"/>
            </p:nvSpPr>
            <p:spPr bwMode="ltGray">
              <a:xfrm rot="-4250359">
                <a:off x="707" y="2407"/>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39" name="Rectangle 95"/>
              <p:cNvSpPr>
                <a:spLocks noChangeArrowheads="1"/>
              </p:cNvSpPr>
              <p:nvPr userDrawn="1"/>
            </p:nvSpPr>
            <p:spPr bwMode="ltGray">
              <a:xfrm rot="-3989246">
                <a:off x="737" y="2411"/>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0" name="Rectangle 96"/>
              <p:cNvSpPr>
                <a:spLocks noChangeArrowheads="1"/>
              </p:cNvSpPr>
              <p:nvPr userDrawn="1"/>
            </p:nvSpPr>
            <p:spPr bwMode="ltGray">
              <a:xfrm rot="-4862215">
                <a:off x="503" y="2395"/>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1" name="Rectangle 97"/>
              <p:cNvSpPr>
                <a:spLocks noChangeArrowheads="1"/>
              </p:cNvSpPr>
              <p:nvPr userDrawn="1"/>
            </p:nvSpPr>
            <p:spPr bwMode="ltGray">
              <a:xfrm rot="-4673370">
                <a:off x="533" y="2393"/>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2"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3" name="Rectangle 99"/>
              <p:cNvSpPr>
                <a:spLocks noChangeArrowheads="1"/>
              </p:cNvSpPr>
              <p:nvPr userDrawn="1"/>
            </p:nvSpPr>
            <p:spPr bwMode="ltGray">
              <a:xfrm rot="-4580623">
                <a:off x="594" y="2391"/>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4"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5" name="Rectangle 101"/>
              <p:cNvSpPr>
                <a:spLocks noChangeArrowheads="1"/>
              </p:cNvSpPr>
              <p:nvPr userDrawn="1"/>
            </p:nvSpPr>
            <p:spPr bwMode="ltGray">
              <a:xfrm rot="-5360484">
                <a:off x="385" y="2409"/>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6" name="Rectangle 102"/>
              <p:cNvSpPr>
                <a:spLocks noChangeArrowheads="1"/>
              </p:cNvSpPr>
              <p:nvPr userDrawn="1"/>
            </p:nvSpPr>
            <p:spPr bwMode="ltGray">
              <a:xfrm rot="-5288939">
                <a:off x="418" y="2405"/>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7"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8"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9"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0"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1" name="Rectangle 107"/>
              <p:cNvSpPr>
                <a:spLocks noChangeArrowheads="1"/>
              </p:cNvSpPr>
              <p:nvPr userDrawn="1"/>
            </p:nvSpPr>
            <p:spPr bwMode="ltGray">
              <a:xfrm rot="-5919570">
                <a:off x="292" y="2427"/>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2" name="Rectangle 108"/>
              <p:cNvSpPr>
                <a:spLocks noChangeArrowheads="1"/>
              </p:cNvSpPr>
              <p:nvPr userDrawn="1"/>
            </p:nvSpPr>
            <p:spPr bwMode="ltGray">
              <a:xfrm rot="-7376291">
                <a:off x="5" y="2549"/>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3" name="Rectangle 109"/>
              <p:cNvSpPr>
                <a:spLocks noChangeArrowheads="1"/>
              </p:cNvSpPr>
              <p:nvPr userDrawn="1"/>
            </p:nvSpPr>
            <p:spPr bwMode="ltGray">
              <a:xfrm rot="-7168347">
                <a:off x="64" y="2517"/>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4"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5"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6"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7"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8"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9"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0"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1"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2"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3"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4"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5"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6"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7"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8"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9"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70"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71"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72"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73"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74"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75"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76"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77"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78"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79"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80"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81"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82"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883"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78">
                    <a:moveTo>
                      <a:pt x="66" y="36"/>
                    </a:moveTo>
                    <a:lnTo>
                      <a:pt x="66" y="36"/>
                    </a:lnTo>
                    <a:lnTo>
                      <a:pt x="18" y="24"/>
                    </a:lnTo>
                    <a:lnTo>
                      <a:pt x="0" y="30"/>
                    </a:lnTo>
                    <a:lnTo>
                      <a:pt x="36" y="78"/>
                    </a:lnTo>
                    <a:lnTo>
                      <a:pt x="48" y="72"/>
                    </a:lnTo>
                    <a:lnTo>
                      <a:pt x="24" y="36"/>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884"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885"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886"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887"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84">
                    <a:moveTo>
                      <a:pt x="42" y="60"/>
                    </a:moveTo>
                    <a:lnTo>
                      <a:pt x="42" y="60"/>
                    </a:lnTo>
                    <a:lnTo>
                      <a:pt x="72" y="12"/>
                    </a:lnTo>
                    <a:lnTo>
                      <a:pt x="66" y="0"/>
                    </a:lnTo>
                    <a:lnTo>
                      <a:pt x="0" y="42"/>
                    </a:lnTo>
                    <a:lnTo>
                      <a:pt x="6" y="54"/>
                    </a:lnTo>
                    <a:lnTo>
                      <a:pt x="54" y="2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888"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6" y="0"/>
                    </a:moveTo>
                    <a:lnTo>
                      <a:pt x="6" y="0"/>
                    </a:lnTo>
                    <a:lnTo>
                      <a:pt x="0" y="0"/>
                    </a:lnTo>
                    <a:lnTo>
                      <a:pt x="0" y="0"/>
                    </a:lnTo>
                    <a:lnTo>
                      <a:pt x="0" y="12"/>
                    </a:lnTo>
                    <a:lnTo>
                      <a:pt x="6" y="0"/>
                    </a:lnTo>
                    <a:lnTo>
                      <a:pt x="6"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889"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30" h="48">
                    <a:moveTo>
                      <a:pt x="18" y="48"/>
                    </a:moveTo>
                    <a:lnTo>
                      <a:pt x="18" y="48"/>
                    </a:lnTo>
                    <a:lnTo>
                      <a:pt x="30" y="42"/>
                    </a:lnTo>
                    <a:lnTo>
                      <a:pt x="0" y="0"/>
                    </a:lnTo>
                    <a:lnTo>
                      <a:pt x="0" y="24"/>
                    </a:lnTo>
                    <a:lnTo>
                      <a:pt x="18" y="48"/>
                    </a:lnTo>
                    <a:lnTo>
                      <a:pt x="18" y="4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890"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6" h="66">
                    <a:moveTo>
                      <a:pt x="36" y="0"/>
                    </a:moveTo>
                    <a:lnTo>
                      <a:pt x="24" y="0"/>
                    </a:lnTo>
                    <a:lnTo>
                      <a:pt x="24" y="0"/>
                    </a:lnTo>
                    <a:lnTo>
                      <a:pt x="0" y="36"/>
                    </a:lnTo>
                    <a:lnTo>
                      <a:pt x="0" y="66"/>
                    </a:lnTo>
                    <a:lnTo>
                      <a:pt x="36" y="0"/>
                    </a:lnTo>
                    <a:lnTo>
                      <a:pt x="36"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891"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92"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93"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1894" name="Freeform 150"/>
              <p:cNvSpPr>
                <a:spLocks/>
              </p:cNvSpPr>
              <p:nvPr userDrawn="1"/>
            </p:nvSpPr>
            <p:spPr bwMode="ltGray">
              <a:xfrm rot="-2857037">
                <a:off x="619" y="3550"/>
                <a:ext cx="68" cy="69"/>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1895"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1896"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grpSp>
      </p:grpSp>
      <p:sp>
        <p:nvSpPr>
          <p:cNvPr id="31897"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US" noProof="0"/>
              <a:t>Click to edit Master title style</a:t>
            </a:r>
          </a:p>
        </p:txBody>
      </p:sp>
      <p:sp>
        <p:nvSpPr>
          <p:cNvPr id="31898"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US" noProof="0"/>
              <a:t>Click to edit Master subtitle style</a:t>
            </a:r>
          </a:p>
        </p:txBody>
      </p:sp>
      <p:sp>
        <p:nvSpPr>
          <p:cNvPr id="31899" name="Rectangle 155"/>
          <p:cNvSpPr>
            <a:spLocks noGrp="1" noChangeArrowheads="1"/>
          </p:cNvSpPr>
          <p:nvPr>
            <p:ph type="dt" sz="quarter" idx="2"/>
          </p:nvPr>
        </p:nvSpPr>
        <p:spPr>
          <a:xfrm>
            <a:off x="304800" y="6248400"/>
            <a:ext cx="2286000" cy="457200"/>
          </a:xfrm>
        </p:spPr>
        <p:txBody>
          <a:bodyPr/>
          <a:lstStyle>
            <a:lvl1pPr>
              <a:defRPr>
                <a:effectLst>
                  <a:outerShdw blurRad="38100" dist="38100" dir="2700000" algn="tl">
                    <a:srgbClr val="000000"/>
                  </a:outerShdw>
                </a:effectLst>
                <a:latin typeface="+mn-lt"/>
              </a:defRPr>
            </a:lvl1pPr>
          </a:lstStyle>
          <a:p>
            <a:endParaRPr lang="en-US"/>
          </a:p>
        </p:txBody>
      </p:sp>
      <p:sp>
        <p:nvSpPr>
          <p:cNvPr id="31900" name="Rectangle 156"/>
          <p:cNvSpPr>
            <a:spLocks noGrp="1" noChangeArrowheads="1"/>
          </p:cNvSpPr>
          <p:nvPr>
            <p:ph type="ftr" sz="quarter" idx="3"/>
          </p:nvPr>
        </p:nvSpPr>
        <p:spPr>
          <a:xfrm>
            <a:off x="3124200" y="6248400"/>
            <a:ext cx="2895600" cy="457200"/>
          </a:xfrm>
        </p:spPr>
        <p:txBody>
          <a:bodyPr/>
          <a:lstStyle>
            <a:lvl1pPr>
              <a:defRPr>
                <a:effectLst>
                  <a:outerShdw blurRad="38100" dist="38100" dir="2700000" algn="tl">
                    <a:srgbClr val="000000"/>
                  </a:outerShdw>
                </a:effectLst>
                <a:latin typeface="+mn-lt"/>
              </a:defRPr>
            </a:lvl1pPr>
          </a:lstStyle>
          <a:p>
            <a:endParaRPr lang="en-US"/>
          </a:p>
        </p:txBody>
      </p:sp>
      <p:sp>
        <p:nvSpPr>
          <p:cNvPr id="31901" name="Rectangle 157"/>
          <p:cNvSpPr>
            <a:spLocks noGrp="1" noChangeArrowheads="1"/>
          </p:cNvSpPr>
          <p:nvPr>
            <p:ph type="sldNum" sz="quarter" idx="4"/>
          </p:nvPr>
        </p:nvSpPr>
        <p:spPr>
          <a:xfrm>
            <a:off x="6553200" y="6248400"/>
            <a:ext cx="2286000" cy="457200"/>
          </a:xfrm>
        </p:spPr>
        <p:txBody>
          <a:bodyPr/>
          <a:lstStyle>
            <a:lvl1pPr>
              <a:defRPr>
                <a:effectLst>
                  <a:outerShdw blurRad="38100" dist="38100" dir="2700000" algn="tl">
                    <a:srgbClr val="000000"/>
                  </a:outerShdw>
                </a:effectLst>
                <a:latin typeface="+mn-lt"/>
              </a:defRPr>
            </a:lvl1pPr>
          </a:lstStyle>
          <a:p>
            <a:fld id="{33D173E0-A5A5-D448-BD7E-6D16245A9B0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3636D33-F6D1-4C4C-A08E-B19156F620C0}" type="slidenum">
              <a:rPr lang="en-US"/>
              <a:pPr/>
              <a:t>‹#›</a:t>
            </a:fld>
            <a:endParaRPr lang="en-US"/>
          </a:p>
        </p:txBody>
      </p:sp>
    </p:spTree>
    <p:extLst>
      <p:ext uri="{BB962C8B-B14F-4D97-AF65-F5344CB8AC3E}">
        <p14:creationId xmlns:p14="http://schemas.microsoft.com/office/powerpoint/2010/main" val="258625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87DEED9-016C-D746-AE6F-EF5B13C88E83}" type="slidenum">
              <a:rPr lang="en-US"/>
              <a:pPr/>
              <a:t>‹#›</a:t>
            </a:fld>
            <a:endParaRPr lang="en-US"/>
          </a:p>
        </p:txBody>
      </p:sp>
    </p:spTree>
    <p:extLst>
      <p:ext uri="{BB962C8B-B14F-4D97-AF65-F5344CB8AC3E}">
        <p14:creationId xmlns:p14="http://schemas.microsoft.com/office/powerpoint/2010/main" val="1101702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43000"/>
          </a:xfrm>
        </p:spPr>
        <p:txBody>
          <a:bodyPr/>
          <a:lstStyle/>
          <a:p>
            <a:r>
              <a:rPr lang="en-US"/>
              <a:t>Click to edit Master title style</a:t>
            </a:r>
          </a:p>
        </p:txBody>
      </p:sp>
      <p:sp>
        <p:nvSpPr>
          <p:cNvPr id="3" name="Text Placeholder 2"/>
          <p:cNvSpPr>
            <a:spLocks noGrp="1"/>
          </p:cNvSpPr>
          <p:nvPr>
            <p:ph type="body" sz="half" idx="1"/>
          </p:nvPr>
        </p:nvSpPr>
        <p:spPr>
          <a:xfrm>
            <a:off x="301625" y="1600200"/>
            <a:ext cx="4194175" cy="4498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194175" cy="4498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01625" y="6245225"/>
            <a:ext cx="2289175"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289175" cy="476250"/>
          </a:xfrm>
        </p:spPr>
        <p:txBody>
          <a:bodyPr/>
          <a:lstStyle>
            <a:lvl1pPr>
              <a:defRPr/>
            </a:lvl1pPr>
          </a:lstStyle>
          <a:p>
            <a:fld id="{4CAB1DC1-1C97-1446-87F1-94278C72B009}" type="slidenum">
              <a:rPr lang="en-US"/>
              <a:pPr/>
              <a:t>‹#›</a:t>
            </a:fld>
            <a:endParaRPr lang="en-US"/>
          </a:p>
        </p:txBody>
      </p:sp>
    </p:spTree>
    <p:extLst>
      <p:ext uri="{BB962C8B-B14F-4D97-AF65-F5344CB8AC3E}">
        <p14:creationId xmlns:p14="http://schemas.microsoft.com/office/powerpoint/2010/main" val="1515742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43000"/>
          </a:xfrm>
        </p:spPr>
        <p:txBody>
          <a:bodyPr/>
          <a:lstStyle/>
          <a:p>
            <a:r>
              <a:rPr lang="en-US"/>
              <a:t>Click to edit Master title style</a:t>
            </a:r>
          </a:p>
        </p:txBody>
      </p:sp>
      <p:sp>
        <p:nvSpPr>
          <p:cNvPr id="3" name="Text Placeholder 2"/>
          <p:cNvSpPr>
            <a:spLocks noGrp="1"/>
          </p:cNvSpPr>
          <p:nvPr>
            <p:ph type="body" sz="half" idx="1"/>
          </p:nvPr>
        </p:nvSpPr>
        <p:spPr>
          <a:xfrm>
            <a:off x="301625" y="1600200"/>
            <a:ext cx="4194175" cy="4498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194175" cy="217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25888"/>
            <a:ext cx="4194175" cy="2173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301625" y="6245225"/>
            <a:ext cx="2289175"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289175" cy="476250"/>
          </a:xfrm>
        </p:spPr>
        <p:txBody>
          <a:bodyPr/>
          <a:lstStyle>
            <a:lvl1pPr>
              <a:defRPr/>
            </a:lvl1pPr>
          </a:lstStyle>
          <a:p>
            <a:fld id="{443076E6-1157-CE44-9235-2FAEA5B1D8D7}" type="slidenum">
              <a:rPr lang="en-US"/>
              <a:pPr/>
              <a:t>‹#›</a:t>
            </a:fld>
            <a:endParaRPr lang="en-US"/>
          </a:p>
        </p:txBody>
      </p:sp>
    </p:spTree>
    <p:extLst>
      <p:ext uri="{BB962C8B-B14F-4D97-AF65-F5344CB8AC3E}">
        <p14:creationId xmlns:p14="http://schemas.microsoft.com/office/powerpoint/2010/main" val="66162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3654BCF-BE9E-9C4B-8AF5-53CEFC12C827}" type="slidenum">
              <a:rPr lang="en-US"/>
              <a:pPr/>
              <a:t>‹#›</a:t>
            </a:fld>
            <a:endParaRPr lang="en-US"/>
          </a:p>
        </p:txBody>
      </p:sp>
    </p:spTree>
    <p:extLst>
      <p:ext uri="{BB962C8B-B14F-4D97-AF65-F5344CB8AC3E}">
        <p14:creationId xmlns:p14="http://schemas.microsoft.com/office/powerpoint/2010/main" val="382339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4286D1-7B0F-264A-97B0-F6A27B06B4A5}" type="slidenum">
              <a:rPr lang="en-US"/>
              <a:pPr/>
              <a:t>‹#›</a:t>
            </a:fld>
            <a:endParaRPr lang="en-US"/>
          </a:p>
        </p:txBody>
      </p:sp>
    </p:spTree>
    <p:extLst>
      <p:ext uri="{BB962C8B-B14F-4D97-AF65-F5344CB8AC3E}">
        <p14:creationId xmlns:p14="http://schemas.microsoft.com/office/powerpoint/2010/main" val="4287785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4A867A0-5B09-A847-B78A-4003A907F050}" type="slidenum">
              <a:rPr lang="en-US"/>
              <a:pPr/>
              <a:t>‹#›</a:t>
            </a:fld>
            <a:endParaRPr lang="en-US"/>
          </a:p>
        </p:txBody>
      </p:sp>
    </p:spTree>
    <p:extLst>
      <p:ext uri="{BB962C8B-B14F-4D97-AF65-F5344CB8AC3E}">
        <p14:creationId xmlns:p14="http://schemas.microsoft.com/office/powerpoint/2010/main" val="188971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18DFF4D-1102-144C-BC69-B95946933CD5}" type="slidenum">
              <a:rPr lang="en-US"/>
              <a:pPr/>
              <a:t>‹#›</a:t>
            </a:fld>
            <a:endParaRPr lang="en-US"/>
          </a:p>
        </p:txBody>
      </p:sp>
    </p:spTree>
    <p:extLst>
      <p:ext uri="{BB962C8B-B14F-4D97-AF65-F5344CB8AC3E}">
        <p14:creationId xmlns:p14="http://schemas.microsoft.com/office/powerpoint/2010/main" val="2811458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A270741-4886-7048-8E90-2FBEB266BFD3}" type="slidenum">
              <a:rPr lang="en-US"/>
              <a:pPr/>
              <a:t>‹#›</a:t>
            </a:fld>
            <a:endParaRPr lang="en-US"/>
          </a:p>
        </p:txBody>
      </p:sp>
    </p:spTree>
    <p:extLst>
      <p:ext uri="{BB962C8B-B14F-4D97-AF65-F5344CB8AC3E}">
        <p14:creationId xmlns:p14="http://schemas.microsoft.com/office/powerpoint/2010/main" val="175601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A13CD4E-5649-7645-9026-9E4D5B84BB2E}" type="slidenum">
              <a:rPr lang="en-US"/>
              <a:pPr/>
              <a:t>‹#›</a:t>
            </a:fld>
            <a:endParaRPr lang="en-US"/>
          </a:p>
        </p:txBody>
      </p:sp>
    </p:spTree>
    <p:extLst>
      <p:ext uri="{BB962C8B-B14F-4D97-AF65-F5344CB8AC3E}">
        <p14:creationId xmlns:p14="http://schemas.microsoft.com/office/powerpoint/2010/main" val="291191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49689B8-F693-C749-A7EA-BE339E6B1B60}" type="slidenum">
              <a:rPr lang="en-US"/>
              <a:pPr/>
              <a:t>‹#›</a:t>
            </a:fld>
            <a:endParaRPr lang="en-US"/>
          </a:p>
        </p:txBody>
      </p:sp>
    </p:spTree>
    <p:extLst>
      <p:ext uri="{BB962C8B-B14F-4D97-AF65-F5344CB8AC3E}">
        <p14:creationId xmlns:p14="http://schemas.microsoft.com/office/powerpoint/2010/main" val="1763424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16E43D6-8FF4-D943-9068-B2F1816EA27E}" type="slidenum">
              <a:rPr lang="en-US"/>
              <a:pPr/>
              <a:t>‹#›</a:t>
            </a:fld>
            <a:endParaRPr lang="en-US"/>
          </a:p>
        </p:txBody>
      </p:sp>
    </p:spTree>
    <p:extLst>
      <p:ext uri="{BB962C8B-B14F-4D97-AF65-F5344CB8AC3E}">
        <p14:creationId xmlns:p14="http://schemas.microsoft.com/office/powerpoint/2010/main" val="170561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30722" name="Group 2"/>
          <p:cNvGrpSpPr>
            <a:grpSpLocks/>
          </p:cNvGrpSpPr>
          <p:nvPr/>
        </p:nvGrpSpPr>
        <p:grpSpPr bwMode="auto">
          <a:xfrm>
            <a:off x="0" y="1422400"/>
            <a:ext cx="9147175" cy="5435600"/>
            <a:chOff x="0" y="896"/>
            <a:chExt cx="5762" cy="3424"/>
          </a:xfrm>
        </p:grpSpPr>
        <p:grpSp>
          <p:nvGrpSpPr>
            <p:cNvPr id="30723" name="Group 3"/>
            <p:cNvGrpSpPr>
              <a:grpSpLocks/>
            </p:cNvGrpSpPr>
            <p:nvPr userDrawn="1"/>
          </p:nvGrpSpPr>
          <p:grpSpPr bwMode="auto">
            <a:xfrm>
              <a:off x="20" y="896"/>
              <a:ext cx="5742" cy="3424"/>
              <a:chOff x="20" y="896"/>
              <a:chExt cx="5742" cy="3424"/>
            </a:xfrm>
          </p:grpSpPr>
          <p:sp>
            <p:nvSpPr>
              <p:cNvPr id="30724"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0725"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0726"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0727"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0728"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0729"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Lst>
                <a:ahLst/>
                <a:cxnLst>
                  <a:cxn ang="0">
                    <a:pos x="T0" y="T1"/>
                  </a:cxn>
                  <a:cxn ang="0">
                    <a:pos x="T2" y="T3"/>
                  </a:cxn>
                  <a:cxn ang="0">
                    <a:pos x="T4" y="T5"/>
                  </a:cxn>
                  <a:cxn ang="0">
                    <a:pos x="T6" y="T7"/>
                  </a:cxn>
                  <a:cxn ang="0">
                    <a:pos x="T8" y="T9"/>
                  </a:cxn>
                  <a:cxn ang="0">
                    <a:pos x="T10" y="T11"/>
                  </a:cxn>
                  <a:cxn ang="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0730"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0731"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0732"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0733"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0734"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Lst>
                <a:ahLst/>
                <a:cxnLst>
                  <a:cxn ang="0">
                    <a:pos x="T0" y="T1"/>
                  </a:cxn>
                  <a:cxn ang="0">
                    <a:pos x="T2" y="T3"/>
                  </a:cxn>
                  <a:cxn ang="0">
                    <a:pos x="T4" y="T5"/>
                  </a:cxn>
                  <a:cxn ang="0">
                    <a:pos x="T6" y="T7"/>
                  </a:cxn>
                  <a:cxn ang="0">
                    <a:pos x="T8" y="T9"/>
                  </a:cxn>
                  <a:cxn ang="0">
                    <a:pos x="T10" y="T11"/>
                  </a:cxn>
                  <a:cxn ang="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0735"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0736"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xmlns="">
                    <a:gradFill rotWithShape="0">
                      <a:gsLst>
                        <a:gs pos="0">
                          <a:schemeClr val="bg2"/>
                        </a:gs>
                        <a:gs pos="100000">
                          <a:schemeClr val="bg1"/>
                        </a:gs>
                      </a:gsLst>
                      <a:lin ang="18900000" scaled="1"/>
                    </a:gra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grpSp>
        <p:grpSp>
          <p:nvGrpSpPr>
            <p:cNvPr id="30737" name="Group 17"/>
            <p:cNvGrpSpPr>
              <a:grpSpLocks/>
            </p:cNvGrpSpPr>
            <p:nvPr userDrawn="1"/>
          </p:nvGrpSpPr>
          <p:grpSpPr bwMode="auto">
            <a:xfrm>
              <a:off x="0" y="2291"/>
              <a:ext cx="1385" cy="1702"/>
              <a:chOff x="0" y="2291"/>
              <a:chExt cx="1385" cy="1702"/>
            </a:xfrm>
          </p:grpSpPr>
          <p:sp>
            <p:nvSpPr>
              <p:cNvPr id="30738" name="Rectangle 18"/>
              <p:cNvSpPr>
                <a:spLocks noChangeArrowheads="1"/>
              </p:cNvSpPr>
              <p:nvPr userDrawn="1"/>
            </p:nvSpPr>
            <p:spPr bwMode="ltGray">
              <a:xfrm rot="6798887">
                <a:off x="62" y="3883"/>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39"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40" name="Rectangle 20"/>
              <p:cNvSpPr>
                <a:spLocks noChangeArrowheads="1"/>
              </p:cNvSpPr>
              <p:nvPr userDrawn="1"/>
            </p:nvSpPr>
            <p:spPr bwMode="ltGray">
              <a:xfrm rot="6798887">
                <a:off x="6" y="3875"/>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41"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42" name="Rectangle 22"/>
              <p:cNvSpPr>
                <a:spLocks noChangeArrowheads="1"/>
              </p:cNvSpPr>
              <p:nvPr userDrawn="1"/>
            </p:nvSpPr>
            <p:spPr bwMode="ltGray">
              <a:xfrm rot="5999912">
                <a:off x="182" y="3889"/>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43" name="Rectangle 23"/>
              <p:cNvSpPr>
                <a:spLocks noChangeArrowheads="1"/>
              </p:cNvSpPr>
              <p:nvPr userDrawn="1"/>
            </p:nvSpPr>
            <p:spPr bwMode="ltGray">
              <a:xfrm rot="6250138">
                <a:off x="152" y="3888"/>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44"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45" name="Rectangle 25"/>
              <p:cNvSpPr>
                <a:spLocks noChangeArrowheads="1"/>
              </p:cNvSpPr>
              <p:nvPr userDrawn="1"/>
            </p:nvSpPr>
            <p:spPr bwMode="ltGray">
              <a:xfrm rot="5380717">
                <a:off x="363" y="3869"/>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46" name="Rectangle 26"/>
              <p:cNvSpPr>
                <a:spLocks noChangeArrowheads="1"/>
              </p:cNvSpPr>
              <p:nvPr userDrawn="1"/>
            </p:nvSpPr>
            <p:spPr bwMode="ltGray">
              <a:xfrm rot="5380717">
                <a:off x="332" y="3872"/>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47" name="Rectangle 27"/>
              <p:cNvSpPr>
                <a:spLocks noChangeArrowheads="1"/>
              </p:cNvSpPr>
              <p:nvPr userDrawn="1"/>
            </p:nvSpPr>
            <p:spPr bwMode="ltGray">
              <a:xfrm rot="5583200">
                <a:off x="302" y="3877"/>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48" name="Rectangle 28"/>
              <p:cNvSpPr>
                <a:spLocks noChangeArrowheads="1"/>
              </p:cNvSpPr>
              <p:nvPr userDrawn="1"/>
            </p:nvSpPr>
            <p:spPr bwMode="ltGray">
              <a:xfrm rot="5737625">
                <a:off x="270" y="3882"/>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49" name="Rectangle 29"/>
              <p:cNvSpPr>
                <a:spLocks noChangeArrowheads="1"/>
              </p:cNvSpPr>
              <p:nvPr userDrawn="1"/>
            </p:nvSpPr>
            <p:spPr bwMode="ltGray">
              <a:xfrm rot="4715477">
                <a:off x="516" y="3829"/>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50"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51"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52" name="Rectangle 32"/>
              <p:cNvSpPr>
                <a:spLocks noChangeArrowheads="1"/>
              </p:cNvSpPr>
              <p:nvPr userDrawn="1"/>
            </p:nvSpPr>
            <p:spPr bwMode="ltGray">
              <a:xfrm rot="5041352">
                <a:off x="426" y="3851"/>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53"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54"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55" name="Rectangle 35"/>
              <p:cNvSpPr>
                <a:spLocks noChangeArrowheads="1"/>
              </p:cNvSpPr>
              <p:nvPr userDrawn="1"/>
            </p:nvSpPr>
            <p:spPr bwMode="ltGray">
              <a:xfrm rot="4104184">
                <a:off x="605" y="3791"/>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56"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57" name="Rectangle 37"/>
              <p:cNvSpPr>
                <a:spLocks noChangeArrowheads="1"/>
              </p:cNvSpPr>
              <p:nvPr userDrawn="1"/>
            </p:nvSpPr>
            <p:spPr bwMode="ltGray">
              <a:xfrm rot="3368036">
                <a:off x="799" y="3683"/>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58" name="Rectangle 38"/>
              <p:cNvSpPr>
                <a:spLocks noChangeArrowheads="1"/>
              </p:cNvSpPr>
              <p:nvPr userDrawn="1"/>
            </p:nvSpPr>
            <p:spPr bwMode="ltGray">
              <a:xfrm rot="3368036">
                <a:off x="772" y="3699"/>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59" name="Rectangle 39"/>
              <p:cNvSpPr>
                <a:spLocks noChangeArrowheads="1"/>
              </p:cNvSpPr>
              <p:nvPr userDrawn="1"/>
            </p:nvSpPr>
            <p:spPr bwMode="ltGray">
              <a:xfrm rot="3368036">
                <a:off x="745" y="3717"/>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60"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61"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62"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63"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64"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65"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66"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67"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68"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69"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70"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71"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72"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73"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74"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75"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76"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77"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78"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79"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80"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81"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82"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83"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84"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85"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86"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87"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88"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89"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90"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91"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92"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93"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94"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95"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96"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97"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98"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99"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0"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1"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802"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3"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4" name="Rectangle 84"/>
              <p:cNvSpPr>
                <a:spLocks noChangeArrowheads="1"/>
              </p:cNvSpPr>
              <p:nvPr userDrawn="1"/>
            </p:nvSpPr>
            <p:spPr bwMode="ltGray">
              <a:xfrm rot="-2957028">
                <a:off x="907" y="2473"/>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5"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6"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7"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8"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9"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0" name="Rectangle 90"/>
              <p:cNvSpPr>
                <a:spLocks noChangeArrowheads="1"/>
              </p:cNvSpPr>
              <p:nvPr userDrawn="1"/>
            </p:nvSpPr>
            <p:spPr bwMode="ltGray">
              <a:xfrm rot="-3514633">
                <a:off x="837" y="2441"/>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1" name="Rectangle 91"/>
              <p:cNvSpPr>
                <a:spLocks noChangeArrowheads="1"/>
              </p:cNvSpPr>
              <p:nvPr userDrawn="1"/>
            </p:nvSpPr>
            <p:spPr bwMode="ltGray">
              <a:xfrm rot="-3220799">
                <a:off x="862" y="2453"/>
                <a:ext cx="8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2"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3"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4" name="Rectangle 94"/>
              <p:cNvSpPr>
                <a:spLocks noChangeArrowheads="1"/>
              </p:cNvSpPr>
              <p:nvPr userDrawn="1"/>
            </p:nvSpPr>
            <p:spPr bwMode="ltGray">
              <a:xfrm rot="-4250359">
                <a:off x="707" y="2407"/>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5" name="Rectangle 95"/>
              <p:cNvSpPr>
                <a:spLocks noChangeArrowheads="1"/>
              </p:cNvSpPr>
              <p:nvPr userDrawn="1"/>
            </p:nvSpPr>
            <p:spPr bwMode="ltGray">
              <a:xfrm rot="-3989246">
                <a:off x="737" y="2411"/>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6" name="Rectangle 96"/>
              <p:cNvSpPr>
                <a:spLocks noChangeArrowheads="1"/>
              </p:cNvSpPr>
              <p:nvPr userDrawn="1"/>
            </p:nvSpPr>
            <p:spPr bwMode="ltGray">
              <a:xfrm rot="-4862215">
                <a:off x="503" y="2395"/>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7" name="Rectangle 97"/>
              <p:cNvSpPr>
                <a:spLocks noChangeArrowheads="1"/>
              </p:cNvSpPr>
              <p:nvPr userDrawn="1"/>
            </p:nvSpPr>
            <p:spPr bwMode="ltGray">
              <a:xfrm rot="-4673370">
                <a:off x="533" y="2393"/>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8"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9" name="Rectangle 99"/>
              <p:cNvSpPr>
                <a:spLocks noChangeArrowheads="1"/>
              </p:cNvSpPr>
              <p:nvPr userDrawn="1"/>
            </p:nvSpPr>
            <p:spPr bwMode="ltGray">
              <a:xfrm rot="-4580623">
                <a:off x="594" y="2391"/>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0"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1" name="Rectangle 101"/>
              <p:cNvSpPr>
                <a:spLocks noChangeArrowheads="1"/>
              </p:cNvSpPr>
              <p:nvPr userDrawn="1"/>
            </p:nvSpPr>
            <p:spPr bwMode="ltGray">
              <a:xfrm rot="-5360484">
                <a:off x="385" y="2409"/>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2" name="Rectangle 102"/>
              <p:cNvSpPr>
                <a:spLocks noChangeArrowheads="1"/>
              </p:cNvSpPr>
              <p:nvPr userDrawn="1"/>
            </p:nvSpPr>
            <p:spPr bwMode="ltGray">
              <a:xfrm rot="-5288939">
                <a:off x="418" y="2405"/>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3"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4"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5"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6"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7" name="Rectangle 107"/>
              <p:cNvSpPr>
                <a:spLocks noChangeArrowheads="1"/>
              </p:cNvSpPr>
              <p:nvPr userDrawn="1"/>
            </p:nvSpPr>
            <p:spPr bwMode="ltGray">
              <a:xfrm rot="-5919570">
                <a:off x="292" y="2427"/>
                <a:ext cx="69"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8" name="Rectangle 108"/>
              <p:cNvSpPr>
                <a:spLocks noChangeArrowheads="1"/>
              </p:cNvSpPr>
              <p:nvPr userDrawn="1"/>
            </p:nvSpPr>
            <p:spPr bwMode="ltGray">
              <a:xfrm rot="-7376291">
                <a:off x="5" y="2549"/>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9" name="Rectangle 109"/>
              <p:cNvSpPr>
                <a:spLocks noChangeArrowheads="1"/>
              </p:cNvSpPr>
              <p:nvPr userDrawn="1"/>
            </p:nvSpPr>
            <p:spPr bwMode="ltGray">
              <a:xfrm rot="-7168347">
                <a:off x="64" y="2517"/>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0"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1"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2"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3"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4"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5"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6"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7"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8"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9"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0"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1"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2"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3"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4"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5"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6"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7"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8"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9"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0"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1"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2"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3"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4"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5"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6"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7"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8"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59"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78">
                    <a:moveTo>
                      <a:pt x="66" y="36"/>
                    </a:moveTo>
                    <a:lnTo>
                      <a:pt x="66" y="36"/>
                    </a:lnTo>
                    <a:lnTo>
                      <a:pt x="18" y="24"/>
                    </a:lnTo>
                    <a:lnTo>
                      <a:pt x="0" y="30"/>
                    </a:lnTo>
                    <a:lnTo>
                      <a:pt x="36" y="78"/>
                    </a:lnTo>
                    <a:lnTo>
                      <a:pt x="48" y="72"/>
                    </a:lnTo>
                    <a:lnTo>
                      <a:pt x="24" y="36"/>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60"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61"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62"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63"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84">
                    <a:moveTo>
                      <a:pt x="42" y="60"/>
                    </a:moveTo>
                    <a:lnTo>
                      <a:pt x="42" y="60"/>
                    </a:lnTo>
                    <a:lnTo>
                      <a:pt x="72" y="12"/>
                    </a:lnTo>
                    <a:lnTo>
                      <a:pt x="66" y="0"/>
                    </a:lnTo>
                    <a:lnTo>
                      <a:pt x="0" y="42"/>
                    </a:lnTo>
                    <a:lnTo>
                      <a:pt x="6" y="54"/>
                    </a:lnTo>
                    <a:lnTo>
                      <a:pt x="54" y="2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64"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6" y="0"/>
                    </a:moveTo>
                    <a:lnTo>
                      <a:pt x="6" y="0"/>
                    </a:lnTo>
                    <a:lnTo>
                      <a:pt x="0" y="0"/>
                    </a:lnTo>
                    <a:lnTo>
                      <a:pt x="0" y="0"/>
                    </a:lnTo>
                    <a:lnTo>
                      <a:pt x="0" y="12"/>
                    </a:lnTo>
                    <a:lnTo>
                      <a:pt x="6" y="0"/>
                    </a:lnTo>
                    <a:lnTo>
                      <a:pt x="6"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65"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30" h="48">
                    <a:moveTo>
                      <a:pt x="18" y="48"/>
                    </a:moveTo>
                    <a:lnTo>
                      <a:pt x="18" y="48"/>
                    </a:lnTo>
                    <a:lnTo>
                      <a:pt x="30" y="42"/>
                    </a:lnTo>
                    <a:lnTo>
                      <a:pt x="0" y="0"/>
                    </a:lnTo>
                    <a:lnTo>
                      <a:pt x="0" y="24"/>
                    </a:lnTo>
                    <a:lnTo>
                      <a:pt x="18" y="48"/>
                    </a:lnTo>
                    <a:lnTo>
                      <a:pt x="18" y="4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66"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6" h="66">
                    <a:moveTo>
                      <a:pt x="36" y="0"/>
                    </a:moveTo>
                    <a:lnTo>
                      <a:pt x="24" y="0"/>
                    </a:lnTo>
                    <a:lnTo>
                      <a:pt x="24" y="0"/>
                    </a:lnTo>
                    <a:lnTo>
                      <a:pt x="0" y="36"/>
                    </a:lnTo>
                    <a:lnTo>
                      <a:pt x="0" y="66"/>
                    </a:lnTo>
                    <a:lnTo>
                      <a:pt x="36" y="0"/>
                    </a:lnTo>
                    <a:lnTo>
                      <a:pt x="36"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67"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8"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9"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870" name="Freeform 150"/>
              <p:cNvSpPr>
                <a:spLocks/>
              </p:cNvSpPr>
              <p:nvPr userDrawn="1"/>
            </p:nvSpPr>
            <p:spPr bwMode="ltGray">
              <a:xfrm rot="-2857037">
                <a:off x="619" y="3550"/>
                <a:ext cx="68" cy="69"/>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871"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30872"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grpSp>
      </p:grpSp>
      <p:sp>
        <p:nvSpPr>
          <p:cNvPr id="30873"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874"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endParaRPr lang="en-US"/>
          </a:p>
        </p:txBody>
      </p:sp>
      <p:sp>
        <p:nvSpPr>
          <p:cNvPr id="30875"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endParaRPr lang="en-US"/>
          </a:p>
        </p:txBody>
      </p:sp>
      <p:sp>
        <p:nvSpPr>
          <p:cNvPr id="30876"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fld id="{2288B027-C1AB-9E4A-8056-07A4D42013A2}" type="slidenum">
              <a:rPr lang="en-US"/>
              <a:pPr/>
              <a:t>‹#›</a:t>
            </a:fld>
            <a:endParaRPr lang="en-US"/>
          </a:p>
        </p:txBody>
      </p:sp>
      <p:sp>
        <p:nvSpPr>
          <p:cNvPr id="30877"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defRPr>
      </a:lvl9pPr>
    </p:titleStyle>
    <p:bodyStyle>
      <a:lvl1pPr marL="342900" indent="-342900" algn="l" rtl="0" fontAlgn="base">
        <a:spcBef>
          <a:spcPct val="20000"/>
        </a:spcBef>
        <a:spcAft>
          <a:spcPct val="0"/>
        </a:spcAft>
        <a:buClr>
          <a:schemeClr val="hlink"/>
        </a:buClr>
        <a:buSzPct val="80000"/>
        <a:buFont typeface="Arial" charset="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Font typeface="Wingdings" charset="0"/>
        <a:buChar char="§"/>
        <a:defRPr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hlink"/>
        </a:buClr>
        <a:buSzPct val="80000"/>
        <a:buFont typeface="Arial" charset="0"/>
        <a:buChar char="►"/>
        <a:defRPr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folHlink"/>
        </a:buClr>
        <a:buFont typeface="Wingdings" charset="0"/>
        <a:buChar char="§"/>
        <a:defRPr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4.png"/><Relationship Id="rId11" Type="http://schemas.openxmlformats.org/officeDocument/2006/relationships/image" Target="../media/image19.jpe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3.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hyperlink" Target="http://images.google.com/imgres?imgurl=www.blinman.com/calculator.jpg&amp;imgrefurl=http://www.blinman.com/maths.htm&amp;h=800&amp;w=589&amp;sz=85&amp;tbnid=yYkQOmRXt18J:&amp;tbnh=141&amp;tbnw=103&amp;start=3&amp;prev=/images?q=calculator&amp;hl=en&amp;lr=&amp;ie=UTF-8&amp;sa=N" TargetMode="External"/><Relationship Id="rId2" Type="http://schemas.openxmlformats.org/officeDocument/2006/relationships/image" Target="../media/image23.jpeg"/><Relationship Id="rId1" Type="http://schemas.openxmlformats.org/officeDocument/2006/relationships/slideLayout" Target="../slideLayouts/slideLayout13.xml"/><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3" Type="http://schemas.openxmlformats.org/officeDocument/2006/relationships/hyperlink" Target="http://images.google.com/imgres?imgurl=www.ets-news.com/images/winter02/tower.jpg&amp;imgrefurl=http://www.ets-news.com/evans4.htm&amp;h=282&amp;w=296&amp;sz=20&amp;tbnid=AWCjE9FBWdgJ:&amp;tbnh=105&amp;tbnw=110&amp;start=5&amp;prev=/images?q=air+traffic+control&amp;hl=en&amp;lr=&amp;ie=UTF-8&amp;sa=N" TargetMode="External"/><Relationship Id="rId2" Type="http://schemas.openxmlformats.org/officeDocument/2006/relationships/image" Target="../media/image25.jpeg"/><Relationship Id="rId1" Type="http://schemas.openxmlformats.org/officeDocument/2006/relationships/slideLayout" Target="../slideLayouts/slideLayout13.xml"/><Relationship Id="rId4" Type="http://schemas.openxmlformats.org/officeDocument/2006/relationships/image" Target="../media/image2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catalog.loc.gov/"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images.google.com/imgres?imgurl=www.ets-news.com/images/winter02/tower.jpg&amp;imgrefurl=http://www.ets-news.com/evans4.htm&amp;h=282&amp;w=296&amp;sz=20&amp;tbnid=AWCjE9FBWdgJ:&amp;tbnh=105&amp;tbnw=110&amp;start=5&amp;prev=/images?q=air+traffic+control&amp;hl=en&amp;lr=&amp;ie=UTF-8&amp;sa=N" TargetMode="External"/><Relationship Id="rId1" Type="http://schemas.openxmlformats.org/officeDocument/2006/relationships/slideLayout" Target="../slideLayouts/slideLayout13.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hyperlink" Target="http://images.google.com/imgres?imgurl=www.freecellphonesguy.com/images/free-cell-phone-shop-tmobile-samsung-r225.jpg&amp;imgrefurl=http://www.freecellphonesguy.com/freecellphonesguy-tmobile-samsung-r225-share.cfm&amp;h=250&amp;w=163&amp;sz=8&amp;tbnid=4jGwIeQUoZYJ:&amp;tbnh=105&amp;tbnw=69&amp;start=1&amp;prev=/images?q=cell+phone&amp;hl=en&amp;lr=&amp;ie=UTF-8&amp;sa=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13.xml"/><Relationship Id="rId5" Type="http://schemas.openxmlformats.org/officeDocument/2006/relationships/image" Target="../media/image36.jpeg"/><Relationship Id="rId4" Type="http://schemas.openxmlformats.org/officeDocument/2006/relationships/image" Target="../media/image35.jpe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13.xml"/><Relationship Id="rId5" Type="http://schemas.openxmlformats.org/officeDocument/2006/relationships/image" Target="../media/image36.jpeg"/><Relationship Id="rId4" Type="http://schemas.openxmlformats.org/officeDocument/2006/relationships/image" Target="../media/image35.jpe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9.png"/><Relationship Id="rId4" Type="http://schemas.openxmlformats.org/officeDocument/2006/relationships/oleObject" Target="../embeddings/oleObject4.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Introduction to HCI</a:t>
            </a:r>
          </a:p>
        </p:txBody>
      </p:sp>
      <p:sp>
        <p:nvSpPr>
          <p:cNvPr id="2" name="Subtitle 1"/>
          <p:cNvSpPr>
            <a:spLocks noGrp="1"/>
          </p:cNvSpPr>
          <p:nvPr>
            <p:ph type="subTitle" sz="quarter"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301625" y="228600"/>
            <a:ext cx="4803775" cy="1143000"/>
          </a:xfrm>
        </p:spPr>
        <p:txBody>
          <a:bodyPr/>
          <a:lstStyle/>
          <a:p>
            <a:r>
              <a:rPr lang="en-US"/>
              <a:t>Bad Interfaces</a:t>
            </a:r>
          </a:p>
        </p:txBody>
      </p:sp>
      <p:sp>
        <p:nvSpPr>
          <p:cNvPr id="9219" name="Rectangle 3"/>
          <p:cNvSpPr>
            <a:spLocks noGrp="1" noRot="1" noChangeArrowheads="1"/>
          </p:cNvSpPr>
          <p:nvPr>
            <p:ph type="body" sz="half" idx="1"/>
          </p:nvPr>
        </p:nvSpPr>
        <p:spPr>
          <a:xfrm>
            <a:off x="301625" y="1600200"/>
            <a:ext cx="3813175" cy="5029200"/>
          </a:xfrm>
        </p:spPr>
        <p:txBody>
          <a:bodyPr/>
          <a:lstStyle/>
          <a:p>
            <a:r>
              <a:rPr lang="en-US" sz="2800"/>
              <a:t>Encumbering</a:t>
            </a:r>
          </a:p>
          <a:p>
            <a:r>
              <a:rPr lang="en-US" sz="2800"/>
              <a:t>Confusing</a:t>
            </a:r>
          </a:p>
          <a:p>
            <a:r>
              <a:rPr lang="en-US" sz="2800"/>
              <a:t>Slow</a:t>
            </a:r>
          </a:p>
          <a:p>
            <a:r>
              <a:rPr lang="en-US" sz="2800"/>
              <a:t>Trust (ex. windows crashing)</a:t>
            </a:r>
          </a:p>
          <a:p>
            <a:r>
              <a:rPr lang="en-US" sz="2800"/>
              <a:t>What makes it hard?</a:t>
            </a:r>
          </a:p>
          <a:p>
            <a:pPr lvl="1"/>
            <a:r>
              <a:rPr lang="en-US" sz="2400"/>
              <a:t>Varies by culture</a:t>
            </a:r>
          </a:p>
          <a:p>
            <a:pPr lvl="1"/>
            <a:r>
              <a:rPr lang="en-US" sz="2400"/>
              <a:t>Multiple platforms</a:t>
            </a:r>
          </a:p>
          <a:p>
            <a:pPr lvl="1"/>
            <a:r>
              <a:rPr lang="en-US" sz="2400"/>
              <a:t>Variety of users</a:t>
            </a:r>
          </a:p>
          <a:p>
            <a:endParaRPr lang="en-US" sz="2800"/>
          </a:p>
        </p:txBody>
      </p:sp>
      <p:pic>
        <p:nvPicPr>
          <p:cNvPr id="9220" name="Picture 4" descr="image001"/>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5257800" y="171450"/>
            <a:ext cx="3582988" cy="26876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9231" name="Picture 15" descr="BlueScreenOfDe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033713"/>
            <a:ext cx="4800600" cy="363378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Rot="1" noChangeArrowheads="1"/>
          </p:cNvSpPr>
          <p:nvPr>
            <p:ph type="body" sz="half" idx="1"/>
          </p:nvPr>
        </p:nvSpPr>
        <p:spPr>
          <a:xfrm>
            <a:off x="228600" y="685800"/>
            <a:ext cx="3581400" cy="1524000"/>
          </a:xfrm>
        </p:spPr>
        <p:txBody>
          <a:bodyPr/>
          <a:lstStyle/>
          <a:p>
            <a:pPr>
              <a:lnSpc>
                <a:spcPct val="80000"/>
              </a:lnSpc>
            </a:pPr>
            <a:r>
              <a:rPr lang="en-US" sz="1800"/>
              <a:t>What</a:t>
            </a:r>
            <a:r>
              <a:rPr lang="ja-JP" altLang="en-US" sz="1800">
                <a:latin typeface="Arial"/>
              </a:rPr>
              <a:t>’</a:t>
            </a:r>
            <a:r>
              <a:rPr lang="en-US" sz="1800"/>
              <a:t>s wrong with each?</a:t>
            </a:r>
          </a:p>
          <a:p>
            <a:pPr lvl="1">
              <a:lnSpc>
                <a:spcPct val="80000"/>
              </a:lnSpc>
            </a:pPr>
            <a:r>
              <a:rPr lang="en-US" sz="1600"/>
              <a:t>Type of error</a:t>
            </a:r>
          </a:p>
          <a:p>
            <a:pPr lvl="1">
              <a:lnSpc>
                <a:spcPct val="80000"/>
              </a:lnSpc>
            </a:pPr>
            <a:r>
              <a:rPr lang="en-US" sz="1600"/>
              <a:t>Who is affected</a:t>
            </a:r>
          </a:p>
          <a:p>
            <a:pPr lvl="1">
              <a:lnSpc>
                <a:spcPct val="80000"/>
              </a:lnSpc>
            </a:pPr>
            <a:r>
              <a:rPr lang="en-US" sz="1600"/>
              <a:t>Impact</a:t>
            </a:r>
          </a:p>
          <a:p>
            <a:pPr>
              <a:lnSpc>
                <a:spcPct val="80000"/>
              </a:lnSpc>
            </a:pPr>
            <a:r>
              <a:rPr lang="en-US" sz="1800"/>
              <a:t>What</a:t>
            </a:r>
            <a:r>
              <a:rPr lang="ja-JP" altLang="en-US" sz="1800">
                <a:latin typeface="Arial"/>
              </a:rPr>
              <a:t>’</a:t>
            </a:r>
            <a:r>
              <a:rPr lang="en-US" sz="1800"/>
              <a:t>s a redesign solution?</a:t>
            </a:r>
          </a:p>
        </p:txBody>
      </p:sp>
      <p:pic>
        <p:nvPicPr>
          <p:cNvPr id="68613" name="Picture 5" descr="(Ergonomic toothbrush)"/>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7620000" y="2362200"/>
            <a:ext cx="1304925" cy="21621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68616" name="Picture 8" descr="(picture of aircraft doo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6934200" y="4724400"/>
            <a:ext cx="1981200" cy="1905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68619" name="Picture 11" descr="Picture of our two cars - one with the gas cap on the left &#10;and the other on the righ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4724400"/>
            <a:ext cx="3238500" cy="1819275"/>
          </a:xfrm>
          <a:prstGeom prst="rect">
            <a:avLst/>
          </a:prstGeom>
          <a:noFill/>
          <a:extLst>
            <a:ext uri="{909E8E84-426E-40dd-AFC4-6F175D3DCCD1}">
              <a14:hiddenFill xmlns:a14="http://schemas.microsoft.com/office/drawing/2010/main" xmlns="">
                <a:solidFill>
                  <a:srgbClr val="FFFFFF"/>
                </a:solidFill>
              </a14:hiddenFill>
            </a:ext>
          </a:extLst>
        </p:spPr>
      </p:pic>
      <p:pic>
        <p:nvPicPr>
          <p:cNvPr id="68621" name="Picture 13" descr="(picture of door hand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1295400"/>
            <a:ext cx="1428750" cy="3228975"/>
          </a:xfrm>
          <a:prstGeom prst="rect">
            <a:avLst/>
          </a:prstGeom>
          <a:noFill/>
          <a:extLst>
            <a:ext uri="{909E8E84-426E-40dd-AFC4-6F175D3DCCD1}">
              <a14:hiddenFill xmlns:a14="http://schemas.microsoft.com/office/drawing/2010/main" xmlns="">
                <a:solidFill>
                  <a:srgbClr val="FFFFFF"/>
                </a:solidFill>
              </a14:hiddenFill>
            </a:ext>
          </a:extLst>
        </p:spPr>
      </p:pic>
      <p:pic>
        <p:nvPicPr>
          <p:cNvPr id="68623" name="Picture 15" descr="(picture of pat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1447800"/>
            <a:ext cx="1628775" cy="3000375"/>
          </a:xfrm>
          <a:prstGeom prst="rect">
            <a:avLst/>
          </a:prstGeom>
          <a:noFill/>
          <a:extLst>
            <a:ext uri="{909E8E84-426E-40dd-AFC4-6F175D3DCCD1}">
              <a14:hiddenFill xmlns:a14="http://schemas.microsoft.com/office/drawing/2010/main" xmlns="">
                <a:solidFill>
                  <a:srgbClr val="FFFFFF"/>
                </a:solidFill>
              </a14:hiddenFill>
            </a:ext>
          </a:extLst>
        </p:spPr>
      </p:pic>
      <p:pic>
        <p:nvPicPr>
          <p:cNvPr id="68625" name="Picture 17" descr="(picture of door without window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4572000"/>
            <a:ext cx="1733550" cy="1952625"/>
          </a:xfrm>
          <a:prstGeom prst="rect">
            <a:avLst/>
          </a:prstGeom>
          <a:noFill/>
          <a:extLst>
            <a:ext uri="{909E8E84-426E-40dd-AFC4-6F175D3DCCD1}">
              <a14:hiddenFill xmlns:a14="http://schemas.microsoft.com/office/drawing/2010/main" xmlns="">
                <a:solidFill>
                  <a:srgbClr val="FFFFFF"/>
                </a:solidFill>
              </a14:hiddenFill>
            </a:ext>
          </a:extLst>
        </p:spPr>
      </p:pic>
      <p:pic>
        <p:nvPicPr>
          <p:cNvPr id="68627" name="Picture 19" descr="(picture of intersec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152400"/>
            <a:ext cx="4181475" cy="1323975"/>
          </a:xfrm>
          <a:prstGeom prst="rect">
            <a:avLst/>
          </a:prstGeom>
          <a:noFill/>
          <a:extLst>
            <a:ext uri="{909E8E84-426E-40dd-AFC4-6F175D3DCCD1}">
              <a14:hiddenFill xmlns:a14="http://schemas.microsoft.com/office/drawing/2010/main" xmlns="">
                <a:solidFill>
                  <a:srgbClr val="FFFFFF"/>
                </a:solidFill>
              </a14:hiddenFill>
            </a:ext>
          </a:extLst>
        </p:spPr>
      </p:pic>
      <p:pic>
        <p:nvPicPr>
          <p:cNvPr id="68631" name="Picture 23" descr="sheet of postal stamp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2209800"/>
            <a:ext cx="3019425" cy="2219325"/>
          </a:xfrm>
          <a:prstGeom prst="rect">
            <a:avLst/>
          </a:prstGeom>
          <a:noFill/>
          <a:extLst>
            <a:ext uri="{909E8E84-426E-40dd-AFC4-6F175D3DCCD1}">
              <a14:hiddenFill xmlns:a14="http://schemas.microsoft.com/office/drawing/2010/main" xmlns="">
                <a:solidFill>
                  <a:srgbClr val="FFFFFF"/>
                </a:solidFill>
              </a14:hiddenFill>
            </a:ext>
          </a:extLst>
        </p:spPr>
      </p:pic>
      <p:pic>
        <p:nvPicPr>
          <p:cNvPr id="68634" name="Picture 26" descr="(picture of two pencils)"/>
          <p:cNvPicPr>
            <a:picLocks noChangeAspect="1" noChangeArrowheads="1"/>
          </p:cNvPicPr>
          <p:nvPr/>
        </p:nvPicPr>
        <p:blipFill>
          <a:blip r:embed="rId10">
            <a:extLst>
              <a:ext uri="{28A0092B-C50C-407E-A947-70E740481C1C}">
                <a14:useLocalDpi xmlns:a14="http://schemas.microsoft.com/office/drawing/2010/main" val="0"/>
              </a:ext>
            </a:extLst>
          </a:blip>
          <a:srcRect b="50000"/>
          <a:stretch>
            <a:fillRect/>
          </a:stretch>
        </p:blipFill>
        <p:spPr bwMode="auto">
          <a:xfrm>
            <a:off x="914400" y="152400"/>
            <a:ext cx="3571875" cy="347663"/>
          </a:xfrm>
          <a:prstGeom prst="rect">
            <a:avLst/>
          </a:prstGeom>
          <a:noFill/>
          <a:extLst>
            <a:ext uri="{909E8E84-426E-40dd-AFC4-6F175D3DCCD1}">
              <a14:hiddenFill xmlns:a14="http://schemas.microsoft.com/office/drawing/2010/main" xmlns="">
                <a:solidFill>
                  <a:srgbClr val="FFFFFF"/>
                </a:solidFill>
              </a14:hiddenFill>
            </a:ext>
          </a:extLst>
        </p:spPr>
      </p:pic>
      <p:pic>
        <p:nvPicPr>
          <p:cNvPr id="68636" name="Picture 28" descr="(Sig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 y="4572000"/>
            <a:ext cx="857250" cy="20193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r>
              <a:rPr lang="en-US"/>
              <a:t>Requirements Analysis</a:t>
            </a:r>
          </a:p>
        </p:txBody>
      </p:sp>
      <p:sp>
        <p:nvSpPr>
          <p:cNvPr id="10243" name="Rectangle 3"/>
          <p:cNvSpPr>
            <a:spLocks noGrp="1" noRot="1" noChangeArrowheads="1"/>
          </p:cNvSpPr>
          <p:nvPr>
            <p:ph type="body" sz="half" idx="1"/>
          </p:nvPr>
        </p:nvSpPr>
        <p:spPr>
          <a:xfrm>
            <a:off x="301625" y="1295400"/>
            <a:ext cx="8613775" cy="4803775"/>
          </a:xfrm>
        </p:spPr>
        <p:txBody>
          <a:bodyPr/>
          <a:lstStyle/>
          <a:p>
            <a:pPr marL="609600" indent="-609600">
              <a:buFontTx/>
              <a:buAutoNum type="arabicPeriod"/>
            </a:pPr>
            <a:r>
              <a:rPr lang="en-US" sz="2800"/>
              <a:t>Ascertain users</a:t>
            </a:r>
            <a:r>
              <a:rPr lang="ja-JP" altLang="en-US" sz="2800">
                <a:latin typeface="Arial"/>
              </a:rPr>
              <a:t>’</a:t>
            </a:r>
            <a:r>
              <a:rPr lang="en-US" sz="2800"/>
              <a:t> needs</a:t>
            </a:r>
          </a:p>
          <a:p>
            <a:pPr marL="609600" indent="-609600">
              <a:buFontTx/>
              <a:buAutoNum type="arabicPeriod"/>
            </a:pPr>
            <a:r>
              <a:rPr lang="en-US" sz="2800"/>
              <a:t>Ensure proper reliability</a:t>
            </a:r>
          </a:p>
          <a:p>
            <a:pPr marL="609600" indent="-609600">
              <a:buFontTx/>
              <a:buAutoNum type="arabicPeriod"/>
            </a:pPr>
            <a:r>
              <a:rPr lang="en-US" sz="2800"/>
              <a:t>Promote appropriate standardization, integration, consistency, and portability</a:t>
            </a:r>
          </a:p>
          <a:p>
            <a:pPr marL="609600" indent="-609600">
              <a:buFontTx/>
              <a:buAutoNum type="arabicPeriod"/>
            </a:pPr>
            <a:r>
              <a:rPr lang="en-US" sz="2800"/>
              <a:t>Complete projects on schedule and within budget</a:t>
            </a:r>
          </a:p>
        </p:txBody>
      </p:sp>
      <p:pic>
        <p:nvPicPr>
          <p:cNvPr id="10244" name="Picture 4" descr="mit-museum-stairs"/>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228600" y="4114800"/>
            <a:ext cx="1916113" cy="255428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10247" name="Picture 7" descr="escalato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3436938" y="4038600"/>
            <a:ext cx="1973262" cy="263048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10250" name="Picture 10" descr="eleva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4038600"/>
            <a:ext cx="1979613" cy="263842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301625" y="228600"/>
            <a:ext cx="6175375" cy="1143000"/>
          </a:xfrm>
        </p:spPr>
        <p:txBody>
          <a:bodyPr/>
          <a:lstStyle/>
          <a:p>
            <a:r>
              <a:rPr lang="en-US"/>
              <a:t>Ascertain User</a:t>
            </a:r>
            <a:r>
              <a:rPr lang="ja-JP" altLang="en-US">
                <a:latin typeface="Arial"/>
              </a:rPr>
              <a:t>’</a:t>
            </a:r>
            <a:r>
              <a:rPr lang="en-US"/>
              <a:t>s Needs</a:t>
            </a:r>
          </a:p>
        </p:txBody>
      </p:sp>
      <p:sp>
        <p:nvSpPr>
          <p:cNvPr id="11267" name="Rectangle 3"/>
          <p:cNvSpPr>
            <a:spLocks noGrp="1" noRot="1" noChangeArrowheads="1"/>
          </p:cNvSpPr>
          <p:nvPr>
            <p:ph type="body" sz="half" idx="1"/>
          </p:nvPr>
        </p:nvSpPr>
        <p:spPr>
          <a:xfrm>
            <a:off x="301625" y="1600200"/>
            <a:ext cx="6251575" cy="4498975"/>
          </a:xfrm>
        </p:spPr>
        <p:txBody>
          <a:bodyPr/>
          <a:lstStyle/>
          <a:p>
            <a:pPr>
              <a:lnSpc>
                <a:spcPct val="90000"/>
              </a:lnSpc>
            </a:pPr>
            <a:r>
              <a:rPr lang="en-US" sz="2800"/>
              <a:t>Define tasks</a:t>
            </a:r>
          </a:p>
          <a:p>
            <a:pPr lvl="1">
              <a:lnSpc>
                <a:spcPct val="90000"/>
              </a:lnSpc>
            </a:pPr>
            <a:r>
              <a:rPr lang="en-US" sz="2400"/>
              <a:t>Tasks</a:t>
            </a:r>
          </a:p>
          <a:p>
            <a:pPr lvl="1">
              <a:lnSpc>
                <a:spcPct val="90000"/>
              </a:lnSpc>
            </a:pPr>
            <a:r>
              <a:rPr lang="en-US" sz="2400"/>
              <a:t>Subtasks</a:t>
            </a:r>
          </a:p>
          <a:p>
            <a:pPr>
              <a:lnSpc>
                <a:spcPct val="90000"/>
              </a:lnSpc>
            </a:pPr>
            <a:r>
              <a:rPr lang="en-US" sz="2800"/>
              <a:t>Frequency</a:t>
            </a:r>
          </a:p>
          <a:p>
            <a:pPr lvl="1">
              <a:lnSpc>
                <a:spcPct val="90000"/>
              </a:lnSpc>
            </a:pPr>
            <a:r>
              <a:rPr lang="en-US" sz="2400"/>
              <a:t>Frequent</a:t>
            </a:r>
          </a:p>
          <a:p>
            <a:pPr lvl="1">
              <a:lnSpc>
                <a:spcPct val="90000"/>
              </a:lnSpc>
            </a:pPr>
            <a:r>
              <a:rPr lang="en-US" sz="2400"/>
              <a:t>Occasional</a:t>
            </a:r>
          </a:p>
          <a:p>
            <a:pPr lvl="1">
              <a:lnSpc>
                <a:spcPct val="90000"/>
              </a:lnSpc>
            </a:pPr>
            <a:r>
              <a:rPr lang="en-US" sz="2400"/>
              <a:t>Exceptional</a:t>
            </a:r>
          </a:p>
          <a:p>
            <a:pPr lvl="1">
              <a:lnSpc>
                <a:spcPct val="90000"/>
              </a:lnSpc>
            </a:pPr>
            <a:r>
              <a:rPr lang="en-US" sz="2400"/>
              <a:t>Repair</a:t>
            </a:r>
          </a:p>
          <a:p>
            <a:pPr>
              <a:lnSpc>
                <a:spcPct val="90000"/>
              </a:lnSpc>
            </a:pPr>
            <a:r>
              <a:rPr lang="en-US" sz="2800"/>
              <a:t>Ex. difference between a space satellite, car engine, and fighter jet</a:t>
            </a:r>
          </a:p>
        </p:txBody>
      </p:sp>
      <p:pic>
        <p:nvPicPr>
          <p:cNvPr id="11269" name="Picture 5" descr="gu330-a3"/>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650038" y="228600"/>
            <a:ext cx="2316162" cy="3048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11272" name="Picture 8" descr="calculator">
            <a:hlinkClick r:id="rId3"/>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6550025" y="3429000"/>
            <a:ext cx="2363788" cy="3230563"/>
          </a:xfr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r>
              <a:rPr lang="en-US"/>
              <a:t>Reliability</a:t>
            </a:r>
          </a:p>
        </p:txBody>
      </p:sp>
      <p:sp>
        <p:nvSpPr>
          <p:cNvPr id="12291" name="Rectangle 3"/>
          <p:cNvSpPr>
            <a:spLocks noGrp="1" noRot="1" noChangeArrowheads="1"/>
          </p:cNvSpPr>
          <p:nvPr>
            <p:ph type="body" sz="half" idx="1"/>
          </p:nvPr>
        </p:nvSpPr>
        <p:spPr>
          <a:xfrm>
            <a:off x="301625" y="1600200"/>
            <a:ext cx="5260975" cy="4498975"/>
          </a:xfrm>
        </p:spPr>
        <p:txBody>
          <a:bodyPr/>
          <a:lstStyle/>
          <a:p>
            <a:r>
              <a:rPr lang="en-US" sz="2800"/>
              <a:t>Actions function as specified</a:t>
            </a:r>
          </a:p>
          <a:p>
            <a:r>
              <a:rPr lang="en-US" sz="2800"/>
              <a:t>Data displayed must be correct</a:t>
            </a:r>
          </a:p>
          <a:p>
            <a:r>
              <a:rPr lang="en-US" sz="2800"/>
              <a:t>Updates done correctly</a:t>
            </a:r>
          </a:p>
          <a:p>
            <a:r>
              <a:rPr lang="en-US" sz="2800"/>
              <a:t>Leads to trust! (software, hardware, information) – case: Pentium floating point bug</a:t>
            </a:r>
          </a:p>
          <a:p>
            <a:r>
              <a:rPr lang="en-US" sz="2800"/>
              <a:t>Privacy, security, access, data destruction, tampering</a:t>
            </a:r>
          </a:p>
        </p:txBody>
      </p:sp>
      <p:pic>
        <p:nvPicPr>
          <p:cNvPr id="12293" name="Picture 5" descr="paperclip"/>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248400" y="1371600"/>
            <a:ext cx="1714500" cy="15144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12300" name="Picture 12" descr="tower">
            <a:hlinkClick r:id="rId3"/>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5562600" y="3367088"/>
            <a:ext cx="3378200" cy="3224212"/>
          </a:xfr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r>
              <a:rPr lang="en-US" sz="4000"/>
              <a:t>Standardization, Integration, Consistency, Portability</a:t>
            </a:r>
          </a:p>
        </p:txBody>
      </p:sp>
      <p:sp>
        <p:nvSpPr>
          <p:cNvPr id="13315" name="Rectangle 3"/>
          <p:cNvSpPr>
            <a:spLocks noGrp="1" noRot="1" noChangeArrowheads="1"/>
          </p:cNvSpPr>
          <p:nvPr>
            <p:ph type="body" idx="1"/>
          </p:nvPr>
        </p:nvSpPr>
        <p:spPr/>
        <p:txBody>
          <a:bodyPr/>
          <a:lstStyle/>
          <a:p>
            <a:pPr>
              <a:lnSpc>
                <a:spcPct val="90000"/>
              </a:lnSpc>
            </a:pPr>
            <a:r>
              <a:rPr lang="en-US" sz="2400" b="1"/>
              <a:t>Standardization </a:t>
            </a:r>
            <a:r>
              <a:rPr lang="en-US" sz="2400"/>
              <a:t>– common user-interface features across multiple applications</a:t>
            </a:r>
          </a:p>
          <a:p>
            <a:pPr lvl="1">
              <a:lnSpc>
                <a:spcPct val="90000"/>
              </a:lnSpc>
            </a:pPr>
            <a:r>
              <a:rPr lang="en-US" sz="2000"/>
              <a:t>Apple</a:t>
            </a:r>
          </a:p>
          <a:p>
            <a:pPr lvl="1">
              <a:lnSpc>
                <a:spcPct val="90000"/>
              </a:lnSpc>
            </a:pPr>
            <a:r>
              <a:rPr lang="en-US" sz="2000"/>
              <a:t>Web</a:t>
            </a:r>
          </a:p>
          <a:p>
            <a:pPr lvl="1">
              <a:lnSpc>
                <a:spcPct val="90000"/>
              </a:lnSpc>
            </a:pPr>
            <a:r>
              <a:rPr lang="en-US" sz="2000"/>
              <a:t>Windows</a:t>
            </a:r>
          </a:p>
          <a:p>
            <a:pPr>
              <a:lnSpc>
                <a:spcPct val="90000"/>
              </a:lnSpc>
            </a:pPr>
            <a:r>
              <a:rPr lang="en-US" sz="2400" b="1"/>
              <a:t>Integration </a:t>
            </a:r>
            <a:r>
              <a:rPr lang="en-US" sz="2400"/>
              <a:t>– across application packages</a:t>
            </a:r>
          </a:p>
          <a:p>
            <a:pPr lvl="1">
              <a:lnSpc>
                <a:spcPct val="90000"/>
              </a:lnSpc>
            </a:pPr>
            <a:r>
              <a:rPr lang="en-US" sz="2000"/>
              <a:t>file formats</a:t>
            </a:r>
          </a:p>
          <a:p>
            <a:pPr>
              <a:lnSpc>
                <a:spcPct val="90000"/>
              </a:lnSpc>
            </a:pPr>
            <a:r>
              <a:rPr lang="en-US" sz="2400" b="1"/>
              <a:t>Consistency </a:t>
            </a:r>
            <a:r>
              <a:rPr lang="en-US" sz="2400"/>
              <a:t>– common action sequences, terms, units, layouts, color, typography within an application</a:t>
            </a:r>
          </a:p>
          <a:p>
            <a:pPr>
              <a:lnSpc>
                <a:spcPct val="90000"/>
              </a:lnSpc>
            </a:pPr>
            <a:r>
              <a:rPr lang="en-US" sz="2400" b="1"/>
              <a:t>Portability </a:t>
            </a:r>
            <a:r>
              <a:rPr lang="en-US" sz="2400"/>
              <a:t>– convert data and interfaces across multiple hardware and software environments</a:t>
            </a:r>
          </a:p>
          <a:p>
            <a:pPr lvl="1">
              <a:lnSpc>
                <a:spcPct val="90000"/>
              </a:lnSpc>
            </a:pPr>
            <a:r>
              <a:rPr lang="en-US" sz="2000"/>
              <a:t>Word/HTML/PDF/ASCII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r>
              <a:rPr lang="en-US" sz="4000"/>
              <a:t>Case Study: Library of Congress Database Design</a:t>
            </a:r>
          </a:p>
        </p:txBody>
      </p:sp>
      <p:sp>
        <p:nvSpPr>
          <p:cNvPr id="15363" name="Rectangle 3"/>
          <p:cNvSpPr>
            <a:spLocks noGrp="1" noRot="1" noChangeArrowheads="1"/>
          </p:cNvSpPr>
          <p:nvPr>
            <p:ph type="body" idx="1"/>
          </p:nvPr>
        </p:nvSpPr>
        <p:spPr/>
        <p:txBody>
          <a:bodyPr/>
          <a:lstStyle/>
          <a:p>
            <a:pPr>
              <a:lnSpc>
                <a:spcPct val="90000"/>
              </a:lnSpc>
            </a:pPr>
            <a:r>
              <a:rPr lang="en-US">
                <a:hlinkClick r:id="rId2"/>
              </a:rPr>
              <a:t>http://catalog.loc.gov/</a:t>
            </a:r>
            <a:endParaRPr lang="en-US"/>
          </a:p>
          <a:p>
            <a:pPr>
              <a:lnSpc>
                <a:spcPct val="90000"/>
              </a:lnSpc>
            </a:pPr>
            <a:r>
              <a:rPr lang="en-US" sz="2400"/>
              <a:t>Two interfaces</a:t>
            </a:r>
          </a:p>
          <a:p>
            <a:pPr lvl="1">
              <a:lnSpc>
                <a:spcPct val="90000"/>
              </a:lnSpc>
            </a:pPr>
            <a:r>
              <a:rPr lang="en-US" sz="2000"/>
              <a:t>Catalog New Books</a:t>
            </a:r>
          </a:p>
          <a:p>
            <a:pPr lvl="2">
              <a:lnSpc>
                <a:spcPct val="90000"/>
              </a:lnSpc>
            </a:pPr>
            <a:r>
              <a:rPr lang="en-US" sz="1800"/>
              <a:t>3-6 hour training course - staffers</a:t>
            </a:r>
          </a:p>
          <a:p>
            <a:pPr lvl="1">
              <a:lnSpc>
                <a:spcPct val="90000"/>
              </a:lnSpc>
            </a:pPr>
            <a:r>
              <a:rPr lang="en-US" sz="2000"/>
              <a:t>Search Catalog of Books</a:t>
            </a:r>
          </a:p>
          <a:p>
            <a:pPr lvl="2">
              <a:lnSpc>
                <a:spcPct val="90000"/>
              </a:lnSpc>
            </a:pPr>
            <a:r>
              <a:rPr lang="en-US" sz="1800"/>
              <a:t>General public – too complex, command language and complex cataloging rules</a:t>
            </a:r>
          </a:p>
          <a:p>
            <a:pPr>
              <a:lnSpc>
                <a:spcPct val="90000"/>
              </a:lnSpc>
            </a:pPr>
            <a:r>
              <a:rPr lang="en-US" sz="2400"/>
              <a:t>Solution</a:t>
            </a:r>
          </a:p>
          <a:p>
            <a:pPr lvl="1">
              <a:lnSpc>
                <a:spcPct val="90000"/>
              </a:lnSpc>
            </a:pPr>
            <a:r>
              <a:rPr lang="en-US" sz="2000"/>
              <a:t>Touch screen</a:t>
            </a:r>
          </a:p>
          <a:p>
            <a:pPr lvl="1">
              <a:lnSpc>
                <a:spcPct val="90000"/>
              </a:lnSpc>
            </a:pPr>
            <a:r>
              <a:rPr lang="en-US" sz="2000"/>
              <a:t>Reduced functionality</a:t>
            </a:r>
          </a:p>
          <a:p>
            <a:pPr lvl="1">
              <a:lnSpc>
                <a:spcPct val="90000"/>
              </a:lnSpc>
            </a:pPr>
            <a:r>
              <a:rPr lang="en-US" sz="2000"/>
              <a:t>Better information presentation</a:t>
            </a:r>
          </a:p>
          <a:p>
            <a:pPr>
              <a:lnSpc>
                <a:spcPct val="90000"/>
              </a:lnSpc>
            </a:pPr>
            <a:r>
              <a:rPr lang="en-US" sz="2400"/>
              <a:t>Eventually Web based interface</a:t>
            </a:r>
          </a:p>
          <a:p>
            <a:pPr>
              <a:lnSpc>
                <a:spcPct val="90000"/>
              </a:lnSpc>
            </a:pPr>
            <a:r>
              <a:rPr lang="en-US" sz="2400"/>
              <a:t>Same database and services, different interfaces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301625" y="228600"/>
            <a:ext cx="5032375" cy="1143000"/>
          </a:xfrm>
        </p:spPr>
        <p:txBody>
          <a:bodyPr/>
          <a:lstStyle/>
          <a:p>
            <a:r>
              <a:rPr lang="en-US"/>
              <a:t>Usability Measures</a:t>
            </a:r>
          </a:p>
        </p:txBody>
      </p:sp>
      <p:sp>
        <p:nvSpPr>
          <p:cNvPr id="14339" name="Rectangle 3"/>
          <p:cNvSpPr>
            <a:spLocks noGrp="1" noRot="1" noChangeArrowheads="1"/>
          </p:cNvSpPr>
          <p:nvPr>
            <p:ph type="body" sz="half" idx="1"/>
          </p:nvPr>
        </p:nvSpPr>
        <p:spPr>
          <a:xfrm>
            <a:off x="301625" y="1600200"/>
            <a:ext cx="5337175" cy="4498975"/>
          </a:xfrm>
        </p:spPr>
        <p:txBody>
          <a:bodyPr/>
          <a:lstStyle/>
          <a:p>
            <a:pPr>
              <a:lnSpc>
                <a:spcPct val="80000"/>
              </a:lnSpc>
            </a:pPr>
            <a:r>
              <a:rPr lang="en-US" sz="2400"/>
              <a:t>How can we measure the </a:t>
            </a:r>
            <a:r>
              <a:rPr lang="ja-JP" altLang="en-US" sz="2400">
                <a:latin typeface="Arial"/>
              </a:rPr>
              <a:t>‘</a:t>
            </a:r>
            <a:r>
              <a:rPr lang="en-US" sz="2400"/>
              <a:t>goodness</a:t>
            </a:r>
            <a:r>
              <a:rPr lang="ja-JP" altLang="en-US" sz="2400">
                <a:latin typeface="Arial"/>
              </a:rPr>
              <a:t>’</a:t>
            </a:r>
            <a:r>
              <a:rPr lang="en-US" sz="2400"/>
              <a:t> of an interface?</a:t>
            </a:r>
          </a:p>
          <a:p>
            <a:pPr>
              <a:lnSpc>
                <a:spcPct val="80000"/>
              </a:lnSpc>
            </a:pPr>
            <a:r>
              <a:rPr lang="en-US" sz="2400"/>
              <a:t>What are good metrics?</a:t>
            </a:r>
          </a:p>
          <a:p>
            <a:pPr>
              <a:lnSpc>
                <a:spcPct val="80000"/>
              </a:lnSpc>
            </a:pPr>
            <a:r>
              <a:rPr lang="en-US" sz="2400"/>
              <a:t>ISO 9241</a:t>
            </a:r>
          </a:p>
          <a:p>
            <a:pPr lvl="1">
              <a:lnSpc>
                <a:spcPct val="80000"/>
              </a:lnSpc>
            </a:pPr>
            <a:r>
              <a:rPr lang="en-US" sz="2000"/>
              <a:t>Effectiveness</a:t>
            </a:r>
          </a:p>
          <a:p>
            <a:pPr lvl="1">
              <a:lnSpc>
                <a:spcPct val="80000"/>
              </a:lnSpc>
            </a:pPr>
            <a:r>
              <a:rPr lang="en-US" sz="2000"/>
              <a:t>Efficiency</a:t>
            </a:r>
          </a:p>
          <a:p>
            <a:pPr lvl="1">
              <a:lnSpc>
                <a:spcPct val="80000"/>
              </a:lnSpc>
            </a:pPr>
            <a:r>
              <a:rPr lang="en-US" sz="2000"/>
              <a:t>Satisfaction</a:t>
            </a:r>
          </a:p>
          <a:p>
            <a:pPr>
              <a:lnSpc>
                <a:spcPct val="80000"/>
              </a:lnSpc>
            </a:pPr>
            <a:r>
              <a:rPr lang="en-US" sz="2400"/>
              <a:t>Schneiderman</a:t>
            </a:r>
          </a:p>
          <a:p>
            <a:pPr lvl="1">
              <a:lnSpc>
                <a:spcPct val="80000"/>
              </a:lnSpc>
            </a:pPr>
            <a:r>
              <a:rPr lang="en-US" sz="2000"/>
              <a:t>Time to learn</a:t>
            </a:r>
          </a:p>
          <a:p>
            <a:pPr lvl="1">
              <a:lnSpc>
                <a:spcPct val="80000"/>
              </a:lnSpc>
            </a:pPr>
            <a:r>
              <a:rPr lang="en-US" sz="2000"/>
              <a:t>Speed of performance</a:t>
            </a:r>
          </a:p>
          <a:p>
            <a:pPr lvl="1">
              <a:lnSpc>
                <a:spcPct val="80000"/>
              </a:lnSpc>
            </a:pPr>
            <a:r>
              <a:rPr lang="en-US" sz="2000"/>
              <a:t>Rate of errors</a:t>
            </a:r>
          </a:p>
          <a:p>
            <a:pPr lvl="1">
              <a:lnSpc>
                <a:spcPct val="80000"/>
              </a:lnSpc>
            </a:pPr>
            <a:r>
              <a:rPr lang="en-US" sz="2000"/>
              <a:t>Retention over time</a:t>
            </a:r>
          </a:p>
          <a:p>
            <a:pPr lvl="1">
              <a:lnSpc>
                <a:spcPct val="80000"/>
              </a:lnSpc>
            </a:pPr>
            <a:r>
              <a:rPr lang="en-US" sz="2000"/>
              <a:t>Subjective satisfaction</a:t>
            </a:r>
          </a:p>
        </p:txBody>
      </p:sp>
      <p:pic>
        <p:nvPicPr>
          <p:cNvPr id="14340" name="Picture 4" descr="tower">
            <a:hlinkClick r:id="rId2"/>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410200" y="96838"/>
            <a:ext cx="3530600" cy="337026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14343" name="Picture 7" descr="free-cell-phone-shop-tmobile-samsung-r225">
            <a:hlinkClick r:id="rId4"/>
          </p:cNvPr>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6926263" y="3581400"/>
            <a:ext cx="2027237" cy="3086100"/>
          </a:xfr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14346" name="Picture 10" descr="atom-atm"/>
          <p:cNvPicPr>
            <a:picLocks noChangeAspect="1" noChangeArrowheads="1"/>
          </p:cNvPicPr>
          <p:nvPr/>
        </p:nvPicPr>
        <p:blipFill>
          <a:blip r:embed="rId6">
            <a:extLst>
              <a:ext uri="{28A0092B-C50C-407E-A947-70E740481C1C}">
                <a14:useLocalDpi xmlns:a14="http://schemas.microsoft.com/office/drawing/2010/main" val="0"/>
              </a:ext>
            </a:extLst>
          </a:blip>
          <a:srcRect l="10257" r="20512"/>
          <a:stretch>
            <a:fillRect/>
          </a:stretch>
        </p:blipFill>
        <p:spPr bwMode="auto">
          <a:xfrm>
            <a:off x="3810000" y="3767138"/>
            <a:ext cx="2971800" cy="286226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01625" y="228600"/>
            <a:ext cx="5413375" cy="1143000"/>
          </a:xfrm>
        </p:spPr>
        <p:txBody>
          <a:bodyPr/>
          <a:lstStyle/>
          <a:p>
            <a:r>
              <a:rPr lang="en-US"/>
              <a:t>Usability Motivations</a:t>
            </a:r>
          </a:p>
        </p:txBody>
      </p:sp>
      <p:sp>
        <p:nvSpPr>
          <p:cNvPr id="16387" name="Rectangle 3"/>
          <p:cNvSpPr>
            <a:spLocks noGrp="1" noRot="1" noChangeArrowheads="1"/>
          </p:cNvSpPr>
          <p:nvPr>
            <p:ph type="body" idx="1"/>
          </p:nvPr>
        </p:nvSpPr>
        <p:spPr>
          <a:xfrm>
            <a:off x="301625" y="1600200"/>
            <a:ext cx="8540750" cy="5029200"/>
          </a:xfrm>
        </p:spPr>
        <p:txBody>
          <a:bodyPr/>
          <a:lstStyle/>
          <a:p>
            <a:pPr>
              <a:lnSpc>
                <a:spcPct val="90000"/>
              </a:lnSpc>
            </a:pPr>
            <a:r>
              <a:rPr lang="en-US" sz="2400"/>
              <a:t>Life-Critical systems</a:t>
            </a:r>
          </a:p>
          <a:p>
            <a:pPr lvl="1">
              <a:lnSpc>
                <a:spcPct val="90000"/>
              </a:lnSpc>
            </a:pPr>
            <a:r>
              <a:rPr lang="en-US" sz="2000" b="1"/>
              <a:t>Applications</a:t>
            </a:r>
            <a:r>
              <a:rPr lang="en-US" sz="2000"/>
              <a:t>: air traffic, nuclear reactors, military, emergency dispatch</a:t>
            </a:r>
          </a:p>
          <a:p>
            <a:pPr lvl="1">
              <a:lnSpc>
                <a:spcPct val="90000"/>
              </a:lnSpc>
            </a:pPr>
            <a:r>
              <a:rPr lang="en-US" sz="2000" b="1"/>
              <a:t>Requirements</a:t>
            </a:r>
            <a:r>
              <a:rPr lang="en-US" sz="2000"/>
              <a:t>: reliability and effective (even under stress)</a:t>
            </a:r>
          </a:p>
          <a:p>
            <a:pPr lvl="1">
              <a:lnSpc>
                <a:spcPct val="90000"/>
              </a:lnSpc>
            </a:pPr>
            <a:r>
              <a:rPr lang="en-US" sz="2000" b="1"/>
              <a:t>Not as important</a:t>
            </a:r>
            <a:r>
              <a:rPr lang="en-US" sz="2000"/>
              <a:t>: cost, long training, satisfaction, retention</a:t>
            </a:r>
          </a:p>
          <a:p>
            <a:pPr>
              <a:lnSpc>
                <a:spcPct val="90000"/>
              </a:lnSpc>
            </a:pPr>
            <a:r>
              <a:rPr lang="en-US" sz="2400"/>
              <a:t>Industrial and Commercial Use</a:t>
            </a:r>
          </a:p>
          <a:p>
            <a:pPr lvl="1">
              <a:lnSpc>
                <a:spcPct val="90000"/>
              </a:lnSpc>
            </a:pPr>
            <a:r>
              <a:rPr lang="en-US" sz="2000" b="1"/>
              <a:t>Applications</a:t>
            </a:r>
            <a:r>
              <a:rPr lang="en-US" sz="2000"/>
              <a:t>: banking, insurance, inventory, reservations</a:t>
            </a:r>
          </a:p>
          <a:p>
            <a:pPr lvl="1">
              <a:lnSpc>
                <a:spcPct val="90000"/>
              </a:lnSpc>
            </a:pPr>
            <a:r>
              <a:rPr lang="en-US" sz="2000" b="1"/>
              <a:t>Requirements</a:t>
            </a:r>
            <a:r>
              <a:rPr lang="en-US" sz="2000"/>
              <a:t>: short training, ease of use/learning, multiple languages, adapt to local cultures, multiplatform, speed</a:t>
            </a:r>
          </a:p>
          <a:p>
            <a:pPr>
              <a:lnSpc>
                <a:spcPct val="90000"/>
              </a:lnSpc>
            </a:pPr>
            <a:r>
              <a:rPr lang="en-US" sz="2400"/>
              <a:t>Office, Home, and Entertainment</a:t>
            </a:r>
          </a:p>
          <a:p>
            <a:pPr lvl="1">
              <a:lnSpc>
                <a:spcPct val="90000"/>
              </a:lnSpc>
            </a:pPr>
            <a:r>
              <a:rPr lang="en-US" sz="2000" b="1"/>
              <a:t>Applications</a:t>
            </a:r>
            <a:r>
              <a:rPr lang="en-US" sz="2000"/>
              <a:t>: E-mail, ATMs, games, education, search engines, cell phones/PDA</a:t>
            </a:r>
          </a:p>
          <a:p>
            <a:pPr lvl="1">
              <a:lnSpc>
                <a:spcPct val="90000"/>
              </a:lnSpc>
            </a:pPr>
            <a:r>
              <a:rPr lang="en-US" sz="2000" b="1"/>
              <a:t>Requirements</a:t>
            </a:r>
            <a:r>
              <a:rPr lang="en-US" sz="2000"/>
              <a:t>: Ease of learning/use/retention, error rates, satisfaction</a:t>
            </a:r>
          </a:p>
          <a:p>
            <a:pPr lvl="1">
              <a:lnSpc>
                <a:spcPct val="90000"/>
              </a:lnSpc>
            </a:pPr>
            <a:r>
              <a:rPr lang="en-US" sz="2000" b="1"/>
              <a:t>Difficulties</a:t>
            </a:r>
            <a:r>
              <a:rPr lang="en-US" sz="2000"/>
              <a:t>: cost, size</a:t>
            </a:r>
          </a:p>
        </p:txBody>
      </p:sp>
      <p:sp>
        <p:nvSpPr>
          <p:cNvPr id="16388" name="Text Box 4"/>
          <p:cNvSpPr txBox="1">
            <a:spLocks noChangeArrowheads="1"/>
          </p:cNvSpPr>
          <p:nvPr/>
        </p:nvSpPr>
        <p:spPr bwMode="auto">
          <a:xfrm>
            <a:off x="6248400" y="152400"/>
            <a:ext cx="2667000" cy="1474788"/>
          </a:xfrm>
          <a:prstGeom prst="rect">
            <a:avLst/>
          </a:prstGeom>
          <a:solidFill>
            <a:schemeClr val="tx1"/>
          </a:solidFill>
          <a:ln w="9525">
            <a:solidFill>
              <a:srgbClr val="FFFF99"/>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buFontTx/>
              <a:buChar char="•"/>
            </a:pPr>
            <a:r>
              <a:rPr lang="en-US">
                <a:solidFill>
                  <a:schemeClr val="bg1"/>
                </a:solidFill>
                <a:latin typeface="Arial" charset="0"/>
              </a:rPr>
              <a:t>Time to learn</a:t>
            </a:r>
          </a:p>
          <a:p>
            <a:pPr eaLnBrk="1" hangingPunct="1">
              <a:buFontTx/>
              <a:buChar char="•"/>
            </a:pPr>
            <a:r>
              <a:rPr lang="en-US">
                <a:solidFill>
                  <a:schemeClr val="bg1"/>
                </a:solidFill>
                <a:latin typeface="Arial" charset="0"/>
              </a:rPr>
              <a:t>Speed of performance</a:t>
            </a:r>
          </a:p>
          <a:p>
            <a:pPr eaLnBrk="1" hangingPunct="1">
              <a:buFontTx/>
              <a:buChar char="•"/>
            </a:pPr>
            <a:r>
              <a:rPr lang="en-US">
                <a:solidFill>
                  <a:schemeClr val="bg1"/>
                </a:solidFill>
                <a:latin typeface="Arial" charset="0"/>
              </a:rPr>
              <a:t>Rate of errors</a:t>
            </a:r>
          </a:p>
          <a:p>
            <a:pPr eaLnBrk="1" hangingPunct="1">
              <a:buFontTx/>
              <a:buChar char="•"/>
            </a:pPr>
            <a:r>
              <a:rPr lang="en-US">
                <a:solidFill>
                  <a:schemeClr val="bg1"/>
                </a:solidFill>
                <a:latin typeface="Arial" charset="0"/>
              </a:rPr>
              <a:t>Retention over time</a:t>
            </a:r>
          </a:p>
          <a:p>
            <a:pPr eaLnBrk="1" hangingPunct="1">
              <a:buFontTx/>
              <a:buChar char="•"/>
            </a:pPr>
            <a:r>
              <a:rPr lang="en-US">
                <a:solidFill>
                  <a:schemeClr val="bg1"/>
                </a:solidFill>
                <a:latin typeface="Arial" charset="0"/>
              </a:rPr>
              <a:t>Subjective satisfaction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38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301625" y="228600"/>
            <a:ext cx="6403975" cy="1143000"/>
          </a:xfrm>
        </p:spPr>
        <p:txBody>
          <a:bodyPr/>
          <a:lstStyle/>
          <a:p>
            <a:r>
              <a:rPr lang="en-US"/>
              <a:t>Usability Motivations</a:t>
            </a:r>
          </a:p>
        </p:txBody>
      </p:sp>
      <p:sp>
        <p:nvSpPr>
          <p:cNvPr id="18435" name="Rectangle 3"/>
          <p:cNvSpPr>
            <a:spLocks noGrp="1" noRot="1" noChangeArrowheads="1"/>
          </p:cNvSpPr>
          <p:nvPr>
            <p:ph type="body" idx="1"/>
          </p:nvPr>
        </p:nvSpPr>
        <p:spPr/>
        <p:txBody>
          <a:bodyPr/>
          <a:lstStyle/>
          <a:p>
            <a:pPr>
              <a:lnSpc>
                <a:spcPct val="80000"/>
              </a:lnSpc>
            </a:pPr>
            <a:r>
              <a:rPr lang="en-US" sz="2800"/>
              <a:t>Exploratory, Creative, Collaborative</a:t>
            </a:r>
          </a:p>
          <a:p>
            <a:pPr lvl="1">
              <a:lnSpc>
                <a:spcPct val="80000"/>
              </a:lnSpc>
            </a:pPr>
            <a:r>
              <a:rPr lang="en-US" sz="2400" b="1"/>
              <a:t>Applications</a:t>
            </a:r>
            <a:r>
              <a:rPr lang="en-US" sz="2400"/>
              <a:t>: Web browsing, search engines, simulations, scientific visualization, CAD, computer graphics, music composition/artist, photo arranger (email photos)</a:t>
            </a:r>
          </a:p>
          <a:p>
            <a:pPr lvl="1">
              <a:lnSpc>
                <a:spcPct val="80000"/>
              </a:lnSpc>
            </a:pPr>
            <a:r>
              <a:rPr lang="en-US" sz="2400" b="1"/>
              <a:t>Requirements</a:t>
            </a:r>
            <a:r>
              <a:rPr lang="en-US" sz="2400"/>
              <a:t>: remove the </a:t>
            </a:r>
            <a:r>
              <a:rPr lang="ja-JP" altLang="en-US" sz="2400">
                <a:latin typeface="Arial"/>
              </a:rPr>
              <a:t>‘</a:t>
            </a:r>
            <a:r>
              <a:rPr lang="en-US" sz="2400"/>
              <a:t>computer</a:t>
            </a:r>
            <a:r>
              <a:rPr lang="ja-JP" altLang="en-US" sz="2400">
                <a:latin typeface="Arial"/>
              </a:rPr>
              <a:t>’</a:t>
            </a:r>
            <a:r>
              <a:rPr lang="en-US" sz="2400"/>
              <a:t> from the experience, </a:t>
            </a:r>
          </a:p>
          <a:p>
            <a:pPr lvl="1">
              <a:lnSpc>
                <a:spcPct val="80000"/>
              </a:lnSpc>
            </a:pPr>
            <a:r>
              <a:rPr lang="en-US" sz="2400" b="1"/>
              <a:t>Difficulties</a:t>
            </a:r>
            <a:r>
              <a:rPr lang="en-US" sz="2400"/>
              <a:t>: user tech savvy-ness (apply this to application examples)</a:t>
            </a:r>
          </a:p>
          <a:p>
            <a:pPr>
              <a:lnSpc>
                <a:spcPct val="80000"/>
              </a:lnSpc>
            </a:pPr>
            <a:r>
              <a:rPr lang="en-US" sz="2800"/>
              <a:t>Socio-technical systems</a:t>
            </a:r>
          </a:p>
          <a:p>
            <a:pPr lvl="1">
              <a:lnSpc>
                <a:spcPct val="80000"/>
              </a:lnSpc>
            </a:pPr>
            <a:r>
              <a:rPr lang="en-US" sz="2400" b="1"/>
              <a:t>Applications</a:t>
            </a:r>
            <a:r>
              <a:rPr lang="en-US" sz="2400"/>
              <a:t>: health care, voting, police</a:t>
            </a:r>
          </a:p>
          <a:p>
            <a:pPr lvl="1">
              <a:lnSpc>
                <a:spcPct val="80000"/>
              </a:lnSpc>
            </a:pPr>
            <a:r>
              <a:rPr lang="en-US" sz="2400" b="1"/>
              <a:t>Requirements</a:t>
            </a:r>
            <a:r>
              <a:rPr lang="en-US" sz="2400"/>
              <a:t>: Trust, security, accuracy, veracity, error handling, user tech-savy-ness</a:t>
            </a:r>
          </a:p>
          <a:p>
            <a:pPr lvl="1">
              <a:lnSpc>
                <a:spcPct val="80000"/>
              </a:lnSpc>
            </a:pPr>
            <a:endParaRPr lang="en-US" sz="2400"/>
          </a:p>
        </p:txBody>
      </p:sp>
      <p:sp>
        <p:nvSpPr>
          <p:cNvPr id="18436" name="Text Box 4"/>
          <p:cNvSpPr txBox="1">
            <a:spLocks noChangeArrowheads="1"/>
          </p:cNvSpPr>
          <p:nvPr/>
        </p:nvSpPr>
        <p:spPr bwMode="auto">
          <a:xfrm>
            <a:off x="6248400" y="152400"/>
            <a:ext cx="2667000" cy="1474788"/>
          </a:xfrm>
          <a:prstGeom prst="rect">
            <a:avLst/>
          </a:prstGeom>
          <a:solidFill>
            <a:schemeClr val="tx1"/>
          </a:solidFill>
          <a:ln w="9525">
            <a:solidFill>
              <a:srgbClr val="FFFF99"/>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buFontTx/>
              <a:buChar char="•"/>
            </a:pPr>
            <a:r>
              <a:rPr lang="en-US">
                <a:solidFill>
                  <a:schemeClr val="bg1"/>
                </a:solidFill>
                <a:latin typeface="Arial" charset="0"/>
              </a:rPr>
              <a:t>Time to learn</a:t>
            </a:r>
          </a:p>
          <a:p>
            <a:pPr eaLnBrk="1" hangingPunct="1">
              <a:buFontTx/>
              <a:buChar char="•"/>
            </a:pPr>
            <a:r>
              <a:rPr lang="en-US">
                <a:solidFill>
                  <a:schemeClr val="bg1"/>
                </a:solidFill>
                <a:latin typeface="Arial" charset="0"/>
              </a:rPr>
              <a:t>Speed of performance</a:t>
            </a:r>
          </a:p>
          <a:p>
            <a:pPr eaLnBrk="1" hangingPunct="1">
              <a:buFontTx/>
              <a:buChar char="•"/>
            </a:pPr>
            <a:r>
              <a:rPr lang="en-US">
                <a:solidFill>
                  <a:schemeClr val="bg1"/>
                </a:solidFill>
                <a:latin typeface="Arial" charset="0"/>
              </a:rPr>
              <a:t>Rate of errors</a:t>
            </a:r>
          </a:p>
          <a:p>
            <a:pPr eaLnBrk="1" hangingPunct="1">
              <a:buFontTx/>
              <a:buChar char="•"/>
            </a:pPr>
            <a:r>
              <a:rPr lang="en-US">
                <a:solidFill>
                  <a:schemeClr val="bg1"/>
                </a:solidFill>
                <a:latin typeface="Arial" charset="0"/>
              </a:rPr>
              <a:t>Retention over time</a:t>
            </a:r>
          </a:p>
          <a:p>
            <a:pPr eaLnBrk="1" hangingPunct="1">
              <a:buFontTx/>
              <a:buChar char="•"/>
            </a:pPr>
            <a:r>
              <a:rPr lang="en-US">
                <a:solidFill>
                  <a:schemeClr val="bg1"/>
                </a:solidFill>
                <a:latin typeface="Arial" charset="0"/>
              </a:rPr>
              <a:t>Subjective satisfaction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p:txBody>
          <a:bodyPr/>
          <a:lstStyle/>
          <a:p>
            <a:r>
              <a:rPr lang="en-US"/>
              <a:t>Intro</a:t>
            </a:r>
          </a:p>
        </p:txBody>
      </p:sp>
      <p:sp>
        <p:nvSpPr>
          <p:cNvPr id="3075" name="Rectangle 3"/>
          <p:cNvSpPr>
            <a:spLocks noGrp="1" noRot="1" noChangeArrowheads="1"/>
          </p:cNvSpPr>
          <p:nvPr>
            <p:ph type="body" sz="half" idx="1"/>
          </p:nvPr>
        </p:nvSpPr>
        <p:spPr>
          <a:xfrm>
            <a:off x="301625" y="1600200"/>
            <a:ext cx="8080375" cy="5029200"/>
          </a:xfrm>
        </p:spPr>
        <p:txBody>
          <a:bodyPr/>
          <a:lstStyle/>
          <a:p>
            <a:pPr>
              <a:lnSpc>
                <a:spcPct val="90000"/>
              </a:lnSpc>
            </a:pPr>
            <a:r>
              <a:rPr lang="en-US" sz="2400"/>
              <a:t>What is a user interface?</a:t>
            </a:r>
          </a:p>
          <a:p>
            <a:pPr>
              <a:lnSpc>
                <a:spcPct val="90000"/>
              </a:lnSpc>
            </a:pPr>
            <a:r>
              <a:rPr lang="en-US" sz="2400"/>
              <a:t>Why do we care about design?</a:t>
            </a:r>
          </a:p>
          <a:p>
            <a:pPr>
              <a:lnSpc>
                <a:spcPct val="90000"/>
              </a:lnSpc>
            </a:pPr>
            <a:endParaRPr lang="en-US" sz="2400"/>
          </a:p>
          <a:p>
            <a:pPr>
              <a:lnSpc>
                <a:spcPct val="90000"/>
              </a:lnSpc>
            </a:pPr>
            <a:endParaRPr lang="en-US" sz="2400"/>
          </a:p>
          <a:p>
            <a:pPr>
              <a:lnSpc>
                <a:spcPct val="90000"/>
              </a:lnSpc>
            </a:pPr>
            <a:endParaRPr lang="en-US" sz="2400"/>
          </a:p>
          <a:p>
            <a:pPr>
              <a:lnSpc>
                <a:spcPct val="90000"/>
              </a:lnSpc>
            </a:pPr>
            <a:endParaRPr lang="en-US" sz="2400"/>
          </a:p>
          <a:p>
            <a:pPr>
              <a:lnSpc>
                <a:spcPct val="90000"/>
              </a:lnSpc>
            </a:pPr>
            <a:r>
              <a:rPr lang="en-US" sz="2400"/>
              <a:t>We see this all the time.  </a:t>
            </a:r>
          </a:p>
          <a:p>
            <a:pPr lvl="1">
              <a:lnSpc>
                <a:spcPct val="90000"/>
              </a:lnSpc>
            </a:pPr>
            <a:r>
              <a:rPr lang="en-US" sz="2000"/>
              <a:t>What</a:t>
            </a:r>
            <a:r>
              <a:rPr lang="ja-JP" altLang="en-US" sz="2000">
                <a:latin typeface="Arial"/>
              </a:rPr>
              <a:t>’</a:t>
            </a:r>
            <a:r>
              <a:rPr lang="en-US" sz="2000"/>
              <a:t>s good about the design of this error box?</a:t>
            </a:r>
          </a:p>
          <a:p>
            <a:pPr lvl="2">
              <a:lnSpc>
                <a:spcPct val="90000"/>
              </a:lnSpc>
            </a:pPr>
            <a:r>
              <a:rPr lang="en-US" sz="1800"/>
              <a:t>The user knows there is an error</a:t>
            </a:r>
          </a:p>
          <a:p>
            <a:pPr lvl="1">
              <a:lnSpc>
                <a:spcPct val="90000"/>
              </a:lnSpc>
            </a:pPr>
            <a:r>
              <a:rPr lang="en-US" sz="2000"/>
              <a:t>What</a:t>
            </a:r>
            <a:r>
              <a:rPr lang="ja-JP" altLang="en-US" sz="2000">
                <a:latin typeface="Arial"/>
              </a:rPr>
              <a:t>’</a:t>
            </a:r>
            <a:r>
              <a:rPr lang="en-US" sz="2000"/>
              <a:t>s poor about the design of this error box?</a:t>
            </a:r>
          </a:p>
          <a:p>
            <a:pPr lvl="2">
              <a:lnSpc>
                <a:spcPct val="90000"/>
              </a:lnSpc>
            </a:pPr>
            <a:r>
              <a:rPr lang="en-US" sz="1800"/>
              <a:t>Discouraging</a:t>
            </a:r>
          </a:p>
          <a:p>
            <a:pPr lvl="2">
              <a:lnSpc>
                <a:spcPct val="90000"/>
              </a:lnSpc>
            </a:pPr>
            <a:r>
              <a:rPr lang="en-US" sz="1800"/>
              <a:t>Not enough information</a:t>
            </a:r>
          </a:p>
          <a:p>
            <a:pPr lvl="2">
              <a:lnSpc>
                <a:spcPct val="90000"/>
              </a:lnSpc>
            </a:pPr>
            <a:r>
              <a:rPr lang="en-US" sz="1800"/>
              <a:t>No way to </a:t>
            </a:r>
            <a:r>
              <a:rPr lang="en-US" sz="1800" i="1"/>
              <a:t>resolve</a:t>
            </a:r>
            <a:r>
              <a:rPr lang="en-US" sz="1800"/>
              <a:t> the problem (instructions or contact info)</a:t>
            </a:r>
          </a:p>
        </p:txBody>
      </p:sp>
      <p:pic>
        <p:nvPicPr>
          <p:cNvPr id="3083" name="Picture 11" descr="img000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28600"/>
            <a:ext cx="4038600" cy="383222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07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5">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a:xfrm>
            <a:off x="301625" y="228600"/>
            <a:ext cx="5489575" cy="1143000"/>
          </a:xfrm>
        </p:spPr>
        <p:txBody>
          <a:bodyPr/>
          <a:lstStyle/>
          <a:p>
            <a:r>
              <a:rPr lang="en-US"/>
              <a:t>Universal Usability</a:t>
            </a:r>
          </a:p>
        </p:txBody>
      </p:sp>
      <p:sp>
        <p:nvSpPr>
          <p:cNvPr id="76803" name="Rectangle 3"/>
          <p:cNvSpPr>
            <a:spLocks noGrp="1" noRot="1" noChangeArrowheads="1"/>
          </p:cNvSpPr>
          <p:nvPr>
            <p:ph type="body" sz="half" idx="1"/>
          </p:nvPr>
        </p:nvSpPr>
        <p:spPr>
          <a:xfrm>
            <a:off x="301625" y="1600200"/>
            <a:ext cx="5794375" cy="4498975"/>
          </a:xfrm>
        </p:spPr>
        <p:txBody>
          <a:bodyPr/>
          <a:lstStyle/>
          <a:p>
            <a:pPr>
              <a:lnSpc>
                <a:spcPct val="90000"/>
              </a:lnSpc>
            </a:pPr>
            <a:r>
              <a:rPr lang="en-US" sz="2400"/>
              <a:t>Interface should handle diversity of users</a:t>
            </a:r>
          </a:p>
          <a:p>
            <a:pPr lvl="1">
              <a:lnSpc>
                <a:spcPct val="90000"/>
              </a:lnSpc>
            </a:pPr>
            <a:r>
              <a:rPr lang="en-US" sz="2000"/>
              <a:t>Backgrounds</a:t>
            </a:r>
          </a:p>
          <a:p>
            <a:pPr lvl="1">
              <a:lnSpc>
                <a:spcPct val="90000"/>
              </a:lnSpc>
            </a:pPr>
            <a:r>
              <a:rPr lang="en-US" sz="2000"/>
              <a:t>Abilities</a:t>
            </a:r>
          </a:p>
          <a:p>
            <a:pPr lvl="1">
              <a:lnSpc>
                <a:spcPct val="90000"/>
              </a:lnSpc>
            </a:pPr>
            <a:r>
              <a:rPr lang="en-US" sz="2000"/>
              <a:t>Motivation</a:t>
            </a:r>
          </a:p>
          <a:p>
            <a:pPr lvl="1">
              <a:lnSpc>
                <a:spcPct val="90000"/>
              </a:lnSpc>
            </a:pPr>
            <a:r>
              <a:rPr lang="en-US" sz="2000"/>
              <a:t>Personalities</a:t>
            </a:r>
          </a:p>
          <a:p>
            <a:pPr lvl="1">
              <a:lnSpc>
                <a:spcPct val="90000"/>
              </a:lnSpc>
            </a:pPr>
            <a:r>
              <a:rPr lang="en-US" sz="2000"/>
              <a:t>Cultures</a:t>
            </a:r>
          </a:p>
          <a:p>
            <a:pPr>
              <a:lnSpc>
                <a:spcPct val="90000"/>
              </a:lnSpc>
            </a:pPr>
            <a:r>
              <a:rPr lang="en-US" sz="2400"/>
              <a:t>Question, how would you design an interface to a database differently for:</a:t>
            </a:r>
          </a:p>
          <a:p>
            <a:pPr lvl="1">
              <a:lnSpc>
                <a:spcPct val="90000"/>
              </a:lnSpc>
            </a:pPr>
            <a:r>
              <a:rPr lang="en-US" sz="2000"/>
              <a:t>A. right-handed female, Indian, software engineer, technology savvy, wants rapid interaction</a:t>
            </a:r>
          </a:p>
          <a:p>
            <a:pPr lvl="1">
              <a:lnSpc>
                <a:spcPct val="90000"/>
              </a:lnSpc>
            </a:pPr>
            <a:r>
              <a:rPr lang="en-US" sz="2000"/>
              <a:t>B. left-handed male, French, artist</a:t>
            </a:r>
          </a:p>
        </p:txBody>
      </p:sp>
      <p:pic>
        <p:nvPicPr>
          <p:cNvPr id="76804" name="Picture 4" descr="levered_door_handle"/>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096000" y="2600325"/>
            <a:ext cx="2857500" cy="18192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76805" name="Picture 5" descr="door-knob"/>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6477000" y="4430713"/>
            <a:ext cx="2503488" cy="22161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76806" name="Picture 6" descr="curbcutru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52400"/>
            <a:ext cx="3200400" cy="24003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8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80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8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301625" y="228600"/>
            <a:ext cx="5489575" cy="1143000"/>
          </a:xfrm>
        </p:spPr>
        <p:txBody>
          <a:bodyPr/>
          <a:lstStyle/>
          <a:p>
            <a:r>
              <a:rPr lang="en-US"/>
              <a:t>Universal Usability</a:t>
            </a:r>
          </a:p>
        </p:txBody>
      </p:sp>
      <p:sp>
        <p:nvSpPr>
          <p:cNvPr id="19459" name="Rectangle 3"/>
          <p:cNvSpPr>
            <a:spLocks noGrp="1" noRot="1" noChangeArrowheads="1"/>
          </p:cNvSpPr>
          <p:nvPr>
            <p:ph type="body" sz="half" idx="1"/>
          </p:nvPr>
        </p:nvSpPr>
        <p:spPr>
          <a:xfrm>
            <a:off x="301625" y="1600200"/>
            <a:ext cx="5794375" cy="4498975"/>
          </a:xfrm>
        </p:spPr>
        <p:txBody>
          <a:bodyPr/>
          <a:lstStyle/>
          <a:p>
            <a:r>
              <a:rPr lang="en-US" sz="2800"/>
              <a:t>Does not mean </a:t>
            </a:r>
            <a:r>
              <a:rPr lang="ja-JP" altLang="en-US" sz="2800">
                <a:latin typeface="Arial"/>
              </a:rPr>
              <a:t>‘</a:t>
            </a:r>
            <a:r>
              <a:rPr lang="en-US" sz="2800"/>
              <a:t>dumbing down</a:t>
            </a:r>
            <a:r>
              <a:rPr lang="ja-JP" altLang="en-US" sz="2800">
                <a:latin typeface="Arial"/>
              </a:rPr>
              <a:t>’</a:t>
            </a:r>
            <a:endParaRPr lang="en-US" sz="2800"/>
          </a:p>
          <a:p>
            <a:pPr lvl="1"/>
            <a:r>
              <a:rPr lang="en-US" sz="2400"/>
              <a:t>Ex. Helping disabled has helped others (parents w/ strollers, elderly)</a:t>
            </a:r>
          </a:p>
          <a:p>
            <a:pPr lvl="1"/>
            <a:r>
              <a:rPr lang="en-US" sz="2400"/>
              <a:t>Ex. Door handles</a:t>
            </a:r>
          </a:p>
          <a:p>
            <a:r>
              <a:rPr lang="en-US" sz="2800"/>
              <a:t>Goal: Address the needs of more users - unlike yourself!</a:t>
            </a:r>
          </a:p>
          <a:p>
            <a:r>
              <a:rPr lang="en-US" sz="2800"/>
              <a:t>Everyone is often not at full faculties at all times</a:t>
            </a:r>
          </a:p>
        </p:txBody>
      </p:sp>
      <p:pic>
        <p:nvPicPr>
          <p:cNvPr id="19461" name="Picture 5" descr="levered_door_handle"/>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096000" y="2600325"/>
            <a:ext cx="2857500" cy="18192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19464" name="Picture 8" descr="door-knob"/>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6477000" y="4430713"/>
            <a:ext cx="2503488" cy="22161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19467" name="Picture 11" descr="curbcutru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52400"/>
            <a:ext cx="3200400" cy="24003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en-US"/>
              <a:t>Physical Variation</a:t>
            </a:r>
          </a:p>
        </p:txBody>
      </p:sp>
      <p:sp>
        <p:nvSpPr>
          <p:cNvPr id="20483" name="Rectangle 3"/>
          <p:cNvSpPr>
            <a:spLocks noGrp="1" noRot="1" noChangeArrowheads="1"/>
          </p:cNvSpPr>
          <p:nvPr>
            <p:ph type="body" sz="half" idx="1"/>
          </p:nvPr>
        </p:nvSpPr>
        <p:spPr>
          <a:xfrm>
            <a:off x="301625" y="1295400"/>
            <a:ext cx="4803775" cy="5334000"/>
          </a:xfrm>
        </p:spPr>
        <p:txBody>
          <a:bodyPr/>
          <a:lstStyle/>
          <a:p>
            <a:r>
              <a:rPr lang="en-US" sz="2800"/>
              <a:t>Ability</a:t>
            </a:r>
          </a:p>
          <a:p>
            <a:pPr lvl="1"/>
            <a:r>
              <a:rPr lang="en-US" sz="2400"/>
              <a:t>Disabled (elderly, handicapped, vision, ambidexterity, ability to see in stereo [SUTHERLAND])</a:t>
            </a:r>
          </a:p>
          <a:p>
            <a:pPr lvl="1"/>
            <a:r>
              <a:rPr lang="en-US" sz="2400"/>
              <a:t>Speed</a:t>
            </a:r>
          </a:p>
          <a:p>
            <a:pPr lvl="1"/>
            <a:r>
              <a:rPr lang="en-US" sz="2400"/>
              <a:t>Color deficiency</a:t>
            </a:r>
          </a:p>
          <a:p>
            <a:r>
              <a:rPr lang="en-US" sz="2800"/>
              <a:t>Workspace (science of </a:t>
            </a:r>
            <a:r>
              <a:rPr lang="en-US" sz="2800" b="1" i="1"/>
              <a:t>ergonomics</a:t>
            </a:r>
            <a:r>
              <a:rPr lang="en-US" sz="2800"/>
              <a:t>)</a:t>
            </a:r>
          </a:p>
          <a:p>
            <a:pPr lvl="1"/>
            <a:r>
              <a:rPr lang="en-US" sz="2400"/>
              <a:t>Size</a:t>
            </a:r>
          </a:p>
          <a:p>
            <a:pPr lvl="1"/>
            <a:r>
              <a:rPr lang="en-US" sz="2400"/>
              <a:t>Design</a:t>
            </a:r>
          </a:p>
          <a:p>
            <a:r>
              <a:rPr lang="en-US" sz="2800"/>
              <a:t>Lots of prior research</a:t>
            </a:r>
          </a:p>
        </p:txBody>
      </p:sp>
      <p:pic>
        <p:nvPicPr>
          <p:cNvPr id="20485" name="Picture 5" descr="crowd_of_people"/>
          <p:cNvPicPr>
            <a:picLocks noGrp="1" noChangeAspect="1" noChangeArrowheads="1"/>
          </p:cNvPicPr>
          <p:nvPr>
            <p:ph sz="half" idx="2"/>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4876800" y="2641600"/>
            <a:ext cx="4095750" cy="3987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p:txBody>
          <a:bodyPr/>
          <a:lstStyle/>
          <a:p>
            <a:r>
              <a:rPr lang="en-US"/>
              <a:t>Physical Variation</a:t>
            </a:r>
          </a:p>
        </p:txBody>
      </p:sp>
      <p:sp>
        <p:nvSpPr>
          <p:cNvPr id="77827" name="Rectangle 3"/>
          <p:cNvSpPr>
            <a:spLocks noGrp="1" noRot="1" noChangeArrowheads="1"/>
          </p:cNvSpPr>
          <p:nvPr>
            <p:ph type="body" sz="half" idx="1"/>
          </p:nvPr>
        </p:nvSpPr>
        <p:spPr>
          <a:xfrm>
            <a:off x="301625" y="1295400"/>
            <a:ext cx="4803775" cy="5334000"/>
          </a:xfrm>
        </p:spPr>
        <p:txBody>
          <a:bodyPr/>
          <a:lstStyle/>
          <a:p>
            <a:pPr>
              <a:lnSpc>
                <a:spcPct val="90000"/>
              </a:lnSpc>
            </a:pPr>
            <a:r>
              <a:rPr lang="en-US" sz="2400"/>
              <a:t>Field of </a:t>
            </a:r>
            <a:r>
              <a:rPr lang="en-US" sz="2400" b="1"/>
              <a:t>anthropometry</a:t>
            </a:r>
          </a:p>
          <a:p>
            <a:pPr lvl="1">
              <a:lnSpc>
                <a:spcPct val="90000"/>
              </a:lnSpc>
            </a:pPr>
            <a:r>
              <a:rPr lang="en-US" sz="2000"/>
              <a:t>Measures of what is 5-95% for weight, height, etc. (static and dynamic)</a:t>
            </a:r>
          </a:p>
          <a:p>
            <a:pPr lvl="1">
              <a:lnSpc>
                <a:spcPct val="90000"/>
              </a:lnSpc>
            </a:pPr>
            <a:r>
              <a:rPr lang="en-US" sz="2000"/>
              <a:t>Large variance reminds us there is great </a:t>
            </a:r>
            <a:r>
              <a:rPr lang="ja-JP" altLang="en-US" sz="2000">
                <a:latin typeface="Arial"/>
              </a:rPr>
              <a:t>‘</a:t>
            </a:r>
            <a:r>
              <a:rPr lang="en-US" sz="2000"/>
              <a:t>variety</a:t>
            </a:r>
            <a:r>
              <a:rPr lang="ja-JP" altLang="en-US" sz="2000">
                <a:latin typeface="Arial"/>
              </a:rPr>
              <a:t>’</a:t>
            </a:r>
            <a:endParaRPr lang="en-US" sz="2000"/>
          </a:p>
          <a:p>
            <a:pPr lvl="1">
              <a:lnSpc>
                <a:spcPct val="90000"/>
              </a:lnSpc>
            </a:pPr>
            <a:r>
              <a:rPr lang="en-US" sz="2000"/>
              <a:t>Name some devices that this would affect.</a:t>
            </a:r>
          </a:p>
          <a:p>
            <a:pPr lvl="2">
              <a:lnSpc>
                <a:spcPct val="90000"/>
              </a:lnSpc>
            </a:pPr>
            <a:r>
              <a:rPr lang="en-US" sz="1800"/>
              <a:t>note most keyboards are the same</a:t>
            </a:r>
          </a:p>
          <a:p>
            <a:pPr lvl="2">
              <a:lnSpc>
                <a:spcPct val="90000"/>
              </a:lnSpc>
            </a:pPr>
            <a:r>
              <a:rPr lang="en-US" sz="1800"/>
              <a:t>screen brightness varies considerably</a:t>
            </a:r>
          </a:p>
          <a:p>
            <a:pPr lvl="2">
              <a:lnSpc>
                <a:spcPct val="90000"/>
              </a:lnSpc>
            </a:pPr>
            <a:r>
              <a:rPr lang="en-US" sz="1800"/>
              <a:t>chair height, back height, display angle</a:t>
            </a:r>
          </a:p>
          <a:p>
            <a:pPr>
              <a:lnSpc>
                <a:spcPct val="90000"/>
              </a:lnSpc>
            </a:pPr>
            <a:r>
              <a:rPr lang="en-US" sz="2400"/>
              <a:t>Multi-modal interfaces</a:t>
            </a:r>
          </a:p>
          <a:p>
            <a:pPr lvl="2">
              <a:lnSpc>
                <a:spcPct val="90000"/>
              </a:lnSpc>
            </a:pPr>
            <a:r>
              <a:rPr lang="en-US" sz="1800"/>
              <a:t>Audio</a:t>
            </a:r>
          </a:p>
          <a:p>
            <a:pPr lvl="2">
              <a:lnSpc>
                <a:spcPct val="90000"/>
              </a:lnSpc>
            </a:pPr>
            <a:r>
              <a:rPr lang="en-US" sz="1800"/>
              <a:t>Touch screens</a:t>
            </a:r>
          </a:p>
        </p:txBody>
      </p:sp>
      <p:pic>
        <p:nvPicPr>
          <p:cNvPr id="77828" name="Picture 4" descr="crowd_of_people"/>
          <p:cNvPicPr>
            <a:picLocks noGrp="1" noChangeAspect="1" noChangeArrowheads="1"/>
          </p:cNvPicPr>
          <p:nvPr>
            <p:ph sz="half" idx="2"/>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4876800" y="2641600"/>
            <a:ext cx="4095750" cy="3987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82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7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r>
              <a:rPr lang="en-US" sz="4000"/>
              <a:t>Cognitive and Perceptual Variation</a:t>
            </a:r>
          </a:p>
        </p:txBody>
      </p:sp>
      <p:sp>
        <p:nvSpPr>
          <p:cNvPr id="21507" name="Rectangle 3"/>
          <p:cNvSpPr>
            <a:spLocks noGrp="1" noRot="1" noChangeArrowheads="1"/>
          </p:cNvSpPr>
          <p:nvPr>
            <p:ph type="body" sz="half" idx="1"/>
          </p:nvPr>
        </p:nvSpPr>
        <p:spPr>
          <a:xfrm>
            <a:off x="301625" y="1600200"/>
            <a:ext cx="4194175" cy="4953000"/>
          </a:xfrm>
        </p:spPr>
        <p:txBody>
          <a:bodyPr/>
          <a:lstStyle/>
          <a:p>
            <a:pPr>
              <a:lnSpc>
                <a:spcPct val="80000"/>
              </a:lnSpc>
            </a:pPr>
            <a:r>
              <a:rPr lang="en-US" sz="2800"/>
              <a:t>Bloom</a:t>
            </a:r>
            <a:r>
              <a:rPr lang="ja-JP" altLang="en-US" sz="2800">
                <a:latin typeface="Arial"/>
              </a:rPr>
              <a:t>’</a:t>
            </a:r>
            <a:r>
              <a:rPr lang="en-US" sz="2800"/>
              <a:t>s Taxonomy</a:t>
            </a:r>
          </a:p>
          <a:p>
            <a:pPr lvl="1">
              <a:lnSpc>
                <a:spcPct val="80000"/>
              </a:lnSpc>
            </a:pPr>
            <a:r>
              <a:rPr lang="en-US" sz="2400"/>
              <a:t>knowledge, comprehension, analysis, application, synthesis, evaluation</a:t>
            </a:r>
          </a:p>
          <a:p>
            <a:pPr>
              <a:lnSpc>
                <a:spcPct val="80000"/>
              </a:lnSpc>
            </a:pPr>
            <a:r>
              <a:rPr lang="en-US" sz="2800"/>
              <a:t>Memory</a:t>
            </a:r>
          </a:p>
          <a:p>
            <a:pPr lvl="1">
              <a:lnSpc>
                <a:spcPct val="80000"/>
              </a:lnSpc>
            </a:pPr>
            <a:r>
              <a:rPr lang="en-US" sz="2400"/>
              <a:t>short-term and working</a:t>
            </a:r>
          </a:p>
          <a:p>
            <a:pPr lvl="1">
              <a:lnSpc>
                <a:spcPct val="80000"/>
              </a:lnSpc>
            </a:pPr>
            <a:r>
              <a:rPr lang="en-US" sz="2400"/>
              <a:t>long-term and semantic</a:t>
            </a:r>
          </a:p>
          <a:p>
            <a:pPr>
              <a:lnSpc>
                <a:spcPct val="80000"/>
              </a:lnSpc>
            </a:pPr>
            <a:r>
              <a:rPr lang="en-US" sz="2800"/>
              <a:t>Problem solving and reasoning</a:t>
            </a:r>
          </a:p>
          <a:p>
            <a:pPr>
              <a:lnSpc>
                <a:spcPct val="80000"/>
              </a:lnSpc>
            </a:pPr>
            <a:r>
              <a:rPr lang="en-US" sz="2800"/>
              <a:t>Decision making</a:t>
            </a:r>
          </a:p>
          <a:p>
            <a:pPr>
              <a:lnSpc>
                <a:spcPct val="80000"/>
              </a:lnSpc>
            </a:pPr>
            <a:r>
              <a:rPr lang="en-US" sz="2800"/>
              <a:t>Language and communication</a:t>
            </a:r>
          </a:p>
        </p:txBody>
      </p:sp>
      <p:pic>
        <p:nvPicPr>
          <p:cNvPr id="21509" name="Picture 5" descr="forest_gump"/>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7073900" y="3810000"/>
            <a:ext cx="1901825" cy="28194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21512" name="Picture 8" descr="einstein"/>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7061200" y="1371600"/>
            <a:ext cx="1873250" cy="240188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21515" name="Picture 11" descr="11-fsu-hpho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810000"/>
            <a:ext cx="2400300" cy="2182813"/>
          </a:xfrm>
          <a:prstGeom prst="rect">
            <a:avLst/>
          </a:prstGeom>
          <a:noFill/>
          <a:extLst>
            <a:ext uri="{909E8E84-426E-40dd-AFC4-6F175D3DCCD1}">
              <a14:hiddenFill xmlns:a14="http://schemas.microsoft.com/office/drawing/2010/main" xmlns="">
                <a:solidFill>
                  <a:srgbClr val="FFFFFF"/>
                </a:solidFill>
              </a14:hiddenFill>
            </a:ext>
          </a:extLst>
        </p:spPr>
      </p:pic>
      <p:pic>
        <p:nvPicPr>
          <p:cNvPr id="21517" name="Picture 13" descr="graham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524000"/>
            <a:ext cx="2343150" cy="216852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p:txBody>
          <a:bodyPr/>
          <a:lstStyle/>
          <a:p>
            <a:r>
              <a:rPr lang="en-US" sz="4000"/>
              <a:t>Cognitive and Perceptual Variation</a:t>
            </a:r>
          </a:p>
        </p:txBody>
      </p:sp>
      <p:sp>
        <p:nvSpPr>
          <p:cNvPr id="78851" name="Rectangle 3"/>
          <p:cNvSpPr>
            <a:spLocks noGrp="1" noRot="1" noChangeArrowheads="1"/>
          </p:cNvSpPr>
          <p:nvPr>
            <p:ph type="body" sz="half" idx="1"/>
          </p:nvPr>
        </p:nvSpPr>
        <p:spPr>
          <a:xfrm>
            <a:off x="304800" y="1371600"/>
            <a:ext cx="4194175" cy="4498975"/>
          </a:xfrm>
        </p:spPr>
        <p:txBody>
          <a:bodyPr/>
          <a:lstStyle/>
          <a:p>
            <a:pPr>
              <a:lnSpc>
                <a:spcPct val="80000"/>
              </a:lnSpc>
            </a:pPr>
            <a:r>
              <a:rPr lang="en-US" sz="2800"/>
              <a:t>Language and communication</a:t>
            </a:r>
          </a:p>
          <a:p>
            <a:pPr>
              <a:lnSpc>
                <a:spcPct val="80000"/>
              </a:lnSpc>
            </a:pPr>
            <a:r>
              <a:rPr lang="en-US" sz="2800"/>
              <a:t>Search, imagery, sensory memory</a:t>
            </a:r>
          </a:p>
          <a:p>
            <a:pPr>
              <a:lnSpc>
                <a:spcPct val="80000"/>
              </a:lnSpc>
            </a:pPr>
            <a:r>
              <a:rPr lang="en-US" sz="2800"/>
              <a:t>Learning, skill development, knowledge acquisition</a:t>
            </a:r>
          </a:p>
          <a:p>
            <a:pPr>
              <a:lnSpc>
                <a:spcPct val="80000"/>
              </a:lnSpc>
            </a:pPr>
            <a:r>
              <a:rPr lang="en-US" sz="2800"/>
              <a:t>Confounding factors:</a:t>
            </a:r>
          </a:p>
          <a:p>
            <a:pPr lvl="1">
              <a:lnSpc>
                <a:spcPct val="80000"/>
              </a:lnSpc>
            </a:pPr>
            <a:r>
              <a:rPr lang="en-US" sz="2400"/>
              <a:t>Fatigue</a:t>
            </a:r>
          </a:p>
          <a:p>
            <a:pPr lvl="1">
              <a:lnSpc>
                <a:spcPct val="80000"/>
              </a:lnSpc>
            </a:pPr>
            <a:r>
              <a:rPr lang="en-US" sz="2400"/>
              <a:t>Cognitive load</a:t>
            </a:r>
          </a:p>
          <a:p>
            <a:pPr lvl="1">
              <a:lnSpc>
                <a:spcPct val="80000"/>
              </a:lnSpc>
            </a:pPr>
            <a:r>
              <a:rPr lang="en-US" sz="2400"/>
              <a:t>Background</a:t>
            </a:r>
          </a:p>
          <a:p>
            <a:pPr lvl="1">
              <a:lnSpc>
                <a:spcPct val="80000"/>
              </a:lnSpc>
            </a:pPr>
            <a:r>
              <a:rPr lang="en-US" sz="2400"/>
              <a:t>Boredom</a:t>
            </a:r>
          </a:p>
          <a:p>
            <a:pPr lvl="1">
              <a:lnSpc>
                <a:spcPct val="80000"/>
              </a:lnSpc>
            </a:pPr>
            <a:r>
              <a:rPr lang="en-US" sz="2400"/>
              <a:t>Fear</a:t>
            </a:r>
          </a:p>
          <a:p>
            <a:pPr lvl="1">
              <a:lnSpc>
                <a:spcPct val="80000"/>
              </a:lnSpc>
            </a:pPr>
            <a:r>
              <a:rPr lang="en-US" sz="2400"/>
              <a:t>Drugs/alcohol</a:t>
            </a:r>
          </a:p>
        </p:txBody>
      </p:sp>
      <p:pic>
        <p:nvPicPr>
          <p:cNvPr id="78852" name="Picture 4" descr="forest_gump"/>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7073900" y="3810000"/>
            <a:ext cx="1901825" cy="28194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78853" name="Picture 5" descr="einstein"/>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7061200" y="1371600"/>
            <a:ext cx="1873250" cy="240188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78854" name="Picture 6" descr="11-fsu-hpho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810000"/>
            <a:ext cx="2400300" cy="2182813"/>
          </a:xfrm>
          <a:prstGeom prst="rect">
            <a:avLst/>
          </a:prstGeom>
          <a:noFill/>
          <a:extLst>
            <a:ext uri="{909E8E84-426E-40dd-AFC4-6F175D3DCCD1}">
              <a14:hiddenFill xmlns:a14="http://schemas.microsoft.com/office/drawing/2010/main" xmlns="">
                <a:solidFill>
                  <a:srgbClr val="FFFFFF"/>
                </a:solidFill>
              </a14:hiddenFill>
            </a:ext>
          </a:extLst>
        </p:spPr>
      </p:pic>
      <p:pic>
        <p:nvPicPr>
          <p:cNvPr id="78855" name="Picture 7" descr="graham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524000"/>
            <a:ext cx="2343150" cy="216852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r>
              <a:rPr lang="en-US"/>
              <a:t>Personality</a:t>
            </a:r>
          </a:p>
        </p:txBody>
      </p:sp>
      <p:sp>
        <p:nvSpPr>
          <p:cNvPr id="22531" name="Rectangle 3"/>
          <p:cNvSpPr>
            <a:spLocks noGrp="1" noRot="1" noChangeArrowheads="1"/>
          </p:cNvSpPr>
          <p:nvPr>
            <p:ph type="body" sz="half" idx="1"/>
          </p:nvPr>
        </p:nvSpPr>
        <p:spPr>
          <a:xfrm>
            <a:off x="301625" y="1143000"/>
            <a:ext cx="5032375" cy="5410200"/>
          </a:xfrm>
        </p:spPr>
        <p:txBody>
          <a:bodyPr/>
          <a:lstStyle/>
          <a:p>
            <a:pPr>
              <a:lnSpc>
                <a:spcPct val="80000"/>
              </a:lnSpc>
            </a:pPr>
            <a:r>
              <a:rPr lang="en-US" sz="2400"/>
              <a:t>Computer anxiety</a:t>
            </a:r>
          </a:p>
          <a:p>
            <a:pPr>
              <a:lnSpc>
                <a:spcPct val="80000"/>
              </a:lnSpc>
            </a:pPr>
            <a:r>
              <a:rPr lang="en-US" sz="2400"/>
              <a:t>Gender</a:t>
            </a:r>
          </a:p>
          <a:p>
            <a:pPr lvl="1">
              <a:lnSpc>
                <a:spcPct val="80000"/>
              </a:lnSpc>
            </a:pPr>
            <a:r>
              <a:rPr lang="en-US" sz="2000"/>
              <a:t>Which games do women like?</a:t>
            </a:r>
          </a:p>
          <a:p>
            <a:pPr lvl="1">
              <a:lnSpc>
                <a:spcPct val="80000"/>
              </a:lnSpc>
            </a:pPr>
            <a:r>
              <a:rPr lang="en-US" sz="2000"/>
              <a:t>Pac-man, Donkey Kong, Tetris</a:t>
            </a:r>
          </a:p>
          <a:p>
            <a:pPr lvl="1">
              <a:lnSpc>
                <a:spcPct val="80000"/>
              </a:lnSpc>
            </a:pPr>
            <a:r>
              <a:rPr lang="en-US" sz="2000"/>
              <a:t>Why? (Hypotheses: less violent, quieter soundtracks, fully visible playing fields, softer colors, personality, closure/completeness)</a:t>
            </a:r>
          </a:p>
          <a:p>
            <a:pPr lvl="1">
              <a:lnSpc>
                <a:spcPct val="80000"/>
              </a:lnSpc>
            </a:pPr>
            <a:r>
              <a:rPr lang="en-US" sz="2000"/>
              <a:t>Can we measure this?</a:t>
            </a:r>
          </a:p>
          <a:p>
            <a:pPr>
              <a:lnSpc>
                <a:spcPct val="80000"/>
              </a:lnSpc>
            </a:pPr>
            <a:r>
              <a:rPr lang="en-US" sz="2400"/>
              <a:t>What current games are for women?</a:t>
            </a:r>
          </a:p>
          <a:p>
            <a:pPr>
              <a:lnSpc>
                <a:spcPct val="80000"/>
              </a:lnSpc>
            </a:pPr>
            <a:r>
              <a:rPr lang="en-US" sz="2400"/>
              <a:t>Style, pace, top-down/bottom-up, visual/audio learners, dense vs. sparse data</a:t>
            </a:r>
          </a:p>
        </p:txBody>
      </p:sp>
      <p:pic>
        <p:nvPicPr>
          <p:cNvPr id="22536" name="Picture 8" descr="unreal%20tournament%202003%2037"/>
          <p:cNvPicPr>
            <a:picLocks noGrp="1" noChangeAspect="1" noChangeArrowheads="1"/>
          </p:cNvPicPr>
          <p:nvPr>
            <p:ph sz="quarter" idx="3"/>
          </p:nvPr>
        </p:nvPicPr>
        <p:blipFill>
          <a:blip r:embed="rId2">
            <a:extLst>
              <a:ext uri="{28A0092B-C50C-407E-A947-70E740481C1C}">
                <a14:useLocalDpi xmlns:a14="http://schemas.microsoft.com/office/drawing/2010/main" val="0"/>
              </a:ext>
            </a:extLst>
          </a:blip>
          <a:srcRect/>
          <a:stretch>
            <a:fillRect/>
          </a:stretch>
        </p:blipFill>
        <p:spPr>
          <a:xfrm>
            <a:off x="5334000" y="3924300"/>
            <a:ext cx="3659188" cy="274478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2253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438275"/>
            <a:ext cx="3611563" cy="2257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p:txBody>
          <a:bodyPr/>
          <a:lstStyle/>
          <a:p>
            <a:r>
              <a:rPr lang="en-US"/>
              <a:t>Personality</a:t>
            </a:r>
          </a:p>
        </p:txBody>
      </p:sp>
      <p:sp>
        <p:nvSpPr>
          <p:cNvPr id="79875" name="Rectangle 3"/>
          <p:cNvSpPr>
            <a:spLocks noGrp="1" noRot="1" noChangeArrowheads="1"/>
          </p:cNvSpPr>
          <p:nvPr>
            <p:ph type="body" sz="half" idx="1"/>
          </p:nvPr>
        </p:nvSpPr>
        <p:spPr>
          <a:xfrm>
            <a:off x="301625" y="1143000"/>
            <a:ext cx="5032375" cy="4956175"/>
          </a:xfrm>
        </p:spPr>
        <p:txBody>
          <a:bodyPr/>
          <a:lstStyle/>
          <a:p>
            <a:pPr>
              <a:lnSpc>
                <a:spcPct val="80000"/>
              </a:lnSpc>
            </a:pPr>
            <a:r>
              <a:rPr lang="en-US" sz="2400"/>
              <a:t>No simple taxonomy of user personality types.  Ex. Myers-Briggs Type Indicator</a:t>
            </a:r>
          </a:p>
          <a:p>
            <a:pPr lvl="1">
              <a:lnSpc>
                <a:spcPct val="80000"/>
              </a:lnSpc>
            </a:pPr>
            <a:r>
              <a:rPr lang="en-US" sz="2000"/>
              <a:t>Extrovert vs. introvert</a:t>
            </a:r>
          </a:p>
          <a:p>
            <a:pPr lvl="1">
              <a:lnSpc>
                <a:spcPct val="80000"/>
              </a:lnSpc>
            </a:pPr>
            <a:r>
              <a:rPr lang="en-US" sz="2000"/>
              <a:t>Sensing vs. intuition</a:t>
            </a:r>
          </a:p>
          <a:p>
            <a:pPr lvl="1">
              <a:lnSpc>
                <a:spcPct val="80000"/>
              </a:lnSpc>
            </a:pPr>
            <a:r>
              <a:rPr lang="en-US" sz="2000"/>
              <a:t>Perceptive vs. judging</a:t>
            </a:r>
          </a:p>
          <a:p>
            <a:pPr lvl="1">
              <a:lnSpc>
                <a:spcPct val="80000"/>
              </a:lnSpc>
            </a:pPr>
            <a:r>
              <a:rPr lang="en-US" sz="2000"/>
              <a:t>Feeling vs. thinking</a:t>
            </a:r>
          </a:p>
          <a:p>
            <a:pPr>
              <a:lnSpc>
                <a:spcPct val="80000"/>
              </a:lnSpc>
            </a:pPr>
            <a:r>
              <a:rPr lang="en-US" sz="2400"/>
              <a:t>Weak link between personality types and interfaces</a:t>
            </a:r>
          </a:p>
          <a:p>
            <a:pPr>
              <a:lnSpc>
                <a:spcPct val="80000"/>
              </a:lnSpc>
            </a:pPr>
            <a:r>
              <a:rPr lang="en-US" sz="2400"/>
              <a:t>Think about your application, and see if user personality is important!</a:t>
            </a:r>
          </a:p>
          <a:p>
            <a:pPr lvl="1">
              <a:lnSpc>
                <a:spcPct val="80000"/>
              </a:lnSpc>
            </a:pPr>
            <a:r>
              <a:rPr lang="en-US" sz="2000"/>
              <a:t>Fighter jets vs. search engines</a:t>
            </a:r>
          </a:p>
        </p:txBody>
      </p:sp>
      <p:pic>
        <p:nvPicPr>
          <p:cNvPr id="79877" name="Picture 5" descr="unreal%20tournament%202003%2037"/>
          <p:cNvPicPr>
            <a:picLocks noGrp="1" noChangeAspect="1" noChangeArrowheads="1"/>
          </p:cNvPicPr>
          <p:nvPr>
            <p:ph sz="quarter" idx="3"/>
          </p:nvPr>
        </p:nvPicPr>
        <p:blipFill>
          <a:blip r:embed="rId2">
            <a:extLst>
              <a:ext uri="{28A0092B-C50C-407E-A947-70E740481C1C}">
                <a14:useLocalDpi xmlns:a14="http://schemas.microsoft.com/office/drawing/2010/main" val="0"/>
              </a:ext>
            </a:extLst>
          </a:blip>
          <a:srcRect/>
          <a:stretch>
            <a:fillRect/>
          </a:stretch>
        </p:blipFill>
        <p:spPr>
          <a:xfrm>
            <a:off x="5334000" y="3924300"/>
            <a:ext cx="3659188" cy="274478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798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438275"/>
            <a:ext cx="3611563" cy="2257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r>
              <a:rPr lang="en-US" sz="4000"/>
              <a:t>Cultural and International Diversity</a:t>
            </a:r>
          </a:p>
        </p:txBody>
      </p:sp>
      <p:sp>
        <p:nvSpPr>
          <p:cNvPr id="23555" name="Rectangle 3"/>
          <p:cNvSpPr>
            <a:spLocks noGrp="1" noRot="1" noChangeArrowheads="1"/>
          </p:cNvSpPr>
          <p:nvPr>
            <p:ph type="body" sz="half" idx="1"/>
          </p:nvPr>
        </p:nvSpPr>
        <p:spPr>
          <a:xfrm>
            <a:off x="301625" y="1600200"/>
            <a:ext cx="4422775" cy="4498975"/>
          </a:xfrm>
        </p:spPr>
        <p:txBody>
          <a:bodyPr/>
          <a:lstStyle/>
          <a:p>
            <a:pPr>
              <a:lnSpc>
                <a:spcPct val="80000"/>
              </a:lnSpc>
            </a:pPr>
            <a:r>
              <a:rPr lang="en-US" sz="2400"/>
              <a:t>Language</a:t>
            </a:r>
          </a:p>
          <a:p>
            <a:pPr>
              <a:lnSpc>
                <a:spcPct val="80000"/>
              </a:lnSpc>
            </a:pPr>
            <a:r>
              <a:rPr lang="en-US" sz="2400"/>
              <a:t>Date / Time conventions</a:t>
            </a:r>
          </a:p>
          <a:p>
            <a:pPr>
              <a:lnSpc>
                <a:spcPct val="80000"/>
              </a:lnSpc>
            </a:pPr>
            <a:r>
              <a:rPr lang="en-US" sz="2400"/>
              <a:t>Weights and Measures</a:t>
            </a:r>
          </a:p>
          <a:p>
            <a:pPr>
              <a:lnSpc>
                <a:spcPct val="80000"/>
              </a:lnSpc>
            </a:pPr>
            <a:r>
              <a:rPr lang="en-US" sz="2400"/>
              <a:t>Left-to-right</a:t>
            </a:r>
          </a:p>
          <a:p>
            <a:pPr>
              <a:lnSpc>
                <a:spcPct val="80000"/>
              </a:lnSpc>
            </a:pPr>
            <a:r>
              <a:rPr lang="en-US" sz="2400"/>
              <a:t>Directions (!)</a:t>
            </a:r>
          </a:p>
          <a:p>
            <a:pPr>
              <a:lnSpc>
                <a:spcPct val="80000"/>
              </a:lnSpc>
            </a:pPr>
            <a:r>
              <a:rPr lang="en-US" sz="2400"/>
              <a:t>Telephone #s and addresses</a:t>
            </a:r>
          </a:p>
          <a:p>
            <a:pPr>
              <a:lnSpc>
                <a:spcPct val="80000"/>
              </a:lnSpc>
            </a:pPr>
            <a:r>
              <a:rPr lang="en-US" sz="2400"/>
              <a:t>Names, titles, salutations</a:t>
            </a:r>
          </a:p>
          <a:p>
            <a:pPr>
              <a:lnSpc>
                <a:spcPct val="80000"/>
              </a:lnSpc>
            </a:pPr>
            <a:r>
              <a:rPr lang="en-US" sz="2400"/>
              <a:t>SSN, ID, passport</a:t>
            </a:r>
          </a:p>
          <a:p>
            <a:pPr>
              <a:lnSpc>
                <a:spcPct val="80000"/>
              </a:lnSpc>
            </a:pPr>
            <a:r>
              <a:rPr lang="en-US" sz="2400"/>
              <a:t>Sorting</a:t>
            </a:r>
          </a:p>
          <a:p>
            <a:pPr>
              <a:lnSpc>
                <a:spcPct val="80000"/>
              </a:lnSpc>
            </a:pPr>
            <a:r>
              <a:rPr lang="en-US" sz="2400"/>
              <a:t>Icons, buttons, colors</a:t>
            </a:r>
          </a:p>
          <a:p>
            <a:pPr>
              <a:lnSpc>
                <a:spcPct val="80000"/>
              </a:lnSpc>
            </a:pPr>
            <a:r>
              <a:rPr lang="en-US" sz="2400"/>
              <a:t>Etiquette</a:t>
            </a:r>
          </a:p>
          <a:p>
            <a:pPr>
              <a:lnSpc>
                <a:spcPct val="80000"/>
              </a:lnSpc>
            </a:pPr>
            <a:r>
              <a:rPr lang="en-US" sz="2400"/>
              <a:t>Evaluation:</a:t>
            </a:r>
          </a:p>
          <a:p>
            <a:pPr lvl="1">
              <a:lnSpc>
                <a:spcPct val="80000"/>
              </a:lnSpc>
            </a:pPr>
            <a:r>
              <a:rPr lang="en-US" sz="2000"/>
              <a:t>Local experts/usability studies</a:t>
            </a:r>
          </a:p>
        </p:txBody>
      </p:sp>
      <p:pic>
        <p:nvPicPr>
          <p:cNvPr id="23557" name="Picture 5" descr="culture_club"/>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724400" y="2265363"/>
            <a:ext cx="4194175" cy="3144837"/>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r>
              <a:rPr lang="en-US"/>
              <a:t>Users with Disabilities</a:t>
            </a:r>
          </a:p>
        </p:txBody>
      </p:sp>
      <p:sp>
        <p:nvSpPr>
          <p:cNvPr id="24579" name="Rectangle 3"/>
          <p:cNvSpPr>
            <a:spLocks noGrp="1" noRot="1" noChangeArrowheads="1"/>
          </p:cNvSpPr>
          <p:nvPr>
            <p:ph type="body" idx="1"/>
          </p:nvPr>
        </p:nvSpPr>
        <p:spPr>
          <a:xfrm>
            <a:off x="301625" y="1219200"/>
            <a:ext cx="8842375" cy="5486400"/>
          </a:xfrm>
        </p:spPr>
        <p:txBody>
          <a:bodyPr/>
          <a:lstStyle/>
          <a:p>
            <a:pPr>
              <a:lnSpc>
                <a:spcPct val="80000"/>
              </a:lnSpc>
            </a:pPr>
            <a:r>
              <a:rPr lang="en-US" sz="2400"/>
              <a:t>Federal law to ensure access to IT, including computers and web sites. (1998 Amendment to Rehabilitation Act)</a:t>
            </a:r>
          </a:p>
          <a:p>
            <a:pPr>
              <a:lnSpc>
                <a:spcPct val="80000"/>
              </a:lnSpc>
            </a:pPr>
            <a:r>
              <a:rPr lang="en-US" sz="2400"/>
              <a:t>Disabilities</a:t>
            </a:r>
          </a:p>
          <a:p>
            <a:pPr lvl="1">
              <a:lnSpc>
                <a:spcPct val="80000"/>
              </a:lnSpc>
            </a:pPr>
            <a:r>
              <a:rPr lang="en-US" sz="2000"/>
              <a:t>Vision</a:t>
            </a:r>
          </a:p>
          <a:p>
            <a:pPr lvl="2">
              <a:lnSpc>
                <a:spcPct val="80000"/>
              </a:lnSpc>
            </a:pPr>
            <a:r>
              <a:rPr lang="en-US" sz="1800"/>
              <a:t>Blind (bill-reader)</a:t>
            </a:r>
          </a:p>
          <a:p>
            <a:pPr lvl="2">
              <a:lnSpc>
                <a:spcPct val="80000"/>
              </a:lnSpc>
            </a:pPr>
            <a:r>
              <a:rPr lang="en-US" sz="1800"/>
              <a:t>low-vision</a:t>
            </a:r>
          </a:p>
          <a:p>
            <a:pPr lvl="2">
              <a:lnSpc>
                <a:spcPct val="80000"/>
              </a:lnSpc>
            </a:pPr>
            <a:r>
              <a:rPr lang="en-US" sz="1800"/>
              <a:t>color-blind</a:t>
            </a:r>
          </a:p>
          <a:p>
            <a:pPr lvl="1">
              <a:lnSpc>
                <a:spcPct val="80000"/>
              </a:lnSpc>
            </a:pPr>
            <a:r>
              <a:rPr lang="en-US" sz="2000"/>
              <a:t>Hearing</a:t>
            </a:r>
          </a:p>
          <a:p>
            <a:pPr lvl="2">
              <a:lnSpc>
                <a:spcPct val="80000"/>
              </a:lnSpc>
            </a:pPr>
            <a:r>
              <a:rPr lang="en-US" sz="1800"/>
              <a:t>Deaf</a:t>
            </a:r>
          </a:p>
          <a:p>
            <a:pPr lvl="2">
              <a:lnSpc>
                <a:spcPct val="80000"/>
              </a:lnSpc>
            </a:pPr>
            <a:r>
              <a:rPr lang="en-US" sz="1800"/>
              <a:t>Limited hearing</a:t>
            </a:r>
          </a:p>
          <a:p>
            <a:pPr lvl="1">
              <a:lnSpc>
                <a:spcPct val="80000"/>
              </a:lnSpc>
            </a:pPr>
            <a:r>
              <a:rPr lang="en-US" sz="2000"/>
              <a:t>Mobility</a:t>
            </a:r>
          </a:p>
          <a:p>
            <a:pPr lvl="1">
              <a:lnSpc>
                <a:spcPct val="80000"/>
              </a:lnSpc>
            </a:pPr>
            <a:r>
              <a:rPr lang="en-US" sz="2000"/>
              <a:t>Learning</a:t>
            </a:r>
          </a:p>
          <a:p>
            <a:pPr lvl="2">
              <a:lnSpc>
                <a:spcPct val="80000"/>
              </a:lnSpc>
            </a:pPr>
            <a:r>
              <a:rPr lang="en-US" sz="1800"/>
              <a:t>Dyslexia</a:t>
            </a:r>
          </a:p>
          <a:p>
            <a:pPr lvl="2">
              <a:lnSpc>
                <a:spcPct val="80000"/>
              </a:lnSpc>
            </a:pPr>
            <a:r>
              <a:rPr lang="en-US" sz="1800"/>
              <a:t>Attention deficient, hemisphere specific, etc.</a:t>
            </a:r>
          </a:p>
          <a:p>
            <a:pPr>
              <a:lnSpc>
                <a:spcPct val="80000"/>
              </a:lnSpc>
            </a:pPr>
            <a:r>
              <a:rPr lang="en-US" sz="2400"/>
              <a:t>Keyboard and mouse alternatives</a:t>
            </a:r>
          </a:p>
          <a:p>
            <a:pPr>
              <a:lnSpc>
                <a:spcPct val="80000"/>
              </a:lnSpc>
            </a:pPr>
            <a:r>
              <a:rPr lang="en-US" sz="2400"/>
              <a:t>Color coding</a:t>
            </a:r>
          </a:p>
          <a:p>
            <a:pPr>
              <a:lnSpc>
                <a:spcPct val="80000"/>
              </a:lnSpc>
            </a:pPr>
            <a:r>
              <a:rPr lang="en-US" sz="2400"/>
              <a:t>Font-size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p:txBody>
          <a:bodyPr/>
          <a:lstStyle/>
          <a:p>
            <a:r>
              <a:rPr lang="en-US"/>
              <a:t>Definition of HCI</a:t>
            </a:r>
          </a:p>
        </p:txBody>
      </p:sp>
      <p:sp>
        <p:nvSpPr>
          <p:cNvPr id="73731" name="Rectangle 3"/>
          <p:cNvSpPr>
            <a:spLocks noGrp="1" noRot="1" noChangeArrowheads="1"/>
          </p:cNvSpPr>
          <p:nvPr>
            <p:ph type="body" idx="1"/>
          </p:nvPr>
        </p:nvSpPr>
        <p:spPr/>
        <p:txBody>
          <a:bodyPr/>
          <a:lstStyle/>
          <a:p>
            <a:pPr>
              <a:lnSpc>
                <a:spcPct val="90000"/>
              </a:lnSpc>
            </a:pPr>
            <a:r>
              <a:rPr lang="en-US"/>
              <a:t>Human-computer interaction is a discipline concerned with the design, evaluation and implementation of interactive computing systems for human use and with the study of major phenomena surrounding them. </a:t>
            </a:r>
          </a:p>
          <a:p>
            <a:pPr>
              <a:lnSpc>
                <a:spcPct val="90000"/>
              </a:lnSpc>
            </a:pPr>
            <a:endParaRPr lang="en-US"/>
          </a:p>
          <a:p>
            <a:pPr>
              <a:lnSpc>
                <a:spcPct val="90000"/>
              </a:lnSpc>
            </a:pPr>
            <a:r>
              <a:rPr lang="en-US"/>
              <a:t>ACM SIGCHI Curricula for HCI (Hewett et al. 1992)</a:t>
            </a:r>
          </a:p>
          <a:p>
            <a:pPr>
              <a:lnSpc>
                <a:spcPct val="90000"/>
              </a:lnSpc>
            </a:pPr>
            <a:r>
              <a:rPr lang="en-US"/>
              <a:t>http://sigchi.org/cdg/cdg2.html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p:txBody>
          <a:bodyPr/>
          <a:lstStyle/>
          <a:p>
            <a:r>
              <a:rPr lang="en-US"/>
              <a:t>Users with Disabilities</a:t>
            </a:r>
          </a:p>
        </p:txBody>
      </p:sp>
      <p:sp>
        <p:nvSpPr>
          <p:cNvPr id="63491" name="Rectangle 3"/>
          <p:cNvSpPr>
            <a:spLocks noGrp="1" noRot="1" noChangeArrowheads="1"/>
          </p:cNvSpPr>
          <p:nvPr>
            <p:ph type="body" sz="half" idx="1"/>
          </p:nvPr>
        </p:nvSpPr>
        <p:spPr>
          <a:xfrm>
            <a:off x="301625" y="1600200"/>
            <a:ext cx="4879975" cy="4498975"/>
          </a:xfrm>
        </p:spPr>
        <p:txBody>
          <a:bodyPr/>
          <a:lstStyle/>
          <a:p>
            <a:pPr>
              <a:lnSpc>
                <a:spcPct val="80000"/>
              </a:lnSpc>
            </a:pPr>
            <a:r>
              <a:rPr lang="en-US" sz="2800"/>
              <a:t>Contrast</a:t>
            </a:r>
          </a:p>
          <a:p>
            <a:pPr>
              <a:lnSpc>
                <a:spcPct val="80000"/>
              </a:lnSpc>
            </a:pPr>
            <a:r>
              <a:rPr lang="en-US" sz="2800"/>
              <a:t>Text descriptors for web images</a:t>
            </a:r>
          </a:p>
          <a:p>
            <a:pPr>
              <a:lnSpc>
                <a:spcPct val="80000"/>
              </a:lnSpc>
            </a:pPr>
            <a:r>
              <a:rPr lang="en-US" sz="2800"/>
              <a:t>Screen magnification</a:t>
            </a:r>
          </a:p>
          <a:p>
            <a:pPr>
              <a:lnSpc>
                <a:spcPct val="80000"/>
              </a:lnSpc>
            </a:pPr>
            <a:r>
              <a:rPr lang="en-US" sz="2800"/>
              <a:t>Text to Speech (TTS) – JAWS (web pages)</a:t>
            </a:r>
          </a:p>
          <a:p>
            <a:pPr lvl="1">
              <a:lnSpc>
                <a:spcPct val="80000"/>
              </a:lnSpc>
            </a:pPr>
            <a:r>
              <a:rPr lang="en-US" sz="2400"/>
              <a:t>Check email on the road, in bright sunshine, riding a bike</a:t>
            </a:r>
          </a:p>
          <a:p>
            <a:pPr>
              <a:lnSpc>
                <a:spcPct val="80000"/>
              </a:lnSpc>
            </a:pPr>
            <a:r>
              <a:rPr lang="en-US" sz="2800"/>
              <a:t>Speech Recognition</a:t>
            </a:r>
          </a:p>
          <a:p>
            <a:pPr>
              <a:lnSpc>
                <a:spcPct val="80000"/>
              </a:lnSpc>
            </a:pPr>
            <a:r>
              <a:rPr lang="en-US" sz="2800"/>
              <a:t>Head mounted optical mice</a:t>
            </a:r>
          </a:p>
        </p:txBody>
      </p:sp>
      <p:pic>
        <p:nvPicPr>
          <p:cNvPr id="63493" name="Picture 5" descr="Kids_SmartDrive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5410200" y="1244600"/>
            <a:ext cx="3505200" cy="2336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63496" name="Picture 8" descr="dandy2small"/>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6594475" y="3657600"/>
            <a:ext cx="2316163" cy="301148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p:txBody>
          <a:bodyPr/>
          <a:lstStyle/>
          <a:p>
            <a:r>
              <a:rPr lang="en-US"/>
              <a:t>Users with Disabilities</a:t>
            </a:r>
          </a:p>
        </p:txBody>
      </p:sp>
      <p:sp>
        <p:nvSpPr>
          <p:cNvPr id="80899" name="Rectangle 3"/>
          <p:cNvSpPr>
            <a:spLocks noGrp="1" noRot="1" noChangeArrowheads="1"/>
          </p:cNvSpPr>
          <p:nvPr>
            <p:ph type="body" sz="half" idx="1"/>
          </p:nvPr>
        </p:nvSpPr>
        <p:spPr>
          <a:xfrm>
            <a:off x="301625" y="1600200"/>
            <a:ext cx="4879975" cy="4498975"/>
          </a:xfrm>
        </p:spPr>
        <p:txBody>
          <a:bodyPr/>
          <a:lstStyle/>
          <a:p>
            <a:pPr>
              <a:lnSpc>
                <a:spcPct val="80000"/>
              </a:lnSpc>
            </a:pPr>
            <a:r>
              <a:rPr lang="en-US" sz="2400"/>
              <a:t>Eye Gaze control</a:t>
            </a:r>
          </a:p>
          <a:p>
            <a:pPr>
              <a:lnSpc>
                <a:spcPct val="80000"/>
              </a:lnSpc>
            </a:pPr>
            <a:r>
              <a:rPr lang="en-US" sz="2400"/>
              <a:t>Learning what helps those with disabilities affects everyone</a:t>
            </a:r>
          </a:p>
          <a:p>
            <a:pPr lvl="1">
              <a:lnSpc>
                <a:spcPct val="80000"/>
              </a:lnSpc>
            </a:pPr>
            <a:r>
              <a:rPr lang="en-US" sz="2000"/>
              <a:t>Present procedures, directions, and instructions accessible to even poor readers</a:t>
            </a:r>
          </a:p>
          <a:p>
            <a:pPr lvl="1">
              <a:lnSpc>
                <a:spcPct val="80000"/>
              </a:lnSpc>
            </a:pPr>
            <a:r>
              <a:rPr lang="en-US" sz="2000"/>
              <a:t>Design feedback sequences that explain the reason for error and help put users on the right track</a:t>
            </a:r>
          </a:p>
          <a:p>
            <a:pPr lvl="1">
              <a:lnSpc>
                <a:spcPct val="80000"/>
              </a:lnSpc>
            </a:pPr>
            <a:r>
              <a:rPr lang="en-US" sz="2000"/>
              <a:t>Reinforcement techniques with other devices</a:t>
            </a:r>
          </a:p>
          <a:p>
            <a:pPr>
              <a:lnSpc>
                <a:spcPct val="80000"/>
              </a:lnSpc>
            </a:pPr>
            <a:r>
              <a:rPr lang="en-US" sz="2400"/>
              <a:t>Good target area for a final project!</a:t>
            </a:r>
          </a:p>
        </p:txBody>
      </p:sp>
      <p:pic>
        <p:nvPicPr>
          <p:cNvPr id="80900" name="Picture 4" descr="Kids_SmartDrive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5410200" y="1244600"/>
            <a:ext cx="3505200" cy="2336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80901" name="Picture 5" descr="dandy2small"/>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6594475" y="3657600"/>
            <a:ext cx="2316163" cy="301148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en-US"/>
              <a:t>Elderly</a:t>
            </a:r>
          </a:p>
        </p:txBody>
      </p:sp>
      <p:sp>
        <p:nvSpPr>
          <p:cNvPr id="25603" name="Rectangle 3"/>
          <p:cNvSpPr>
            <a:spLocks noGrp="1" noRot="1" noChangeArrowheads="1"/>
          </p:cNvSpPr>
          <p:nvPr>
            <p:ph type="body" sz="half" idx="1"/>
          </p:nvPr>
        </p:nvSpPr>
        <p:spPr>
          <a:xfrm>
            <a:off x="301625" y="1600200"/>
            <a:ext cx="5032375" cy="4498975"/>
          </a:xfrm>
        </p:spPr>
        <p:txBody>
          <a:bodyPr/>
          <a:lstStyle/>
          <a:p>
            <a:pPr>
              <a:lnSpc>
                <a:spcPct val="80000"/>
              </a:lnSpc>
            </a:pPr>
            <a:r>
              <a:rPr lang="en-US" sz="2400"/>
              <a:t>Reduced</a:t>
            </a:r>
          </a:p>
          <a:p>
            <a:pPr lvl="1">
              <a:lnSpc>
                <a:spcPct val="80000"/>
              </a:lnSpc>
            </a:pPr>
            <a:r>
              <a:rPr lang="en-US" sz="2000"/>
              <a:t>Motor skills</a:t>
            </a:r>
          </a:p>
          <a:p>
            <a:pPr lvl="1">
              <a:lnSpc>
                <a:spcPct val="80000"/>
              </a:lnSpc>
            </a:pPr>
            <a:r>
              <a:rPr lang="en-US" sz="2000"/>
              <a:t>Perception</a:t>
            </a:r>
          </a:p>
          <a:p>
            <a:pPr lvl="1">
              <a:lnSpc>
                <a:spcPct val="80000"/>
              </a:lnSpc>
            </a:pPr>
            <a:r>
              <a:rPr lang="en-US" sz="2000"/>
              <a:t>Vision, hearing, touch, mobility</a:t>
            </a:r>
          </a:p>
          <a:p>
            <a:pPr lvl="1">
              <a:lnSpc>
                <a:spcPct val="80000"/>
              </a:lnSpc>
            </a:pPr>
            <a:r>
              <a:rPr lang="en-US" sz="2000"/>
              <a:t>Speed</a:t>
            </a:r>
          </a:p>
          <a:p>
            <a:pPr lvl="1">
              <a:lnSpc>
                <a:spcPct val="80000"/>
              </a:lnSpc>
            </a:pPr>
            <a:r>
              <a:rPr lang="en-US" sz="2000"/>
              <a:t>Memory</a:t>
            </a:r>
          </a:p>
          <a:p>
            <a:pPr>
              <a:lnSpc>
                <a:spcPct val="80000"/>
              </a:lnSpc>
            </a:pPr>
            <a:r>
              <a:rPr lang="en-US" sz="2400"/>
              <a:t>Other needs</a:t>
            </a:r>
          </a:p>
          <a:p>
            <a:pPr lvl="1">
              <a:lnSpc>
                <a:spcPct val="80000"/>
              </a:lnSpc>
            </a:pPr>
            <a:r>
              <a:rPr lang="en-US" sz="2000"/>
              <a:t>Technology experience is varied (How many grandmothers use email?  mothers?)</a:t>
            </a:r>
          </a:p>
          <a:p>
            <a:pPr lvl="1">
              <a:lnSpc>
                <a:spcPct val="80000"/>
              </a:lnSpc>
            </a:pPr>
            <a:r>
              <a:rPr lang="en-US" sz="2000"/>
              <a:t>Uninformed on how technology could help them</a:t>
            </a:r>
          </a:p>
          <a:p>
            <a:pPr lvl="1">
              <a:lnSpc>
                <a:spcPct val="80000"/>
              </a:lnSpc>
            </a:pPr>
            <a:r>
              <a:rPr lang="en-US" sz="2000"/>
              <a:t>Practice skills (hand-eye, problem solving, etc.)</a:t>
            </a:r>
          </a:p>
          <a:p>
            <a:pPr>
              <a:lnSpc>
                <a:spcPct val="80000"/>
              </a:lnSpc>
            </a:pPr>
            <a:r>
              <a:rPr lang="en-US" sz="2400"/>
              <a:t>Touch screens, larger fonts, louder sounds</a:t>
            </a:r>
          </a:p>
        </p:txBody>
      </p:sp>
      <p:pic>
        <p:nvPicPr>
          <p:cNvPr id="25605" name="Picture 5" descr="elderly"/>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181600" y="1295400"/>
            <a:ext cx="3683000" cy="2921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a:xfrm>
            <a:off x="301625" y="228600"/>
            <a:ext cx="6251575" cy="1143000"/>
          </a:xfrm>
        </p:spPr>
        <p:txBody>
          <a:bodyPr/>
          <a:lstStyle/>
          <a:p>
            <a:r>
              <a:rPr lang="en-US"/>
              <a:t>Children</a:t>
            </a:r>
          </a:p>
        </p:txBody>
      </p:sp>
      <p:sp>
        <p:nvSpPr>
          <p:cNvPr id="81923" name="Rectangle 3"/>
          <p:cNvSpPr>
            <a:spLocks noGrp="1" noRot="1" noChangeArrowheads="1"/>
          </p:cNvSpPr>
          <p:nvPr>
            <p:ph type="body" sz="half" idx="1"/>
          </p:nvPr>
        </p:nvSpPr>
        <p:spPr>
          <a:xfrm>
            <a:off x="301625" y="1143000"/>
            <a:ext cx="8461375" cy="5486400"/>
          </a:xfrm>
        </p:spPr>
        <p:txBody>
          <a:bodyPr/>
          <a:lstStyle/>
          <a:p>
            <a:pPr>
              <a:lnSpc>
                <a:spcPct val="90000"/>
              </a:lnSpc>
            </a:pPr>
            <a:r>
              <a:rPr lang="en-US" sz="2800"/>
              <a:t>Technology saviness?</a:t>
            </a:r>
          </a:p>
          <a:p>
            <a:pPr>
              <a:lnSpc>
                <a:spcPct val="90000"/>
              </a:lnSpc>
            </a:pPr>
            <a:r>
              <a:rPr lang="en-US" sz="2800"/>
              <a:t>Age changes much:</a:t>
            </a:r>
          </a:p>
          <a:p>
            <a:pPr lvl="1">
              <a:lnSpc>
                <a:spcPct val="90000"/>
              </a:lnSpc>
            </a:pPr>
            <a:r>
              <a:rPr lang="en-US" sz="2400"/>
              <a:t>Physical dexterity </a:t>
            </a:r>
          </a:p>
          <a:p>
            <a:pPr lvl="2">
              <a:lnSpc>
                <a:spcPct val="90000"/>
              </a:lnSpc>
            </a:pPr>
            <a:r>
              <a:rPr lang="en-US" sz="2000"/>
              <a:t>(double-clicking, click and drag, and small targets)</a:t>
            </a:r>
          </a:p>
          <a:p>
            <a:pPr lvl="1">
              <a:lnSpc>
                <a:spcPct val="90000"/>
              </a:lnSpc>
            </a:pPr>
            <a:r>
              <a:rPr lang="en-US" sz="2400"/>
              <a:t>Attention span</a:t>
            </a:r>
          </a:p>
          <a:p>
            <a:pPr lvl="1">
              <a:lnSpc>
                <a:spcPct val="90000"/>
              </a:lnSpc>
            </a:pPr>
            <a:r>
              <a:rPr lang="en-US" sz="2400"/>
              <a:t>(vaguely) Intelligence</a:t>
            </a:r>
          </a:p>
          <a:p>
            <a:pPr>
              <a:lnSpc>
                <a:spcPct val="90000"/>
              </a:lnSpc>
            </a:pPr>
            <a:r>
              <a:rPr lang="en-US" sz="2800"/>
              <a:t>Varied backgrounds (socio-economic)</a:t>
            </a:r>
          </a:p>
          <a:p>
            <a:pPr>
              <a:lnSpc>
                <a:spcPct val="90000"/>
              </a:lnSpc>
            </a:pPr>
            <a:r>
              <a:rPr lang="en-US" sz="2800"/>
              <a:t>Goals</a:t>
            </a:r>
          </a:p>
          <a:p>
            <a:pPr lvl="1">
              <a:lnSpc>
                <a:spcPct val="90000"/>
              </a:lnSpc>
            </a:pPr>
            <a:r>
              <a:rPr lang="en-US" sz="2400"/>
              <a:t>Educational acceleration</a:t>
            </a:r>
          </a:p>
          <a:p>
            <a:pPr lvl="1">
              <a:lnSpc>
                <a:spcPct val="90000"/>
              </a:lnSpc>
            </a:pPr>
            <a:r>
              <a:rPr lang="en-US" sz="2400"/>
              <a:t>Socialization with peers</a:t>
            </a:r>
          </a:p>
          <a:p>
            <a:pPr lvl="1">
              <a:lnSpc>
                <a:spcPct val="90000"/>
              </a:lnSpc>
            </a:pPr>
            <a:r>
              <a:rPr lang="en-US" sz="2400"/>
              <a:t>Psychological - improve self-image, self-confidence</a:t>
            </a:r>
          </a:p>
          <a:p>
            <a:pPr lvl="1">
              <a:lnSpc>
                <a:spcPct val="90000"/>
              </a:lnSpc>
            </a:pPr>
            <a:r>
              <a:rPr lang="en-US" sz="2400"/>
              <a:t>Creativity – art, music, etc. exploration</a:t>
            </a:r>
          </a:p>
        </p:txBody>
      </p:sp>
      <p:pic>
        <p:nvPicPr>
          <p:cNvPr id="81924" name="Picture 4" descr="childre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15000" y="90488"/>
            <a:ext cx="3200400" cy="23272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301625" y="228600"/>
            <a:ext cx="6251575" cy="1143000"/>
          </a:xfrm>
        </p:spPr>
        <p:txBody>
          <a:bodyPr/>
          <a:lstStyle/>
          <a:p>
            <a:r>
              <a:rPr lang="en-US"/>
              <a:t>Children</a:t>
            </a:r>
          </a:p>
        </p:txBody>
      </p:sp>
      <p:sp>
        <p:nvSpPr>
          <p:cNvPr id="26627" name="Rectangle 3"/>
          <p:cNvSpPr>
            <a:spLocks noGrp="1" noRot="1" noChangeArrowheads="1"/>
          </p:cNvSpPr>
          <p:nvPr>
            <p:ph type="body" sz="half" idx="1"/>
          </p:nvPr>
        </p:nvSpPr>
        <p:spPr>
          <a:xfrm>
            <a:off x="301625" y="1143000"/>
            <a:ext cx="8461375" cy="5486400"/>
          </a:xfrm>
        </p:spPr>
        <p:txBody>
          <a:bodyPr/>
          <a:lstStyle/>
          <a:p>
            <a:pPr>
              <a:lnSpc>
                <a:spcPct val="90000"/>
              </a:lnSpc>
            </a:pPr>
            <a:r>
              <a:rPr lang="en-US" sz="2800"/>
              <a:t>Teenagers are a special group</a:t>
            </a:r>
          </a:p>
          <a:p>
            <a:pPr lvl="1">
              <a:lnSpc>
                <a:spcPct val="90000"/>
              </a:lnSpc>
            </a:pPr>
            <a:r>
              <a:rPr lang="en-US" sz="2400"/>
              <a:t>Next generation</a:t>
            </a:r>
          </a:p>
          <a:p>
            <a:pPr lvl="1">
              <a:lnSpc>
                <a:spcPct val="90000"/>
              </a:lnSpc>
            </a:pPr>
            <a:r>
              <a:rPr lang="en-US" sz="2400"/>
              <a:t>Beta test new interfaces, trends</a:t>
            </a:r>
          </a:p>
          <a:p>
            <a:pPr lvl="1">
              <a:lnSpc>
                <a:spcPct val="90000"/>
              </a:lnSpc>
            </a:pPr>
            <a:r>
              <a:rPr lang="en-US" sz="2400"/>
              <a:t>Cell phones, text messages, simulations, fantasy games, virtual worlds</a:t>
            </a:r>
          </a:p>
          <a:p>
            <a:pPr>
              <a:lnSpc>
                <a:spcPct val="90000"/>
              </a:lnSpc>
            </a:pPr>
            <a:r>
              <a:rPr lang="en-US" sz="2800"/>
              <a:t>Requires Safety</a:t>
            </a:r>
          </a:p>
          <a:p>
            <a:pPr>
              <a:lnSpc>
                <a:spcPct val="90000"/>
              </a:lnSpc>
            </a:pPr>
            <a:r>
              <a:rPr lang="en-US" sz="2800"/>
              <a:t>They</a:t>
            </a:r>
          </a:p>
          <a:p>
            <a:pPr lvl="1">
              <a:lnSpc>
                <a:spcPct val="90000"/>
              </a:lnSpc>
            </a:pPr>
            <a:r>
              <a:rPr lang="en-US" sz="2400"/>
              <a:t>Like exploring (easy to reset state)</a:t>
            </a:r>
          </a:p>
          <a:p>
            <a:pPr lvl="1">
              <a:lnSpc>
                <a:spcPct val="90000"/>
              </a:lnSpc>
            </a:pPr>
            <a:r>
              <a:rPr lang="en-US" sz="2400"/>
              <a:t>Don</a:t>
            </a:r>
            <a:r>
              <a:rPr lang="ja-JP" altLang="en-US" sz="2400">
                <a:latin typeface="Arial"/>
              </a:rPr>
              <a:t>’</a:t>
            </a:r>
            <a:r>
              <a:rPr lang="en-US" sz="2400"/>
              <a:t>t mind making mistakes</a:t>
            </a:r>
          </a:p>
          <a:p>
            <a:pPr lvl="1">
              <a:lnSpc>
                <a:spcPct val="90000"/>
              </a:lnSpc>
            </a:pPr>
            <a:r>
              <a:rPr lang="en-US" sz="2400"/>
              <a:t>Like familiar characters and repetition (ever had to babysit a kid with an Ice Age DVD?)</a:t>
            </a:r>
          </a:p>
          <a:p>
            <a:pPr lvl="1">
              <a:lnSpc>
                <a:spcPct val="90000"/>
              </a:lnSpc>
            </a:pPr>
            <a:r>
              <a:rPr lang="en-US" sz="2400"/>
              <a:t>Don</a:t>
            </a:r>
            <a:r>
              <a:rPr lang="ja-JP" altLang="en-US" sz="2400">
                <a:latin typeface="Arial"/>
              </a:rPr>
              <a:t>’</a:t>
            </a:r>
            <a:r>
              <a:rPr lang="en-US" sz="2400"/>
              <a:t>t like patronizing comments, inappropriate humor</a:t>
            </a:r>
          </a:p>
          <a:p>
            <a:pPr>
              <a:lnSpc>
                <a:spcPct val="90000"/>
              </a:lnSpc>
            </a:pPr>
            <a:r>
              <a:rPr lang="en-US" sz="2800"/>
              <a:t>Design: Focus groups</a:t>
            </a:r>
          </a:p>
        </p:txBody>
      </p:sp>
      <p:pic>
        <p:nvPicPr>
          <p:cNvPr id="26629" name="Picture 5" descr="childre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15000" y="90488"/>
            <a:ext cx="3200400" cy="23272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r>
              <a:rPr lang="en-US" sz="4000"/>
              <a:t>Accommodating Hardware and Software Diversity</a:t>
            </a:r>
          </a:p>
        </p:txBody>
      </p:sp>
      <p:sp>
        <p:nvSpPr>
          <p:cNvPr id="27651" name="Rectangle 3"/>
          <p:cNvSpPr>
            <a:spLocks noGrp="1" noRot="1" noChangeArrowheads="1"/>
          </p:cNvSpPr>
          <p:nvPr>
            <p:ph type="body" idx="1"/>
          </p:nvPr>
        </p:nvSpPr>
        <p:spPr/>
        <p:txBody>
          <a:bodyPr/>
          <a:lstStyle/>
          <a:p>
            <a:pPr>
              <a:lnSpc>
                <a:spcPct val="80000"/>
              </a:lnSpc>
            </a:pPr>
            <a:r>
              <a:rPr lang="en-US" sz="2800"/>
              <a:t>Support a wide range of hardware and software platforms</a:t>
            </a:r>
          </a:p>
          <a:p>
            <a:pPr>
              <a:lnSpc>
                <a:spcPct val="80000"/>
              </a:lnSpc>
            </a:pPr>
            <a:r>
              <a:rPr lang="en-US" sz="2800"/>
              <a:t>Software and hardware evolution</a:t>
            </a:r>
          </a:p>
          <a:p>
            <a:pPr lvl="1">
              <a:lnSpc>
                <a:spcPct val="80000"/>
              </a:lnSpc>
            </a:pPr>
            <a:r>
              <a:rPr lang="en-US" sz="2400"/>
              <a:t>OS, application, browsers, capabilities</a:t>
            </a:r>
          </a:p>
          <a:p>
            <a:pPr lvl="1">
              <a:lnSpc>
                <a:spcPct val="80000"/>
              </a:lnSpc>
            </a:pPr>
            <a:r>
              <a:rPr lang="en-US" sz="2400"/>
              <a:t>backward compatibility is a good goal</a:t>
            </a:r>
          </a:p>
          <a:p>
            <a:pPr>
              <a:lnSpc>
                <a:spcPct val="80000"/>
              </a:lnSpc>
            </a:pPr>
            <a:r>
              <a:rPr lang="en-US" sz="2800"/>
              <a:t>Three major technical challenges are:</a:t>
            </a:r>
          </a:p>
          <a:p>
            <a:pPr lvl="1">
              <a:lnSpc>
                <a:spcPct val="80000"/>
              </a:lnSpc>
            </a:pPr>
            <a:r>
              <a:rPr lang="en-US" sz="2400"/>
              <a:t>Producing satisfying and effective Internet interaction (broadband vs. dial-up &amp; wireless)</a:t>
            </a:r>
          </a:p>
          <a:p>
            <a:pPr lvl="1">
              <a:lnSpc>
                <a:spcPct val="80000"/>
              </a:lnSpc>
            </a:pPr>
            <a:r>
              <a:rPr lang="en-US" sz="2400"/>
              <a:t>Enabling web services from large to small (size and resolution)</a:t>
            </a:r>
          </a:p>
          <a:p>
            <a:pPr lvl="1">
              <a:lnSpc>
                <a:spcPct val="80000"/>
              </a:lnSpc>
            </a:pPr>
            <a:r>
              <a:rPr lang="en-US" sz="2400"/>
              <a:t>Support easy maintenance of or automatic conversion to multiple languages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r>
              <a:rPr lang="en-US"/>
              <a:t>HCI Goals</a:t>
            </a:r>
          </a:p>
        </p:txBody>
      </p:sp>
      <p:sp>
        <p:nvSpPr>
          <p:cNvPr id="28675" name="Rectangle 3"/>
          <p:cNvSpPr>
            <a:spLocks noGrp="1" noRot="1" noChangeArrowheads="1"/>
          </p:cNvSpPr>
          <p:nvPr>
            <p:ph type="body" idx="1"/>
          </p:nvPr>
        </p:nvSpPr>
        <p:spPr>
          <a:xfrm>
            <a:off x="301625" y="1219200"/>
            <a:ext cx="8540750" cy="4879975"/>
          </a:xfrm>
        </p:spPr>
        <p:txBody>
          <a:bodyPr/>
          <a:lstStyle/>
          <a:p>
            <a:pPr>
              <a:lnSpc>
                <a:spcPct val="80000"/>
              </a:lnSpc>
            </a:pPr>
            <a:r>
              <a:rPr lang="en-US" sz="2400" b="1"/>
              <a:t>Influence academic and industrial researchers</a:t>
            </a:r>
          </a:p>
          <a:p>
            <a:pPr lvl="1">
              <a:lnSpc>
                <a:spcPct val="80000"/>
              </a:lnSpc>
            </a:pPr>
            <a:r>
              <a:rPr lang="en-US" sz="2000"/>
              <a:t>Understand a problem and related theory</a:t>
            </a:r>
          </a:p>
          <a:p>
            <a:pPr lvl="1">
              <a:lnSpc>
                <a:spcPct val="80000"/>
              </a:lnSpc>
            </a:pPr>
            <a:r>
              <a:rPr lang="en-US" sz="2000"/>
              <a:t>Hypothesis and testing</a:t>
            </a:r>
          </a:p>
          <a:p>
            <a:pPr lvl="1">
              <a:lnSpc>
                <a:spcPct val="80000"/>
              </a:lnSpc>
            </a:pPr>
            <a:r>
              <a:rPr lang="en-US" sz="2000"/>
              <a:t>Study design (we</a:t>
            </a:r>
            <a:r>
              <a:rPr lang="ja-JP" altLang="en-US" sz="2000">
                <a:latin typeface="Arial"/>
              </a:rPr>
              <a:t>’</a:t>
            </a:r>
            <a:r>
              <a:rPr lang="en-US" sz="2000"/>
              <a:t>ll do this!)</a:t>
            </a:r>
          </a:p>
          <a:p>
            <a:pPr lvl="1">
              <a:lnSpc>
                <a:spcPct val="80000"/>
              </a:lnSpc>
            </a:pPr>
            <a:r>
              <a:rPr lang="en-US" sz="2000"/>
              <a:t>Interpret results</a:t>
            </a:r>
          </a:p>
          <a:p>
            <a:pPr>
              <a:lnSpc>
                <a:spcPct val="80000"/>
              </a:lnSpc>
            </a:pPr>
            <a:r>
              <a:rPr lang="en-US" sz="2400" b="1"/>
              <a:t>Provide tools, techniques and knowledge for commercial developers</a:t>
            </a:r>
          </a:p>
          <a:p>
            <a:pPr lvl="1">
              <a:lnSpc>
                <a:spcPct val="80000"/>
              </a:lnSpc>
            </a:pPr>
            <a:r>
              <a:rPr lang="en-US" sz="2000"/>
              <a:t>competitive advantage (think ipod)</a:t>
            </a:r>
          </a:p>
          <a:p>
            <a:pPr>
              <a:lnSpc>
                <a:spcPct val="80000"/>
              </a:lnSpc>
            </a:pPr>
            <a:r>
              <a:rPr lang="en-US" sz="2400" b="1"/>
              <a:t>Raising the computer consciousness of the general public</a:t>
            </a:r>
          </a:p>
          <a:p>
            <a:pPr lvl="1">
              <a:lnSpc>
                <a:spcPct val="80000"/>
              </a:lnSpc>
            </a:pPr>
            <a:r>
              <a:rPr lang="en-US" sz="2000"/>
              <a:t>Reduce computer anxiety (error messages)</a:t>
            </a:r>
          </a:p>
          <a:p>
            <a:pPr lvl="1">
              <a:lnSpc>
                <a:spcPct val="80000"/>
              </a:lnSpc>
            </a:pPr>
            <a:r>
              <a:rPr lang="en-US" sz="2000"/>
              <a:t>Common fears:</a:t>
            </a:r>
          </a:p>
          <a:p>
            <a:pPr lvl="2">
              <a:lnSpc>
                <a:spcPct val="80000"/>
              </a:lnSpc>
            </a:pPr>
            <a:r>
              <a:rPr lang="en-US" sz="1800"/>
              <a:t>I</a:t>
            </a:r>
            <a:r>
              <a:rPr lang="ja-JP" altLang="en-US" sz="1800">
                <a:latin typeface="Arial"/>
              </a:rPr>
              <a:t>’</a:t>
            </a:r>
            <a:r>
              <a:rPr lang="en-US" sz="1800"/>
              <a:t>ll break it</a:t>
            </a:r>
          </a:p>
          <a:p>
            <a:pPr lvl="2">
              <a:lnSpc>
                <a:spcPct val="80000"/>
              </a:lnSpc>
            </a:pPr>
            <a:r>
              <a:rPr lang="en-US" sz="1800"/>
              <a:t>I</a:t>
            </a:r>
            <a:r>
              <a:rPr lang="ja-JP" altLang="en-US" sz="1800">
                <a:latin typeface="Arial"/>
              </a:rPr>
              <a:t>’</a:t>
            </a:r>
            <a:r>
              <a:rPr lang="en-US" sz="1800"/>
              <a:t>ll make a mistake</a:t>
            </a:r>
          </a:p>
          <a:p>
            <a:pPr lvl="2">
              <a:lnSpc>
                <a:spcPct val="80000"/>
              </a:lnSpc>
            </a:pPr>
            <a:r>
              <a:rPr lang="en-US" sz="1800"/>
              <a:t>The computer is smarter than me</a:t>
            </a:r>
          </a:p>
          <a:p>
            <a:pPr lvl="1">
              <a:lnSpc>
                <a:spcPct val="80000"/>
              </a:lnSpc>
            </a:pPr>
            <a:r>
              <a:rPr lang="en-US" sz="2000"/>
              <a:t>HCI contributes to this!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a:t>Near &amp; Future Interfaces</a:t>
            </a:r>
          </a:p>
        </p:txBody>
      </p:sp>
      <p:sp>
        <p:nvSpPr>
          <p:cNvPr id="17411" name="Rectangle 3"/>
          <p:cNvSpPr>
            <a:spLocks noGrp="1" noRot="1" noChangeArrowheads="1"/>
          </p:cNvSpPr>
          <p:nvPr>
            <p:ph type="body" idx="1"/>
          </p:nvPr>
        </p:nvSpPr>
        <p:spPr/>
        <p:txBody>
          <a:bodyPr/>
          <a:lstStyle/>
          <a:p>
            <a:pPr>
              <a:lnSpc>
                <a:spcPct val="90000"/>
              </a:lnSpc>
            </a:pPr>
            <a:endParaRPr lang="en-US"/>
          </a:p>
          <a:p>
            <a:pPr>
              <a:lnSpc>
                <a:spcPct val="90000"/>
              </a:lnSpc>
            </a:pPr>
            <a:endParaRPr lang="en-US"/>
          </a:p>
          <a:p>
            <a:pPr>
              <a:lnSpc>
                <a:spcPct val="90000"/>
              </a:lnSpc>
            </a:pPr>
            <a:r>
              <a:rPr lang="en-US"/>
              <a:t>Let</a:t>
            </a:r>
            <a:r>
              <a:rPr lang="ja-JP" altLang="en-US">
                <a:latin typeface="Arial"/>
              </a:rPr>
              <a:t>’</a:t>
            </a:r>
            <a:r>
              <a:rPr lang="en-US"/>
              <a:t>s review</a:t>
            </a:r>
          </a:p>
          <a:p>
            <a:pPr>
              <a:lnSpc>
                <a:spcPct val="90000"/>
              </a:lnSpc>
            </a:pPr>
            <a:r>
              <a:rPr lang="en-US"/>
              <a:t>Minority Report</a:t>
            </a:r>
          </a:p>
          <a:p>
            <a:pPr>
              <a:lnSpc>
                <a:spcPct val="90000"/>
              </a:lnSpc>
            </a:pPr>
            <a:r>
              <a:rPr lang="en-US"/>
              <a:t>Steel Battalion</a:t>
            </a:r>
          </a:p>
          <a:p>
            <a:pPr>
              <a:lnSpc>
                <a:spcPct val="90000"/>
              </a:lnSpc>
            </a:pPr>
            <a:r>
              <a:rPr lang="en-US"/>
              <a:t>Eye Toy</a:t>
            </a:r>
          </a:p>
          <a:p>
            <a:pPr>
              <a:lnSpc>
                <a:spcPct val="90000"/>
              </a:lnSpc>
            </a:pPr>
            <a:r>
              <a:rPr lang="en-US"/>
              <a:t>Dance Dance Revolution</a:t>
            </a:r>
          </a:p>
          <a:p>
            <a:pPr>
              <a:lnSpc>
                <a:spcPct val="90000"/>
              </a:lnSpc>
            </a:pPr>
            <a:r>
              <a:rPr lang="en-US"/>
              <a:t>Nintendo Wii</a:t>
            </a:r>
          </a:p>
        </p:txBody>
      </p:sp>
      <p:sp>
        <p:nvSpPr>
          <p:cNvPr id="17413" name="Text Box 5"/>
          <p:cNvSpPr txBox="1">
            <a:spLocks noChangeArrowheads="1"/>
          </p:cNvSpPr>
          <p:nvPr/>
        </p:nvSpPr>
        <p:spPr bwMode="auto">
          <a:xfrm>
            <a:off x="4800600" y="1219200"/>
            <a:ext cx="4038600" cy="3387725"/>
          </a:xfrm>
          <a:prstGeom prst="rect">
            <a:avLst/>
          </a:prstGeom>
          <a:solidFill>
            <a:schemeClr val="tx1"/>
          </a:solidFill>
          <a:ln w="9525">
            <a:solidFill>
              <a:srgbClr val="FFFF99"/>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buFontTx/>
              <a:buChar char="•"/>
            </a:pPr>
            <a:r>
              <a:rPr lang="en-US" sz="2400" b="1">
                <a:solidFill>
                  <a:schemeClr val="bg1"/>
                </a:solidFill>
                <a:latin typeface="Arial" charset="0"/>
              </a:rPr>
              <a:t>Time to learn</a:t>
            </a:r>
          </a:p>
          <a:p>
            <a:pPr eaLnBrk="1" hangingPunct="1">
              <a:buFontTx/>
              <a:buChar char="•"/>
            </a:pPr>
            <a:endParaRPr lang="en-US" sz="2400" b="1">
              <a:solidFill>
                <a:schemeClr val="bg1"/>
              </a:solidFill>
              <a:latin typeface="Arial" charset="0"/>
            </a:endParaRPr>
          </a:p>
          <a:p>
            <a:pPr eaLnBrk="1" hangingPunct="1">
              <a:buFontTx/>
              <a:buChar char="•"/>
            </a:pPr>
            <a:r>
              <a:rPr lang="en-US" sz="2400" b="1">
                <a:solidFill>
                  <a:schemeClr val="bg1"/>
                </a:solidFill>
                <a:latin typeface="Arial" charset="0"/>
              </a:rPr>
              <a:t>Speed of performance</a:t>
            </a:r>
          </a:p>
          <a:p>
            <a:pPr eaLnBrk="1" hangingPunct="1">
              <a:buFontTx/>
              <a:buChar char="•"/>
            </a:pPr>
            <a:endParaRPr lang="en-US" sz="2400" b="1">
              <a:solidFill>
                <a:schemeClr val="bg1"/>
              </a:solidFill>
              <a:latin typeface="Arial" charset="0"/>
            </a:endParaRPr>
          </a:p>
          <a:p>
            <a:pPr eaLnBrk="1" hangingPunct="1">
              <a:buFontTx/>
              <a:buChar char="•"/>
            </a:pPr>
            <a:r>
              <a:rPr lang="en-US" sz="2400" b="1">
                <a:solidFill>
                  <a:schemeClr val="bg1"/>
                </a:solidFill>
                <a:latin typeface="Arial" charset="0"/>
              </a:rPr>
              <a:t>Rate of errors</a:t>
            </a:r>
          </a:p>
          <a:p>
            <a:pPr eaLnBrk="1" hangingPunct="1">
              <a:buFontTx/>
              <a:buChar char="•"/>
            </a:pPr>
            <a:endParaRPr lang="en-US" sz="2400" b="1">
              <a:solidFill>
                <a:schemeClr val="bg1"/>
              </a:solidFill>
              <a:latin typeface="Arial" charset="0"/>
            </a:endParaRPr>
          </a:p>
          <a:p>
            <a:pPr eaLnBrk="1" hangingPunct="1">
              <a:buFontTx/>
              <a:buChar char="•"/>
            </a:pPr>
            <a:r>
              <a:rPr lang="en-US" sz="2400" b="1">
                <a:solidFill>
                  <a:schemeClr val="bg1"/>
                </a:solidFill>
                <a:latin typeface="Arial" charset="0"/>
              </a:rPr>
              <a:t>Retention over time</a:t>
            </a:r>
          </a:p>
          <a:p>
            <a:pPr eaLnBrk="1" hangingPunct="1">
              <a:buFontTx/>
              <a:buChar char="•"/>
            </a:pPr>
            <a:endParaRPr lang="en-US" sz="2400" b="1">
              <a:solidFill>
                <a:schemeClr val="bg1"/>
              </a:solidFill>
              <a:latin typeface="Arial" charset="0"/>
            </a:endParaRPr>
          </a:p>
          <a:p>
            <a:pPr eaLnBrk="1" hangingPunct="1">
              <a:buFontTx/>
              <a:buChar char="•"/>
            </a:pPr>
            <a:r>
              <a:rPr lang="en-US" sz="2400" b="1">
                <a:solidFill>
                  <a:schemeClr val="bg1"/>
                </a:solidFill>
                <a:latin typeface="Arial" charset="0"/>
              </a:rPr>
              <a:t>Subjective satisfaction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2514600" y="2057400"/>
            <a:ext cx="4419600" cy="2362200"/>
          </a:xfrm>
          <a:solidFill>
            <a:srgbClr val="BF3B5A"/>
          </a:solidFill>
        </p:spPr>
        <p:txBody>
          <a:bodyPr/>
          <a:lstStyle/>
          <a:p>
            <a:r>
              <a:rPr lang="en-US" sz="4800">
                <a:solidFill>
                  <a:schemeClr val="bg1"/>
                </a:solidFill>
              </a:rPr>
              <a:t>WELCOME </a:t>
            </a:r>
            <a:br>
              <a:rPr lang="en-US" sz="4800">
                <a:solidFill>
                  <a:schemeClr val="bg1"/>
                </a:solidFill>
              </a:rPr>
            </a:br>
            <a:r>
              <a:rPr lang="en-US" sz="4800">
                <a:solidFill>
                  <a:schemeClr val="bg1"/>
                </a:solidFill>
              </a:rPr>
              <a:t>TO THE </a:t>
            </a:r>
            <a:br>
              <a:rPr lang="en-US" sz="4800">
                <a:solidFill>
                  <a:schemeClr val="bg1"/>
                </a:solidFill>
              </a:rPr>
            </a:br>
            <a:r>
              <a:rPr lang="en-US" sz="4800">
                <a:solidFill>
                  <a:schemeClr val="bg1"/>
                </a:solidFill>
              </a:rPr>
              <a:t>NEXT LEVEL</a:t>
            </a:r>
          </a:p>
        </p:txBody>
      </p:sp>
    </p:spTree>
    <p:extLst>
      <p:ext uri="{BB962C8B-B14F-4D97-AF65-F5344CB8AC3E}">
        <p14:creationId xmlns:p14="http://schemas.microsoft.com/office/powerpoint/2010/main" val="2108292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a:t>HCI ???</a:t>
            </a:r>
          </a:p>
        </p:txBody>
      </p:sp>
      <p:sp>
        <p:nvSpPr>
          <p:cNvPr id="632835" name="Rectangle 3"/>
          <p:cNvSpPr>
            <a:spLocks noGrp="1" noChangeArrowheads="1"/>
          </p:cNvSpPr>
          <p:nvPr>
            <p:ph type="body" idx="1"/>
          </p:nvPr>
        </p:nvSpPr>
        <p:spPr/>
        <p:txBody>
          <a:bodyPr/>
          <a:lstStyle/>
          <a:p>
            <a:pPr marL="609600" indent="-609600">
              <a:buFontTx/>
              <a:buAutoNum type="arabicPeriod"/>
            </a:pPr>
            <a:r>
              <a:rPr lang="en-US"/>
              <a:t>What is it?</a:t>
            </a:r>
          </a:p>
          <a:p>
            <a:pPr marL="609600" indent="-609600">
              <a:buFontTx/>
              <a:buAutoNum type="arabicPeriod"/>
            </a:pPr>
            <a:r>
              <a:rPr lang="en-US"/>
              <a:t>Who cares?</a:t>
            </a:r>
          </a:p>
          <a:p>
            <a:pPr marL="609600" indent="-609600">
              <a:buFontTx/>
              <a:buAutoNum type="arabicPeriod"/>
            </a:pPr>
            <a:r>
              <a:rPr lang="en-US"/>
              <a:t>Why is it hard?</a:t>
            </a:r>
          </a:p>
          <a:p>
            <a:pPr marL="609600" indent="-609600">
              <a:buFontTx/>
              <a:buAutoNum type="arabicPeriod"/>
            </a:pPr>
            <a:r>
              <a:rPr lang="en-US"/>
              <a:t>How does it work?</a:t>
            </a:r>
          </a:p>
          <a:p>
            <a:pPr marL="609600" indent="-609600">
              <a:buFontTx/>
              <a:buAutoNum type="arabicPeriod"/>
            </a:pPr>
            <a:r>
              <a:rPr lang="en-US"/>
              <a:t>What will I learn?</a:t>
            </a:r>
          </a:p>
        </p:txBody>
      </p:sp>
    </p:spTree>
    <p:extLst>
      <p:ext uri="{BB962C8B-B14F-4D97-AF65-F5344CB8AC3E}">
        <p14:creationId xmlns:p14="http://schemas.microsoft.com/office/powerpoint/2010/main" val="423711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r>
              <a:rPr lang="en-US"/>
              <a:t>Why HCI is Important</a:t>
            </a:r>
          </a:p>
        </p:txBody>
      </p:sp>
      <p:sp>
        <p:nvSpPr>
          <p:cNvPr id="33795" name="Rectangle 3"/>
          <p:cNvSpPr>
            <a:spLocks noGrp="1" noRot="1" noChangeArrowheads="1"/>
          </p:cNvSpPr>
          <p:nvPr>
            <p:ph type="body" idx="1"/>
          </p:nvPr>
        </p:nvSpPr>
        <p:spPr/>
        <p:txBody>
          <a:bodyPr/>
          <a:lstStyle/>
          <a:p>
            <a:pPr>
              <a:lnSpc>
                <a:spcPct val="80000"/>
              </a:lnSpc>
            </a:pPr>
            <a:r>
              <a:rPr lang="en-US" sz="2400"/>
              <a:t>The study of our interface with information.</a:t>
            </a:r>
          </a:p>
          <a:p>
            <a:pPr>
              <a:lnSpc>
                <a:spcPct val="80000"/>
              </a:lnSpc>
            </a:pPr>
            <a:r>
              <a:rPr lang="en-US" sz="2400"/>
              <a:t>It is not just </a:t>
            </a:r>
            <a:r>
              <a:rPr lang="ja-JP" altLang="en-US" sz="2400">
                <a:latin typeface="Arial"/>
              </a:rPr>
              <a:t>‘</a:t>
            </a:r>
            <a:r>
              <a:rPr lang="en-US" sz="2400"/>
              <a:t>how big should I make buttons</a:t>
            </a:r>
            <a:r>
              <a:rPr lang="ja-JP" altLang="en-US" sz="2400">
                <a:latin typeface="Arial"/>
              </a:rPr>
              <a:t>’</a:t>
            </a:r>
            <a:r>
              <a:rPr lang="en-US" sz="2400"/>
              <a:t> or </a:t>
            </a:r>
            <a:r>
              <a:rPr lang="ja-JP" altLang="en-US" sz="2400">
                <a:latin typeface="Arial"/>
              </a:rPr>
              <a:t>‘</a:t>
            </a:r>
            <a:r>
              <a:rPr lang="en-US" sz="2400"/>
              <a:t>how to layout menu choices</a:t>
            </a:r>
            <a:r>
              <a:rPr lang="ja-JP" altLang="en-US" sz="2400">
                <a:latin typeface="Arial"/>
              </a:rPr>
              <a:t>’</a:t>
            </a:r>
            <a:endParaRPr lang="en-US" sz="2400"/>
          </a:p>
          <a:p>
            <a:pPr>
              <a:lnSpc>
                <a:spcPct val="80000"/>
              </a:lnSpc>
            </a:pPr>
            <a:r>
              <a:rPr lang="en-US" sz="2400"/>
              <a:t>It can affect</a:t>
            </a:r>
          </a:p>
          <a:p>
            <a:pPr lvl="1">
              <a:lnSpc>
                <a:spcPct val="80000"/>
              </a:lnSpc>
            </a:pPr>
            <a:r>
              <a:rPr lang="en-US" sz="2000"/>
              <a:t>Effectiveness</a:t>
            </a:r>
          </a:p>
          <a:p>
            <a:pPr lvl="1">
              <a:lnSpc>
                <a:spcPct val="80000"/>
              </a:lnSpc>
            </a:pPr>
            <a:r>
              <a:rPr lang="en-US" sz="2000"/>
              <a:t>Productivity</a:t>
            </a:r>
          </a:p>
          <a:p>
            <a:pPr lvl="1">
              <a:lnSpc>
                <a:spcPct val="80000"/>
              </a:lnSpc>
            </a:pPr>
            <a:r>
              <a:rPr lang="en-US" sz="2000"/>
              <a:t>Morale</a:t>
            </a:r>
          </a:p>
          <a:p>
            <a:pPr lvl="1">
              <a:lnSpc>
                <a:spcPct val="80000"/>
              </a:lnSpc>
            </a:pPr>
            <a:r>
              <a:rPr lang="en-US" sz="2000"/>
              <a:t>Safety</a:t>
            </a:r>
          </a:p>
          <a:p>
            <a:pPr>
              <a:lnSpc>
                <a:spcPct val="80000"/>
              </a:lnSpc>
            </a:pPr>
            <a:r>
              <a:rPr lang="en-US" sz="2400"/>
              <a:t>Example: a car with poor HCI</a:t>
            </a:r>
          </a:p>
          <a:p>
            <a:pPr>
              <a:lnSpc>
                <a:spcPct val="80000"/>
              </a:lnSpc>
            </a:pPr>
            <a:r>
              <a:rPr lang="en-US" sz="2400"/>
              <a:t>Take 5 minutes for everyone to write down one common device with substantial HCI design choices and discuss with the neighbor the pros and cons.  How does it affect you or other users?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p:txBody>
          <a:bodyPr/>
          <a:lstStyle/>
          <a:p>
            <a:r>
              <a:rPr lang="en-US"/>
              <a:t>1. What is HCI?</a:t>
            </a:r>
          </a:p>
        </p:txBody>
      </p:sp>
    </p:spTree>
    <p:extLst>
      <p:ext uri="{BB962C8B-B14F-4D97-AF65-F5344CB8AC3E}">
        <p14:creationId xmlns:p14="http://schemas.microsoft.com/office/powerpoint/2010/main" val="822882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a:t>1. What is HCI?</a:t>
            </a:r>
          </a:p>
        </p:txBody>
      </p:sp>
      <p:sp>
        <p:nvSpPr>
          <p:cNvPr id="634883" name="Rectangle 3"/>
          <p:cNvSpPr>
            <a:spLocks noGrp="1" noChangeArrowheads="1"/>
          </p:cNvSpPr>
          <p:nvPr>
            <p:ph type="body" idx="1"/>
          </p:nvPr>
        </p:nvSpPr>
        <p:spPr>
          <a:xfrm>
            <a:off x="0" y="1676400"/>
            <a:ext cx="9144000" cy="762000"/>
          </a:xfrm>
        </p:spPr>
        <p:txBody>
          <a:bodyPr/>
          <a:lstStyle/>
          <a:p>
            <a:pPr algn="ctr">
              <a:buFontTx/>
              <a:buNone/>
            </a:pPr>
            <a:r>
              <a:rPr lang="en-US">
                <a:solidFill>
                  <a:schemeClr val="folHlink"/>
                </a:solidFill>
              </a:rPr>
              <a:t>Human-Computer Interaction</a:t>
            </a:r>
          </a:p>
        </p:txBody>
      </p:sp>
    </p:spTree>
    <p:extLst>
      <p:ext uri="{BB962C8B-B14F-4D97-AF65-F5344CB8AC3E}">
        <p14:creationId xmlns:p14="http://schemas.microsoft.com/office/powerpoint/2010/main" val="40192164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r>
              <a:rPr lang="en-US"/>
              <a:t>1. What is HCI?</a:t>
            </a:r>
          </a:p>
        </p:txBody>
      </p:sp>
      <p:sp>
        <p:nvSpPr>
          <p:cNvPr id="635907" name="Rectangle 3"/>
          <p:cNvSpPr>
            <a:spLocks noGrp="1" noChangeArrowheads="1"/>
          </p:cNvSpPr>
          <p:nvPr>
            <p:ph type="body" idx="1"/>
          </p:nvPr>
        </p:nvSpPr>
        <p:spPr>
          <a:xfrm>
            <a:off x="0" y="1676400"/>
            <a:ext cx="9144000" cy="762000"/>
          </a:xfrm>
        </p:spPr>
        <p:txBody>
          <a:bodyPr/>
          <a:lstStyle/>
          <a:p>
            <a:pPr algn="ctr">
              <a:buFontTx/>
              <a:buNone/>
            </a:pPr>
            <a:r>
              <a:rPr lang="en-US">
                <a:solidFill>
                  <a:schemeClr val="folHlink"/>
                </a:solidFill>
              </a:rPr>
              <a:t>Human-Computer Interaction</a:t>
            </a:r>
          </a:p>
        </p:txBody>
      </p:sp>
      <p:sp>
        <p:nvSpPr>
          <p:cNvPr id="635908" name="Rectangle 4"/>
          <p:cNvSpPr>
            <a:spLocks noChangeArrowheads="1"/>
          </p:cNvSpPr>
          <p:nvPr/>
        </p:nvSpPr>
        <p:spPr bwMode="auto">
          <a:xfrm>
            <a:off x="1828800" y="1905000"/>
            <a:ext cx="7315200" cy="495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457200" indent="-457200" algn="ctr" eaLnBrk="1" hangingPunct="1">
              <a:spcBef>
                <a:spcPct val="20000"/>
              </a:spcBef>
            </a:pPr>
            <a:endParaRPr lang="en-US" sz="3200"/>
          </a:p>
          <a:p>
            <a:pPr marL="457200" indent="-457200" algn="ctr" eaLnBrk="1" hangingPunct="1">
              <a:spcBef>
                <a:spcPct val="20000"/>
              </a:spcBef>
            </a:pPr>
            <a:endParaRPr lang="en-US" sz="3200"/>
          </a:p>
          <a:p>
            <a:pPr marL="457200" indent="-457200" eaLnBrk="1" hangingPunct="1">
              <a:spcBef>
                <a:spcPct val="20000"/>
              </a:spcBef>
              <a:buFontTx/>
              <a:buAutoNum type="arabicPeriod"/>
            </a:pPr>
            <a:r>
              <a:rPr lang="en-US" sz="3200"/>
              <a:t>Requirements analysis</a:t>
            </a:r>
          </a:p>
          <a:p>
            <a:pPr marL="457200" indent="-457200" eaLnBrk="1" hangingPunct="1">
              <a:spcBef>
                <a:spcPct val="20000"/>
              </a:spcBef>
              <a:buFontTx/>
              <a:buAutoNum type="arabicPeriod"/>
            </a:pPr>
            <a:r>
              <a:rPr lang="en-US" sz="3200"/>
              <a:t>Design</a:t>
            </a:r>
          </a:p>
          <a:p>
            <a:pPr marL="457200" indent="-457200" eaLnBrk="1" hangingPunct="1">
              <a:spcBef>
                <a:spcPct val="20000"/>
              </a:spcBef>
              <a:buFontTx/>
              <a:buAutoNum type="arabicPeriod"/>
            </a:pPr>
            <a:r>
              <a:rPr lang="en-US" sz="3200"/>
              <a:t>Development</a:t>
            </a:r>
          </a:p>
          <a:p>
            <a:pPr marL="457200" indent="-457200" eaLnBrk="1" hangingPunct="1">
              <a:spcBef>
                <a:spcPct val="20000"/>
              </a:spcBef>
              <a:buFontTx/>
              <a:buAutoNum type="arabicPeriod"/>
            </a:pPr>
            <a:r>
              <a:rPr lang="en-US" sz="3200"/>
              <a:t>Evaluation </a:t>
            </a:r>
          </a:p>
          <a:p>
            <a:pPr marL="457200" indent="-457200" eaLnBrk="1" hangingPunct="1">
              <a:spcBef>
                <a:spcPct val="20000"/>
              </a:spcBef>
            </a:pPr>
            <a:r>
              <a:rPr lang="en-US" sz="3200"/>
              <a:t>of user interfaces for computer systems</a:t>
            </a:r>
          </a:p>
        </p:txBody>
      </p:sp>
    </p:spTree>
    <p:extLst>
      <p:ext uri="{BB962C8B-B14F-4D97-AF65-F5344CB8AC3E}">
        <p14:creationId xmlns:p14="http://schemas.microsoft.com/office/powerpoint/2010/main" val="1431430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a:t>Huh?</a:t>
            </a:r>
          </a:p>
        </p:txBody>
      </p:sp>
      <p:sp>
        <p:nvSpPr>
          <p:cNvPr id="636931" name="Rectangle 3"/>
          <p:cNvSpPr>
            <a:spLocks noGrp="1" noChangeArrowheads="1"/>
          </p:cNvSpPr>
          <p:nvPr>
            <p:ph type="body" idx="1"/>
          </p:nvPr>
        </p:nvSpPr>
        <p:spPr>
          <a:xfrm>
            <a:off x="685800" y="1981200"/>
            <a:ext cx="7431088" cy="4114800"/>
          </a:xfrm>
        </p:spPr>
        <p:txBody>
          <a:bodyPr/>
          <a:lstStyle/>
          <a:p>
            <a:pPr algn="ctr">
              <a:buFontTx/>
              <a:buNone/>
            </a:pPr>
            <a:endParaRPr lang="en-US"/>
          </a:p>
          <a:p>
            <a:pPr algn="ctr">
              <a:buFontTx/>
              <a:buNone/>
            </a:pPr>
            <a:endParaRPr lang="en-US"/>
          </a:p>
          <a:p>
            <a:pPr algn="ctr">
              <a:buFontTx/>
              <a:buNone/>
            </a:pPr>
            <a:r>
              <a:rPr lang="en-US"/>
              <a:t>An example:</a:t>
            </a:r>
          </a:p>
          <a:p>
            <a:pPr algn="ctr">
              <a:buFontTx/>
              <a:buNone/>
            </a:pPr>
            <a:endParaRPr lang="en-US"/>
          </a:p>
          <a:p>
            <a:pPr algn="ctr">
              <a:buFontTx/>
              <a:buNone/>
            </a:pPr>
            <a:r>
              <a:rPr lang="en-US"/>
              <a:t>HomeFinder</a:t>
            </a:r>
          </a:p>
        </p:txBody>
      </p:sp>
    </p:spTree>
    <p:extLst>
      <p:ext uri="{BB962C8B-B14F-4D97-AF65-F5344CB8AC3E}">
        <p14:creationId xmlns:p14="http://schemas.microsoft.com/office/powerpoint/2010/main" val="1631690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pPr algn="l"/>
            <a:r>
              <a:rPr lang="en-US"/>
              <a:t>Apartments.com</a:t>
            </a:r>
          </a:p>
        </p:txBody>
      </p:sp>
      <p:sp>
        <p:nvSpPr>
          <p:cNvPr id="637955" name="Rectangle 3"/>
          <p:cNvSpPr>
            <a:spLocks noGrp="1" noChangeArrowheads="1"/>
          </p:cNvSpPr>
          <p:nvPr>
            <p:ph type="body" idx="1"/>
          </p:nvPr>
        </p:nvSpPr>
        <p:spPr/>
        <p:txBody>
          <a:bodyPr/>
          <a:lstStyle/>
          <a:p>
            <a:endParaRPr lang="en-US"/>
          </a:p>
        </p:txBody>
      </p:sp>
      <p:pic>
        <p:nvPicPr>
          <p:cNvPr id="6379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5425" y="0"/>
            <a:ext cx="5108575"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9235158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76200" y="0"/>
            <a:ext cx="8991600" cy="1447800"/>
          </a:xfrm>
        </p:spPr>
        <p:txBody>
          <a:bodyPr/>
          <a:lstStyle/>
          <a:p>
            <a:pPr algn="l"/>
            <a:r>
              <a:rPr lang="en-US"/>
              <a:t>Hit</a:t>
            </a:r>
            <a:br>
              <a:rPr lang="en-US"/>
            </a:br>
            <a:r>
              <a:rPr lang="en-US"/>
              <a:t>List</a:t>
            </a:r>
          </a:p>
        </p:txBody>
      </p:sp>
      <p:sp>
        <p:nvSpPr>
          <p:cNvPr id="638979" name="Rectangle 3"/>
          <p:cNvSpPr>
            <a:spLocks noGrp="1" noChangeArrowheads="1"/>
          </p:cNvSpPr>
          <p:nvPr>
            <p:ph type="body" idx="1"/>
          </p:nvPr>
        </p:nvSpPr>
        <p:spPr/>
        <p:txBody>
          <a:bodyPr/>
          <a:lstStyle/>
          <a:p>
            <a:endParaRPr lang="en-US"/>
          </a:p>
        </p:txBody>
      </p:sp>
      <p:pic>
        <p:nvPicPr>
          <p:cNvPr id="6389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7620000" cy="683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7981294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p:txBody>
          <a:bodyPr/>
          <a:lstStyle/>
          <a:p>
            <a:r>
              <a:rPr lang="en-US"/>
              <a:t>HomeFinder</a:t>
            </a:r>
          </a:p>
        </p:txBody>
      </p:sp>
      <p:sp>
        <p:nvSpPr>
          <p:cNvPr id="640003" name="Rectangle 3"/>
          <p:cNvSpPr>
            <a:spLocks noGrp="1" noChangeArrowheads="1"/>
          </p:cNvSpPr>
          <p:nvPr>
            <p:ph type="body" idx="1"/>
          </p:nvPr>
        </p:nvSpPr>
        <p:spPr/>
        <p:txBody>
          <a:bodyPr/>
          <a:lstStyle/>
          <a:p>
            <a:endParaRPr lang="en-US"/>
          </a:p>
        </p:txBody>
      </p:sp>
      <p:graphicFrame>
        <p:nvGraphicFramePr>
          <p:cNvPr id="640004" name="Object 4"/>
          <p:cNvGraphicFramePr>
            <a:graphicFrameLocks noChangeAspect="1"/>
          </p:cNvGraphicFramePr>
          <p:nvPr/>
        </p:nvGraphicFramePr>
        <p:xfrm>
          <a:off x="685800" y="914400"/>
          <a:ext cx="7924800" cy="5943600"/>
        </p:xfrm>
        <a:graphic>
          <a:graphicData uri="http://schemas.openxmlformats.org/presentationml/2006/ole">
            <mc:AlternateContent xmlns:mc="http://schemas.openxmlformats.org/markup-compatibility/2006">
              <mc:Choice xmlns:v="urn:schemas-microsoft-com:vml" Requires="v">
                <p:oleObj spid="_x0000_s1029" name="Photo Editor Photo" r:id="rId3" imgW="6095238" imgH="4571429" progId="MSPhotoEd.3">
                  <p:embed/>
                </p:oleObj>
              </mc:Choice>
              <mc:Fallback>
                <p:oleObj name="Photo Editor Photo" r:id="rId3" imgW="6095238" imgH="4571429"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914400"/>
                        <a:ext cx="7924800" cy="594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4674606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a:xfrm>
            <a:off x="685800" y="0"/>
            <a:ext cx="7772400" cy="1143000"/>
          </a:xfrm>
        </p:spPr>
        <p:txBody>
          <a:bodyPr/>
          <a:lstStyle/>
          <a:p>
            <a:r>
              <a:rPr lang="en-US"/>
              <a:t>The Goal of HCI</a:t>
            </a:r>
          </a:p>
        </p:txBody>
      </p:sp>
      <p:sp>
        <p:nvSpPr>
          <p:cNvPr id="641027" name="Rectangle 3"/>
          <p:cNvSpPr>
            <a:spLocks noGrp="1" noChangeArrowheads="1"/>
          </p:cNvSpPr>
          <p:nvPr>
            <p:ph type="body" idx="1"/>
          </p:nvPr>
        </p:nvSpPr>
        <p:spPr>
          <a:xfrm>
            <a:off x="457200" y="1066800"/>
            <a:ext cx="8305800" cy="5791200"/>
          </a:xfrm>
        </p:spPr>
        <p:txBody>
          <a:bodyPr/>
          <a:lstStyle/>
          <a:p>
            <a:pPr algn="ctr">
              <a:buFontTx/>
              <a:buNone/>
              <a:tabLst>
                <a:tab pos="1427163" algn="l"/>
              </a:tabLst>
            </a:pPr>
            <a:r>
              <a:rPr lang="en-US" sz="3600">
                <a:solidFill>
                  <a:schemeClr val="folHlink"/>
                </a:solidFill>
              </a:rPr>
              <a:t>Usability</a:t>
            </a:r>
          </a:p>
          <a:p>
            <a:pPr>
              <a:tabLst>
                <a:tab pos="1427163" algn="l"/>
              </a:tabLst>
            </a:pPr>
            <a:r>
              <a:rPr lang="en-US" sz="2800"/>
              <a:t>People are trying to accomplish their tasks in life.   (system independent)</a:t>
            </a:r>
          </a:p>
          <a:p>
            <a:pPr algn="ctr">
              <a:buFontTx/>
              <a:buNone/>
              <a:tabLst>
                <a:tab pos="1427163" algn="l"/>
              </a:tabLst>
            </a:pPr>
            <a:endParaRPr lang="en-US" sz="2800"/>
          </a:p>
          <a:p>
            <a:pPr algn="ctr">
              <a:buFontTx/>
              <a:buNone/>
              <a:tabLst>
                <a:tab pos="1427163" algn="l"/>
              </a:tabLst>
            </a:pPr>
            <a:endParaRPr lang="en-US"/>
          </a:p>
          <a:p>
            <a:pPr algn="ctr">
              <a:buFontTx/>
              <a:buNone/>
              <a:tabLst>
                <a:tab pos="1427163" algn="l"/>
              </a:tabLst>
            </a:pPr>
            <a:endParaRPr lang="en-US"/>
          </a:p>
          <a:p>
            <a:pPr algn="ctr">
              <a:buFontTx/>
              <a:buNone/>
              <a:tabLst>
                <a:tab pos="1427163" algn="l"/>
              </a:tabLst>
            </a:pPr>
            <a:endParaRPr lang="en-US"/>
          </a:p>
          <a:p>
            <a:pPr algn="ctr">
              <a:buFontTx/>
              <a:buNone/>
              <a:tabLst>
                <a:tab pos="1427163" algn="l"/>
              </a:tabLst>
            </a:pPr>
            <a:endParaRPr lang="en-US"/>
          </a:p>
          <a:p>
            <a:pPr>
              <a:tabLst>
                <a:tab pos="1427163" algn="l"/>
              </a:tabLst>
            </a:pPr>
            <a:r>
              <a:rPr lang="en-US" sz="2800"/>
              <a:t>Introduce a system,</a:t>
            </a:r>
            <a:br>
              <a:rPr lang="en-US" sz="2800"/>
            </a:br>
            <a:r>
              <a:rPr lang="en-US" sz="2800"/>
              <a:t>User Interface should </a:t>
            </a:r>
            <a:r>
              <a:rPr lang="en-US" sz="2800">
                <a:solidFill>
                  <a:schemeClr val="hlink"/>
                </a:solidFill>
              </a:rPr>
              <a:t>maximize</a:t>
            </a:r>
            <a:r>
              <a:rPr lang="en-US" sz="2800"/>
              <a:t> their ability.</a:t>
            </a:r>
          </a:p>
        </p:txBody>
      </p:sp>
      <p:sp>
        <p:nvSpPr>
          <p:cNvPr id="641028" name="AutoShape 4"/>
          <p:cNvSpPr>
            <a:spLocks noChangeArrowheads="1"/>
          </p:cNvSpPr>
          <p:nvPr/>
        </p:nvSpPr>
        <p:spPr bwMode="auto">
          <a:xfrm>
            <a:off x="1905000" y="3048000"/>
            <a:ext cx="1219200" cy="1143000"/>
          </a:xfrm>
          <a:prstGeom prst="smileyFace">
            <a:avLst>
              <a:gd name="adj" fmla="val 4653"/>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0"/>
          <a:lstStyle/>
          <a:p>
            <a:pPr algn="ctr" eaLnBrk="1" hangingPunct="1"/>
            <a:endParaRPr lang="en-US">
              <a:solidFill>
                <a:srgbClr val="FFFF99"/>
              </a:solidFill>
            </a:endParaRPr>
          </a:p>
        </p:txBody>
      </p:sp>
      <p:sp>
        <p:nvSpPr>
          <p:cNvPr id="641029" name="AutoShape 5"/>
          <p:cNvSpPr>
            <a:spLocks noChangeArrowheads="1"/>
          </p:cNvSpPr>
          <p:nvPr/>
        </p:nvSpPr>
        <p:spPr bwMode="auto">
          <a:xfrm>
            <a:off x="6096000" y="2971800"/>
            <a:ext cx="1371600" cy="1371600"/>
          </a:xfrm>
          <a:prstGeom prst="star24">
            <a:avLst>
              <a:gd name="adj" fmla="val 375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sz="3200"/>
              <a:t>task</a:t>
            </a:r>
          </a:p>
        </p:txBody>
      </p:sp>
      <p:sp>
        <p:nvSpPr>
          <p:cNvPr id="641030" name="Line 6"/>
          <p:cNvSpPr>
            <a:spLocks noChangeShapeType="1"/>
          </p:cNvSpPr>
          <p:nvPr/>
        </p:nvSpPr>
        <p:spPr bwMode="auto">
          <a:xfrm>
            <a:off x="3276600" y="3581400"/>
            <a:ext cx="2667000" cy="0"/>
          </a:xfrm>
          <a:prstGeom prst="line">
            <a:avLst/>
          </a:prstGeom>
          <a:noFill/>
          <a:ln w="38100">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41031" name="AutoShape 7"/>
          <p:cNvSpPr>
            <a:spLocks noChangeArrowheads="1"/>
          </p:cNvSpPr>
          <p:nvPr/>
        </p:nvSpPr>
        <p:spPr bwMode="auto">
          <a:xfrm>
            <a:off x="3886200" y="4495800"/>
            <a:ext cx="1371600" cy="1143000"/>
          </a:xfrm>
          <a:prstGeom prst="cube">
            <a:avLst>
              <a:gd name="adj" fmla="val 25000"/>
            </a:avLst>
          </a:prstGeom>
          <a:solidFill>
            <a:srgbClr val="99CC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t>system</a:t>
            </a:r>
          </a:p>
        </p:txBody>
      </p:sp>
      <p:sp>
        <p:nvSpPr>
          <p:cNvPr id="641032" name="Line 8"/>
          <p:cNvSpPr>
            <a:spLocks noChangeShapeType="1"/>
          </p:cNvSpPr>
          <p:nvPr/>
        </p:nvSpPr>
        <p:spPr bwMode="auto">
          <a:xfrm>
            <a:off x="3124200" y="4114800"/>
            <a:ext cx="76200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41033" name="Line 9"/>
          <p:cNvSpPr>
            <a:spLocks noChangeShapeType="1"/>
          </p:cNvSpPr>
          <p:nvPr/>
        </p:nvSpPr>
        <p:spPr bwMode="auto">
          <a:xfrm flipV="1">
            <a:off x="5410200" y="4191000"/>
            <a:ext cx="68580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41034" name="Text Box 10"/>
          <p:cNvSpPr txBox="1">
            <a:spLocks noChangeArrowheads="1"/>
          </p:cNvSpPr>
          <p:nvPr/>
        </p:nvSpPr>
        <p:spPr bwMode="auto">
          <a:xfrm>
            <a:off x="2035175" y="4038600"/>
            <a:ext cx="9969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a:t>person</a:t>
            </a:r>
          </a:p>
        </p:txBody>
      </p:sp>
    </p:spTree>
    <p:extLst>
      <p:ext uri="{BB962C8B-B14F-4D97-AF65-F5344CB8AC3E}">
        <p14:creationId xmlns:p14="http://schemas.microsoft.com/office/powerpoint/2010/main" val="3737899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US"/>
              <a:t>2. Who Cares?</a:t>
            </a:r>
          </a:p>
        </p:txBody>
      </p:sp>
      <p:sp>
        <p:nvSpPr>
          <p:cNvPr id="642051" name="Rectangle 3"/>
          <p:cNvSpPr>
            <a:spLocks noGrp="1" noChangeArrowheads="1"/>
          </p:cNvSpPr>
          <p:nvPr>
            <p:ph type="body" idx="1"/>
          </p:nvPr>
        </p:nvSpPr>
        <p:spPr/>
        <p:txBody>
          <a:bodyPr/>
          <a:lstStyle/>
          <a:p>
            <a:pPr marL="609600" indent="-609600">
              <a:buFontTx/>
              <a:buNone/>
            </a:pPr>
            <a:r>
              <a:rPr lang="en-US"/>
              <a:t>Everyone, because:</a:t>
            </a:r>
          </a:p>
          <a:p>
            <a:pPr marL="609600" indent="-609600">
              <a:buFontTx/>
              <a:buAutoNum type="arabicPeriod"/>
            </a:pPr>
            <a:r>
              <a:rPr lang="en-US"/>
              <a:t>Everything is a User Interface</a:t>
            </a:r>
          </a:p>
        </p:txBody>
      </p:sp>
    </p:spTree>
    <p:extLst>
      <p:ext uri="{BB962C8B-B14F-4D97-AF65-F5344CB8AC3E}">
        <p14:creationId xmlns:p14="http://schemas.microsoft.com/office/powerpoint/2010/main" val="2168878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Doors</a:t>
            </a:r>
          </a:p>
        </p:txBody>
      </p:sp>
      <p:sp>
        <p:nvSpPr>
          <p:cNvPr id="643075" name="Rectangle 3"/>
          <p:cNvSpPr>
            <a:spLocks noGrp="1" noChangeArrowheads="1"/>
          </p:cNvSpPr>
          <p:nvPr>
            <p:ph type="body" idx="1"/>
          </p:nvPr>
        </p:nvSpPr>
        <p:spPr/>
        <p:txBody>
          <a:bodyPr/>
          <a:lstStyle/>
          <a:p>
            <a:endParaRPr lang="en-US"/>
          </a:p>
        </p:txBody>
      </p:sp>
      <p:graphicFrame>
        <p:nvGraphicFramePr>
          <p:cNvPr id="643076" name="Object 4"/>
          <p:cNvGraphicFramePr>
            <a:graphicFrameLocks noChangeAspect="1"/>
          </p:cNvGraphicFramePr>
          <p:nvPr/>
        </p:nvGraphicFramePr>
        <p:xfrm>
          <a:off x="76200" y="836613"/>
          <a:ext cx="8991600" cy="6022975"/>
        </p:xfrm>
        <a:graphic>
          <a:graphicData uri="http://schemas.openxmlformats.org/presentationml/2006/ole">
            <mc:AlternateContent xmlns:mc="http://schemas.openxmlformats.org/markup-compatibility/2006">
              <mc:Choice xmlns:v="urn:schemas-microsoft-com:vml" Requires="v">
                <p:oleObj spid="_x0000_s2053" name="Photo Editor Photo" r:id="rId3" imgW="6792273" imgH="4590476" progId="MSPhotoEd.3">
                  <p:embed/>
                </p:oleObj>
              </mc:Choice>
              <mc:Fallback>
                <p:oleObj name="Photo Editor Photo" r:id="rId3" imgW="6792273" imgH="4590476"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868"/>
                      <a:stretch>
                        <a:fillRect/>
                      </a:stretch>
                    </p:blipFill>
                    <p:spPr bwMode="auto">
                      <a:xfrm>
                        <a:off x="76200" y="836613"/>
                        <a:ext cx="8991600" cy="6022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727698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301625" y="228600"/>
            <a:ext cx="2822575" cy="1143000"/>
          </a:xfrm>
        </p:spPr>
        <p:txBody>
          <a:bodyPr/>
          <a:lstStyle/>
          <a:p>
            <a:r>
              <a:rPr lang="en-US"/>
              <a:t>My Choice</a:t>
            </a:r>
          </a:p>
        </p:txBody>
      </p:sp>
      <p:sp>
        <p:nvSpPr>
          <p:cNvPr id="36867" name="Rectangle 3"/>
          <p:cNvSpPr>
            <a:spLocks noGrp="1" noRot="1" noChangeArrowheads="1"/>
          </p:cNvSpPr>
          <p:nvPr>
            <p:ph type="body" sz="half" idx="1"/>
          </p:nvPr>
        </p:nvSpPr>
        <p:spPr>
          <a:xfrm>
            <a:off x="301625" y="1600200"/>
            <a:ext cx="4194175" cy="5029200"/>
          </a:xfrm>
        </p:spPr>
        <p:txBody>
          <a:bodyPr/>
          <a:lstStyle/>
          <a:p>
            <a:pPr>
              <a:lnSpc>
                <a:spcPct val="90000"/>
              </a:lnSpc>
            </a:pPr>
            <a:r>
              <a:rPr lang="en-US" sz="2800"/>
              <a:t>iPod by Apple Computers</a:t>
            </a:r>
          </a:p>
          <a:p>
            <a:pPr>
              <a:lnSpc>
                <a:spcPct val="90000"/>
              </a:lnSpc>
            </a:pPr>
            <a:r>
              <a:rPr lang="en-US" sz="2800"/>
              <a:t>Pros:</a:t>
            </a:r>
          </a:p>
          <a:p>
            <a:pPr lvl="1">
              <a:lnSpc>
                <a:spcPct val="90000"/>
              </a:lnSpc>
            </a:pPr>
            <a:r>
              <a:rPr lang="en-US" sz="2400"/>
              <a:t>portable</a:t>
            </a:r>
          </a:p>
          <a:p>
            <a:pPr lvl="1">
              <a:lnSpc>
                <a:spcPct val="90000"/>
              </a:lnSpc>
            </a:pPr>
            <a:r>
              <a:rPr lang="en-US" sz="2400"/>
              <a:t>power</a:t>
            </a:r>
          </a:p>
          <a:p>
            <a:pPr lvl="1">
              <a:lnSpc>
                <a:spcPct val="90000"/>
              </a:lnSpc>
            </a:pPr>
            <a:r>
              <a:rPr lang="en-US" sz="2400"/>
              <a:t>ease of use</a:t>
            </a:r>
          </a:p>
          <a:p>
            <a:pPr lvl="1">
              <a:lnSpc>
                <a:spcPct val="90000"/>
              </a:lnSpc>
            </a:pPr>
            <a:r>
              <a:rPr lang="en-US" sz="2400"/>
              <a:t># of controls</a:t>
            </a:r>
          </a:p>
          <a:p>
            <a:pPr>
              <a:lnSpc>
                <a:spcPct val="90000"/>
              </a:lnSpc>
            </a:pPr>
            <a:r>
              <a:rPr lang="en-US" sz="2800"/>
              <a:t>Cons:</a:t>
            </a:r>
          </a:p>
          <a:p>
            <a:pPr lvl="1">
              <a:lnSpc>
                <a:spcPct val="90000"/>
              </a:lnSpc>
            </a:pPr>
            <a:r>
              <a:rPr lang="en-US" sz="2400"/>
              <a:t>scratches easily</a:t>
            </a:r>
          </a:p>
          <a:p>
            <a:pPr lvl="1">
              <a:lnSpc>
                <a:spcPct val="90000"/>
              </a:lnSpc>
            </a:pPr>
            <a:r>
              <a:rPr lang="en-US" sz="2400"/>
              <a:t>no speech for car use</a:t>
            </a:r>
          </a:p>
          <a:p>
            <a:pPr lvl="1">
              <a:lnSpc>
                <a:spcPct val="90000"/>
              </a:lnSpc>
            </a:pPr>
            <a:r>
              <a:rPr lang="en-US" sz="2400"/>
              <a:t>proprietary</a:t>
            </a:r>
          </a:p>
        </p:txBody>
      </p:sp>
      <p:pic>
        <p:nvPicPr>
          <p:cNvPr id="36869" name="Picture 5" descr="photo: busines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124200" y="152400"/>
            <a:ext cx="3275013" cy="4191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3687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1600" y="152400"/>
            <a:ext cx="2493963" cy="419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r>
              <a:rPr lang="en-US"/>
              <a:t>More Doors</a:t>
            </a:r>
          </a:p>
        </p:txBody>
      </p:sp>
      <p:sp>
        <p:nvSpPr>
          <p:cNvPr id="644099" name="Rectangle 3"/>
          <p:cNvSpPr>
            <a:spLocks noGrp="1" noChangeArrowheads="1"/>
          </p:cNvSpPr>
          <p:nvPr>
            <p:ph type="body" idx="1"/>
          </p:nvPr>
        </p:nvSpPr>
        <p:spPr/>
        <p:txBody>
          <a:bodyPr/>
          <a:lstStyle/>
          <a:p>
            <a:endParaRPr lang="en-US"/>
          </a:p>
        </p:txBody>
      </p:sp>
      <p:graphicFrame>
        <p:nvGraphicFramePr>
          <p:cNvPr id="644100" name="Object 4"/>
          <p:cNvGraphicFramePr>
            <a:graphicFrameLocks noChangeAspect="1"/>
          </p:cNvGraphicFramePr>
          <p:nvPr/>
        </p:nvGraphicFramePr>
        <p:xfrm>
          <a:off x="76200" y="941388"/>
          <a:ext cx="8915400" cy="5916612"/>
        </p:xfrm>
        <a:graphic>
          <a:graphicData uri="http://schemas.openxmlformats.org/presentationml/2006/ole">
            <mc:AlternateContent xmlns:mc="http://schemas.openxmlformats.org/markup-compatibility/2006">
              <mc:Choice xmlns:v="urn:schemas-microsoft-com:vml" Requires="v">
                <p:oleObj spid="_x0000_s3077" name="Photo Editor Photo" r:id="rId3" imgW="7763959" imgH="5152381" progId="MSPhotoEd.3">
                  <p:embed/>
                </p:oleObj>
              </mc:Choice>
              <mc:Fallback>
                <p:oleObj name="Photo Editor Photo" r:id="rId3" imgW="7763959" imgH="5152381"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941388"/>
                        <a:ext cx="8915400" cy="59166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44101" name="Line 5"/>
          <p:cNvSpPr>
            <a:spLocks noChangeShapeType="1"/>
          </p:cNvSpPr>
          <p:nvPr/>
        </p:nvSpPr>
        <p:spPr bwMode="auto">
          <a:xfrm>
            <a:off x="4114800" y="914400"/>
            <a:ext cx="0" cy="594360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33960217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en-US"/>
              <a:t>Communication Channels</a:t>
            </a:r>
          </a:p>
        </p:txBody>
      </p:sp>
      <p:sp>
        <p:nvSpPr>
          <p:cNvPr id="645123" name="Rectangle 3"/>
          <p:cNvSpPr>
            <a:spLocks noGrp="1" noChangeArrowheads="1"/>
          </p:cNvSpPr>
          <p:nvPr>
            <p:ph type="body" idx="1"/>
          </p:nvPr>
        </p:nvSpPr>
        <p:spPr/>
        <p:txBody>
          <a:bodyPr/>
          <a:lstStyle/>
          <a:p>
            <a:r>
              <a:rPr lang="en-US"/>
              <a:t>System to human:</a:t>
            </a:r>
          </a:p>
          <a:p>
            <a:pPr lvl="2"/>
            <a:r>
              <a:rPr lang="en-US"/>
              <a:t> </a:t>
            </a:r>
          </a:p>
          <a:p>
            <a:endParaRPr lang="en-US"/>
          </a:p>
          <a:p>
            <a:endParaRPr lang="en-US"/>
          </a:p>
          <a:p>
            <a:endParaRPr lang="en-US"/>
          </a:p>
          <a:p>
            <a:endParaRPr lang="en-US"/>
          </a:p>
          <a:p>
            <a:r>
              <a:rPr lang="en-US"/>
              <a:t>Human to system:</a:t>
            </a:r>
          </a:p>
          <a:p>
            <a:pPr lvl="2"/>
            <a:r>
              <a:rPr lang="en-US"/>
              <a:t> </a:t>
            </a:r>
          </a:p>
        </p:txBody>
      </p:sp>
      <p:sp>
        <p:nvSpPr>
          <p:cNvPr id="645124" name="AutoShape 4"/>
          <p:cNvSpPr>
            <a:spLocks noChangeArrowheads="1"/>
          </p:cNvSpPr>
          <p:nvPr/>
        </p:nvSpPr>
        <p:spPr bwMode="auto">
          <a:xfrm>
            <a:off x="1600200" y="3200400"/>
            <a:ext cx="1295400" cy="1295400"/>
          </a:xfrm>
          <a:prstGeom prst="smileyFace">
            <a:avLst>
              <a:gd name="adj" fmla="val 4653"/>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45125" name="Rectangle 5"/>
          <p:cNvSpPr>
            <a:spLocks noChangeArrowheads="1"/>
          </p:cNvSpPr>
          <p:nvPr/>
        </p:nvSpPr>
        <p:spPr bwMode="auto">
          <a:xfrm>
            <a:off x="5486400" y="3200400"/>
            <a:ext cx="1905000" cy="17526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t>system,</a:t>
            </a:r>
          </a:p>
          <a:p>
            <a:pPr algn="ctr" eaLnBrk="1" hangingPunct="1"/>
            <a:r>
              <a:rPr lang="en-US"/>
              <a:t>world </a:t>
            </a:r>
          </a:p>
        </p:txBody>
      </p:sp>
      <p:sp>
        <p:nvSpPr>
          <p:cNvPr id="645126" name="Line 6"/>
          <p:cNvSpPr>
            <a:spLocks noChangeShapeType="1"/>
          </p:cNvSpPr>
          <p:nvPr/>
        </p:nvSpPr>
        <p:spPr bwMode="auto">
          <a:xfrm>
            <a:off x="3200400" y="4191000"/>
            <a:ext cx="1828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45127" name="Line 7"/>
          <p:cNvSpPr>
            <a:spLocks noChangeShapeType="1"/>
          </p:cNvSpPr>
          <p:nvPr/>
        </p:nvSpPr>
        <p:spPr bwMode="auto">
          <a:xfrm>
            <a:off x="3200400" y="3657600"/>
            <a:ext cx="18288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1952499644"/>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r>
              <a:rPr lang="en-US"/>
              <a:t>2. Who Cares?</a:t>
            </a:r>
          </a:p>
        </p:txBody>
      </p:sp>
      <p:sp>
        <p:nvSpPr>
          <p:cNvPr id="646147" name="Rectangle 3"/>
          <p:cNvSpPr>
            <a:spLocks noGrp="1" noChangeArrowheads="1"/>
          </p:cNvSpPr>
          <p:nvPr>
            <p:ph type="body" idx="1"/>
          </p:nvPr>
        </p:nvSpPr>
        <p:spPr/>
        <p:txBody>
          <a:bodyPr/>
          <a:lstStyle/>
          <a:p>
            <a:pPr marL="609600" indent="-609600">
              <a:buFontTx/>
              <a:buNone/>
            </a:pPr>
            <a:r>
              <a:rPr lang="en-US"/>
              <a:t>Everyone, because:</a:t>
            </a:r>
          </a:p>
          <a:p>
            <a:pPr marL="609600" indent="-609600">
              <a:buFontTx/>
              <a:buAutoNum type="arabicPeriod"/>
            </a:pPr>
            <a:r>
              <a:rPr lang="en-US"/>
              <a:t>Everything is a User Interface</a:t>
            </a:r>
          </a:p>
          <a:p>
            <a:pPr marL="609600" indent="-609600">
              <a:buFontTx/>
              <a:buAutoNum type="arabicPeriod"/>
            </a:pPr>
            <a:endParaRPr lang="en-US"/>
          </a:p>
          <a:p>
            <a:pPr marL="609600" indent="-609600">
              <a:buFontTx/>
              <a:buAutoNum type="arabicPeriod"/>
            </a:pPr>
            <a:endParaRPr lang="en-US"/>
          </a:p>
          <a:p>
            <a:pPr marL="609600" indent="-609600">
              <a:buFontTx/>
              <a:buAutoNum type="arabicPeriod"/>
            </a:pPr>
            <a:r>
              <a:rPr lang="en-US"/>
              <a:t>The User Interface is Everything</a:t>
            </a:r>
          </a:p>
        </p:txBody>
      </p:sp>
    </p:spTree>
    <p:extLst>
      <p:ext uri="{BB962C8B-B14F-4D97-AF65-F5344CB8AC3E}">
        <p14:creationId xmlns:p14="http://schemas.microsoft.com/office/powerpoint/2010/main" val="22876308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a:xfrm>
            <a:off x="685800" y="0"/>
            <a:ext cx="7772400" cy="1143000"/>
          </a:xfrm>
        </p:spPr>
        <p:txBody>
          <a:bodyPr/>
          <a:lstStyle/>
          <a:p>
            <a:r>
              <a:rPr lang="en-US"/>
              <a:t>Florida Cares!</a:t>
            </a:r>
          </a:p>
        </p:txBody>
      </p:sp>
      <p:sp>
        <p:nvSpPr>
          <p:cNvPr id="647171" name="Rectangle 3"/>
          <p:cNvSpPr>
            <a:spLocks noGrp="1" noChangeArrowheads="1"/>
          </p:cNvSpPr>
          <p:nvPr>
            <p:ph type="body" idx="1"/>
          </p:nvPr>
        </p:nvSpPr>
        <p:spPr>
          <a:xfrm>
            <a:off x="5202238" y="2266950"/>
            <a:ext cx="3789362" cy="3829050"/>
          </a:xfrm>
        </p:spPr>
        <p:txBody>
          <a:bodyPr/>
          <a:lstStyle/>
          <a:p>
            <a:r>
              <a:rPr lang="en-US"/>
              <a:t>Human error: Who</a:t>
            </a:r>
            <a:r>
              <a:rPr lang="ja-JP" altLang="en-US">
                <a:latin typeface="Arial"/>
              </a:rPr>
              <a:t>’</a:t>
            </a:r>
            <a:r>
              <a:rPr lang="en-US"/>
              <a:t>s fault is it?</a:t>
            </a:r>
          </a:p>
        </p:txBody>
      </p:sp>
      <p:grpSp>
        <p:nvGrpSpPr>
          <p:cNvPr id="647172" name="Group 4"/>
          <p:cNvGrpSpPr>
            <a:grpSpLocks/>
          </p:cNvGrpSpPr>
          <p:nvPr/>
        </p:nvGrpSpPr>
        <p:grpSpPr bwMode="auto">
          <a:xfrm>
            <a:off x="2630488" y="2065338"/>
            <a:ext cx="2536825" cy="2728912"/>
            <a:chOff x="0" y="0"/>
            <a:chExt cx="1598" cy="1719"/>
          </a:xfrm>
        </p:grpSpPr>
        <p:sp>
          <p:nvSpPr>
            <p:cNvPr id="647173" name="Rectangle 5"/>
            <p:cNvSpPr>
              <a:spLocks noChangeArrowheads="1"/>
            </p:cNvSpPr>
            <p:nvPr/>
          </p:nvSpPr>
          <p:spPr bwMode="auto">
            <a:xfrm>
              <a:off x="0" y="0"/>
              <a:ext cx="1598"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647174" name="Rectangle 6"/>
            <p:cNvSpPr>
              <a:spLocks noChangeArrowheads="1"/>
            </p:cNvSpPr>
            <p:nvPr/>
          </p:nvSpPr>
          <p:spPr bwMode="auto">
            <a:xfrm>
              <a:off x="0" y="0"/>
              <a:ext cx="1485" cy="1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en-US" sz="600">
                  <a:latin typeface="Arial" charset="0"/>
                </a:rPr>
                <a:t>  </a:t>
              </a:r>
              <a:r>
                <a:rPr lang="en-US" sz="16700">
                  <a:latin typeface="Arial" charset="0"/>
                </a:rPr>
                <a:t> </a:t>
              </a:r>
              <a:r>
                <a:rPr lang="en-US" sz="600">
                  <a:latin typeface="Arial" charset="0"/>
                </a:rPr>
                <a:t>                                                                                                                                                                                     </a:t>
              </a:r>
            </a:p>
          </p:txBody>
        </p:sp>
      </p:grpSp>
      <p:pic>
        <p:nvPicPr>
          <p:cNvPr id="647175" name="Picture 7" descr="ballot_s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90600"/>
            <a:ext cx="4953000" cy="3481388"/>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647176" name="Object 8"/>
          <p:cNvGraphicFramePr>
            <a:graphicFrameLocks noChangeAspect="1"/>
          </p:cNvGraphicFramePr>
          <p:nvPr/>
        </p:nvGraphicFramePr>
        <p:xfrm>
          <a:off x="1524000" y="3228975"/>
          <a:ext cx="7620000" cy="3629025"/>
        </p:xfrm>
        <a:graphic>
          <a:graphicData uri="http://schemas.openxmlformats.org/presentationml/2006/ole">
            <mc:AlternateContent xmlns:mc="http://schemas.openxmlformats.org/markup-compatibility/2006">
              <mc:Choice xmlns:v="urn:schemas-microsoft-com:vml" Requires="v">
                <p:oleObj spid="_x0000_s4101" name="Photo Editor Photo" r:id="rId4" imgW="5401429" imgH="2572109" progId="MSPhotoEd.3">
                  <p:embed/>
                </p:oleObj>
              </mc:Choice>
              <mc:Fallback>
                <p:oleObj name="Photo Editor Photo" r:id="rId4" imgW="5401429" imgH="2572109"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228975"/>
                        <a:ext cx="7620000" cy="3629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0143294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t>3. Why is it so hard?</a:t>
            </a:r>
          </a:p>
        </p:txBody>
      </p:sp>
      <p:sp>
        <p:nvSpPr>
          <p:cNvPr id="648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44548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lstStyle/>
          <a:p>
            <a:r>
              <a:rPr lang="en-US"/>
              <a:t>Usability is hard</a:t>
            </a:r>
          </a:p>
        </p:txBody>
      </p:sp>
      <p:sp>
        <p:nvSpPr>
          <p:cNvPr id="657411" name="Rectangle 3"/>
          <p:cNvSpPr>
            <a:spLocks noGrp="1" noChangeArrowheads="1"/>
          </p:cNvSpPr>
          <p:nvPr>
            <p:ph type="body" idx="1"/>
          </p:nvPr>
        </p:nvSpPr>
        <p:spPr/>
        <p:txBody>
          <a:bodyPr/>
          <a:lstStyle/>
          <a:p>
            <a:r>
              <a:rPr lang="en-US"/>
              <a:t>People (users) are all different</a:t>
            </a:r>
          </a:p>
          <a:p>
            <a:r>
              <a:rPr lang="en-US"/>
              <a:t>People are unpredictable</a:t>
            </a:r>
          </a:p>
          <a:p>
            <a:r>
              <a:rPr lang="en-US"/>
              <a:t>Design skill isn</a:t>
            </a:r>
            <a:r>
              <a:rPr lang="ja-JP" altLang="en-US">
                <a:latin typeface="Arial"/>
              </a:rPr>
              <a:t>’</a:t>
            </a:r>
            <a:r>
              <a:rPr lang="en-US"/>
              <a:t>t enough</a:t>
            </a:r>
          </a:p>
          <a:p>
            <a:r>
              <a:rPr lang="en-US"/>
              <a:t>Evaluation with users is required</a:t>
            </a:r>
          </a:p>
          <a:p>
            <a:r>
              <a:rPr lang="en-US"/>
              <a:t>Designer</a:t>
            </a:r>
            <a:r>
              <a:rPr lang="ja-JP" altLang="en-US">
                <a:latin typeface="Arial"/>
              </a:rPr>
              <a:t>’</a:t>
            </a:r>
            <a:r>
              <a:rPr lang="en-US"/>
              <a:t>s pride</a:t>
            </a:r>
          </a:p>
          <a:p>
            <a:r>
              <a:rPr lang="en-US"/>
              <a:t>New ways to think, break out of the box</a:t>
            </a:r>
          </a:p>
        </p:txBody>
      </p:sp>
    </p:spTree>
    <p:extLst>
      <p:ext uri="{BB962C8B-B14F-4D97-AF65-F5344CB8AC3E}">
        <p14:creationId xmlns:p14="http://schemas.microsoft.com/office/powerpoint/2010/main" val="22269463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t>Usability is hard</a:t>
            </a:r>
          </a:p>
        </p:txBody>
      </p:sp>
      <p:sp>
        <p:nvSpPr>
          <p:cNvPr id="651267" name="Rectangle 3"/>
          <p:cNvSpPr>
            <a:spLocks noGrp="1" noChangeArrowheads="1"/>
          </p:cNvSpPr>
          <p:nvPr>
            <p:ph type="body" idx="1"/>
          </p:nvPr>
        </p:nvSpPr>
        <p:spPr/>
        <p:txBody>
          <a:bodyPr/>
          <a:lstStyle/>
          <a:p>
            <a:r>
              <a:rPr lang="en-US"/>
              <a:t>People (users) are all different</a:t>
            </a:r>
          </a:p>
          <a:p>
            <a:r>
              <a:rPr lang="en-US"/>
              <a:t>People are unpredictable</a:t>
            </a:r>
          </a:p>
          <a:p>
            <a:r>
              <a:rPr lang="en-US"/>
              <a:t>Design skill isn</a:t>
            </a:r>
            <a:r>
              <a:rPr lang="ja-JP" altLang="en-US">
                <a:latin typeface="Arial"/>
              </a:rPr>
              <a:t>’</a:t>
            </a:r>
            <a:r>
              <a:rPr lang="en-US"/>
              <a:t>t enough</a:t>
            </a:r>
          </a:p>
          <a:p>
            <a:r>
              <a:rPr lang="en-US"/>
              <a:t>Evaluation with users is required</a:t>
            </a:r>
          </a:p>
          <a:p>
            <a:r>
              <a:rPr lang="en-US"/>
              <a:t>Designer</a:t>
            </a:r>
            <a:r>
              <a:rPr lang="ja-JP" altLang="en-US">
                <a:latin typeface="Arial"/>
              </a:rPr>
              <a:t>’</a:t>
            </a:r>
            <a:r>
              <a:rPr lang="en-US"/>
              <a:t>s pride</a:t>
            </a:r>
          </a:p>
          <a:p>
            <a:r>
              <a:rPr lang="en-US"/>
              <a:t>New ways to think, break out of the box</a:t>
            </a:r>
          </a:p>
          <a:p>
            <a:r>
              <a:rPr lang="en-US">
                <a:solidFill>
                  <a:srgbClr val="BF3B5A"/>
                </a:solidFill>
              </a:rPr>
              <a:t>Programmers stink at Usability</a:t>
            </a:r>
          </a:p>
        </p:txBody>
      </p:sp>
    </p:spTree>
    <p:extLst>
      <p:ext uri="{BB962C8B-B14F-4D97-AF65-F5344CB8AC3E}">
        <p14:creationId xmlns:p14="http://schemas.microsoft.com/office/powerpoint/2010/main" val="14800461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3" name="Rectangle 3"/>
          <p:cNvSpPr>
            <a:spLocks noGrp="1" noChangeArrowheads="1"/>
          </p:cNvSpPr>
          <p:nvPr>
            <p:ph type="body" idx="1"/>
          </p:nvPr>
        </p:nvSpPr>
        <p:spPr>
          <a:xfrm>
            <a:off x="685800" y="1981200"/>
            <a:ext cx="7431088" cy="4114800"/>
          </a:xfrm>
        </p:spPr>
        <p:txBody>
          <a:bodyPr/>
          <a:lstStyle/>
          <a:p>
            <a:pPr algn="ctr">
              <a:buFontTx/>
              <a:buNone/>
            </a:pPr>
            <a:r>
              <a:rPr lang="en-US">
                <a:solidFill>
                  <a:srgbClr val="BF3B5A"/>
                </a:solidFill>
              </a:rPr>
              <a:t>Programmers stink at Usability</a:t>
            </a:r>
          </a:p>
          <a:p>
            <a:endParaRPr lang="en-US"/>
          </a:p>
          <a:p>
            <a:r>
              <a:rPr lang="en-US"/>
              <a:t>don</a:t>
            </a:r>
            <a:r>
              <a:rPr lang="ja-JP" altLang="en-US">
                <a:latin typeface="Arial"/>
              </a:rPr>
              <a:t>’</a:t>
            </a:r>
            <a:r>
              <a:rPr lang="en-US"/>
              <a:t>t think like </a:t>
            </a:r>
            <a:r>
              <a:rPr lang="ja-JP" altLang="en-US">
                <a:latin typeface="Arial"/>
              </a:rPr>
              <a:t>‘</a:t>
            </a:r>
            <a:r>
              <a:rPr lang="en-US"/>
              <a:t>normal</a:t>
            </a:r>
            <a:r>
              <a:rPr lang="ja-JP" altLang="en-US">
                <a:latin typeface="Arial"/>
              </a:rPr>
              <a:t>’</a:t>
            </a:r>
            <a:r>
              <a:rPr lang="en-US"/>
              <a:t> people</a:t>
            </a:r>
          </a:p>
          <a:p>
            <a:r>
              <a:rPr lang="en-US"/>
              <a:t>know the software internals, technology first</a:t>
            </a:r>
          </a:p>
          <a:p>
            <a:r>
              <a:rPr lang="en-US"/>
              <a:t>enjoy systems more than people</a:t>
            </a:r>
          </a:p>
          <a:p>
            <a:r>
              <a:rPr lang="en-US"/>
              <a:t>arrogant   </a:t>
            </a:r>
            <a:r>
              <a:rPr lang="en-US" sz="2800"/>
              <a:t>(my software!)</a:t>
            </a:r>
          </a:p>
          <a:p>
            <a:endParaRPr lang="en-US"/>
          </a:p>
        </p:txBody>
      </p:sp>
      <p:sp>
        <p:nvSpPr>
          <p:cNvPr id="650245" name="Rectangle 5"/>
          <p:cNvSpPr>
            <a:spLocks noGrp="1" noChangeArrowheads="1"/>
          </p:cNvSpPr>
          <p:nvPr>
            <p:ph type="title"/>
          </p:nvPr>
        </p:nvSpPr>
        <p:spPr>
          <a:noFill/>
          <a:ln/>
        </p:spPr>
        <p:txBody>
          <a:bodyPr/>
          <a:lstStyle/>
          <a:p>
            <a:r>
              <a:rPr lang="en-US"/>
              <a:t>Usability is hard</a:t>
            </a:r>
          </a:p>
        </p:txBody>
      </p:sp>
    </p:spTree>
    <p:extLst>
      <p:ext uri="{BB962C8B-B14F-4D97-AF65-F5344CB8AC3E}">
        <p14:creationId xmlns:p14="http://schemas.microsoft.com/office/powerpoint/2010/main" val="2749733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AutoShape 2"/>
          <p:cNvSpPr>
            <a:spLocks noChangeArrowheads="1"/>
          </p:cNvSpPr>
          <p:nvPr/>
        </p:nvSpPr>
        <p:spPr bwMode="auto">
          <a:xfrm>
            <a:off x="3278188" y="2438400"/>
            <a:ext cx="2970212" cy="2971800"/>
          </a:xfrm>
          <a:custGeom>
            <a:avLst/>
            <a:gdLst>
              <a:gd name="G0" fmla="+- -2387360 0 0"/>
              <a:gd name="G1" fmla="+- -4609618 0 0"/>
              <a:gd name="G2" fmla="+- -2387360 0 -4609618"/>
              <a:gd name="G3" fmla="+- 10800 0 0"/>
              <a:gd name="G4" fmla="+- 0 0 -2387360"/>
              <a:gd name="T0" fmla="*/ 360 256 1"/>
              <a:gd name="T1" fmla="*/ 0 256 1"/>
              <a:gd name="G5" fmla="+- G2 T0 T1"/>
              <a:gd name="G6" fmla="?: G2 G2 G5"/>
              <a:gd name="G7" fmla="+- 0 0 G6"/>
              <a:gd name="G8" fmla="+- 9132 0 0"/>
              <a:gd name="G9" fmla="+- 0 0 -4609618"/>
              <a:gd name="G10" fmla="+- 9132 0 2700"/>
              <a:gd name="G11" fmla="cos G10 -2387360"/>
              <a:gd name="G12" fmla="sin G10 -2387360"/>
              <a:gd name="G13" fmla="cos 13500 -2387360"/>
              <a:gd name="G14" fmla="sin 13500 -2387360"/>
              <a:gd name="G15" fmla="+- G11 10800 0"/>
              <a:gd name="G16" fmla="+- G12 10800 0"/>
              <a:gd name="G17" fmla="+- G13 10800 0"/>
              <a:gd name="G18" fmla="+- G14 10800 0"/>
              <a:gd name="G19" fmla="*/ 9132 1 2"/>
              <a:gd name="G20" fmla="+- G19 5400 0"/>
              <a:gd name="G21" fmla="cos G20 -2387360"/>
              <a:gd name="G22" fmla="sin G20 -2387360"/>
              <a:gd name="G23" fmla="+- G21 10800 0"/>
              <a:gd name="G24" fmla="+- G12 G23 G22"/>
              <a:gd name="G25" fmla="+- G22 G23 G11"/>
              <a:gd name="G26" fmla="cos 10800 -2387360"/>
              <a:gd name="G27" fmla="sin 10800 -2387360"/>
              <a:gd name="G28" fmla="cos 9132 -2387360"/>
              <a:gd name="G29" fmla="sin 9132 -2387360"/>
              <a:gd name="G30" fmla="+- G26 10800 0"/>
              <a:gd name="G31" fmla="+- G27 10800 0"/>
              <a:gd name="G32" fmla="+- G28 10800 0"/>
              <a:gd name="G33" fmla="+- G29 10800 0"/>
              <a:gd name="G34" fmla="+- G19 5400 0"/>
              <a:gd name="G35" fmla="cos G34 -4609618"/>
              <a:gd name="G36" fmla="sin G34 -4609618"/>
              <a:gd name="G37" fmla="+/ -4609618 -2387360 2"/>
              <a:gd name="T2" fmla="*/ 180 256 1"/>
              <a:gd name="T3" fmla="*/ 0 256 1"/>
              <a:gd name="G38" fmla="+- G37 T2 T3"/>
              <a:gd name="G39" fmla="?: G2 G37 G38"/>
              <a:gd name="G40" fmla="cos 10800 G39"/>
              <a:gd name="G41" fmla="sin 10800 G39"/>
              <a:gd name="G42" fmla="cos 9132 G39"/>
              <a:gd name="G43" fmla="sin 9132 G39"/>
              <a:gd name="G44" fmla="+- G40 10800 0"/>
              <a:gd name="G45" fmla="+- G41 10800 0"/>
              <a:gd name="G46" fmla="+- G42 10800 0"/>
              <a:gd name="G47" fmla="+- G43 10800 0"/>
              <a:gd name="G48" fmla="+- G35 10800 0"/>
              <a:gd name="G49" fmla="+- G36 10800 0"/>
              <a:gd name="T4" fmla="*/ 17241 w 21600"/>
              <a:gd name="T5" fmla="*/ 2131 h 21600"/>
              <a:gd name="T6" fmla="*/ 14153 w 21600"/>
              <a:gd name="T7" fmla="*/ 1415 h 21600"/>
              <a:gd name="T8" fmla="*/ 16246 w 21600"/>
              <a:gd name="T9" fmla="*/ 3470 h 21600"/>
              <a:gd name="T10" fmla="*/ 21662 w 21600"/>
              <a:gd name="T11" fmla="*/ 2783 h 21600"/>
              <a:gd name="T12" fmla="*/ 20916 w 21600"/>
              <a:gd name="T13" fmla="*/ 7725 h 21600"/>
              <a:gd name="T14" fmla="*/ 15975 w 21600"/>
              <a:gd name="T15" fmla="*/ 698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147" y="5377"/>
                </a:moveTo>
                <a:cubicBezTo>
                  <a:pt x="17069" y="3917"/>
                  <a:pt x="15581" y="2811"/>
                  <a:pt x="13872" y="2200"/>
                </a:cubicBezTo>
                <a:lnTo>
                  <a:pt x="14434" y="629"/>
                </a:lnTo>
                <a:cubicBezTo>
                  <a:pt x="16455" y="1351"/>
                  <a:pt x="18215" y="2659"/>
                  <a:pt x="19489" y="4386"/>
                </a:cubicBezTo>
                <a:lnTo>
                  <a:pt x="21662" y="2783"/>
                </a:lnTo>
                <a:lnTo>
                  <a:pt x="20916" y="7725"/>
                </a:lnTo>
                <a:lnTo>
                  <a:pt x="15975" y="6980"/>
                </a:lnTo>
                <a:lnTo>
                  <a:pt x="18147" y="5377"/>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2291" name="Rectangle 3"/>
          <p:cNvSpPr>
            <a:spLocks noGrp="1" noChangeArrowheads="1"/>
          </p:cNvSpPr>
          <p:nvPr>
            <p:ph type="title"/>
          </p:nvPr>
        </p:nvSpPr>
        <p:spPr/>
        <p:txBody>
          <a:bodyPr/>
          <a:lstStyle/>
          <a:p>
            <a:r>
              <a:rPr lang="en-US"/>
              <a:t>4. How does it work?</a:t>
            </a:r>
          </a:p>
        </p:txBody>
      </p:sp>
      <p:sp>
        <p:nvSpPr>
          <p:cNvPr id="652292" name="AutoShape 4"/>
          <p:cNvSpPr>
            <a:spLocks noChangeArrowheads="1"/>
          </p:cNvSpPr>
          <p:nvPr/>
        </p:nvSpPr>
        <p:spPr bwMode="auto">
          <a:xfrm>
            <a:off x="2516188" y="2590800"/>
            <a:ext cx="2970212" cy="2971800"/>
          </a:xfrm>
          <a:custGeom>
            <a:avLst/>
            <a:gdLst>
              <a:gd name="G0" fmla="+- -8324890 0 0"/>
              <a:gd name="G1" fmla="+- 10659590 0 0"/>
              <a:gd name="G2" fmla="+- -8324890 0 10659590"/>
              <a:gd name="G3" fmla="+- 10800 0 0"/>
              <a:gd name="G4" fmla="+- 0 0 -8324890"/>
              <a:gd name="T0" fmla="*/ 360 256 1"/>
              <a:gd name="T1" fmla="*/ 0 256 1"/>
              <a:gd name="G5" fmla="+- G2 T0 T1"/>
              <a:gd name="G6" fmla="?: G2 G2 G5"/>
              <a:gd name="G7" fmla="+- 0 0 G6"/>
              <a:gd name="G8" fmla="+- 9365 0 0"/>
              <a:gd name="G9" fmla="+- 0 0 10659590"/>
              <a:gd name="G10" fmla="+- 9365 0 2700"/>
              <a:gd name="G11" fmla="cos G10 -8324890"/>
              <a:gd name="G12" fmla="sin G10 -8324890"/>
              <a:gd name="G13" fmla="cos 13500 -8324890"/>
              <a:gd name="G14" fmla="sin 13500 -8324890"/>
              <a:gd name="G15" fmla="+- G11 10800 0"/>
              <a:gd name="G16" fmla="+- G12 10800 0"/>
              <a:gd name="G17" fmla="+- G13 10800 0"/>
              <a:gd name="G18" fmla="+- G14 10800 0"/>
              <a:gd name="G19" fmla="*/ 9365 1 2"/>
              <a:gd name="G20" fmla="+- G19 5400 0"/>
              <a:gd name="G21" fmla="cos G20 -8324890"/>
              <a:gd name="G22" fmla="sin G20 -8324890"/>
              <a:gd name="G23" fmla="+- G21 10800 0"/>
              <a:gd name="G24" fmla="+- G12 G23 G22"/>
              <a:gd name="G25" fmla="+- G22 G23 G11"/>
              <a:gd name="G26" fmla="cos 10800 -8324890"/>
              <a:gd name="G27" fmla="sin 10800 -8324890"/>
              <a:gd name="G28" fmla="cos 9365 -8324890"/>
              <a:gd name="G29" fmla="sin 9365 -8324890"/>
              <a:gd name="G30" fmla="+- G26 10800 0"/>
              <a:gd name="G31" fmla="+- G27 10800 0"/>
              <a:gd name="G32" fmla="+- G28 10800 0"/>
              <a:gd name="G33" fmla="+- G29 10800 0"/>
              <a:gd name="G34" fmla="+- G19 5400 0"/>
              <a:gd name="G35" fmla="cos G34 10659590"/>
              <a:gd name="G36" fmla="sin G34 10659590"/>
              <a:gd name="G37" fmla="+/ 10659590 -8324890 2"/>
              <a:gd name="T2" fmla="*/ 180 256 1"/>
              <a:gd name="T3" fmla="*/ 0 256 1"/>
              <a:gd name="G38" fmla="+- G37 T2 T3"/>
              <a:gd name="G39" fmla="?: G2 G37 G38"/>
              <a:gd name="G40" fmla="cos 10800 G39"/>
              <a:gd name="G41" fmla="sin 10800 G39"/>
              <a:gd name="G42" fmla="cos 9365 G39"/>
              <a:gd name="G43" fmla="sin 9365 G39"/>
              <a:gd name="G44" fmla="+- G40 10800 0"/>
              <a:gd name="G45" fmla="+- G41 10800 0"/>
              <a:gd name="G46" fmla="+- G42 10800 0"/>
              <a:gd name="G47" fmla="+- G43 10800 0"/>
              <a:gd name="G48" fmla="+- G35 10800 0"/>
              <a:gd name="G49" fmla="+- G36 10800 0"/>
              <a:gd name="T4" fmla="*/ 517 w 21600"/>
              <a:gd name="T5" fmla="*/ 7496 h 21600"/>
              <a:gd name="T6" fmla="*/ 1175 w 21600"/>
              <a:gd name="T7" fmla="*/ 13806 h 21600"/>
              <a:gd name="T8" fmla="*/ 1883 w 21600"/>
              <a:gd name="T9" fmla="*/ 7935 h 21600"/>
              <a:gd name="T10" fmla="*/ 2670 w 21600"/>
              <a:gd name="T11" fmla="*/ 22 h 21600"/>
              <a:gd name="T12" fmla="*/ 7457 w 21600"/>
              <a:gd name="T13" fmla="*/ 692 h 21600"/>
              <a:gd name="T14" fmla="*/ 6786 w 21600"/>
              <a:gd name="T15" fmla="*/ 54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5160" y="3323"/>
                </a:moveTo>
                <a:cubicBezTo>
                  <a:pt x="2814" y="5093"/>
                  <a:pt x="1434" y="7861"/>
                  <a:pt x="1434" y="10799"/>
                </a:cubicBezTo>
                <a:cubicBezTo>
                  <a:pt x="1434" y="11746"/>
                  <a:pt x="1578" y="12688"/>
                  <a:pt x="1860" y="13592"/>
                </a:cubicBezTo>
                <a:lnTo>
                  <a:pt x="491" y="14020"/>
                </a:lnTo>
                <a:cubicBezTo>
                  <a:pt x="165" y="12977"/>
                  <a:pt x="0" y="11892"/>
                  <a:pt x="0" y="10800"/>
                </a:cubicBezTo>
                <a:cubicBezTo>
                  <a:pt x="0" y="7411"/>
                  <a:pt x="1590" y="4218"/>
                  <a:pt x="4296" y="2177"/>
                </a:cubicBezTo>
                <a:lnTo>
                  <a:pt x="2670" y="22"/>
                </a:lnTo>
                <a:lnTo>
                  <a:pt x="7457" y="692"/>
                </a:lnTo>
                <a:lnTo>
                  <a:pt x="6786" y="5479"/>
                </a:lnTo>
                <a:lnTo>
                  <a:pt x="5160" y="3323"/>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2293" name="AutoShape 5"/>
          <p:cNvSpPr>
            <a:spLocks noChangeArrowheads="1"/>
          </p:cNvSpPr>
          <p:nvPr/>
        </p:nvSpPr>
        <p:spPr bwMode="auto">
          <a:xfrm>
            <a:off x="3200400" y="2743200"/>
            <a:ext cx="2970213" cy="2971800"/>
          </a:xfrm>
          <a:custGeom>
            <a:avLst/>
            <a:gdLst>
              <a:gd name="G0" fmla="+- 2532687 0 0"/>
              <a:gd name="G1" fmla="+- 518062 0 0"/>
              <a:gd name="G2" fmla="+- 2532687 0 518062"/>
              <a:gd name="G3" fmla="+- 10800 0 0"/>
              <a:gd name="G4" fmla="+- 0 0 2532687"/>
              <a:gd name="T0" fmla="*/ 360 256 1"/>
              <a:gd name="T1" fmla="*/ 0 256 1"/>
              <a:gd name="G5" fmla="+- G2 T0 T1"/>
              <a:gd name="G6" fmla="?: G2 G2 G5"/>
              <a:gd name="G7" fmla="+- 0 0 G6"/>
              <a:gd name="G8" fmla="+- 8906 0 0"/>
              <a:gd name="G9" fmla="+- 0 0 518062"/>
              <a:gd name="G10" fmla="+- 8906 0 2700"/>
              <a:gd name="G11" fmla="cos G10 2532687"/>
              <a:gd name="G12" fmla="sin G10 2532687"/>
              <a:gd name="G13" fmla="cos 13500 2532687"/>
              <a:gd name="G14" fmla="sin 13500 2532687"/>
              <a:gd name="G15" fmla="+- G11 10800 0"/>
              <a:gd name="G16" fmla="+- G12 10800 0"/>
              <a:gd name="G17" fmla="+- G13 10800 0"/>
              <a:gd name="G18" fmla="+- G14 10800 0"/>
              <a:gd name="G19" fmla="*/ 8906 1 2"/>
              <a:gd name="G20" fmla="+- G19 5400 0"/>
              <a:gd name="G21" fmla="cos G20 2532687"/>
              <a:gd name="G22" fmla="sin G20 2532687"/>
              <a:gd name="G23" fmla="+- G21 10800 0"/>
              <a:gd name="G24" fmla="+- G12 G23 G22"/>
              <a:gd name="G25" fmla="+- G22 G23 G11"/>
              <a:gd name="G26" fmla="cos 10800 2532687"/>
              <a:gd name="G27" fmla="sin 10800 2532687"/>
              <a:gd name="G28" fmla="cos 8906 2532687"/>
              <a:gd name="G29" fmla="sin 8906 2532687"/>
              <a:gd name="G30" fmla="+- G26 10800 0"/>
              <a:gd name="G31" fmla="+- G27 10800 0"/>
              <a:gd name="G32" fmla="+- G28 10800 0"/>
              <a:gd name="G33" fmla="+- G29 10800 0"/>
              <a:gd name="G34" fmla="+- G19 5400 0"/>
              <a:gd name="G35" fmla="cos G34 518062"/>
              <a:gd name="G36" fmla="sin G34 518062"/>
              <a:gd name="G37" fmla="+/ 518062 2532687 2"/>
              <a:gd name="T2" fmla="*/ 180 256 1"/>
              <a:gd name="T3" fmla="*/ 0 256 1"/>
              <a:gd name="G38" fmla="+- G37 T2 T3"/>
              <a:gd name="G39" fmla="?: G2 G37 G38"/>
              <a:gd name="G40" fmla="cos 10800 G39"/>
              <a:gd name="G41" fmla="sin 10800 G39"/>
              <a:gd name="G42" fmla="cos 8906 G39"/>
              <a:gd name="G43" fmla="sin 8906 G39"/>
              <a:gd name="G44" fmla="+- G40 10800 0"/>
              <a:gd name="G45" fmla="+- G41 10800 0"/>
              <a:gd name="G46" fmla="+- G42 10800 0"/>
              <a:gd name="G47" fmla="+- G43 10800 0"/>
              <a:gd name="G48" fmla="+- G35 10800 0"/>
              <a:gd name="G49" fmla="+- G36 10800 0"/>
              <a:gd name="T4" fmla="*/ 20721 w 21600"/>
              <a:gd name="T5" fmla="*/ 15067 h 21600"/>
              <a:gd name="T6" fmla="*/ 20559 w 21600"/>
              <a:gd name="T7" fmla="*/ 12155 h 21600"/>
              <a:gd name="T8" fmla="*/ 18981 w 21600"/>
              <a:gd name="T9" fmla="*/ 14319 h 21600"/>
              <a:gd name="T10" fmla="*/ 21343 w 21600"/>
              <a:gd name="T11" fmla="*/ 19230 h 21600"/>
              <a:gd name="T12" fmla="*/ 16217 w 21600"/>
              <a:gd name="T13" fmla="*/ 19801 h 21600"/>
              <a:gd name="T14" fmla="*/ 15647 w 21600"/>
              <a:gd name="T15" fmla="*/ 1467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755" y="16361"/>
                </a:moveTo>
                <a:cubicBezTo>
                  <a:pt x="18756" y="15110"/>
                  <a:pt x="19400" y="13612"/>
                  <a:pt x="19621" y="12024"/>
                </a:cubicBezTo>
                <a:lnTo>
                  <a:pt x="21497" y="12285"/>
                </a:lnTo>
                <a:cubicBezTo>
                  <a:pt x="21230" y="14210"/>
                  <a:pt x="20448" y="16026"/>
                  <a:pt x="19235" y="17544"/>
                </a:cubicBezTo>
                <a:lnTo>
                  <a:pt x="21343" y="19230"/>
                </a:lnTo>
                <a:lnTo>
                  <a:pt x="16217" y="19801"/>
                </a:lnTo>
                <a:lnTo>
                  <a:pt x="15647" y="14675"/>
                </a:lnTo>
                <a:lnTo>
                  <a:pt x="17755" y="16361"/>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2294" name="Oval 6"/>
          <p:cNvSpPr>
            <a:spLocks noChangeArrowheads="1"/>
          </p:cNvSpPr>
          <p:nvPr/>
        </p:nvSpPr>
        <p:spPr bwMode="auto">
          <a:xfrm>
            <a:off x="3505200" y="2133600"/>
            <a:ext cx="1981200" cy="9906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t>Reqs Analysis</a:t>
            </a:r>
          </a:p>
        </p:txBody>
      </p:sp>
      <p:sp>
        <p:nvSpPr>
          <p:cNvPr id="652295" name="Oval 7"/>
          <p:cNvSpPr>
            <a:spLocks noChangeArrowheads="1"/>
          </p:cNvSpPr>
          <p:nvPr/>
        </p:nvSpPr>
        <p:spPr bwMode="auto">
          <a:xfrm>
            <a:off x="1752600" y="3581400"/>
            <a:ext cx="1981200" cy="9906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t>Evaluate</a:t>
            </a:r>
          </a:p>
        </p:txBody>
      </p:sp>
      <p:sp>
        <p:nvSpPr>
          <p:cNvPr id="652298" name="Text Box 10"/>
          <p:cNvSpPr txBox="1">
            <a:spLocks noChangeArrowheads="1"/>
          </p:cNvSpPr>
          <p:nvPr/>
        </p:nvSpPr>
        <p:spPr bwMode="auto">
          <a:xfrm>
            <a:off x="2743200" y="1401763"/>
            <a:ext cx="3762375"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3200">
                <a:solidFill>
                  <a:schemeClr val="folHlink"/>
                </a:solidFill>
              </a:rPr>
              <a:t>Usability Engineering</a:t>
            </a:r>
          </a:p>
        </p:txBody>
      </p:sp>
      <p:sp>
        <p:nvSpPr>
          <p:cNvPr id="652299" name="Oval 11"/>
          <p:cNvSpPr>
            <a:spLocks noChangeArrowheads="1"/>
          </p:cNvSpPr>
          <p:nvPr/>
        </p:nvSpPr>
        <p:spPr bwMode="auto">
          <a:xfrm>
            <a:off x="5257800" y="3505200"/>
            <a:ext cx="1981200" cy="9906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t>Design</a:t>
            </a:r>
          </a:p>
        </p:txBody>
      </p:sp>
      <p:sp>
        <p:nvSpPr>
          <p:cNvPr id="652300" name="AutoShape 12"/>
          <p:cNvSpPr>
            <a:spLocks noChangeArrowheads="1"/>
          </p:cNvSpPr>
          <p:nvPr/>
        </p:nvSpPr>
        <p:spPr bwMode="auto">
          <a:xfrm rot="5400000">
            <a:off x="2667793" y="2666207"/>
            <a:ext cx="2970213" cy="2971800"/>
          </a:xfrm>
          <a:custGeom>
            <a:avLst/>
            <a:gdLst>
              <a:gd name="G0" fmla="+- 3462341 0 0"/>
              <a:gd name="G1" fmla="+- 1182111 0 0"/>
              <a:gd name="G2" fmla="+- 3462341 0 1182111"/>
              <a:gd name="G3" fmla="+- 10800 0 0"/>
              <a:gd name="G4" fmla="+- 0 0 3462341"/>
              <a:gd name="T0" fmla="*/ 360 256 1"/>
              <a:gd name="T1" fmla="*/ 0 256 1"/>
              <a:gd name="G5" fmla="+- G2 T0 T1"/>
              <a:gd name="G6" fmla="?: G2 G2 G5"/>
              <a:gd name="G7" fmla="+- 0 0 G6"/>
              <a:gd name="G8" fmla="+- 9237 0 0"/>
              <a:gd name="G9" fmla="+- 0 0 1182111"/>
              <a:gd name="G10" fmla="+- 9237 0 2700"/>
              <a:gd name="G11" fmla="cos G10 3462341"/>
              <a:gd name="G12" fmla="sin G10 3462341"/>
              <a:gd name="G13" fmla="cos 13500 3462341"/>
              <a:gd name="G14" fmla="sin 13500 3462341"/>
              <a:gd name="G15" fmla="+- G11 10800 0"/>
              <a:gd name="G16" fmla="+- G12 10800 0"/>
              <a:gd name="G17" fmla="+- G13 10800 0"/>
              <a:gd name="G18" fmla="+- G14 10800 0"/>
              <a:gd name="G19" fmla="*/ 9237 1 2"/>
              <a:gd name="G20" fmla="+- G19 5400 0"/>
              <a:gd name="G21" fmla="cos G20 3462341"/>
              <a:gd name="G22" fmla="sin G20 3462341"/>
              <a:gd name="G23" fmla="+- G21 10800 0"/>
              <a:gd name="G24" fmla="+- G12 G23 G22"/>
              <a:gd name="G25" fmla="+- G22 G23 G11"/>
              <a:gd name="G26" fmla="cos 10800 3462341"/>
              <a:gd name="G27" fmla="sin 10800 3462341"/>
              <a:gd name="G28" fmla="cos 9237 3462341"/>
              <a:gd name="G29" fmla="sin 9237 3462341"/>
              <a:gd name="G30" fmla="+- G26 10800 0"/>
              <a:gd name="G31" fmla="+- G27 10800 0"/>
              <a:gd name="G32" fmla="+- G28 10800 0"/>
              <a:gd name="G33" fmla="+- G29 10800 0"/>
              <a:gd name="G34" fmla="+- G19 5400 0"/>
              <a:gd name="G35" fmla="cos G34 1182111"/>
              <a:gd name="G36" fmla="sin G34 1182111"/>
              <a:gd name="G37" fmla="+/ 1182111 3462341 2"/>
              <a:gd name="T2" fmla="*/ 180 256 1"/>
              <a:gd name="T3" fmla="*/ 0 256 1"/>
              <a:gd name="G38" fmla="+- G37 T2 T3"/>
              <a:gd name="G39" fmla="?: G2 G37 G38"/>
              <a:gd name="G40" fmla="cos 10800 G39"/>
              <a:gd name="G41" fmla="sin 10800 G39"/>
              <a:gd name="G42" fmla="cos 9237 G39"/>
              <a:gd name="G43" fmla="sin 9237 G39"/>
              <a:gd name="G44" fmla="+- G40 10800 0"/>
              <a:gd name="G45" fmla="+- G41 10800 0"/>
              <a:gd name="G46" fmla="+- G42 10800 0"/>
              <a:gd name="G47" fmla="+- G43 10800 0"/>
              <a:gd name="G48" fmla="+- G35 10800 0"/>
              <a:gd name="G49" fmla="+- G36 10800 0"/>
              <a:gd name="T4" fmla="*/ 19599 w 21600"/>
              <a:gd name="T5" fmla="*/ 17061 h 21600"/>
              <a:gd name="T6" fmla="*/ 20326 w 21600"/>
              <a:gd name="T7" fmla="*/ 13902 h 21600"/>
              <a:gd name="T8" fmla="*/ 18326 w 21600"/>
              <a:gd name="T9" fmla="*/ 16155 h 21600"/>
              <a:gd name="T10" fmla="*/ 18956 w 21600"/>
              <a:gd name="T11" fmla="*/ 21557 h 21600"/>
              <a:gd name="T12" fmla="*/ 14079 w 21600"/>
              <a:gd name="T13" fmla="*/ 20887 h 21600"/>
              <a:gd name="T14" fmla="*/ 14749 w 21600"/>
              <a:gd name="T15" fmla="*/ 1600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380" y="18160"/>
                </a:moveTo>
                <a:cubicBezTo>
                  <a:pt x="17882" y="17022"/>
                  <a:pt x="18999" y="15451"/>
                  <a:pt x="19583" y="13660"/>
                </a:cubicBezTo>
                <a:lnTo>
                  <a:pt x="21069" y="14144"/>
                </a:lnTo>
                <a:cubicBezTo>
                  <a:pt x="20387" y="16238"/>
                  <a:pt x="19080" y="18075"/>
                  <a:pt x="17324" y="19406"/>
                </a:cubicBezTo>
                <a:lnTo>
                  <a:pt x="18956" y="21557"/>
                </a:lnTo>
                <a:lnTo>
                  <a:pt x="14079" y="20887"/>
                </a:lnTo>
                <a:lnTo>
                  <a:pt x="14749" y="16009"/>
                </a:lnTo>
                <a:lnTo>
                  <a:pt x="16380" y="1816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2296" name="Oval 8"/>
          <p:cNvSpPr>
            <a:spLocks noChangeArrowheads="1"/>
          </p:cNvSpPr>
          <p:nvPr/>
        </p:nvSpPr>
        <p:spPr bwMode="auto">
          <a:xfrm>
            <a:off x="3505200" y="5029200"/>
            <a:ext cx="1981200" cy="9906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t>Develop</a:t>
            </a:r>
          </a:p>
        </p:txBody>
      </p:sp>
    </p:spTree>
    <p:extLst>
      <p:ext uri="{BB962C8B-B14F-4D97-AF65-F5344CB8AC3E}">
        <p14:creationId xmlns:p14="http://schemas.microsoft.com/office/powerpoint/2010/main" val="28864258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AutoShape 2"/>
          <p:cNvSpPr>
            <a:spLocks noChangeArrowheads="1"/>
          </p:cNvSpPr>
          <p:nvPr/>
        </p:nvSpPr>
        <p:spPr bwMode="auto">
          <a:xfrm>
            <a:off x="1601788" y="2438400"/>
            <a:ext cx="2970212" cy="2971800"/>
          </a:xfrm>
          <a:custGeom>
            <a:avLst/>
            <a:gdLst>
              <a:gd name="G0" fmla="+- -2387360 0 0"/>
              <a:gd name="G1" fmla="+- -4609618 0 0"/>
              <a:gd name="G2" fmla="+- -2387360 0 -4609618"/>
              <a:gd name="G3" fmla="+- 10800 0 0"/>
              <a:gd name="G4" fmla="+- 0 0 -2387360"/>
              <a:gd name="T0" fmla="*/ 360 256 1"/>
              <a:gd name="T1" fmla="*/ 0 256 1"/>
              <a:gd name="G5" fmla="+- G2 T0 T1"/>
              <a:gd name="G6" fmla="?: G2 G2 G5"/>
              <a:gd name="G7" fmla="+- 0 0 G6"/>
              <a:gd name="G8" fmla="+- 9132 0 0"/>
              <a:gd name="G9" fmla="+- 0 0 -4609618"/>
              <a:gd name="G10" fmla="+- 9132 0 2700"/>
              <a:gd name="G11" fmla="cos G10 -2387360"/>
              <a:gd name="G12" fmla="sin G10 -2387360"/>
              <a:gd name="G13" fmla="cos 13500 -2387360"/>
              <a:gd name="G14" fmla="sin 13500 -2387360"/>
              <a:gd name="G15" fmla="+- G11 10800 0"/>
              <a:gd name="G16" fmla="+- G12 10800 0"/>
              <a:gd name="G17" fmla="+- G13 10800 0"/>
              <a:gd name="G18" fmla="+- G14 10800 0"/>
              <a:gd name="G19" fmla="*/ 9132 1 2"/>
              <a:gd name="G20" fmla="+- G19 5400 0"/>
              <a:gd name="G21" fmla="cos G20 -2387360"/>
              <a:gd name="G22" fmla="sin G20 -2387360"/>
              <a:gd name="G23" fmla="+- G21 10800 0"/>
              <a:gd name="G24" fmla="+- G12 G23 G22"/>
              <a:gd name="G25" fmla="+- G22 G23 G11"/>
              <a:gd name="G26" fmla="cos 10800 -2387360"/>
              <a:gd name="G27" fmla="sin 10800 -2387360"/>
              <a:gd name="G28" fmla="cos 9132 -2387360"/>
              <a:gd name="G29" fmla="sin 9132 -2387360"/>
              <a:gd name="G30" fmla="+- G26 10800 0"/>
              <a:gd name="G31" fmla="+- G27 10800 0"/>
              <a:gd name="G32" fmla="+- G28 10800 0"/>
              <a:gd name="G33" fmla="+- G29 10800 0"/>
              <a:gd name="G34" fmla="+- G19 5400 0"/>
              <a:gd name="G35" fmla="cos G34 -4609618"/>
              <a:gd name="G36" fmla="sin G34 -4609618"/>
              <a:gd name="G37" fmla="+/ -4609618 -2387360 2"/>
              <a:gd name="T2" fmla="*/ 180 256 1"/>
              <a:gd name="T3" fmla="*/ 0 256 1"/>
              <a:gd name="G38" fmla="+- G37 T2 T3"/>
              <a:gd name="G39" fmla="?: G2 G37 G38"/>
              <a:gd name="G40" fmla="cos 10800 G39"/>
              <a:gd name="G41" fmla="sin 10800 G39"/>
              <a:gd name="G42" fmla="cos 9132 G39"/>
              <a:gd name="G43" fmla="sin 9132 G39"/>
              <a:gd name="G44" fmla="+- G40 10800 0"/>
              <a:gd name="G45" fmla="+- G41 10800 0"/>
              <a:gd name="G46" fmla="+- G42 10800 0"/>
              <a:gd name="G47" fmla="+- G43 10800 0"/>
              <a:gd name="G48" fmla="+- G35 10800 0"/>
              <a:gd name="G49" fmla="+- G36 10800 0"/>
              <a:gd name="T4" fmla="*/ 17241 w 21600"/>
              <a:gd name="T5" fmla="*/ 2131 h 21600"/>
              <a:gd name="T6" fmla="*/ 14153 w 21600"/>
              <a:gd name="T7" fmla="*/ 1415 h 21600"/>
              <a:gd name="T8" fmla="*/ 16246 w 21600"/>
              <a:gd name="T9" fmla="*/ 3470 h 21600"/>
              <a:gd name="T10" fmla="*/ 21662 w 21600"/>
              <a:gd name="T11" fmla="*/ 2783 h 21600"/>
              <a:gd name="T12" fmla="*/ 20916 w 21600"/>
              <a:gd name="T13" fmla="*/ 7725 h 21600"/>
              <a:gd name="T14" fmla="*/ 15975 w 21600"/>
              <a:gd name="T15" fmla="*/ 698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147" y="5377"/>
                </a:moveTo>
                <a:cubicBezTo>
                  <a:pt x="17069" y="3917"/>
                  <a:pt x="15581" y="2811"/>
                  <a:pt x="13872" y="2200"/>
                </a:cubicBezTo>
                <a:lnTo>
                  <a:pt x="14434" y="629"/>
                </a:lnTo>
                <a:cubicBezTo>
                  <a:pt x="16455" y="1351"/>
                  <a:pt x="18215" y="2659"/>
                  <a:pt x="19489" y="4386"/>
                </a:cubicBezTo>
                <a:lnTo>
                  <a:pt x="21662" y="2783"/>
                </a:lnTo>
                <a:lnTo>
                  <a:pt x="20916" y="7725"/>
                </a:lnTo>
                <a:lnTo>
                  <a:pt x="15975" y="6980"/>
                </a:lnTo>
                <a:lnTo>
                  <a:pt x="18147" y="5377"/>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8435" name="Rectangle 3"/>
          <p:cNvSpPr>
            <a:spLocks noGrp="1" noChangeArrowheads="1"/>
          </p:cNvSpPr>
          <p:nvPr>
            <p:ph type="title"/>
          </p:nvPr>
        </p:nvSpPr>
        <p:spPr/>
        <p:txBody>
          <a:bodyPr/>
          <a:lstStyle/>
          <a:p>
            <a:r>
              <a:rPr lang="en-US"/>
              <a:t>4. How does it work?</a:t>
            </a:r>
          </a:p>
        </p:txBody>
      </p:sp>
      <p:sp>
        <p:nvSpPr>
          <p:cNvPr id="658436" name="AutoShape 4"/>
          <p:cNvSpPr>
            <a:spLocks noChangeArrowheads="1"/>
          </p:cNvSpPr>
          <p:nvPr/>
        </p:nvSpPr>
        <p:spPr bwMode="auto">
          <a:xfrm>
            <a:off x="839788" y="2590800"/>
            <a:ext cx="2970212" cy="2971800"/>
          </a:xfrm>
          <a:custGeom>
            <a:avLst/>
            <a:gdLst>
              <a:gd name="G0" fmla="+- -8324890 0 0"/>
              <a:gd name="G1" fmla="+- 10659590 0 0"/>
              <a:gd name="G2" fmla="+- -8324890 0 10659590"/>
              <a:gd name="G3" fmla="+- 10800 0 0"/>
              <a:gd name="G4" fmla="+- 0 0 -8324890"/>
              <a:gd name="T0" fmla="*/ 360 256 1"/>
              <a:gd name="T1" fmla="*/ 0 256 1"/>
              <a:gd name="G5" fmla="+- G2 T0 T1"/>
              <a:gd name="G6" fmla="?: G2 G2 G5"/>
              <a:gd name="G7" fmla="+- 0 0 G6"/>
              <a:gd name="G8" fmla="+- 9365 0 0"/>
              <a:gd name="G9" fmla="+- 0 0 10659590"/>
              <a:gd name="G10" fmla="+- 9365 0 2700"/>
              <a:gd name="G11" fmla="cos G10 -8324890"/>
              <a:gd name="G12" fmla="sin G10 -8324890"/>
              <a:gd name="G13" fmla="cos 13500 -8324890"/>
              <a:gd name="G14" fmla="sin 13500 -8324890"/>
              <a:gd name="G15" fmla="+- G11 10800 0"/>
              <a:gd name="G16" fmla="+- G12 10800 0"/>
              <a:gd name="G17" fmla="+- G13 10800 0"/>
              <a:gd name="G18" fmla="+- G14 10800 0"/>
              <a:gd name="G19" fmla="*/ 9365 1 2"/>
              <a:gd name="G20" fmla="+- G19 5400 0"/>
              <a:gd name="G21" fmla="cos G20 -8324890"/>
              <a:gd name="G22" fmla="sin G20 -8324890"/>
              <a:gd name="G23" fmla="+- G21 10800 0"/>
              <a:gd name="G24" fmla="+- G12 G23 G22"/>
              <a:gd name="G25" fmla="+- G22 G23 G11"/>
              <a:gd name="G26" fmla="cos 10800 -8324890"/>
              <a:gd name="G27" fmla="sin 10800 -8324890"/>
              <a:gd name="G28" fmla="cos 9365 -8324890"/>
              <a:gd name="G29" fmla="sin 9365 -8324890"/>
              <a:gd name="G30" fmla="+- G26 10800 0"/>
              <a:gd name="G31" fmla="+- G27 10800 0"/>
              <a:gd name="G32" fmla="+- G28 10800 0"/>
              <a:gd name="G33" fmla="+- G29 10800 0"/>
              <a:gd name="G34" fmla="+- G19 5400 0"/>
              <a:gd name="G35" fmla="cos G34 10659590"/>
              <a:gd name="G36" fmla="sin G34 10659590"/>
              <a:gd name="G37" fmla="+/ 10659590 -8324890 2"/>
              <a:gd name="T2" fmla="*/ 180 256 1"/>
              <a:gd name="T3" fmla="*/ 0 256 1"/>
              <a:gd name="G38" fmla="+- G37 T2 T3"/>
              <a:gd name="G39" fmla="?: G2 G37 G38"/>
              <a:gd name="G40" fmla="cos 10800 G39"/>
              <a:gd name="G41" fmla="sin 10800 G39"/>
              <a:gd name="G42" fmla="cos 9365 G39"/>
              <a:gd name="G43" fmla="sin 9365 G39"/>
              <a:gd name="G44" fmla="+- G40 10800 0"/>
              <a:gd name="G45" fmla="+- G41 10800 0"/>
              <a:gd name="G46" fmla="+- G42 10800 0"/>
              <a:gd name="G47" fmla="+- G43 10800 0"/>
              <a:gd name="G48" fmla="+- G35 10800 0"/>
              <a:gd name="G49" fmla="+- G36 10800 0"/>
              <a:gd name="T4" fmla="*/ 517 w 21600"/>
              <a:gd name="T5" fmla="*/ 7496 h 21600"/>
              <a:gd name="T6" fmla="*/ 1175 w 21600"/>
              <a:gd name="T7" fmla="*/ 13806 h 21600"/>
              <a:gd name="T8" fmla="*/ 1883 w 21600"/>
              <a:gd name="T9" fmla="*/ 7935 h 21600"/>
              <a:gd name="T10" fmla="*/ 2670 w 21600"/>
              <a:gd name="T11" fmla="*/ 22 h 21600"/>
              <a:gd name="T12" fmla="*/ 7457 w 21600"/>
              <a:gd name="T13" fmla="*/ 692 h 21600"/>
              <a:gd name="T14" fmla="*/ 6786 w 21600"/>
              <a:gd name="T15" fmla="*/ 54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5160" y="3323"/>
                </a:moveTo>
                <a:cubicBezTo>
                  <a:pt x="2814" y="5093"/>
                  <a:pt x="1434" y="7861"/>
                  <a:pt x="1434" y="10799"/>
                </a:cubicBezTo>
                <a:cubicBezTo>
                  <a:pt x="1434" y="11746"/>
                  <a:pt x="1578" y="12688"/>
                  <a:pt x="1860" y="13592"/>
                </a:cubicBezTo>
                <a:lnTo>
                  <a:pt x="491" y="14020"/>
                </a:lnTo>
                <a:cubicBezTo>
                  <a:pt x="165" y="12977"/>
                  <a:pt x="0" y="11892"/>
                  <a:pt x="0" y="10800"/>
                </a:cubicBezTo>
                <a:cubicBezTo>
                  <a:pt x="0" y="7411"/>
                  <a:pt x="1590" y="4218"/>
                  <a:pt x="4296" y="2177"/>
                </a:cubicBezTo>
                <a:lnTo>
                  <a:pt x="2670" y="22"/>
                </a:lnTo>
                <a:lnTo>
                  <a:pt x="7457" y="692"/>
                </a:lnTo>
                <a:lnTo>
                  <a:pt x="6786" y="5479"/>
                </a:lnTo>
                <a:lnTo>
                  <a:pt x="5160" y="3323"/>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8437" name="AutoShape 5"/>
          <p:cNvSpPr>
            <a:spLocks noChangeArrowheads="1"/>
          </p:cNvSpPr>
          <p:nvPr/>
        </p:nvSpPr>
        <p:spPr bwMode="auto">
          <a:xfrm>
            <a:off x="1524000" y="2743200"/>
            <a:ext cx="2970213" cy="2971800"/>
          </a:xfrm>
          <a:custGeom>
            <a:avLst/>
            <a:gdLst>
              <a:gd name="G0" fmla="+- 2532687 0 0"/>
              <a:gd name="G1" fmla="+- 518062 0 0"/>
              <a:gd name="G2" fmla="+- 2532687 0 518062"/>
              <a:gd name="G3" fmla="+- 10800 0 0"/>
              <a:gd name="G4" fmla="+- 0 0 2532687"/>
              <a:gd name="T0" fmla="*/ 360 256 1"/>
              <a:gd name="T1" fmla="*/ 0 256 1"/>
              <a:gd name="G5" fmla="+- G2 T0 T1"/>
              <a:gd name="G6" fmla="?: G2 G2 G5"/>
              <a:gd name="G7" fmla="+- 0 0 G6"/>
              <a:gd name="G8" fmla="+- 8906 0 0"/>
              <a:gd name="G9" fmla="+- 0 0 518062"/>
              <a:gd name="G10" fmla="+- 8906 0 2700"/>
              <a:gd name="G11" fmla="cos G10 2532687"/>
              <a:gd name="G12" fmla="sin G10 2532687"/>
              <a:gd name="G13" fmla="cos 13500 2532687"/>
              <a:gd name="G14" fmla="sin 13500 2532687"/>
              <a:gd name="G15" fmla="+- G11 10800 0"/>
              <a:gd name="G16" fmla="+- G12 10800 0"/>
              <a:gd name="G17" fmla="+- G13 10800 0"/>
              <a:gd name="G18" fmla="+- G14 10800 0"/>
              <a:gd name="G19" fmla="*/ 8906 1 2"/>
              <a:gd name="G20" fmla="+- G19 5400 0"/>
              <a:gd name="G21" fmla="cos G20 2532687"/>
              <a:gd name="G22" fmla="sin G20 2532687"/>
              <a:gd name="G23" fmla="+- G21 10800 0"/>
              <a:gd name="G24" fmla="+- G12 G23 G22"/>
              <a:gd name="G25" fmla="+- G22 G23 G11"/>
              <a:gd name="G26" fmla="cos 10800 2532687"/>
              <a:gd name="G27" fmla="sin 10800 2532687"/>
              <a:gd name="G28" fmla="cos 8906 2532687"/>
              <a:gd name="G29" fmla="sin 8906 2532687"/>
              <a:gd name="G30" fmla="+- G26 10800 0"/>
              <a:gd name="G31" fmla="+- G27 10800 0"/>
              <a:gd name="G32" fmla="+- G28 10800 0"/>
              <a:gd name="G33" fmla="+- G29 10800 0"/>
              <a:gd name="G34" fmla="+- G19 5400 0"/>
              <a:gd name="G35" fmla="cos G34 518062"/>
              <a:gd name="G36" fmla="sin G34 518062"/>
              <a:gd name="G37" fmla="+/ 518062 2532687 2"/>
              <a:gd name="T2" fmla="*/ 180 256 1"/>
              <a:gd name="T3" fmla="*/ 0 256 1"/>
              <a:gd name="G38" fmla="+- G37 T2 T3"/>
              <a:gd name="G39" fmla="?: G2 G37 G38"/>
              <a:gd name="G40" fmla="cos 10800 G39"/>
              <a:gd name="G41" fmla="sin 10800 G39"/>
              <a:gd name="G42" fmla="cos 8906 G39"/>
              <a:gd name="G43" fmla="sin 8906 G39"/>
              <a:gd name="G44" fmla="+- G40 10800 0"/>
              <a:gd name="G45" fmla="+- G41 10800 0"/>
              <a:gd name="G46" fmla="+- G42 10800 0"/>
              <a:gd name="G47" fmla="+- G43 10800 0"/>
              <a:gd name="G48" fmla="+- G35 10800 0"/>
              <a:gd name="G49" fmla="+- G36 10800 0"/>
              <a:gd name="T4" fmla="*/ 20721 w 21600"/>
              <a:gd name="T5" fmla="*/ 15067 h 21600"/>
              <a:gd name="T6" fmla="*/ 20559 w 21600"/>
              <a:gd name="T7" fmla="*/ 12155 h 21600"/>
              <a:gd name="T8" fmla="*/ 18981 w 21600"/>
              <a:gd name="T9" fmla="*/ 14319 h 21600"/>
              <a:gd name="T10" fmla="*/ 21343 w 21600"/>
              <a:gd name="T11" fmla="*/ 19230 h 21600"/>
              <a:gd name="T12" fmla="*/ 16217 w 21600"/>
              <a:gd name="T13" fmla="*/ 19801 h 21600"/>
              <a:gd name="T14" fmla="*/ 15647 w 21600"/>
              <a:gd name="T15" fmla="*/ 1467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755" y="16361"/>
                </a:moveTo>
                <a:cubicBezTo>
                  <a:pt x="18756" y="15110"/>
                  <a:pt x="19400" y="13612"/>
                  <a:pt x="19621" y="12024"/>
                </a:cubicBezTo>
                <a:lnTo>
                  <a:pt x="21497" y="12285"/>
                </a:lnTo>
                <a:cubicBezTo>
                  <a:pt x="21230" y="14210"/>
                  <a:pt x="20448" y="16026"/>
                  <a:pt x="19235" y="17544"/>
                </a:cubicBezTo>
                <a:lnTo>
                  <a:pt x="21343" y="19230"/>
                </a:lnTo>
                <a:lnTo>
                  <a:pt x="16217" y="19801"/>
                </a:lnTo>
                <a:lnTo>
                  <a:pt x="15647" y="14675"/>
                </a:lnTo>
                <a:lnTo>
                  <a:pt x="17755" y="16361"/>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8438" name="Oval 6"/>
          <p:cNvSpPr>
            <a:spLocks noChangeArrowheads="1"/>
          </p:cNvSpPr>
          <p:nvPr/>
        </p:nvSpPr>
        <p:spPr bwMode="auto">
          <a:xfrm>
            <a:off x="1828800" y="2133600"/>
            <a:ext cx="1981200" cy="9906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t>Reqs Analysis</a:t>
            </a:r>
          </a:p>
        </p:txBody>
      </p:sp>
      <p:sp>
        <p:nvSpPr>
          <p:cNvPr id="658439" name="Oval 7"/>
          <p:cNvSpPr>
            <a:spLocks noChangeArrowheads="1"/>
          </p:cNvSpPr>
          <p:nvPr/>
        </p:nvSpPr>
        <p:spPr bwMode="auto">
          <a:xfrm>
            <a:off x="76200" y="3581400"/>
            <a:ext cx="1981200" cy="9906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t>Evaluate</a:t>
            </a:r>
          </a:p>
        </p:txBody>
      </p:sp>
      <p:sp>
        <p:nvSpPr>
          <p:cNvPr id="658440" name="Text Box 8"/>
          <p:cNvSpPr txBox="1">
            <a:spLocks noChangeArrowheads="1"/>
          </p:cNvSpPr>
          <p:nvPr/>
        </p:nvSpPr>
        <p:spPr bwMode="auto">
          <a:xfrm>
            <a:off x="3581400" y="6096000"/>
            <a:ext cx="20685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a:t>many iterations</a:t>
            </a:r>
          </a:p>
        </p:txBody>
      </p:sp>
      <p:sp>
        <p:nvSpPr>
          <p:cNvPr id="658441" name="Text Box 9"/>
          <p:cNvSpPr txBox="1">
            <a:spLocks noChangeArrowheads="1"/>
          </p:cNvSpPr>
          <p:nvPr/>
        </p:nvSpPr>
        <p:spPr bwMode="auto">
          <a:xfrm>
            <a:off x="2743200" y="1401763"/>
            <a:ext cx="3762375"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3200">
                <a:solidFill>
                  <a:schemeClr val="folHlink"/>
                </a:solidFill>
              </a:rPr>
              <a:t>Usability Engineering</a:t>
            </a:r>
          </a:p>
        </p:txBody>
      </p:sp>
      <p:sp>
        <p:nvSpPr>
          <p:cNvPr id="658442" name="Oval 10"/>
          <p:cNvSpPr>
            <a:spLocks noChangeArrowheads="1"/>
          </p:cNvSpPr>
          <p:nvPr/>
        </p:nvSpPr>
        <p:spPr bwMode="auto">
          <a:xfrm>
            <a:off x="3581400" y="3505200"/>
            <a:ext cx="1981200" cy="9906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t>Design</a:t>
            </a:r>
          </a:p>
        </p:txBody>
      </p:sp>
      <p:sp>
        <p:nvSpPr>
          <p:cNvPr id="658443" name="AutoShape 11"/>
          <p:cNvSpPr>
            <a:spLocks noChangeArrowheads="1"/>
          </p:cNvSpPr>
          <p:nvPr/>
        </p:nvSpPr>
        <p:spPr bwMode="auto">
          <a:xfrm rot="5400000">
            <a:off x="991393" y="2666207"/>
            <a:ext cx="2970213" cy="2971800"/>
          </a:xfrm>
          <a:custGeom>
            <a:avLst/>
            <a:gdLst>
              <a:gd name="G0" fmla="+- 3462341 0 0"/>
              <a:gd name="G1" fmla="+- 1182111 0 0"/>
              <a:gd name="G2" fmla="+- 3462341 0 1182111"/>
              <a:gd name="G3" fmla="+- 10800 0 0"/>
              <a:gd name="G4" fmla="+- 0 0 3462341"/>
              <a:gd name="T0" fmla="*/ 360 256 1"/>
              <a:gd name="T1" fmla="*/ 0 256 1"/>
              <a:gd name="G5" fmla="+- G2 T0 T1"/>
              <a:gd name="G6" fmla="?: G2 G2 G5"/>
              <a:gd name="G7" fmla="+- 0 0 G6"/>
              <a:gd name="G8" fmla="+- 9237 0 0"/>
              <a:gd name="G9" fmla="+- 0 0 1182111"/>
              <a:gd name="G10" fmla="+- 9237 0 2700"/>
              <a:gd name="G11" fmla="cos G10 3462341"/>
              <a:gd name="G12" fmla="sin G10 3462341"/>
              <a:gd name="G13" fmla="cos 13500 3462341"/>
              <a:gd name="G14" fmla="sin 13500 3462341"/>
              <a:gd name="G15" fmla="+- G11 10800 0"/>
              <a:gd name="G16" fmla="+- G12 10800 0"/>
              <a:gd name="G17" fmla="+- G13 10800 0"/>
              <a:gd name="G18" fmla="+- G14 10800 0"/>
              <a:gd name="G19" fmla="*/ 9237 1 2"/>
              <a:gd name="G20" fmla="+- G19 5400 0"/>
              <a:gd name="G21" fmla="cos G20 3462341"/>
              <a:gd name="G22" fmla="sin G20 3462341"/>
              <a:gd name="G23" fmla="+- G21 10800 0"/>
              <a:gd name="G24" fmla="+- G12 G23 G22"/>
              <a:gd name="G25" fmla="+- G22 G23 G11"/>
              <a:gd name="G26" fmla="cos 10800 3462341"/>
              <a:gd name="G27" fmla="sin 10800 3462341"/>
              <a:gd name="G28" fmla="cos 9237 3462341"/>
              <a:gd name="G29" fmla="sin 9237 3462341"/>
              <a:gd name="G30" fmla="+- G26 10800 0"/>
              <a:gd name="G31" fmla="+- G27 10800 0"/>
              <a:gd name="G32" fmla="+- G28 10800 0"/>
              <a:gd name="G33" fmla="+- G29 10800 0"/>
              <a:gd name="G34" fmla="+- G19 5400 0"/>
              <a:gd name="G35" fmla="cos G34 1182111"/>
              <a:gd name="G36" fmla="sin G34 1182111"/>
              <a:gd name="G37" fmla="+/ 1182111 3462341 2"/>
              <a:gd name="T2" fmla="*/ 180 256 1"/>
              <a:gd name="T3" fmla="*/ 0 256 1"/>
              <a:gd name="G38" fmla="+- G37 T2 T3"/>
              <a:gd name="G39" fmla="?: G2 G37 G38"/>
              <a:gd name="G40" fmla="cos 10800 G39"/>
              <a:gd name="G41" fmla="sin 10800 G39"/>
              <a:gd name="G42" fmla="cos 9237 G39"/>
              <a:gd name="G43" fmla="sin 9237 G39"/>
              <a:gd name="G44" fmla="+- G40 10800 0"/>
              <a:gd name="G45" fmla="+- G41 10800 0"/>
              <a:gd name="G46" fmla="+- G42 10800 0"/>
              <a:gd name="G47" fmla="+- G43 10800 0"/>
              <a:gd name="G48" fmla="+- G35 10800 0"/>
              <a:gd name="G49" fmla="+- G36 10800 0"/>
              <a:gd name="T4" fmla="*/ 19599 w 21600"/>
              <a:gd name="T5" fmla="*/ 17061 h 21600"/>
              <a:gd name="T6" fmla="*/ 20326 w 21600"/>
              <a:gd name="T7" fmla="*/ 13902 h 21600"/>
              <a:gd name="T8" fmla="*/ 18326 w 21600"/>
              <a:gd name="T9" fmla="*/ 16155 h 21600"/>
              <a:gd name="T10" fmla="*/ 18956 w 21600"/>
              <a:gd name="T11" fmla="*/ 21557 h 21600"/>
              <a:gd name="T12" fmla="*/ 14079 w 21600"/>
              <a:gd name="T13" fmla="*/ 20887 h 21600"/>
              <a:gd name="T14" fmla="*/ 14749 w 21600"/>
              <a:gd name="T15" fmla="*/ 1600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380" y="18160"/>
                </a:moveTo>
                <a:cubicBezTo>
                  <a:pt x="17882" y="17022"/>
                  <a:pt x="18999" y="15451"/>
                  <a:pt x="19583" y="13660"/>
                </a:cubicBezTo>
                <a:lnTo>
                  <a:pt x="21069" y="14144"/>
                </a:lnTo>
                <a:cubicBezTo>
                  <a:pt x="20387" y="16238"/>
                  <a:pt x="19080" y="18075"/>
                  <a:pt x="17324" y="19406"/>
                </a:cubicBezTo>
                <a:lnTo>
                  <a:pt x="18956" y="21557"/>
                </a:lnTo>
                <a:lnTo>
                  <a:pt x="14079" y="20887"/>
                </a:lnTo>
                <a:lnTo>
                  <a:pt x="14749" y="16009"/>
                </a:lnTo>
                <a:lnTo>
                  <a:pt x="16380" y="1816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8444" name="Oval 12"/>
          <p:cNvSpPr>
            <a:spLocks noChangeArrowheads="1"/>
          </p:cNvSpPr>
          <p:nvPr/>
        </p:nvSpPr>
        <p:spPr bwMode="auto">
          <a:xfrm>
            <a:off x="1828800" y="5029200"/>
            <a:ext cx="1981200" cy="9906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t>Develop</a:t>
            </a:r>
          </a:p>
        </p:txBody>
      </p:sp>
      <p:sp>
        <p:nvSpPr>
          <p:cNvPr id="658445" name="Freeform 13"/>
          <p:cNvSpPr>
            <a:spLocks/>
          </p:cNvSpPr>
          <p:nvPr/>
        </p:nvSpPr>
        <p:spPr bwMode="auto">
          <a:xfrm>
            <a:off x="2590800" y="1600200"/>
            <a:ext cx="6400800" cy="5194300"/>
          </a:xfrm>
          <a:custGeom>
            <a:avLst/>
            <a:gdLst>
              <a:gd name="T0" fmla="*/ 88 w 3752"/>
              <a:gd name="T1" fmla="*/ 1344 h 3272"/>
              <a:gd name="T2" fmla="*/ 232 w 3752"/>
              <a:gd name="T3" fmla="*/ 1536 h 3272"/>
              <a:gd name="T4" fmla="*/ 88 w 3752"/>
              <a:gd name="T5" fmla="*/ 1728 h 3272"/>
              <a:gd name="T6" fmla="*/ 40 w 3752"/>
              <a:gd name="T7" fmla="*/ 1536 h 3272"/>
              <a:gd name="T8" fmla="*/ 328 w 3752"/>
              <a:gd name="T9" fmla="*/ 1248 h 3272"/>
              <a:gd name="T10" fmla="*/ 472 w 3752"/>
              <a:gd name="T11" fmla="*/ 1488 h 3272"/>
              <a:gd name="T12" fmla="*/ 376 w 3752"/>
              <a:gd name="T13" fmla="*/ 1824 h 3272"/>
              <a:gd name="T14" fmla="*/ 280 w 3752"/>
              <a:gd name="T15" fmla="*/ 1536 h 3272"/>
              <a:gd name="T16" fmla="*/ 664 w 3752"/>
              <a:gd name="T17" fmla="*/ 1152 h 3272"/>
              <a:gd name="T18" fmla="*/ 856 w 3752"/>
              <a:gd name="T19" fmla="*/ 1584 h 3272"/>
              <a:gd name="T20" fmla="*/ 664 w 3752"/>
              <a:gd name="T21" fmla="*/ 2064 h 3272"/>
              <a:gd name="T22" fmla="*/ 520 w 3752"/>
              <a:gd name="T23" fmla="*/ 1584 h 3272"/>
              <a:gd name="T24" fmla="*/ 1048 w 3752"/>
              <a:gd name="T25" fmla="*/ 1008 h 3272"/>
              <a:gd name="T26" fmla="*/ 1336 w 3752"/>
              <a:gd name="T27" fmla="*/ 1584 h 3272"/>
              <a:gd name="T28" fmla="*/ 1096 w 3752"/>
              <a:gd name="T29" fmla="*/ 2112 h 3272"/>
              <a:gd name="T30" fmla="*/ 1000 w 3752"/>
              <a:gd name="T31" fmla="*/ 1584 h 3272"/>
              <a:gd name="T32" fmla="*/ 1576 w 3752"/>
              <a:gd name="T33" fmla="*/ 912 h 3272"/>
              <a:gd name="T34" fmla="*/ 2008 w 3752"/>
              <a:gd name="T35" fmla="*/ 1632 h 3272"/>
              <a:gd name="T36" fmla="*/ 1720 w 3752"/>
              <a:gd name="T37" fmla="*/ 2208 h 3272"/>
              <a:gd name="T38" fmla="*/ 1528 w 3752"/>
              <a:gd name="T39" fmla="*/ 1632 h 3272"/>
              <a:gd name="T40" fmla="*/ 2344 w 3752"/>
              <a:gd name="T41" fmla="*/ 480 h 3272"/>
              <a:gd name="T42" fmla="*/ 2728 w 3752"/>
              <a:gd name="T43" fmla="*/ 1632 h 3272"/>
              <a:gd name="T44" fmla="*/ 2344 w 3752"/>
              <a:gd name="T45" fmla="*/ 2592 h 3272"/>
              <a:gd name="T46" fmla="*/ 2104 w 3752"/>
              <a:gd name="T47" fmla="*/ 1632 h 3272"/>
              <a:gd name="T48" fmla="*/ 2872 w 3752"/>
              <a:gd name="T49" fmla="*/ 0 h 3272"/>
              <a:gd name="T50" fmla="*/ 3688 w 3752"/>
              <a:gd name="T51" fmla="*/ 1632 h 3272"/>
              <a:gd name="T52" fmla="*/ 3256 w 3752"/>
              <a:gd name="T53" fmla="*/ 3264 h 3272"/>
              <a:gd name="T54" fmla="*/ 2872 w 3752"/>
              <a:gd name="T55" fmla="*/ 1680 h 3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2" h="3272">
                <a:moveTo>
                  <a:pt x="88" y="1344"/>
                </a:moveTo>
                <a:cubicBezTo>
                  <a:pt x="160" y="1408"/>
                  <a:pt x="232" y="1472"/>
                  <a:pt x="232" y="1536"/>
                </a:cubicBezTo>
                <a:cubicBezTo>
                  <a:pt x="232" y="1600"/>
                  <a:pt x="120" y="1728"/>
                  <a:pt x="88" y="1728"/>
                </a:cubicBezTo>
                <a:cubicBezTo>
                  <a:pt x="56" y="1728"/>
                  <a:pt x="0" y="1616"/>
                  <a:pt x="40" y="1536"/>
                </a:cubicBezTo>
                <a:cubicBezTo>
                  <a:pt x="80" y="1456"/>
                  <a:pt x="256" y="1256"/>
                  <a:pt x="328" y="1248"/>
                </a:cubicBezTo>
                <a:cubicBezTo>
                  <a:pt x="400" y="1240"/>
                  <a:pt x="464" y="1392"/>
                  <a:pt x="472" y="1488"/>
                </a:cubicBezTo>
                <a:cubicBezTo>
                  <a:pt x="480" y="1584"/>
                  <a:pt x="408" y="1816"/>
                  <a:pt x="376" y="1824"/>
                </a:cubicBezTo>
                <a:cubicBezTo>
                  <a:pt x="344" y="1832"/>
                  <a:pt x="232" y="1648"/>
                  <a:pt x="280" y="1536"/>
                </a:cubicBezTo>
                <a:cubicBezTo>
                  <a:pt x="328" y="1424"/>
                  <a:pt x="568" y="1144"/>
                  <a:pt x="664" y="1152"/>
                </a:cubicBezTo>
                <a:cubicBezTo>
                  <a:pt x="760" y="1160"/>
                  <a:pt x="856" y="1432"/>
                  <a:pt x="856" y="1584"/>
                </a:cubicBezTo>
                <a:cubicBezTo>
                  <a:pt x="856" y="1736"/>
                  <a:pt x="720" y="2064"/>
                  <a:pt x="664" y="2064"/>
                </a:cubicBezTo>
                <a:cubicBezTo>
                  <a:pt x="608" y="2064"/>
                  <a:pt x="456" y="1760"/>
                  <a:pt x="520" y="1584"/>
                </a:cubicBezTo>
                <a:cubicBezTo>
                  <a:pt x="584" y="1408"/>
                  <a:pt x="912" y="1008"/>
                  <a:pt x="1048" y="1008"/>
                </a:cubicBezTo>
                <a:cubicBezTo>
                  <a:pt x="1184" y="1008"/>
                  <a:pt x="1328" y="1400"/>
                  <a:pt x="1336" y="1584"/>
                </a:cubicBezTo>
                <a:cubicBezTo>
                  <a:pt x="1344" y="1768"/>
                  <a:pt x="1152" y="2112"/>
                  <a:pt x="1096" y="2112"/>
                </a:cubicBezTo>
                <a:cubicBezTo>
                  <a:pt x="1040" y="2112"/>
                  <a:pt x="920" y="1784"/>
                  <a:pt x="1000" y="1584"/>
                </a:cubicBezTo>
                <a:cubicBezTo>
                  <a:pt x="1080" y="1384"/>
                  <a:pt x="1408" y="904"/>
                  <a:pt x="1576" y="912"/>
                </a:cubicBezTo>
                <a:cubicBezTo>
                  <a:pt x="1744" y="920"/>
                  <a:pt x="1984" y="1416"/>
                  <a:pt x="2008" y="1632"/>
                </a:cubicBezTo>
                <a:cubicBezTo>
                  <a:pt x="2032" y="1848"/>
                  <a:pt x="1800" y="2208"/>
                  <a:pt x="1720" y="2208"/>
                </a:cubicBezTo>
                <a:cubicBezTo>
                  <a:pt x="1640" y="2208"/>
                  <a:pt x="1424" y="1920"/>
                  <a:pt x="1528" y="1632"/>
                </a:cubicBezTo>
                <a:cubicBezTo>
                  <a:pt x="1632" y="1344"/>
                  <a:pt x="2144" y="480"/>
                  <a:pt x="2344" y="480"/>
                </a:cubicBezTo>
                <a:cubicBezTo>
                  <a:pt x="2544" y="480"/>
                  <a:pt x="2728" y="1280"/>
                  <a:pt x="2728" y="1632"/>
                </a:cubicBezTo>
                <a:cubicBezTo>
                  <a:pt x="2728" y="1984"/>
                  <a:pt x="2448" y="2592"/>
                  <a:pt x="2344" y="2592"/>
                </a:cubicBezTo>
                <a:cubicBezTo>
                  <a:pt x="2240" y="2592"/>
                  <a:pt x="2016" y="2064"/>
                  <a:pt x="2104" y="1632"/>
                </a:cubicBezTo>
                <a:cubicBezTo>
                  <a:pt x="2192" y="1200"/>
                  <a:pt x="2608" y="0"/>
                  <a:pt x="2872" y="0"/>
                </a:cubicBezTo>
                <a:cubicBezTo>
                  <a:pt x="3136" y="0"/>
                  <a:pt x="3624" y="1088"/>
                  <a:pt x="3688" y="1632"/>
                </a:cubicBezTo>
                <a:cubicBezTo>
                  <a:pt x="3752" y="2176"/>
                  <a:pt x="3392" y="3256"/>
                  <a:pt x="3256" y="3264"/>
                </a:cubicBezTo>
                <a:cubicBezTo>
                  <a:pt x="3120" y="3272"/>
                  <a:pt x="2996" y="2476"/>
                  <a:pt x="2872" y="1680"/>
                </a:cubicBezTo>
              </a:path>
            </a:pathLst>
          </a:custGeom>
          <a:noFill/>
          <a:ln w="38100" cmpd="sng">
            <a:solidFill>
              <a:schemeClr val="tx1"/>
            </a:solidFill>
            <a:round/>
            <a:headEnd type="none" w="med" len="med"/>
            <a:tailEnd type="stealth"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2340553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p:txBody>
          <a:bodyPr/>
          <a:lstStyle/>
          <a:p>
            <a:r>
              <a:rPr lang="en-US"/>
              <a:t>What fields does HCI cover?</a:t>
            </a:r>
          </a:p>
        </p:txBody>
      </p:sp>
      <p:sp>
        <p:nvSpPr>
          <p:cNvPr id="74755" name="Rectangle 3"/>
          <p:cNvSpPr>
            <a:spLocks noGrp="1" noRot="1" noChangeArrowheads="1"/>
          </p:cNvSpPr>
          <p:nvPr>
            <p:ph type="body" idx="1"/>
          </p:nvPr>
        </p:nvSpPr>
        <p:spPr/>
        <p:txBody>
          <a:bodyPr/>
          <a:lstStyle/>
          <a:p>
            <a:r>
              <a:rPr lang="en-US"/>
              <a:t>Computer Science</a:t>
            </a:r>
          </a:p>
          <a:p>
            <a:r>
              <a:rPr lang="en-US"/>
              <a:t>Psychology (cognitive)</a:t>
            </a:r>
          </a:p>
          <a:p>
            <a:r>
              <a:rPr lang="en-US"/>
              <a:t>Communication</a:t>
            </a:r>
          </a:p>
          <a:p>
            <a:r>
              <a:rPr lang="en-US"/>
              <a:t>Education</a:t>
            </a:r>
          </a:p>
          <a:p>
            <a:r>
              <a:rPr lang="en-US"/>
              <a:t>Anthropology</a:t>
            </a:r>
          </a:p>
          <a:p>
            <a:r>
              <a:rPr lang="en-US"/>
              <a:t>Design (e.g. graphic and industrial)</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5" name="Rectangle 3"/>
          <p:cNvSpPr>
            <a:spLocks noGrp="1" noChangeArrowheads="1"/>
          </p:cNvSpPr>
          <p:nvPr>
            <p:ph type="title"/>
          </p:nvPr>
        </p:nvSpPr>
        <p:spPr/>
        <p:txBody>
          <a:bodyPr/>
          <a:lstStyle/>
          <a:p>
            <a:r>
              <a:rPr lang="en-US"/>
              <a:t>5. What will I learn?</a:t>
            </a:r>
          </a:p>
        </p:txBody>
      </p:sp>
      <p:sp>
        <p:nvSpPr>
          <p:cNvPr id="653321" name="Text Box 9"/>
          <p:cNvSpPr txBox="1">
            <a:spLocks noChangeArrowheads="1"/>
          </p:cNvSpPr>
          <p:nvPr/>
        </p:nvSpPr>
        <p:spPr bwMode="auto">
          <a:xfrm>
            <a:off x="6172200" y="4495800"/>
            <a:ext cx="2819400"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buFontTx/>
              <a:buChar char="•"/>
            </a:pPr>
            <a:r>
              <a:rPr lang="en-US"/>
              <a:t> Activity design</a:t>
            </a:r>
          </a:p>
          <a:p>
            <a:pPr eaLnBrk="1" hangingPunct="1">
              <a:buFontTx/>
              <a:buChar char="•"/>
            </a:pPr>
            <a:r>
              <a:rPr lang="en-US"/>
              <a:t> Information design</a:t>
            </a:r>
          </a:p>
          <a:p>
            <a:pPr eaLnBrk="1" hangingPunct="1">
              <a:buFontTx/>
              <a:buChar char="•"/>
            </a:pPr>
            <a:r>
              <a:rPr lang="en-US"/>
              <a:t> Interaction design</a:t>
            </a:r>
          </a:p>
        </p:txBody>
      </p:sp>
      <p:sp>
        <p:nvSpPr>
          <p:cNvPr id="653322" name="Text Box 10"/>
          <p:cNvSpPr txBox="1">
            <a:spLocks noChangeArrowheads="1"/>
          </p:cNvSpPr>
          <p:nvPr/>
        </p:nvSpPr>
        <p:spPr bwMode="auto">
          <a:xfrm>
            <a:off x="533400" y="5486400"/>
            <a:ext cx="3933825"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1" hangingPunct="1">
              <a:buFontTx/>
              <a:buChar char="•"/>
            </a:pPr>
            <a:r>
              <a:rPr lang="en-US"/>
              <a:t> GUI programming</a:t>
            </a:r>
          </a:p>
          <a:p>
            <a:pPr eaLnBrk="1" hangingPunct="1">
              <a:buFontTx/>
              <a:buChar char="•"/>
            </a:pPr>
            <a:r>
              <a:rPr lang="en-US"/>
              <a:t> Widgets, graphics, animation</a:t>
            </a:r>
          </a:p>
          <a:p>
            <a:pPr eaLnBrk="1" hangingPunct="1">
              <a:buFontTx/>
              <a:buChar char="•"/>
            </a:pPr>
            <a:r>
              <a:rPr lang="en-US"/>
              <a:t> C#</a:t>
            </a:r>
          </a:p>
        </p:txBody>
      </p:sp>
      <p:sp>
        <p:nvSpPr>
          <p:cNvPr id="653325" name="AutoShape 13"/>
          <p:cNvSpPr>
            <a:spLocks noChangeArrowheads="1"/>
          </p:cNvSpPr>
          <p:nvPr/>
        </p:nvSpPr>
        <p:spPr bwMode="auto">
          <a:xfrm>
            <a:off x="3278188" y="2438400"/>
            <a:ext cx="2970212" cy="2971800"/>
          </a:xfrm>
          <a:custGeom>
            <a:avLst/>
            <a:gdLst>
              <a:gd name="G0" fmla="+- -2387360 0 0"/>
              <a:gd name="G1" fmla="+- -4609618 0 0"/>
              <a:gd name="G2" fmla="+- -2387360 0 -4609618"/>
              <a:gd name="G3" fmla="+- 10800 0 0"/>
              <a:gd name="G4" fmla="+- 0 0 -2387360"/>
              <a:gd name="T0" fmla="*/ 360 256 1"/>
              <a:gd name="T1" fmla="*/ 0 256 1"/>
              <a:gd name="G5" fmla="+- G2 T0 T1"/>
              <a:gd name="G6" fmla="?: G2 G2 G5"/>
              <a:gd name="G7" fmla="+- 0 0 G6"/>
              <a:gd name="G8" fmla="+- 9132 0 0"/>
              <a:gd name="G9" fmla="+- 0 0 -4609618"/>
              <a:gd name="G10" fmla="+- 9132 0 2700"/>
              <a:gd name="G11" fmla="cos G10 -2387360"/>
              <a:gd name="G12" fmla="sin G10 -2387360"/>
              <a:gd name="G13" fmla="cos 13500 -2387360"/>
              <a:gd name="G14" fmla="sin 13500 -2387360"/>
              <a:gd name="G15" fmla="+- G11 10800 0"/>
              <a:gd name="G16" fmla="+- G12 10800 0"/>
              <a:gd name="G17" fmla="+- G13 10800 0"/>
              <a:gd name="G18" fmla="+- G14 10800 0"/>
              <a:gd name="G19" fmla="*/ 9132 1 2"/>
              <a:gd name="G20" fmla="+- G19 5400 0"/>
              <a:gd name="G21" fmla="cos G20 -2387360"/>
              <a:gd name="G22" fmla="sin G20 -2387360"/>
              <a:gd name="G23" fmla="+- G21 10800 0"/>
              <a:gd name="G24" fmla="+- G12 G23 G22"/>
              <a:gd name="G25" fmla="+- G22 G23 G11"/>
              <a:gd name="G26" fmla="cos 10800 -2387360"/>
              <a:gd name="G27" fmla="sin 10800 -2387360"/>
              <a:gd name="G28" fmla="cos 9132 -2387360"/>
              <a:gd name="G29" fmla="sin 9132 -2387360"/>
              <a:gd name="G30" fmla="+- G26 10800 0"/>
              <a:gd name="G31" fmla="+- G27 10800 0"/>
              <a:gd name="G32" fmla="+- G28 10800 0"/>
              <a:gd name="G33" fmla="+- G29 10800 0"/>
              <a:gd name="G34" fmla="+- G19 5400 0"/>
              <a:gd name="G35" fmla="cos G34 -4609618"/>
              <a:gd name="G36" fmla="sin G34 -4609618"/>
              <a:gd name="G37" fmla="+/ -4609618 -2387360 2"/>
              <a:gd name="T2" fmla="*/ 180 256 1"/>
              <a:gd name="T3" fmla="*/ 0 256 1"/>
              <a:gd name="G38" fmla="+- G37 T2 T3"/>
              <a:gd name="G39" fmla="?: G2 G37 G38"/>
              <a:gd name="G40" fmla="cos 10800 G39"/>
              <a:gd name="G41" fmla="sin 10800 G39"/>
              <a:gd name="G42" fmla="cos 9132 G39"/>
              <a:gd name="G43" fmla="sin 9132 G39"/>
              <a:gd name="G44" fmla="+- G40 10800 0"/>
              <a:gd name="G45" fmla="+- G41 10800 0"/>
              <a:gd name="G46" fmla="+- G42 10800 0"/>
              <a:gd name="G47" fmla="+- G43 10800 0"/>
              <a:gd name="G48" fmla="+- G35 10800 0"/>
              <a:gd name="G49" fmla="+- G36 10800 0"/>
              <a:gd name="T4" fmla="*/ 17241 w 21600"/>
              <a:gd name="T5" fmla="*/ 2131 h 21600"/>
              <a:gd name="T6" fmla="*/ 14153 w 21600"/>
              <a:gd name="T7" fmla="*/ 1415 h 21600"/>
              <a:gd name="T8" fmla="*/ 16246 w 21600"/>
              <a:gd name="T9" fmla="*/ 3470 h 21600"/>
              <a:gd name="T10" fmla="*/ 21662 w 21600"/>
              <a:gd name="T11" fmla="*/ 2783 h 21600"/>
              <a:gd name="T12" fmla="*/ 20916 w 21600"/>
              <a:gd name="T13" fmla="*/ 7725 h 21600"/>
              <a:gd name="T14" fmla="*/ 15975 w 21600"/>
              <a:gd name="T15" fmla="*/ 698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147" y="5377"/>
                </a:moveTo>
                <a:cubicBezTo>
                  <a:pt x="17069" y="3917"/>
                  <a:pt x="15581" y="2811"/>
                  <a:pt x="13872" y="2200"/>
                </a:cubicBezTo>
                <a:lnTo>
                  <a:pt x="14434" y="629"/>
                </a:lnTo>
                <a:cubicBezTo>
                  <a:pt x="16455" y="1351"/>
                  <a:pt x="18215" y="2659"/>
                  <a:pt x="19489" y="4386"/>
                </a:cubicBezTo>
                <a:lnTo>
                  <a:pt x="21662" y="2783"/>
                </a:lnTo>
                <a:lnTo>
                  <a:pt x="20916" y="7725"/>
                </a:lnTo>
                <a:lnTo>
                  <a:pt x="15975" y="6980"/>
                </a:lnTo>
                <a:lnTo>
                  <a:pt x="18147" y="5377"/>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3326" name="AutoShape 14"/>
          <p:cNvSpPr>
            <a:spLocks noChangeArrowheads="1"/>
          </p:cNvSpPr>
          <p:nvPr/>
        </p:nvSpPr>
        <p:spPr bwMode="auto">
          <a:xfrm>
            <a:off x="2516188" y="2590800"/>
            <a:ext cx="2970212" cy="2971800"/>
          </a:xfrm>
          <a:custGeom>
            <a:avLst/>
            <a:gdLst>
              <a:gd name="G0" fmla="+- -8324890 0 0"/>
              <a:gd name="G1" fmla="+- 10659590 0 0"/>
              <a:gd name="G2" fmla="+- -8324890 0 10659590"/>
              <a:gd name="G3" fmla="+- 10800 0 0"/>
              <a:gd name="G4" fmla="+- 0 0 -8324890"/>
              <a:gd name="T0" fmla="*/ 360 256 1"/>
              <a:gd name="T1" fmla="*/ 0 256 1"/>
              <a:gd name="G5" fmla="+- G2 T0 T1"/>
              <a:gd name="G6" fmla="?: G2 G2 G5"/>
              <a:gd name="G7" fmla="+- 0 0 G6"/>
              <a:gd name="G8" fmla="+- 9365 0 0"/>
              <a:gd name="G9" fmla="+- 0 0 10659590"/>
              <a:gd name="G10" fmla="+- 9365 0 2700"/>
              <a:gd name="G11" fmla="cos G10 -8324890"/>
              <a:gd name="G12" fmla="sin G10 -8324890"/>
              <a:gd name="G13" fmla="cos 13500 -8324890"/>
              <a:gd name="G14" fmla="sin 13500 -8324890"/>
              <a:gd name="G15" fmla="+- G11 10800 0"/>
              <a:gd name="G16" fmla="+- G12 10800 0"/>
              <a:gd name="G17" fmla="+- G13 10800 0"/>
              <a:gd name="G18" fmla="+- G14 10800 0"/>
              <a:gd name="G19" fmla="*/ 9365 1 2"/>
              <a:gd name="G20" fmla="+- G19 5400 0"/>
              <a:gd name="G21" fmla="cos G20 -8324890"/>
              <a:gd name="G22" fmla="sin G20 -8324890"/>
              <a:gd name="G23" fmla="+- G21 10800 0"/>
              <a:gd name="G24" fmla="+- G12 G23 G22"/>
              <a:gd name="G25" fmla="+- G22 G23 G11"/>
              <a:gd name="G26" fmla="cos 10800 -8324890"/>
              <a:gd name="G27" fmla="sin 10800 -8324890"/>
              <a:gd name="G28" fmla="cos 9365 -8324890"/>
              <a:gd name="G29" fmla="sin 9365 -8324890"/>
              <a:gd name="G30" fmla="+- G26 10800 0"/>
              <a:gd name="G31" fmla="+- G27 10800 0"/>
              <a:gd name="G32" fmla="+- G28 10800 0"/>
              <a:gd name="G33" fmla="+- G29 10800 0"/>
              <a:gd name="G34" fmla="+- G19 5400 0"/>
              <a:gd name="G35" fmla="cos G34 10659590"/>
              <a:gd name="G36" fmla="sin G34 10659590"/>
              <a:gd name="G37" fmla="+/ 10659590 -8324890 2"/>
              <a:gd name="T2" fmla="*/ 180 256 1"/>
              <a:gd name="T3" fmla="*/ 0 256 1"/>
              <a:gd name="G38" fmla="+- G37 T2 T3"/>
              <a:gd name="G39" fmla="?: G2 G37 G38"/>
              <a:gd name="G40" fmla="cos 10800 G39"/>
              <a:gd name="G41" fmla="sin 10800 G39"/>
              <a:gd name="G42" fmla="cos 9365 G39"/>
              <a:gd name="G43" fmla="sin 9365 G39"/>
              <a:gd name="G44" fmla="+- G40 10800 0"/>
              <a:gd name="G45" fmla="+- G41 10800 0"/>
              <a:gd name="G46" fmla="+- G42 10800 0"/>
              <a:gd name="G47" fmla="+- G43 10800 0"/>
              <a:gd name="G48" fmla="+- G35 10800 0"/>
              <a:gd name="G49" fmla="+- G36 10800 0"/>
              <a:gd name="T4" fmla="*/ 517 w 21600"/>
              <a:gd name="T5" fmla="*/ 7496 h 21600"/>
              <a:gd name="T6" fmla="*/ 1175 w 21600"/>
              <a:gd name="T7" fmla="*/ 13806 h 21600"/>
              <a:gd name="T8" fmla="*/ 1883 w 21600"/>
              <a:gd name="T9" fmla="*/ 7935 h 21600"/>
              <a:gd name="T10" fmla="*/ 2670 w 21600"/>
              <a:gd name="T11" fmla="*/ 22 h 21600"/>
              <a:gd name="T12" fmla="*/ 7457 w 21600"/>
              <a:gd name="T13" fmla="*/ 692 h 21600"/>
              <a:gd name="T14" fmla="*/ 6786 w 21600"/>
              <a:gd name="T15" fmla="*/ 54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5160" y="3323"/>
                </a:moveTo>
                <a:cubicBezTo>
                  <a:pt x="2814" y="5093"/>
                  <a:pt x="1434" y="7861"/>
                  <a:pt x="1434" y="10799"/>
                </a:cubicBezTo>
                <a:cubicBezTo>
                  <a:pt x="1434" y="11746"/>
                  <a:pt x="1578" y="12688"/>
                  <a:pt x="1860" y="13592"/>
                </a:cubicBezTo>
                <a:lnTo>
                  <a:pt x="491" y="14020"/>
                </a:lnTo>
                <a:cubicBezTo>
                  <a:pt x="165" y="12977"/>
                  <a:pt x="0" y="11892"/>
                  <a:pt x="0" y="10800"/>
                </a:cubicBezTo>
                <a:cubicBezTo>
                  <a:pt x="0" y="7411"/>
                  <a:pt x="1590" y="4218"/>
                  <a:pt x="4296" y="2177"/>
                </a:cubicBezTo>
                <a:lnTo>
                  <a:pt x="2670" y="22"/>
                </a:lnTo>
                <a:lnTo>
                  <a:pt x="7457" y="692"/>
                </a:lnTo>
                <a:lnTo>
                  <a:pt x="6786" y="5479"/>
                </a:lnTo>
                <a:lnTo>
                  <a:pt x="5160" y="3323"/>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3327" name="AutoShape 15"/>
          <p:cNvSpPr>
            <a:spLocks noChangeArrowheads="1"/>
          </p:cNvSpPr>
          <p:nvPr/>
        </p:nvSpPr>
        <p:spPr bwMode="auto">
          <a:xfrm>
            <a:off x="3200400" y="2743200"/>
            <a:ext cx="2970213" cy="2971800"/>
          </a:xfrm>
          <a:custGeom>
            <a:avLst/>
            <a:gdLst>
              <a:gd name="G0" fmla="+- 2532687 0 0"/>
              <a:gd name="G1" fmla="+- 518062 0 0"/>
              <a:gd name="G2" fmla="+- 2532687 0 518062"/>
              <a:gd name="G3" fmla="+- 10800 0 0"/>
              <a:gd name="G4" fmla="+- 0 0 2532687"/>
              <a:gd name="T0" fmla="*/ 360 256 1"/>
              <a:gd name="T1" fmla="*/ 0 256 1"/>
              <a:gd name="G5" fmla="+- G2 T0 T1"/>
              <a:gd name="G6" fmla="?: G2 G2 G5"/>
              <a:gd name="G7" fmla="+- 0 0 G6"/>
              <a:gd name="G8" fmla="+- 8906 0 0"/>
              <a:gd name="G9" fmla="+- 0 0 518062"/>
              <a:gd name="G10" fmla="+- 8906 0 2700"/>
              <a:gd name="G11" fmla="cos G10 2532687"/>
              <a:gd name="G12" fmla="sin G10 2532687"/>
              <a:gd name="G13" fmla="cos 13500 2532687"/>
              <a:gd name="G14" fmla="sin 13500 2532687"/>
              <a:gd name="G15" fmla="+- G11 10800 0"/>
              <a:gd name="G16" fmla="+- G12 10800 0"/>
              <a:gd name="G17" fmla="+- G13 10800 0"/>
              <a:gd name="G18" fmla="+- G14 10800 0"/>
              <a:gd name="G19" fmla="*/ 8906 1 2"/>
              <a:gd name="G20" fmla="+- G19 5400 0"/>
              <a:gd name="G21" fmla="cos G20 2532687"/>
              <a:gd name="G22" fmla="sin G20 2532687"/>
              <a:gd name="G23" fmla="+- G21 10800 0"/>
              <a:gd name="G24" fmla="+- G12 G23 G22"/>
              <a:gd name="G25" fmla="+- G22 G23 G11"/>
              <a:gd name="G26" fmla="cos 10800 2532687"/>
              <a:gd name="G27" fmla="sin 10800 2532687"/>
              <a:gd name="G28" fmla="cos 8906 2532687"/>
              <a:gd name="G29" fmla="sin 8906 2532687"/>
              <a:gd name="G30" fmla="+- G26 10800 0"/>
              <a:gd name="G31" fmla="+- G27 10800 0"/>
              <a:gd name="G32" fmla="+- G28 10800 0"/>
              <a:gd name="G33" fmla="+- G29 10800 0"/>
              <a:gd name="G34" fmla="+- G19 5400 0"/>
              <a:gd name="G35" fmla="cos G34 518062"/>
              <a:gd name="G36" fmla="sin G34 518062"/>
              <a:gd name="G37" fmla="+/ 518062 2532687 2"/>
              <a:gd name="T2" fmla="*/ 180 256 1"/>
              <a:gd name="T3" fmla="*/ 0 256 1"/>
              <a:gd name="G38" fmla="+- G37 T2 T3"/>
              <a:gd name="G39" fmla="?: G2 G37 G38"/>
              <a:gd name="G40" fmla="cos 10800 G39"/>
              <a:gd name="G41" fmla="sin 10800 G39"/>
              <a:gd name="G42" fmla="cos 8906 G39"/>
              <a:gd name="G43" fmla="sin 8906 G39"/>
              <a:gd name="G44" fmla="+- G40 10800 0"/>
              <a:gd name="G45" fmla="+- G41 10800 0"/>
              <a:gd name="G46" fmla="+- G42 10800 0"/>
              <a:gd name="G47" fmla="+- G43 10800 0"/>
              <a:gd name="G48" fmla="+- G35 10800 0"/>
              <a:gd name="G49" fmla="+- G36 10800 0"/>
              <a:gd name="T4" fmla="*/ 20721 w 21600"/>
              <a:gd name="T5" fmla="*/ 15067 h 21600"/>
              <a:gd name="T6" fmla="*/ 20559 w 21600"/>
              <a:gd name="T7" fmla="*/ 12155 h 21600"/>
              <a:gd name="T8" fmla="*/ 18981 w 21600"/>
              <a:gd name="T9" fmla="*/ 14319 h 21600"/>
              <a:gd name="T10" fmla="*/ 21343 w 21600"/>
              <a:gd name="T11" fmla="*/ 19230 h 21600"/>
              <a:gd name="T12" fmla="*/ 16217 w 21600"/>
              <a:gd name="T13" fmla="*/ 19801 h 21600"/>
              <a:gd name="T14" fmla="*/ 15647 w 21600"/>
              <a:gd name="T15" fmla="*/ 1467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755" y="16361"/>
                </a:moveTo>
                <a:cubicBezTo>
                  <a:pt x="18756" y="15110"/>
                  <a:pt x="19400" y="13612"/>
                  <a:pt x="19621" y="12024"/>
                </a:cubicBezTo>
                <a:lnTo>
                  <a:pt x="21497" y="12285"/>
                </a:lnTo>
                <a:cubicBezTo>
                  <a:pt x="21230" y="14210"/>
                  <a:pt x="20448" y="16026"/>
                  <a:pt x="19235" y="17544"/>
                </a:cubicBezTo>
                <a:lnTo>
                  <a:pt x="21343" y="19230"/>
                </a:lnTo>
                <a:lnTo>
                  <a:pt x="16217" y="19801"/>
                </a:lnTo>
                <a:lnTo>
                  <a:pt x="15647" y="14675"/>
                </a:lnTo>
                <a:lnTo>
                  <a:pt x="17755" y="16361"/>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3328" name="Oval 16"/>
          <p:cNvSpPr>
            <a:spLocks noChangeArrowheads="1"/>
          </p:cNvSpPr>
          <p:nvPr/>
        </p:nvSpPr>
        <p:spPr bwMode="auto">
          <a:xfrm>
            <a:off x="3505200" y="2133600"/>
            <a:ext cx="1981200" cy="9906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t>Reqs Analysis</a:t>
            </a:r>
          </a:p>
        </p:txBody>
      </p:sp>
      <p:sp>
        <p:nvSpPr>
          <p:cNvPr id="653329" name="Oval 17"/>
          <p:cNvSpPr>
            <a:spLocks noChangeArrowheads="1"/>
          </p:cNvSpPr>
          <p:nvPr/>
        </p:nvSpPr>
        <p:spPr bwMode="auto">
          <a:xfrm>
            <a:off x="1752600" y="3581400"/>
            <a:ext cx="1981200" cy="9906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t>Evaluate</a:t>
            </a:r>
          </a:p>
        </p:txBody>
      </p:sp>
      <p:sp>
        <p:nvSpPr>
          <p:cNvPr id="653330" name="Oval 18"/>
          <p:cNvSpPr>
            <a:spLocks noChangeArrowheads="1"/>
          </p:cNvSpPr>
          <p:nvPr/>
        </p:nvSpPr>
        <p:spPr bwMode="auto">
          <a:xfrm>
            <a:off x="5257800" y="3505200"/>
            <a:ext cx="1981200" cy="9906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t>Design</a:t>
            </a:r>
          </a:p>
        </p:txBody>
      </p:sp>
      <p:sp>
        <p:nvSpPr>
          <p:cNvPr id="653331" name="AutoShape 19"/>
          <p:cNvSpPr>
            <a:spLocks noChangeArrowheads="1"/>
          </p:cNvSpPr>
          <p:nvPr/>
        </p:nvSpPr>
        <p:spPr bwMode="auto">
          <a:xfrm rot="5400000">
            <a:off x="2667793" y="2666207"/>
            <a:ext cx="2970213" cy="2971800"/>
          </a:xfrm>
          <a:custGeom>
            <a:avLst/>
            <a:gdLst>
              <a:gd name="G0" fmla="+- 3462341 0 0"/>
              <a:gd name="G1" fmla="+- 1182111 0 0"/>
              <a:gd name="G2" fmla="+- 3462341 0 1182111"/>
              <a:gd name="G3" fmla="+- 10800 0 0"/>
              <a:gd name="G4" fmla="+- 0 0 3462341"/>
              <a:gd name="T0" fmla="*/ 360 256 1"/>
              <a:gd name="T1" fmla="*/ 0 256 1"/>
              <a:gd name="G5" fmla="+- G2 T0 T1"/>
              <a:gd name="G6" fmla="?: G2 G2 G5"/>
              <a:gd name="G7" fmla="+- 0 0 G6"/>
              <a:gd name="G8" fmla="+- 9237 0 0"/>
              <a:gd name="G9" fmla="+- 0 0 1182111"/>
              <a:gd name="G10" fmla="+- 9237 0 2700"/>
              <a:gd name="G11" fmla="cos G10 3462341"/>
              <a:gd name="G12" fmla="sin G10 3462341"/>
              <a:gd name="G13" fmla="cos 13500 3462341"/>
              <a:gd name="G14" fmla="sin 13500 3462341"/>
              <a:gd name="G15" fmla="+- G11 10800 0"/>
              <a:gd name="G16" fmla="+- G12 10800 0"/>
              <a:gd name="G17" fmla="+- G13 10800 0"/>
              <a:gd name="G18" fmla="+- G14 10800 0"/>
              <a:gd name="G19" fmla="*/ 9237 1 2"/>
              <a:gd name="G20" fmla="+- G19 5400 0"/>
              <a:gd name="G21" fmla="cos G20 3462341"/>
              <a:gd name="G22" fmla="sin G20 3462341"/>
              <a:gd name="G23" fmla="+- G21 10800 0"/>
              <a:gd name="G24" fmla="+- G12 G23 G22"/>
              <a:gd name="G25" fmla="+- G22 G23 G11"/>
              <a:gd name="G26" fmla="cos 10800 3462341"/>
              <a:gd name="G27" fmla="sin 10800 3462341"/>
              <a:gd name="G28" fmla="cos 9237 3462341"/>
              <a:gd name="G29" fmla="sin 9237 3462341"/>
              <a:gd name="G30" fmla="+- G26 10800 0"/>
              <a:gd name="G31" fmla="+- G27 10800 0"/>
              <a:gd name="G32" fmla="+- G28 10800 0"/>
              <a:gd name="G33" fmla="+- G29 10800 0"/>
              <a:gd name="G34" fmla="+- G19 5400 0"/>
              <a:gd name="G35" fmla="cos G34 1182111"/>
              <a:gd name="G36" fmla="sin G34 1182111"/>
              <a:gd name="G37" fmla="+/ 1182111 3462341 2"/>
              <a:gd name="T2" fmla="*/ 180 256 1"/>
              <a:gd name="T3" fmla="*/ 0 256 1"/>
              <a:gd name="G38" fmla="+- G37 T2 T3"/>
              <a:gd name="G39" fmla="?: G2 G37 G38"/>
              <a:gd name="G40" fmla="cos 10800 G39"/>
              <a:gd name="G41" fmla="sin 10800 G39"/>
              <a:gd name="G42" fmla="cos 9237 G39"/>
              <a:gd name="G43" fmla="sin 9237 G39"/>
              <a:gd name="G44" fmla="+- G40 10800 0"/>
              <a:gd name="G45" fmla="+- G41 10800 0"/>
              <a:gd name="G46" fmla="+- G42 10800 0"/>
              <a:gd name="G47" fmla="+- G43 10800 0"/>
              <a:gd name="G48" fmla="+- G35 10800 0"/>
              <a:gd name="G49" fmla="+- G36 10800 0"/>
              <a:gd name="T4" fmla="*/ 19599 w 21600"/>
              <a:gd name="T5" fmla="*/ 17061 h 21600"/>
              <a:gd name="T6" fmla="*/ 20326 w 21600"/>
              <a:gd name="T7" fmla="*/ 13902 h 21600"/>
              <a:gd name="T8" fmla="*/ 18326 w 21600"/>
              <a:gd name="T9" fmla="*/ 16155 h 21600"/>
              <a:gd name="T10" fmla="*/ 18956 w 21600"/>
              <a:gd name="T11" fmla="*/ 21557 h 21600"/>
              <a:gd name="T12" fmla="*/ 14079 w 21600"/>
              <a:gd name="T13" fmla="*/ 20887 h 21600"/>
              <a:gd name="T14" fmla="*/ 14749 w 21600"/>
              <a:gd name="T15" fmla="*/ 1600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380" y="18160"/>
                </a:moveTo>
                <a:cubicBezTo>
                  <a:pt x="17882" y="17022"/>
                  <a:pt x="18999" y="15451"/>
                  <a:pt x="19583" y="13660"/>
                </a:cubicBezTo>
                <a:lnTo>
                  <a:pt x="21069" y="14144"/>
                </a:lnTo>
                <a:cubicBezTo>
                  <a:pt x="20387" y="16238"/>
                  <a:pt x="19080" y="18075"/>
                  <a:pt x="17324" y="19406"/>
                </a:cubicBezTo>
                <a:lnTo>
                  <a:pt x="18956" y="21557"/>
                </a:lnTo>
                <a:lnTo>
                  <a:pt x="14079" y="20887"/>
                </a:lnTo>
                <a:lnTo>
                  <a:pt x="14749" y="16009"/>
                </a:lnTo>
                <a:lnTo>
                  <a:pt x="16380" y="1816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3332" name="Oval 20"/>
          <p:cNvSpPr>
            <a:spLocks noChangeArrowheads="1"/>
          </p:cNvSpPr>
          <p:nvPr/>
        </p:nvSpPr>
        <p:spPr bwMode="auto">
          <a:xfrm>
            <a:off x="3505200" y="5029200"/>
            <a:ext cx="1981200" cy="9906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t>Develop</a:t>
            </a:r>
          </a:p>
        </p:txBody>
      </p:sp>
      <p:sp>
        <p:nvSpPr>
          <p:cNvPr id="653333" name="Text Box 21"/>
          <p:cNvSpPr txBox="1">
            <a:spLocks noChangeArrowheads="1"/>
          </p:cNvSpPr>
          <p:nvPr/>
        </p:nvSpPr>
        <p:spPr bwMode="auto">
          <a:xfrm>
            <a:off x="5257800" y="1600200"/>
            <a:ext cx="30480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buFontTx/>
              <a:buChar char="•"/>
            </a:pPr>
            <a:r>
              <a:rPr lang="en-US"/>
              <a:t> Task analysis</a:t>
            </a:r>
          </a:p>
          <a:p>
            <a:pPr eaLnBrk="1" hangingPunct="1">
              <a:buFontTx/>
              <a:buChar char="•"/>
            </a:pPr>
            <a:r>
              <a:rPr lang="en-US"/>
              <a:t> Ethnography</a:t>
            </a:r>
          </a:p>
        </p:txBody>
      </p:sp>
      <p:sp>
        <p:nvSpPr>
          <p:cNvPr id="653323" name="Text Box 11"/>
          <p:cNvSpPr txBox="1">
            <a:spLocks noChangeArrowheads="1"/>
          </p:cNvSpPr>
          <p:nvPr/>
        </p:nvSpPr>
        <p:spPr bwMode="auto">
          <a:xfrm>
            <a:off x="152400" y="2759075"/>
            <a:ext cx="323215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1" hangingPunct="1">
              <a:buFontTx/>
              <a:buChar char="•"/>
            </a:pPr>
            <a:r>
              <a:rPr lang="en-US"/>
              <a:t> Usability studies</a:t>
            </a:r>
          </a:p>
          <a:p>
            <a:pPr eaLnBrk="1" hangingPunct="1">
              <a:buFontTx/>
              <a:buChar char="•"/>
            </a:pPr>
            <a:r>
              <a:rPr lang="en-US"/>
              <a:t> Controlled experiments</a:t>
            </a:r>
          </a:p>
        </p:txBody>
      </p:sp>
    </p:spTree>
    <p:extLst>
      <p:ext uri="{BB962C8B-B14F-4D97-AF65-F5344CB8AC3E}">
        <p14:creationId xmlns:p14="http://schemas.microsoft.com/office/powerpoint/2010/main" val="2413556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r>
              <a:rPr lang="en-US">
                <a:solidFill>
                  <a:schemeClr val="tx1"/>
                </a:solidFill>
                <a:latin typeface="Comic Sans MS" charset="0"/>
              </a:rPr>
              <a:t>A Method: Scenario-Based Usability Engineering</a:t>
            </a:r>
            <a:endParaRPr lang="en-US">
              <a:solidFill>
                <a:schemeClr val="tx1"/>
              </a:solidFill>
            </a:endParaRPr>
          </a:p>
        </p:txBody>
      </p:sp>
      <p:sp>
        <p:nvSpPr>
          <p:cNvPr id="618500" name="Rectangle 4"/>
          <p:cNvSpPr>
            <a:spLocks noChangeArrowheads="1"/>
          </p:cNvSpPr>
          <p:nvPr/>
        </p:nvSpPr>
        <p:spPr bwMode="auto">
          <a:xfrm>
            <a:off x="457200" y="1981200"/>
            <a:ext cx="8458200" cy="482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20000"/>
              </a:spcBef>
              <a:buFontTx/>
              <a:buChar char="•"/>
            </a:pPr>
            <a:r>
              <a:rPr lang="en-US" sz="2800">
                <a:latin typeface="Comic Sans MS" charset="0"/>
              </a:rPr>
              <a:t>Stories of people and their activities</a:t>
            </a:r>
          </a:p>
          <a:p>
            <a:pPr>
              <a:spcBef>
                <a:spcPct val="20000"/>
              </a:spcBef>
              <a:buFontTx/>
              <a:buChar char="•"/>
            </a:pPr>
            <a:r>
              <a:rPr lang="en-US" sz="2800">
                <a:latin typeface="Comic Sans MS" charset="0"/>
              </a:rPr>
              <a:t>Typical elements of the story are:</a:t>
            </a:r>
          </a:p>
          <a:p>
            <a:pPr lvl="1">
              <a:spcBef>
                <a:spcPct val="20000"/>
              </a:spcBef>
              <a:buFontTx/>
              <a:buChar char="–"/>
            </a:pPr>
            <a:r>
              <a:rPr lang="en-US">
                <a:latin typeface="Comic Sans MS" charset="0"/>
              </a:rPr>
              <a:t>A </a:t>
            </a:r>
            <a:r>
              <a:rPr lang="en-US" i="1">
                <a:latin typeface="Comic Sans MS" charset="0"/>
              </a:rPr>
              <a:t>setting</a:t>
            </a:r>
            <a:endParaRPr lang="en-US">
              <a:latin typeface="Comic Sans MS" charset="0"/>
            </a:endParaRPr>
          </a:p>
          <a:p>
            <a:pPr lvl="1">
              <a:spcBef>
                <a:spcPct val="20000"/>
              </a:spcBef>
              <a:buFontTx/>
              <a:buChar char="–"/>
            </a:pPr>
            <a:r>
              <a:rPr lang="en-US">
                <a:latin typeface="Comic Sans MS" charset="0"/>
              </a:rPr>
              <a:t>One or more </a:t>
            </a:r>
            <a:r>
              <a:rPr lang="en-US" i="1">
                <a:latin typeface="Comic Sans MS" charset="0"/>
              </a:rPr>
              <a:t>actors</a:t>
            </a:r>
            <a:r>
              <a:rPr lang="en-US">
                <a:latin typeface="Comic Sans MS" charset="0"/>
              </a:rPr>
              <a:t> or </a:t>
            </a:r>
            <a:r>
              <a:rPr lang="en-US" i="1">
                <a:latin typeface="Comic Sans MS" charset="0"/>
              </a:rPr>
              <a:t>agents</a:t>
            </a:r>
            <a:endParaRPr lang="en-US">
              <a:latin typeface="Comic Sans MS" charset="0"/>
            </a:endParaRPr>
          </a:p>
          <a:p>
            <a:pPr lvl="1">
              <a:spcBef>
                <a:spcPct val="20000"/>
              </a:spcBef>
              <a:buFontTx/>
              <a:buChar char="–"/>
            </a:pPr>
            <a:r>
              <a:rPr lang="en-US">
                <a:latin typeface="Comic Sans MS" charset="0"/>
              </a:rPr>
              <a:t>An orienting or motivating </a:t>
            </a:r>
            <a:r>
              <a:rPr lang="en-US" i="1">
                <a:latin typeface="Comic Sans MS" charset="0"/>
              </a:rPr>
              <a:t>goal</a:t>
            </a:r>
            <a:r>
              <a:rPr lang="en-US">
                <a:latin typeface="Comic Sans MS" charset="0"/>
              </a:rPr>
              <a:t> or </a:t>
            </a:r>
            <a:r>
              <a:rPr lang="en-US" i="1">
                <a:latin typeface="Comic Sans MS" charset="0"/>
              </a:rPr>
              <a:t>objective</a:t>
            </a:r>
          </a:p>
          <a:p>
            <a:pPr lvl="1">
              <a:spcBef>
                <a:spcPct val="20000"/>
              </a:spcBef>
              <a:buFontTx/>
              <a:buChar char="–"/>
            </a:pPr>
            <a:r>
              <a:rPr lang="en-US">
                <a:latin typeface="Comic Sans MS" charset="0"/>
              </a:rPr>
              <a:t>Mental activity, </a:t>
            </a:r>
            <a:r>
              <a:rPr lang="en-US" i="1">
                <a:latin typeface="Comic Sans MS" charset="0"/>
              </a:rPr>
              <a:t>plans</a:t>
            </a:r>
            <a:r>
              <a:rPr lang="en-US">
                <a:latin typeface="Comic Sans MS" charset="0"/>
              </a:rPr>
              <a:t> or </a:t>
            </a:r>
            <a:r>
              <a:rPr lang="en-US" i="1">
                <a:latin typeface="Comic Sans MS" charset="0"/>
              </a:rPr>
              <a:t>evaluation</a:t>
            </a:r>
            <a:r>
              <a:rPr lang="en-US">
                <a:latin typeface="Comic Sans MS" charset="0"/>
              </a:rPr>
              <a:t> of behavior</a:t>
            </a:r>
          </a:p>
          <a:p>
            <a:pPr lvl="1">
              <a:spcBef>
                <a:spcPct val="20000"/>
              </a:spcBef>
              <a:buFontTx/>
              <a:buChar char="–"/>
            </a:pPr>
            <a:r>
              <a:rPr lang="en-US">
                <a:latin typeface="Comic Sans MS" charset="0"/>
              </a:rPr>
              <a:t>A </a:t>
            </a:r>
            <a:r>
              <a:rPr lang="ja-JP" altLang="en-US">
                <a:latin typeface="Arial"/>
              </a:rPr>
              <a:t>“</a:t>
            </a:r>
            <a:r>
              <a:rPr lang="en-US">
                <a:latin typeface="Comic Sans MS" charset="0"/>
              </a:rPr>
              <a:t>storyline</a:t>
            </a:r>
            <a:r>
              <a:rPr lang="ja-JP" altLang="en-US">
                <a:latin typeface="Arial"/>
              </a:rPr>
              <a:t>”</a:t>
            </a:r>
            <a:r>
              <a:rPr lang="en-US">
                <a:latin typeface="Comic Sans MS" charset="0"/>
              </a:rPr>
              <a:t> sequenced by </a:t>
            </a:r>
            <a:r>
              <a:rPr lang="en-US" i="1">
                <a:latin typeface="Comic Sans MS" charset="0"/>
              </a:rPr>
              <a:t>actions</a:t>
            </a:r>
            <a:r>
              <a:rPr lang="en-US">
                <a:latin typeface="Comic Sans MS" charset="0"/>
              </a:rPr>
              <a:t> and </a:t>
            </a:r>
            <a:r>
              <a:rPr lang="en-US" i="1">
                <a:latin typeface="Comic Sans MS" charset="0"/>
              </a:rPr>
              <a:t>events</a:t>
            </a:r>
          </a:p>
          <a:p>
            <a:pPr>
              <a:spcBef>
                <a:spcPct val="20000"/>
              </a:spcBef>
              <a:buFontTx/>
              <a:buChar char="•"/>
            </a:pPr>
            <a:r>
              <a:rPr lang="en-US" sz="2800">
                <a:latin typeface="Comic Sans MS" charset="0"/>
              </a:rPr>
              <a:t>Emphasis on </a:t>
            </a:r>
            <a:r>
              <a:rPr lang="en-US" sz="2800" u="sng">
                <a:latin typeface="Comic Sans MS" charset="0"/>
              </a:rPr>
              <a:t>use</a:t>
            </a:r>
            <a:r>
              <a:rPr lang="en-US" sz="2800">
                <a:latin typeface="Comic Sans MS" charset="0"/>
              </a:rPr>
              <a:t>, i.e., people</a:t>
            </a:r>
            <a:r>
              <a:rPr lang="ja-JP" altLang="en-US" sz="2800">
                <a:latin typeface="Arial"/>
              </a:rPr>
              <a:t>’</a:t>
            </a:r>
            <a:r>
              <a:rPr lang="en-US" sz="2800">
                <a:latin typeface="Comic Sans MS" charset="0"/>
              </a:rPr>
              <a:t>s needs, expectations, actions, and reactions</a:t>
            </a:r>
          </a:p>
        </p:txBody>
      </p:sp>
    </p:spTree>
    <p:extLst>
      <p:ext uri="{BB962C8B-B14F-4D97-AF65-F5344CB8AC3E}">
        <p14:creationId xmlns:p14="http://schemas.microsoft.com/office/powerpoint/2010/main" val="602389203"/>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Freeform 2"/>
          <p:cNvSpPr>
            <a:spLocks/>
          </p:cNvSpPr>
          <p:nvPr/>
        </p:nvSpPr>
        <p:spPr bwMode="auto">
          <a:xfrm rot="611248" flipH="1" flipV="1">
            <a:off x="6553200" y="5867400"/>
            <a:ext cx="1357313" cy="812800"/>
          </a:xfrm>
          <a:custGeom>
            <a:avLst/>
            <a:gdLst>
              <a:gd name="T0" fmla="*/ 1152 w 1152"/>
              <a:gd name="T1" fmla="*/ 273 h 465"/>
              <a:gd name="T2" fmla="*/ 480 w 1152"/>
              <a:gd name="T3" fmla="*/ 33 h 465"/>
              <a:gd name="T4" fmla="*/ 0 w 1152"/>
              <a:gd name="T5" fmla="*/ 465 h 465"/>
            </a:gdLst>
            <a:ahLst/>
            <a:cxnLst>
              <a:cxn ang="0">
                <a:pos x="T0" y="T1"/>
              </a:cxn>
              <a:cxn ang="0">
                <a:pos x="T2" y="T3"/>
              </a:cxn>
              <a:cxn ang="0">
                <a:pos x="T4" y="T5"/>
              </a:cxn>
            </a:cxnLst>
            <a:rect l="0" t="0" r="r" b="b"/>
            <a:pathLst>
              <a:path w="1152" h="465">
                <a:moveTo>
                  <a:pt x="1152" y="273"/>
                </a:moveTo>
                <a:cubicBezTo>
                  <a:pt x="912" y="136"/>
                  <a:pt x="672" y="0"/>
                  <a:pt x="480" y="33"/>
                </a:cubicBezTo>
                <a:cubicBezTo>
                  <a:pt x="287" y="65"/>
                  <a:pt x="143" y="265"/>
                  <a:pt x="0" y="465"/>
                </a:cubicBezTo>
              </a:path>
            </a:pathLst>
          </a:custGeom>
          <a:noFill/>
          <a:ln w="38100" cap="flat" cmpd="sng">
            <a:solidFill>
              <a:srgbClr val="5F5F5F"/>
            </a:solidFill>
            <a:prstDash val="solid"/>
            <a:round/>
            <a:headEnd type="triangl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9459" name="AutoShape 3"/>
          <p:cNvSpPr>
            <a:spLocks noChangeArrowheads="1"/>
          </p:cNvSpPr>
          <p:nvPr/>
        </p:nvSpPr>
        <p:spPr bwMode="auto">
          <a:xfrm>
            <a:off x="7239000" y="304800"/>
            <a:ext cx="1524000" cy="1066800"/>
          </a:xfrm>
          <a:prstGeom prst="roundRect">
            <a:avLst>
              <a:gd name="adj" fmla="val 16667"/>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9460" name="AutoShape 4"/>
          <p:cNvSpPr>
            <a:spLocks noChangeArrowheads="1"/>
          </p:cNvSpPr>
          <p:nvPr/>
        </p:nvSpPr>
        <p:spPr bwMode="auto">
          <a:xfrm flipV="1">
            <a:off x="2438400" y="2057400"/>
            <a:ext cx="4267200" cy="2438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99"/>
          </a:solidFill>
          <a:ln>
            <a:noFill/>
          </a:ln>
          <a:effectLst/>
          <a:extLs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a:endParaRPr lang="en-US">
              <a:solidFill>
                <a:schemeClr val="bg1"/>
              </a:solidFill>
              <a:latin typeface="Arial" charset="0"/>
            </a:endParaRPr>
          </a:p>
        </p:txBody>
      </p:sp>
      <p:sp>
        <p:nvSpPr>
          <p:cNvPr id="659461" name="AutoShape 5"/>
          <p:cNvSpPr>
            <a:spLocks noChangeArrowheads="1"/>
          </p:cNvSpPr>
          <p:nvPr/>
        </p:nvSpPr>
        <p:spPr bwMode="auto">
          <a:xfrm>
            <a:off x="3124200" y="381000"/>
            <a:ext cx="3124200" cy="685800"/>
          </a:xfrm>
          <a:prstGeom prst="roundRect">
            <a:avLst>
              <a:gd name="adj" fmla="val 16667"/>
            </a:avLst>
          </a:prstGeom>
          <a:solidFill>
            <a:srgbClr val="FFFF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sz="3200">
              <a:solidFill>
                <a:srgbClr val="F9DCD3"/>
              </a:solidFill>
              <a:latin typeface="Arial" charset="0"/>
            </a:endParaRPr>
          </a:p>
        </p:txBody>
      </p:sp>
      <p:sp>
        <p:nvSpPr>
          <p:cNvPr id="659462" name="Text Box 6"/>
          <p:cNvSpPr txBox="1">
            <a:spLocks noChangeArrowheads="1"/>
          </p:cNvSpPr>
          <p:nvPr/>
        </p:nvSpPr>
        <p:spPr bwMode="auto">
          <a:xfrm>
            <a:off x="3352800" y="457200"/>
            <a:ext cx="27114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GB">
                <a:latin typeface="Arial" charset="0"/>
              </a:rPr>
              <a:t>Problem</a:t>
            </a:r>
            <a:r>
              <a:rPr lang="en-US">
                <a:latin typeface="Arial" charset="0"/>
              </a:rPr>
              <a:t> scenarios</a:t>
            </a:r>
          </a:p>
        </p:txBody>
      </p:sp>
      <p:sp>
        <p:nvSpPr>
          <p:cNvPr id="659463" name="Line 7"/>
          <p:cNvSpPr>
            <a:spLocks noChangeShapeType="1"/>
          </p:cNvSpPr>
          <p:nvPr/>
        </p:nvSpPr>
        <p:spPr bwMode="auto">
          <a:xfrm flipH="1">
            <a:off x="2057400" y="5943600"/>
            <a:ext cx="990600" cy="0"/>
          </a:xfrm>
          <a:prstGeom prst="line">
            <a:avLst/>
          </a:prstGeom>
          <a:noFill/>
          <a:ln w="38100">
            <a:solidFill>
              <a:srgbClr val="5F5F5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9464" name="AutoShape 8"/>
          <p:cNvSpPr>
            <a:spLocks noChangeArrowheads="1"/>
          </p:cNvSpPr>
          <p:nvPr/>
        </p:nvSpPr>
        <p:spPr bwMode="auto">
          <a:xfrm>
            <a:off x="762000" y="5334000"/>
            <a:ext cx="1295400" cy="1066800"/>
          </a:xfrm>
          <a:prstGeom prst="roundRect">
            <a:avLst>
              <a:gd name="adj" fmla="val 16667"/>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9465" name="Text Box 9"/>
          <p:cNvSpPr txBox="1">
            <a:spLocks noChangeArrowheads="1"/>
          </p:cNvSpPr>
          <p:nvPr/>
        </p:nvSpPr>
        <p:spPr bwMode="auto">
          <a:xfrm>
            <a:off x="762000" y="5562600"/>
            <a:ext cx="13017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1800" i="1">
                <a:latin typeface="Arial" charset="0"/>
              </a:rPr>
              <a:t>summative</a:t>
            </a:r>
          </a:p>
          <a:p>
            <a:r>
              <a:rPr lang="en-US" sz="1800" i="1">
                <a:latin typeface="Arial" charset="0"/>
              </a:rPr>
              <a:t>evaluation</a:t>
            </a:r>
          </a:p>
        </p:txBody>
      </p:sp>
      <p:sp>
        <p:nvSpPr>
          <p:cNvPr id="659466" name="Rectangle 10"/>
          <p:cNvSpPr>
            <a:spLocks noChangeArrowheads="1"/>
          </p:cNvSpPr>
          <p:nvPr/>
        </p:nvSpPr>
        <p:spPr bwMode="auto">
          <a:xfrm>
            <a:off x="3048000" y="3200400"/>
            <a:ext cx="3200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r>
              <a:rPr lang="en-US">
                <a:latin typeface="Arial" charset="0"/>
              </a:rPr>
              <a:t>Information scenarios</a:t>
            </a:r>
          </a:p>
        </p:txBody>
      </p:sp>
      <p:sp>
        <p:nvSpPr>
          <p:cNvPr id="659467" name="Text Box 11"/>
          <p:cNvSpPr txBox="1">
            <a:spLocks noChangeArrowheads="1"/>
          </p:cNvSpPr>
          <p:nvPr/>
        </p:nvSpPr>
        <p:spPr bwMode="auto">
          <a:xfrm>
            <a:off x="7162800" y="381000"/>
            <a:ext cx="167640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r>
              <a:rPr lang="en-GB" sz="1800" i="1">
                <a:latin typeface="Arial" charset="0"/>
              </a:rPr>
              <a:t>claims about current </a:t>
            </a:r>
          </a:p>
          <a:p>
            <a:pPr algn="ctr"/>
            <a:r>
              <a:rPr lang="en-GB" sz="1800" i="1">
                <a:latin typeface="Arial" charset="0"/>
              </a:rPr>
              <a:t>practice</a:t>
            </a:r>
            <a:endParaRPr lang="en-US" sz="1800" i="1">
              <a:latin typeface="Arial" charset="0"/>
            </a:endParaRPr>
          </a:p>
        </p:txBody>
      </p:sp>
      <p:sp>
        <p:nvSpPr>
          <p:cNvPr id="659468" name="Line 12"/>
          <p:cNvSpPr>
            <a:spLocks noChangeShapeType="1"/>
          </p:cNvSpPr>
          <p:nvPr/>
        </p:nvSpPr>
        <p:spPr bwMode="auto">
          <a:xfrm flipH="1">
            <a:off x="6248400" y="685800"/>
            <a:ext cx="990600" cy="0"/>
          </a:xfrm>
          <a:prstGeom prst="line">
            <a:avLst/>
          </a:prstGeom>
          <a:noFill/>
          <a:ln w="38100">
            <a:solidFill>
              <a:srgbClr val="5F5F5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9469" name="AutoShape 13"/>
          <p:cNvSpPr>
            <a:spLocks noChangeArrowheads="1"/>
          </p:cNvSpPr>
          <p:nvPr/>
        </p:nvSpPr>
        <p:spPr bwMode="auto">
          <a:xfrm>
            <a:off x="609600" y="304800"/>
            <a:ext cx="1524000" cy="1066800"/>
          </a:xfrm>
          <a:prstGeom prst="roundRect">
            <a:avLst>
              <a:gd name="adj" fmla="val 16667"/>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9470" name="Text Box 14"/>
          <p:cNvSpPr txBox="1">
            <a:spLocks noChangeArrowheads="1"/>
          </p:cNvSpPr>
          <p:nvPr/>
        </p:nvSpPr>
        <p:spPr bwMode="auto">
          <a:xfrm>
            <a:off x="609600" y="381000"/>
            <a:ext cx="1600200" cy="915988"/>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r>
              <a:rPr lang="en-US" sz="1800" i="1">
                <a:latin typeface="Arial" charset="0"/>
              </a:rPr>
              <a:t>analysis of</a:t>
            </a:r>
          </a:p>
          <a:p>
            <a:pPr algn="ctr"/>
            <a:r>
              <a:rPr lang="en-US" sz="1800" i="1">
                <a:latin typeface="Arial" charset="0"/>
              </a:rPr>
              <a:t>stakeholders,</a:t>
            </a:r>
          </a:p>
          <a:p>
            <a:pPr algn="ctr"/>
            <a:r>
              <a:rPr lang="en-US" sz="1800" i="1">
                <a:latin typeface="Arial" charset="0"/>
              </a:rPr>
              <a:t>field </a:t>
            </a:r>
            <a:r>
              <a:rPr lang="en-GB" sz="1800" i="1">
                <a:latin typeface="Arial" charset="0"/>
              </a:rPr>
              <a:t>studies</a:t>
            </a:r>
            <a:endParaRPr lang="en-US" sz="1800" i="1">
              <a:latin typeface="Arial" charset="0"/>
            </a:endParaRPr>
          </a:p>
        </p:txBody>
      </p:sp>
      <p:sp>
        <p:nvSpPr>
          <p:cNvPr id="659471" name="Line 15"/>
          <p:cNvSpPr>
            <a:spLocks noChangeShapeType="1"/>
          </p:cNvSpPr>
          <p:nvPr/>
        </p:nvSpPr>
        <p:spPr bwMode="auto">
          <a:xfrm>
            <a:off x="2133600" y="685800"/>
            <a:ext cx="990600" cy="0"/>
          </a:xfrm>
          <a:prstGeom prst="line">
            <a:avLst/>
          </a:prstGeom>
          <a:noFill/>
          <a:ln w="38100">
            <a:solidFill>
              <a:srgbClr val="5F5F5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9472" name="Freeform 16"/>
          <p:cNvSpPr>
            <a:spLocks/>
          </p:cNvSpPr>
          <p:nvPr/>
        </p:nvSpPr>
        <p:spPr bwMode="auto">
          <a:xfrm>
            <a:off x="2209800" y="1739900"/>
            <a:ext cx="1371600" cy="927100"/>
          </a:xfrm>
          <a:custGeom>
            <a:avLst/>
            <a:gdLst>
              <a:gd name="T0" fmla="*/ 0 w 816"/>
              <a:gd name="T1" fmla="*/ 200 h 536"/>
              <a:gd name="T2" fmla="*/ 480 w 816"/>
              <a:gd name="T3" fmla="*/ 56 h 536"/>
              <a:gd name="T4" fmla="*/ 816 w 816"/>
              <a:gd name="T5" fmla="*/ 536 h 536"/>
            </a:gdLst>
            <a:ahLst/>
            <a:cxnLst>
              <a:cxn ang="0">
                <a:pos x="T0" y="T1"/>
              </a:cxn>
              <a:cxn ang="0">
                <a:pos x="T2" y="T3"/>
              </a:cxn>
              <a:cxn ang="0">
                <a:pos x="T4" y="T5"/>
              </a:cxn>
            </a:cxnLst>
            <a:rect l="0" t="0" r="r" b="b"/>
            <a:pathLst>
              <a:path w="816" h="536">
                <a:moveTo>
                  <a:pt x="0" y="200"/>
                </a:moveTo>
                <a:cubicBezTo>
                  <a:pt x="172" y="100"/>
                  <a:pt x="344" y="0"/>
                  <a:pt x="480" y="56"/>
                </a:cubicBezTo>
                <a:cubicBezTo>
                  <a:pt x="616" y="112"/>
                  <a:pt x="760" y="456"/>
                  <a:pt x="816" y="536"/>
                </a:cubicBezTo>
              </a:path>
            </a:pathLst>
          </a:custGeom>
          <a:noFill/>
          <a:ln w="38100" cap="flat" cmpd="sng">
            <a:solidFill>
              <a:srgbClr val="5F5F5F"/>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9473" name="AutoShape 17"/>
          <p:cNvSpPr>
            <a:spLocks noChangeArrowheads="1"/>
          </p:cNvSpPr>
          <p:nvPr/>
        </p:nvSpPr>
        <p:spPr bwMode="auto">
          <a:xfrm>
            <a:off x="2895600" y="5562600"/>
            <a:ext cx="3657600" cy="685800"/>
          </a:xfrm>
          <a:prstGeom prst="roundRect">
            <a:avLst>
              <a:gd name="adj" fmla="val 16667"/>
            </a:avLst>
          </a:prstGeom>
          <a:solidFill>
            <a:srgbClr val="FFFF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sz="3200">
              <a:solidFill>
                <a:srgbClr val="F9DCD3"/>
              </a:solidFill>
              <a:latin typeface="Arial" charset="0"/>
            </a:endParaRPr>
          </a:p>
        </p:txBody>
      </p:sp>
      <p:sp>
        <p:nvSpPr>
          <p:cNvPr id="659474" name="Text Box 18"/>
          <p:cNvSpPr txBox="1">
            <a:spLocks noChangeArrowheads="1"/>
          </p:cNvSpPr>
          <p:nvPr/>
        </p:nvSpPr>
        <p:spPr bwMode="auto">
          <a:xfrm>
            <a:off x="3124200" y="5638800"/>
            <a:ext cx="3254375" cy="457200"/>
          </a:xfrm>
          <a:prstGeom prst="rect">
            <a:avLst/>
          </a:prstGeom>
          <a:noFill/>
          <a:ln>
            <a:noFill/>
          </a:ln>
          <a:effectLst/>
          <a:extLst>
            <a:ext uri="{909E8E84-426E-40dd-AFC4-6F175D3DCCD1}">
              <a14:hiddenFill xmlns:a14="http://schemas.microsoft.com/office/drawing/2010/main" xmlns="">
                <a:solidFill>
                  <a:srgbClr val="D8867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GB">
                <a:latin typeface="Arial" charset="0"/>
              </a:rPr>
              <a:t>Usability specifications</a:t>
            </a:r>
            <a:endParaRPr lang="en-US">
              <a:latin typeface="Arial" charset="0"/>
            </a:endParaRPr>
          </a:p>
        </p:txBody>
      </p:sp>
      <p:sp>
        <p:nvSpPr>
          <p:cNvPr id="659475" name="Rectangle 19"/>
          <p:cNvSpPr>
            <a:spLocks noChangeArrowheads="1"/>
          </p:cNvSpPr>
          <p:nvPr/>
        </p:nvSpPr>
        <p:spPr bwMode="auto">
          <a:xfrm>
            <a:off x="3505200" y="2133600"/>
            <a:ext cx="20574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r>
              <a:rPr lang="en-US">
                <a:latin typeface="Arial" charset="0"/>
              </a:rPr>
              <a:t>Activity</a:t>
            </a:r>
          </a:p>
          <a:p>
            <a:pPr algn="ctr"/>
            <a:r>
              <a:rPr lang="en-US">
                <a:latin typeface="Arial" charset="0"/>
              </a:rPr>
              <a:t>scenarios</a:t>
            </a:r>
          </a:p>
        </p:txBody>
      </p:sp>
      <p:sp>
        <p:nvSpPr>
          <p:cNvPr id="659476" name="Rectangle 20"/>
          <p:cNvSpPr>
            <a:spLocks noChangeArrowheads="1"/>
          </p:cNvSpPr>
          <p:nvPr/>
        </p:nvSpPr>
        <p:spPr bwMode="auto">
          <a:xfrm>
            <a:off x="3048000" y="3886200"/>
            <a:ext cx="3200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r>
              <a:rPr lang="en-US">
                <a:latin typeface="Arial" charset="0"/>
              </a:rPr>
              <a:t>Interaction scenarios</a:t>
            </a:r>
          </a:p>
        </p:txBody>
      </p:sp>
      <p:sp>
        <p:nvSpPr>
          <p:cNvPr id="659477" name="Freeform 21"/>
          <p:cNvSpPr>
            <a:spLocks/>
          </p:cNvSpPr>
          <p:nvPr/>
        </p:nvSpPr>
        <p:spPr bwMode="auto">
          <a:xfrm flipH="1">
            <a:off x="5791200" y="3733800"/>
            <a:ext cx="1143000" cy="1116013"/>
          </a:xfrm>
          <a:custGeom>
            <a:avLst/>
            <a:gdLst>
              <a:gd name="T0" fmla="*/ 720 w 720"/>
              <a:gd name="T1" fmla="*/ 480 h 703"/>
              <a:gd name="T2" fmla="*/ 384 w 720"/>
              <a:gd name="T3" fmla="*/ 624 h 703"/>
              <a:gd name="T4" fmla="*/ 0 w 720"/>
              <a:gd name="T5" fmla="*/ 0 h 703"/>
            </a:gdLst>
            <a:ahLst/>
            <a:cxnLst>
              <a:cxn ang="0">
                <a:pos x="T0" y="T1"/>
              </a:cxn>
              <a:cxn ang="0">
                <a:pos x="T2" y="T3"/>
              </a:cxn>
              <a:cxn ang="0">
                <a:pos x="T4" y="T5"/>
              </a:cxn>
            </a:cxnLst>
            <a:rect l="0" t="0" r="r" b="b"/>
            <a:pathLst>
              <a:path w="720" h="703">
                <a:moveTo>
                  <a:pt x="720" y="480"/>
                </a:moveTo>
                <a:cubicBezTo>
                  <a:pt x="611" y="591"/>
                  <a:pt x="503" y="703"/>
                  <a:pt x="384" y="624"/>
                </a:cubicBezTo>
                <a:cubicBezTo>
                  <a:pt x="264" y="544"/>
                  <a:pt x="63" y="103"/>
                  <a:pt x="0" y="0"/>
                </a:cubicBezTo>
              </a:path>
            </a:pathLst>
          </a:custGeom>
          <a:noFill/>
          <a:ln w="38100" cap="flat" cmpd="sng">
            <a:solidFill>
              <a:srgbClr val="5F5F5F"/>
            </a:solidFill>
            <a:prstDash val="solid"/>
            <a:round/>
            <a:headEnd type="triangl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9478" name="AutoShape 22"/>
          <p:cNvSpPr>
            <a:spLocks noChangeArrowheads="1"/>
          </p:cNvSpPr>
          <p:nvPr/>
        </p:nvSpPr>
        <p:spPr bwMode="auto">
          <a:xfrm>
            <a:off x="6477000" y="2057400"/>
            <a:ext cx="1676400" cy="1752600"/>
          </a:xfrm>
          <a:prstGeom prst="roundRect">
            <a:avLst>
              <a:gd name="adj" fmla="val 16667"/>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9479" name="Text Box 23"/>
          <p:cNvSpPr txBox="1">
            <a:spLocks noChangeArrowheads="1"/>
          </p:cNvSpPr>
          <p:nvPr/>
        </p:nvSpPr>
        <p:spPr bwMode="auto">
          <a:xfrm>
            <a:off x="6629400" y="2209800"/>
            <a:ext cx="1276350" cy="1465263"/>
          </a:xfrm>
          <a:prstGeom prst="rect">
            <a:avLst/>
          </a:prstGeom>
          <a:noFill/>
          <a:ln>
            <a:noFill/>
          </a:ln>
          <a:effectLst/>
          <a:extLst>
            <a:ext uri="{909E8E84-426E-40dd-AFC4-6F175D3DCCD1}">
              <a14:hiddenFill xmlns:a14="http://schemas.microsoft.com/office/drawing/2010/main" xmlns="">
                <a:solidFill>
                  <a:srgbClr val="E19BA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i="1">
                <a:latin typeface="Arial" charset="0"/>
              </a:rPr>
              <a:t>iterative</a:t>
            </a:r>
          </a:p>
          <a:p>
            <a:r>
              <a:rPr lang="en-US" sz="1800" i="1">
                <a:latin typeface="Arial" charset="0"/>
              </a:rPr>
              <a:t>analysis of</a:t>
            </a:r>
          </a:p>
          <a:p>
            <a:r>
              <a:rPr lang="en-US" sz="1800" i="1">
                <a:latin typeface="Arial" charset="0"/>
              </a:rPr>
              <a:t>usability </a:t>
            </a:r>
          </a:p>
          <a:p>
            <a:r>
              <a:rPr lang="en-US" sz="1800" i="1">
                <a:latin typeface="Arial" charset="0"/>
              </a:rPr>
              <a:t>claims and</a:t>
            </a:r>
          </a:p>
          <a:p>
            <a:r>
              <a:rPr lang="en-US" sz="1800" i="1">
                <a:latin typeface="Arial" charset="0"/>
              </a:rPr>
              <a:t>re-design</a:t>
            </a:r>
          </a:p>
        </p:txBody>
      </p:sp>
      <p:sp>
        <p:nvSpPr>
          <p:cNvPr id="659480" name="Freeform 24"/>
          <p:cNvSpPr>
            <a:spLocks/>
          </p:cNvSpPr>
          <p:nvPr/>
        </p:nvSpPr>
        <p:spPr bwMode="auto">
          <a:xfrm flipH="1">
            <a:off x="5486400" y="1752600"/>
            <a:ext cx="1371600" cy="927100"/>
          </a:xfrm>
          <a:custGeom>
            <a:avLst/>
            <a:gdLst>
              <a:gd name="T0" fmla="*/ 0 w 816"/>
              <a:gd name="T1" fmla="*/ 200 h 536"/>
              <a:gd name="T2" fmla="*/ 480 w 816"/>
              <a:gd name="T3" fmla="*/ 56 h 536"/>
              <a:gd name="T4" fmla="*/ 816 w 816"/>
              <a:gd name="T5" fmla="*/ 536 h 536"/>
            </a:gdLst>
            <a:ahLst/>
            <a:cxnLst>
              <a:cxn ang="0">
                <a:pos x="T0" y="T1"/>
              </a:cxn>
              <a:cxn ang="0">
                <a:pos x="T2" y="T3"/>
              </a:cxn>
              <a:cxn ang="0">
                <a:pos x="T4" y="T5"/>
              </a:cxn>
            </a:cxnLst>
            <a:rect l="0" t="0" r="r" b="b"/>
            <a:pathLst>
              <a:path w="816" h="536">
                <a:moveTo>
                  <a:pt x="0" y="200"/>
                </a:moveTo>
                <a:cubicBezTo>
                  <a:pt x="172" y="100"/>
                  <a:pt x="344" y="0"/>
                  <a:pt x="480" y="56"/>
                </a:cubicBezTo>
                <a:cubicBezTo>
                  <a:pt x="616" y="112"/>
                  <a:pt x="760" y="456"/>
                  <a:pt x="816" y="536"/>
                </a:cubicBezTo>
              </a:path>
            </a:pathLst>
          </a:custGeom>
          <a:noFill/>
          <a:ln w="38100" cap="flat" cmpd="sng">
            <a:solidFill>
              <a:srgbClr val="5F5F5F"/>
            </a:solidFill>
            <a:prstDash val="solid"/>
            <a:round/>
            <a:headEnd type="triangl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9481" name="AutoShape 25"/>
          <p:cNvSpPr>
            <a:spLocks noChangeArrowheads="1"/>
          </p:cNvSpPr>
          <p:nvPr/>
        </p:nvSpPr>
        <p:spPr bwMode="auto">
          <a:xfrm>
            <a:off x="1066800" y="2057400"/>
            <a:ext cx="1600200" cy="1905000"/>
          </a:xfrm>
          <a:prstGeom prst="roundRect">
            <a:avLst>
              <a:gd name="adj" fmla="val 16667"/>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9482" name="Text Box 26"/>
          <p:cNvSpPr txBox="1">
            <a:spLocks noChangeArrowheads="1"/>
          </p:cNvSpPr>
          <p:nvPr/>
        </p:nvSpPr>
        <p:spPr bwMode="auto">
          <a:xfrm>
            <a:off x="1219200" y="2209800"/>
            <a:ext cx="1352550" cy="1465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i="1">
                <a:latin typeface="Arial" charset="0"/>
              </a:rPr>
              <a:t>metaphors,</a:t>
            </a:r>
          </a:p>
          <a:p>
            <a:r>
              <a:rPr lang="en-US" sz="1800" i="1">
                <a:latin typeface="Arial" charset="0"/>
              </a:rPr>
              <a:t>information</a:t>
            </a:r>
          </a:p>
          <a:p>
            <a:r>
              <a:rPr lang="en-US" sz="1800" i="1">
                <a:latin typeface="Arial" charset="0"/>
              </a:rPr>
              <a:t>technology,</a:t>
            </a:r>
          </a:p>
          <a:p>
            <a:r>
              <a:rPr lang="en-US" sz="1800" i="1">
                <a:latin typeface="Arial" charset="0"/>
              </a:rPr>
              <a:t>HCI theory,</a:t>
            </a:r>
          </a:p>
          <a:p>
            <a:r>
              <a:rPr lang="en-US" sz="1800" i="1">
                <a:latin typeface="Arial" charset="0"/>
              </a:rPr>
              <a:t>guidelines</a:t>
            </a:r>
          </a:p>
        </p:txBody>
      </p:sp>
      <p:sp>
        <p:nvSpPr>
          <p:cNvPr id="659483" name="Freeform 27"/>
          <p:cNvSpPr>
            <a:spLocks/>
          </p:cNvSpPr>
          <p:nvPr/>
        </p:nvSpPr>
        <p:spPr bwMode="auto">
          <a:xfrm>
            <a:off x="1905000" y="3733800"/>
            <a:ext cx="1143000" cy="1116013"/>
          </a:xfrm>
          <a:custGeom>
            <a:avLst/>
            <a:gdLst>
              <a:gd name="T0" fmla="*/ 720 w 720"/>
              <a:gd name="T1" fmla="*/ 480 h 703"/>
              <a:gd name="T2" fmla="*/ 384 w 720"/>
              <a:gd name="T3" fmla="*/ 624 h 703"/>
              <a:gd name="T4" fmla="*/ 0 w 720"/>
              <a:gd name="T5" fmla="*/ 0 h 703"/>
            </a:gdLst>
            <a:ahLst/>
            <a:cxnLst>
              <a:cxn ang="0">
                <a:pos x="T0" y="T1"/>
              </a:cxn>
              <a:cxn ang="0">
                <a:pos x="T2" y="T3"/>
              </a:cxn>
              <a:cxn ang="0">
                <a:pos x="T4" y="T5"/>
              </a:cxn>
            </a:cxnLst>
            <a:rect l="0" t="0" r="r" b="b"/>
            <a:pathLst>
              <a:path w="720" h="703">
                <a:moveTo>
                  <a:pt x="720" y="480"/>
                </a:moveTo>
                <a:cubicBezTo>
                  <a:pt x="611" y="591"/>
                  <a:pt x="503" y="703"/>
                  <a:pt x="384" y="624"/>
                </a:cubicBezTo>
                <a:cubicBezTo>
                  <a:pt x="264" y="544"/>
                  <a:pt x="63" y="103"/>
                  <a:pt x="0" y="0"/>
                </a:cubicBezTo>
              </a:path>
            </a:pathLst>
          </a:custGeom>
          <a:noFill/>
          <a:ln w="38100" cap="flat" cmpd="sng">
            <a:solidFill>
              <a:srgbClr val="5F5F5F"/>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9484" name="AutoShape 28"/>
          <p:cNvSpPr>
            <a:spLocks noChangeArrowheads="1"/>
          </p:cNvSpPr>
          <p:nvPr/>
        </p:nvSpPr>
        <p:spPr bwMode="auto">
          <a:xfrm>
            <a:off x="7315200" y="5334000"/>
            <a:ext cx="1295400" cy="1066800"/>
          </a:xfrm>
          <a:prstGeom prst="roundRect">
            <a:avLst>
              <a:gd name="adj" fmla="val 16667"/>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9485" name="Text Box 29"/>
          <p:cNvSpPr txBox="1">
            <a:spLocks noChangeArrowheads="1"/>
          </p:cNvSpPr>
          <p:nvPr/>
        </p:nvSpPr>
        <p:spPr bwMode="auto">
          <a:xfrm>
            <a:off x="7391400" y="5562600"/>
            <a:ext cx="1225550" cy="641350"/>
          </a:xfrm>
          <a:prstGeom prst="rect">
            <a:avLst/>
          </a:prstGeom>
          <a:noFill/>
          <a:ln>
            <a:noFill/>
          </a:ln>
          <a:effectLst/>
          <a:extLst>
            <a:ext uri="{909E8E84-426E-40dd-AFC4-6F175D3DCCD1}">
              <a14:hiddenFill xmlns:a14="http://schemas.microsoft.com/office/drawing/2010/main" xmlns="">
                <a:solidFill>
                  <a:srgbClr val="E19BA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1800" i="1">
                <a:latin typeface="Arial" charset="0"/>
              </a:rPr>
              <a:t>formative</a:t>
            </a:r>
          </a:p>
          <a:p>
            <a:r>
              <a:rPr lang="en-US" sz="1800" i="1">
                <a:latin typeface="Arial" charset="0"/>
              </a:rPr>
              <a:t>evaluation</a:t>
            </a:r>
          </a:p>
        </p:txBody>
      </p:sp>
      <p:sp>
        <p:nvSpPr>
          <p:cNvPr id="659486" name="Freeform 30"/>
          <p:cNvSpPr>
            <a:spLocks/>
          </p:cNvSpPr>
          <p:nvPr/>
        </p:nvSpPr>
        <p:spPr bwMode="auto">
          <a:xfrm rot="611248">
            <a:off x="6627813" y="5060950"/>
            <a:ext cx="1357312" cy="812800"/>
          </a:xfrm>
          <a:custGeom>
            <a:avLst/>
            <a:gdLst>
              <a:gd name="T0" fmla="*/ 1152 w 1152"/>
              <a:gd name="T1" fmla="*/ 273 h 465"/>
              <a:gd name="T2" fmla="*/ 480 w 1152"/>
              <a:gd name="T3" fmla="*/ 33 h 465"/>
              <a:gd name="T4" fmla="*/ 0 w 1152"/>
              <a:gd name="T5" fmla="*/ 465 h 465"/>
            </a:gdLst>
            <a:ahLst/>
            <a:cxnLst>
              <a:cxn ang="0">
                <a:pos x="T0" y="T1"/>
              </a:cxn>
              <a:cxn ang="0">
                <a:pos x="T2" y="T3"/>
              </a:cxn>
              <a:cxn ang="0">
                <a:pos x="T4" y="T5"/>
              </a:cxn>
            </a:cxnLst>
            <a:rect l="0" t="0" r="r" b="b"/>
            <a:pathLst>
              <a:path w="1152" h="465">
                <a:moveTo>
                  <a:pt x="1152" y="273"/>
                </a:moveTo>
                <a:cubicBezTo>
                  <a:pt x="912" y="136"/>
                  <a:pt x="672" y="0"/>
                  <a:pt x="480" y="33"/>
                </a:cubicBezTo>
                <a:cubicBezTo>
                  <a:pt x="287" y="65"/>
                  <a:pt x="143" y="265"/>
                  <a:pt x="0" y="465"/>
                </a:cubicBezTo>
              </a:path>
            </a:pathLst>
          </a:custGeom>
          <a:noFill/>
          <a:ln w="38100" cap="flat" cmpd="sng">
            <a:solidFill>
              <a:srgbClr val="5F5F5F"/>
            </a:solidFill>
            <a:prstDash val="solid"/>
            <a:round/>
            <a:headEnd type="triangl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9487" name="Text Box 31"/>
          <p:cNvSpPr txBox="1">
            <a:spLocks noChangeArrowheads="1"/>
          </p:cNvSpPr>
          <p:nvPr/>
        </p:nvSpPr>
        <p:spPr bwMode="auto">
          <a:xfrm>
            <a:off x="3905250" y="1727200"/>
            <a:ext cx="11176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a:t>DESIGN</a:t>
            </a:r>
            <a:endParaRPr lang="en-US" sz="2000" i="1"/>
          </a:p>
        </p:txBody>
      </p:sp>
      <p:sp>
        <p:nvSpPr>
          <p:cNvPr id="659488" name="Text Box 32"/>
          <p:cNvSpPr txBox="1">
            <a:spLocks noChangeArrowheads="1"/>
          </p:cNvSpPr>
          <p:nvPr/>
        </p:nvSpPr>
        <p:spPr bwMode="auto">
          <a:xfrm>
            <a:off x="3786188" y="50800"/>
            <a:ext cx="13874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a:t>ANALYZE</a:t>
            </a:r>
            <a:endParaRPr lang="en-US" sz="2000" i="1"/>
          </a:p>
        </p:txBody>
      </p:sp>
      <p:sp>
        <p:nvSpPr>
          <p:cNvPr id="659489" name="Text Box 33"/>
          <p:cNvSpPr txBox="1">
            <a:spLocks noChangeArrowheads="1"/>
          </p:cNvSpPr>
          <p:nvPr/>
        </p:nvSpPr>
        <p:spPr bwMode="auto">
          <a:xfrm>
            <a:off x="3124200" y="5232400"/>
            <a:ext cx="33385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a:t>PROTOTYPE &amp; EVALUATE</a:t>
            </a:r>
            <a:endParaRPr lang="en-US" sz="2000" i="1"/>
          </a:p>
        </p:txBody>
      </p:sp>
      <p:sp>
        <p:nvSpPr>
          <p:cNvPr id="659490" name="AutoShape 34"/>
          <p:cNvSpPr>
            <a:spLocks noChangeArrowheads="1"/>
          </p:cNvSpPr>
          <p:nvPr/>
        </p:nvSpPr>
        <p:spPr bwMode="auto">
          <a:xfrm>
            <a:off x="4343400" y="1143000"/>
            <a:ext cx="304800" cy="609600"/>
          </a:xfrm>
          <a:prstGeom prst="downArrow">
            <a:avLst>
              <a:gd name="adj1" fmla="val 50000"/>
              <a:gd name="adj2" fmla="val 50000"/>
            </a:avLst>
          </a:prstGeom>
          <a:solidFill>
            <a:srgbClr val="5F5F5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9491" name="AutoShape 35"/>
          <p:cNvSpPr>
            <a:spLocks noChangeArrowheads="1"/>
          </p:cNvSpPr>
          <p:nvPr/>
        </p:nvSpPr>
        <p:spPr bwMode="auto">
          <a:xfrm>
            <a:off x="4343400" y="4572000"/>
            <a:ext cx="304800" cy="609600"/>
          </a:xfrm>
          <a:prstGeom prst="downArrow">
            <a:avLst>
              <a:gd name="adj1" fmla="val 50000"/>
              <a:gd name="adj2" fmla="val 50000"/>
            </a:avLst>
          </a:prstGeom>
          <a:solidFill>
            <a:srgbClr val="5F5F5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9492" name="AutoShape 36"/>
          <p:cNvSpPr>
            <a:spLocks noChangeArrowheads="1"/>
          </p:cNvSpPr>
          <p:nvPr/>
        </p:nvSpPr>
        <p:spPr bwMode="auto">
          <a:xfrm>
            <a:off x="4343400" y="2895600"/>
            <a:ext cx="228600" cy="381000"/>
          </a:xfrm>
          <a:prstGeom prst="downArrow">
            <a:avLst>
              <a:gd name="adj1" fmla="val 50000"/>
              <a:gd name="adj2" fmla="val 41667"/>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9493" name="AutoShape 37"/>
          <p:cNvSpPr>
            <a:spLocks noChangeArrowheads="1"/>
          </p:cNvSpPr>
          <p:nvPr/>
        </p:nvSpPr>
        <p:spPr bwMode="auto">
          <a:xfrm>
            <a:off x="4343400" y="3581400"/>
            <a:ext cx="228600" cy="381000"/>
          </a:xfrm>
          <a:prstGeom prst="downArrow">
            <a:avLst>
              <a:gd name="adj1" fmla="val 50000"/>
              <a:gd name="adj2" fmla="val 41667"/>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9494" name="Text Box 38"/>
          <p:cNvSpPr txBox="1">
            <a:spLocks noChangeArrowheads="1"/>
          </p:cNvSpPr>
          <p:nvPr/>
        </p:nvSpPr>
        <p:spPr bwMode="auto">
          <a:xfrm flipH="1">
            <a:off x="166688" y="1676400"/>
            <a:ext cx="611187"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a:spAutoFit/>
          </a:bodyPr>
          <a:lstStyle/>
          <a:p>
            <a:r>
              <a:rPr lang="en-US" sz="2800">
                <a:solidFill>
                  <a:srgbClr val="BF3B5A"/>
                </a:solidFill>
              </a:rPr>
              <a:t>Scenario-Based Design</a:t>
            </a:r>
          </a:p>
        </p:txBody>
      </p:sp>
    </p:spTree>
    <p:extLst>
      <p:ext uri="{BB962C8B-B14F-4D97-AF65-F5344CB8AC3E}">
        <p14:creationId xmlns:p14="http://schemas.microsoft.com/office/powerpoint/2010/main" val="247482208"/>
      </p:ext>
    </p:extLst>
  </p:cSld>
  <p:clrMapOvr>
    <a:masterClrMapping/>
  </p:clrMapOvr>
  <p:transition>
    <p:dissolv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r>
              <a:rPr lang="en-US"/>
              <a:t>Grander Goals?</a:t>
            </a:r>
          </a:p>
        </p:txBody>
      </p:sp>
      <p:sp>
        <p:nvSpPr>
          <p:cNvPr id="654339" name="Rectangle 3"/>
          <p:cNvSpPr>
            <a:spLocks noGrp="1" noChangeArrowheads="1"/>
          </p:cNvSpPr>
          <p:nvPr>
            <p:ph type="body" idx="1"/>
          </p:nvPr>
        </p:nvSpPr>
        <p:spPr/>
        <p:txBody>
          <a:bodyPr/>
          <a:lstStyle/>
          <a:p>
            <a:r>
              <a:rPr lang="en-US"/>
              <a:t>Get angry!</a:t>
            </a:r>
          </a:p>
          <a:p>
            <a:endParaRPr lang="en-US"/>
          </a:p>
          <a:p>
            <a:r>
              <a:rPr lang="en-US"/>
              <a:t>Mental shift:</a:t>
            </a:r>
          </a:p>
          <a:p>
            <a:pPr lvl="2"/>
            <a:r>
              <a:rPr lang="en-US"/>
              <a:t>From system-centered design </a:t>
            </a:r>
            <a:br>
              <a:rPr lang="en-US"/>
            </a:br>
            <a:r>
              <a:rPr lang="en-US"/>
              <a:t>to </a:t>
            </a:r>
            <a:r>
              <a:rPr lang="en-US">
                <a:solidFill>
                  <a:schemeClr val="hlink"/>
                </a:solidFill>
              </a:rPr>
              <a:t>user-centered design</a:t>
            </a:r>
          </a:p>
          <a:p>
            <a:pPr lvl="2"/>
            <a:endParaRPr lang="en-US"/>
          </a:p>
          <a:p>
            <a:r>
              <a:rPr lang="en-US"/>
              <a:t>Break out of the box</a:t>
            </a:r>
          </a:p>
        </p:txBody>
      </p:sp>
    </p:spTree>
    <p:extLst>
      <p:ext uri="{BB962C8B-B14F-4D97-AF65-F5344CB8AC3E}">
        <p14:creationId xmlns:p14="http://schemas.microsoft.com/office/powerpoint/2010/main" val="1788686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p:txBody>
          <a:bodyPr/>
          <a:lstStyle/>
          <a:p>
            <a:r>
              <a:rPr lang="en-US"/>
              <a:t>HCI Community</a:t>
            </a:r>
          </a:p>
        </p:txBody>
      </p:sp>
      <p:sp>
        <p:nvSpPr>
          <p:cNvPr id="4099" name="Rectangle 3"/>
          <p:cNvSpPr>
            <a:spLocks noGrp="1" noRot="1" noChangeArrowheads="1"/>
          </p:cNvSpPr>
          <p:nvPr>
            <p:ph type="body" sz="half" idx="1"/>
          </p:nvPr>
        </p:nvSpPr>
        <p:spPr>
          <a:xfrm>
            <a:off x="301625" y="1600200"/>
            <a:ext cx="4651375" cy="4498975"/>
          </a:xfrm>
        </p:spPr>
        <p:txBody>
          <a:bodyPr/>
          <a:lstStyle/>
          <a:p>
            <a:pPr>
              <a:lnSpc>
                <a:spcPct val="80000"/>
              </a:lnSpc>
            </a:pPr>
            <a:r>
              <a:rPr lang="en-US" sz="2400"/>
              <a:t>Academics/Industry Research </a:t>
            </a:r>
          </a:p>
          <a:p>
            <a:pPr lvl="1">
              <a:lnSpc>
                <a:spcPct val="80000"/>
              </a:lnSpc>
            </a:pPr>
            <a:r>
              <a:rPr lang="en-US" sz="2000"/>
              <a:t>Taxonomies</a:t>
            </a:r>
          </a:p>
          <a:p>
            <a:pPr lvl="1">
              <a:lnSpc>
                <a:spcPct val="80000"/>
              </a:lnSpc>
            </a:pPr>
            <a:r>
              <a:rPr lang="en-US" sz="2000"/>
              <a:t>Theories</a:t>
            </a:r>
          </a:p>
          <a:p>
            <a:pPr lvl="1">
              <a:lnSpc>
                <a:spcPct val="80000"/>
              </a:lnSpc>
            </a:pPr>
            <a:r>
              <a:rPr lang="en-US" sz="2000"/>
              <a:t>Predictive models</a:t>
            </a:r>
          </a:p>
          <a:p>
            <a:pPr>
              <a:lnSpc>
                <a:spcPct val="80000"/>
              </a:lnSpc>
            </a:pPr>
            <a:r>
              <a:rPr lang="en-US" sz="2400"/>
              <a:t>Experimenters </a:t>
            </a:r>
          </a:p>
          <a:p>
            <a:pPr lvl="1">
              <a:lnSpc>
                <a:spcPct val="80000"/>
              </a:lnSpc>
            </a:pPr>
            <a:r>
              <a:rPr lang="en-US" sz="2000"/>
              <a:t>Empirical data</a:t>
            </a:r>
          </a:p>
          <a:p>
            <a:pPr lvl="1">
              <a:lnSpc>
                <a:spcPct val="80000"/>
              </a:lnSpc>
            </a:pPr>
            <a:r>
              <a:rPr lang="en-US" sz="2000"/>
              <a:t>Product design</a:t>
            </a:r>
          </a:p>
          <a:p>
            <a:pPr>
              <a:lnSpc>
                <a:spcPct val="80000"/>
              </a:lnSpc>
            </a:pPr>
            <a:r>
              <a:rPr lang="en-US" sz="2400"/>
              <a:t>Other areas (Sociologists, anthropologists, managers)</a:t>
            </a:r>
          </a:p>
          <a:p>
            <a:pPr lvl="1">
              <a:lnSpc>
                <a:spcPct val="80000"/>
              </a:lnSpc>
            </a:pPr>
            <a:r>
              <a:rPr lang="en-US" sz="2000"/>
              <a:t>Motor</a:t>
            </a:r>
          </a:p>
          <a:p>
            <a:pPr lvl="1">
              <a:lnSpc>
                <a:spcPct val="80000"/>
              </a:lnSpc>
            </a:pPr>
            <a:r>
              <a:rPr lang="en-US" sz="2000"/>
              <a:t>Perceptual</a:t>
            </a:r>
          </a:p>
          <a:p>
            <a:pPr lvl="1">
              <a:lnSpc>
                <a:spcPct val="80000"/>
              </a:lnSpc>
            </a:pPr>
            <a:r>
              <a:rPr lang="en-US" sz="2000"/>
              <a:t>Cognitive</a:t>
            </a:r>
          </a:p>
          <a:p>
            <a:pPr lvl="1">
              <a:lnSpc>
                <a:spcPct val="80000"/>
              </a:lnSpc>
            </a:pPr>
            <a:r>
              <a:rPr lang="en-US" sz="2000"/>
              <a:t>Social, economic, ethics</a:t>
            </a:r>
          </a:p>
        </p:txBody>
      </p:sp>
      <p:pic>
        <p:nvPicPr>
          <p:cNvPr id="4101" name="Picture 5" descr="menu-fil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881563" y="1524000"/>
            <a:ext cx="4014787" cy="51244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301625" y="228600"/>
            <a:ext cx="4575175" cy="1143000"/>
          </a:xfrm>
        </p:spPr>
        <p:txBody>
          <a:bodyPr/>
          <a:lstStyle/>
          <a:p>
            <a:r>
              <a:rPr lang="en-US"/>
              <a:t>HCI Tools</a:t>
            </a:r>
          </a:p>
        </p:txBody>
      </p:sp>
      <p:sp>
        <p:nvSpPr>
          <p:cNvPr id="5123" name="Rectangle 3"/>
          <p:cNvSpPr>
            <a:spLocks noGrp="1" noRot="1" noChangeArrowheads="1"/>
          </p:cNvSpPr>
          <p:nvPr>
            <p:ph type="body" sz="half" idx="1"/>
          </p:nvPr>
        </p:nvSpPr>
        <p:spPr>
          <a:xfrm>
            <a:off x="301625" y="1600200"/>
            <a:ext cx="4194175" cy="5029200"/>
          </a:xfrm>
        </p:spPr>
        <p:txBody>
          <a:bodyPr/>
          <a:lstStyle/>
          <a:p>
            <a:pPr>
              <a:lnSpc>
                <a:spcPct val="80000"/>
              </a:lnSpc>
            </a:pPr>
            <a:r>
              <a:rPr lang="en-US" sz="2400"/>
              <a:t>Sound</a:t>
            </a:r>
          </a:p>
          <a:p>
            <a:pPr>
              <a:lnSpc>
                <a:spcPct val="80000"/>
              </a:lnSpc>
            </a:pPr>
            <a:r>
              <a:rPr lang="en-US" sz="2400"/>
              <a:t>3D</a:t>
            </a:r>
          </a:p>
          <a:p>
            <a:pPr>
              <a:lnSpc>
                <a:spcPct val="80000"/>
              </a:lnSpc>
            </a:pPr>
            <a:r>
              <a:rPr lang="en-US" sz="2400"/>
              <a:t>Animation</a:t>
            </a:r>
          </a:p>
          <a:p>
            <a:pPr>
              <a:lnSpc>
                <a:spcPct val="80000"/>
              </a:lnSpc>
            </a:pPr>
            <a:r>
              <a:rPr lang="en-US" sz="2400"/>
              <a:t>Video</a:t>
            </a:r>
          </a:p>
          <a:p>
            <a:pPr>
              <a:lnSpc>
                <a:spcPct val="80000"/>
              </a:lnSpc>
            </a:pPr>
            <a:r>
              <a:rPr lang="en-US" sz="2400"/>
              <a:t>Devices</a:t>
            </a:r>
          </a:p>
          <a:p>
            <a:pPr lvl="1">
              <a:lnSpc>
                <a:spcPct val="80000"/>
              </a:lnSpc>
            </a:pPr>
            <a:r>
              <a:rPr lang="en-US" sz="2000"/>
              <a:t>Size (small-&gt;very large)</a:t>
            </a:r>
          </a:p>
          <a:p>
            <a:pPr lvl="1">
              <a:lnSpc>
                <a:spcPct val="80000"/>
              </a:lnSpc>
            </a:pPr>
            <a:r>
              <a:rPr lang="en-US" sz="2000"/>
              <a:t>Portable (PDA, phone)</a:t>
            </a:r>
          </a:p>
          <a:p>
            <a:pPr lvl="1">
              <a:lnSpc>
                <a:spcPct val="80000"/>
              </a:lnSpc>
            </a:pPr>
            <a:r>
              <a:rPr lang="en-US" sz="2000"/>
              <a:t>Plasticity</a:t>
            </a:r>
          </a:p>
          <a:p>
            <a:pPr>
              <a:lnSpc>
                <a:spcPct val="80000"/>
              </a:lnSpc>
            </a:pPr>
            <a:r>
              <a:rPr lang="en-US" sz="2400"/>
              <a:t>Context sensitive/aware</a:t>
            </a:r>
          </a:p>
          <a:p>
            <a:pPr>
              <a:lnSpc>
                <a:spcPct val="80000"/>
              </a:lnSpc>
            </a:pPr>
            <a:r>
              <a:rPr lang="en-US" sz="2400"/>
              <a:t>Personalizable</a:t>
            </a:r>
          </a:p>
          <a:p>
            <a:pPr>
              <a:lnSpc>
                <a:spcPct val="80000"/>
              </a:lnSpc>
            </a:pPr>
            <a:r>
              <a:rPr lang="en-US" sz="2400"/>
              <a:t>Ubiquitous</a:t>
            </a:r>
          </a:p>
        </p:txBody>
      </p:sp>
      <p:pic>
        <p:nvPicPr>
          <p:cNvPr id="5124" name="Picture 4" descr="Crayoland in new CAVE"/>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5257800" y="228600"/>
            <a:ext cx="3659188" cy="274478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5130" name="Picture 10" descr="system"/>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105400" y="3082925"/>
            <a:ext cx="3868738" cy="358616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r>
              <a:rPr lang="en-US"/>
              <a:t>Usability Requirements</a:t>
            </a:r>
          </a:p>
        </p:txBody>
      </p:sp>
      <p:sp>
        <p:nvSpPr>
          <p:cNvPr id="8195" name="Rectangle 3"/>
          <p:cNvSpPr>
            <a:spLocks noGrp="1" noRot="1" noChangeArrowheads="1"/>
          </p:cNvSpPr>
          <p:nvPr>
            <p:ph type="body" sz="half" idx="1"/>
          </p:nvPr>
        </p:nvSpPr>
        <p:spPr/>
        <p:txBody>
          <a:bodyPr/>
          <a:lstStyle/>
          <a:p>
            <a:pPr>
              <a:lnSpc>
                <a:spcPct val="90000"/>
              </a:lnSpc>
            </a:pPr>
            <a:r>
              <a:rPr lang="en-US" sz="2800"/>
              <a:t>Goals:</a:t>
            </a:r>
          </a:p>
          <a:p>
            <a:pPr lvl="1">
              <a:lnSpc>
                <a:spcPct val="90000"/>
              </a:lnSpc>
            </a:pPr>
            <a:r>
              <a:rPr lang="en-US" sz="2400"/>
              <a:t>Usability</a:t>
            </a:r>
          </a:p>
          <a:p>
            <a:pPr lvl="1">
              <a:lnSpc>
                <a:spcPct val="90000"/>
              </a:lnSpc>
            </a:pPr>
            <a:r>
              <a:rPr lang="en-US" sz="2400"/>
              <a:t>Universality</a:t>
            </a:r>
          </a:p>
          <a:p>
            <a:pPr lvl="1">
              <a:lnSpc>
                <a:spcPct val="90000"/>
              </a:lnSpc>
            </a:pPr>
            <a:r>
              <a:rPr lang="en-US" sz="2400"/>
              <a:t>Usefulness</a:t>
            </a:r>
          </a:p>
          <a:p>
            <a:pPr>
              <a:lnSpc>
                <a:spcPct val="90000"/>
              </a:lnSpc>
            </a:pPr>
            <a:r>
              <a:rPr lang="en-US" sz="2800"/>
              <a:t>Achieved by:</a:t>
            </a:r>
          </a:p>
          <a:p>
            <a:pPr lvl="1">
              <a:lnSpc>
                <a:spcPct val="90000"/>
              </a:lnSpc>
            </a:pPr>
            <a:r>
              <a:rPr lang="en-US" sz="2400"/>
              <a:t>Planning</a:t>
            </a:r>
          </a:p>
          <a:p>
            <a:pPr lvl="1">
              <a:lnSpc>
                <a:spcPct val="90000"/>
              </a:lnSpc>
            </a:pPr>
            <a:r>
              <a:rPr lang="en-US" sz="2400"/>
              <a:t>Sensitivity to user needs</a:t>
            </a:r>
          </a:p>
          <a:p>
            <a:pPr lvl="1">
              <a:lnSpc>
                <a:spcPct val="90000"/>
              </a:lnSpc>
            </a:pPr>
            <a:r>
              <a:rPr lang="en-US" sz="2400"/>
              <a:t>Devotion to requirements analysis</a:t>
            </a:r>
          </a:p>
          <a:p>
            <a:pPr lvl="1">
              <a:lnSpc>
                <a:spcPct val="90000"/>
              </a:lnSpc>
            </a:pPr>
            <a:r>
              <a:rPr lang="en-US" sz="2400"/>
              <a:t>Testing</a:t>
            </a:r>
          </a:p>
        </p:txBody>
      </p:sp>
      <p:pic>
        <p:nvPicPr>
          <p:cNvPr id="8203" name="Picture 11" descr="gamers6"/>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3886200" y="1219200"/>
            <a:ext cx="4908550" cy="30829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Tree>
  </p:cSld>
  <p:clrMapOvr>
    <a:masterClrMapping/>
  </p:clrMapOvr>
</p:sld>
</file>

<file path=ppt/theme/theme1.xml><?xml version="1.0" encoding="utf-8"?>
<a:theme xmlns:a="http://schemas.openxmlformats.org/drawingml/2006/main" name="Compass">
  <a:themeElements>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fontScheme name="Compass">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ahom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ahoma" charset="0"/>
            <a:ea typeface="ＭＳ Ｐゴシック" charset="0"/>
          </a:defRPr>
        </a:defPPr>
      </a:lstStyle>
    </a:lnDef>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Compass</Template>
  <TotalTime>1902</TotalTime>
  <Words>2314</Words>
  <Application>Microsoft Macintosh PowerPoint</Application>
  <PresentationFormat>On-screen Show (4:3)</PresentationFormat>
  <Paragraphs>544</Paragraphs>
  <Slides>63</Slides>
  <Notes>0</Notes>
  <HiddenSlides>2</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9" baseType="lpstr">
      <vt:lpstr>Arial</vt:lpstr>
      <vt:lpstr>Comic Sans MS</vt:lpstr>
      <vt:lpstr>Tahoma</vt:lpstr>
      <vt:lpstr>Wingdings</vt:lpstr>
      <vt:lpstr>Compass</vt:lpstr>
      <vt:lpstr>Photo Editor Photo</vt:lpstr>
      <vt:lpstr>Introduction to HCI</vt:lpstr>
      <vt:lpstr>Intro</vt:lpstr>
      <vt:lpstr>Definition of HCI</vt:lpstr>
      <vt:lpstr>Why HCI is Important</vt:lpstr>
      <vt:lpstr>My Choice</vt:lpstr>
      <vt:lpstr>What fields does HCI cover?</vt:lpstr>
      <vt:lpstr>HCI Community</vt:lpstr>
      <vt:lpstr>HCI Tools</vt:lpstr>
      <vt:lpstr>Usability Requirements</vt:lpstr>
      <vt:lpstr>Bad Interfaces</vt:lpstr>
      <vt:lpstr>PowerPoint Presentation</vt:lpstr>
      <vt:lpstr>Requirements Analysis</vt:lpstr>
      <vt:lpstr>Ascertain User’s Needs</vt:lpstr>
      <vt:lpstr>Reliability</vt:lpstr>
      <vt:lpstr>Standardization, Integration, Consistency, Portability</vt:lpstr>
      <vt:lpstr>Case Study: Library of Congress Database Design</vt:lpstr>
      <vt:lpstr>Usability Measures</vt:lpstr>
      <vt:lpstr>Usability Motivations</vt:lpstr>
      <vt:lpstr>Usability Motivations</vt:lpstr>
      <vt:lpstr>Universal Usability</vt:lpstr>
      <vt:lpstr>Universal Usability</vt:lpstr>
      <vt:lpstr>Physical Variation</vt:lpstr>
      <vt:lpstr>Physical Variation</vt:lpstr>
      <vt:lpstr>Cognitive and Perceptual Variation</vt:lpstr>
      <vt:lpstr>Cognitive and Perceptual Variation</vt:lpstr>
      <vt:lpstr>Personality</vt:lpstr>
      <vt:lpstr>Personality</vt:lpstr>
      <vt:lpstr>Cultural and International Diversity</vt:lpstr>
      <vt:lpstr>Users with Disabilities</vt:lpstr>
      <vt:lpstr>Users with Disabilities</vt:lpstr>
      <vt:lpstr>Users with Disabilities</vt:lpstr>
      <vt:lpstr>Elderly</vt:lpstr>
      <vt:lpstr>Children</vt:lpstr>
      <vt:lpstr>Children</vt:lpstr>
      <vt:lpstr>Accommodating Hardware and Software Diversity</vt:lpstr>
      <vt:lpstr>HCI Goals</vt:lpstr>
      <vt:lpstr>Near &amp; Future Interfaces</vt:lpstr>
      <vt:lpstr>WELCOME  TO THE  NEXT LEVEL</vt:lpstr>
      <vt:lpstr>HCI ???</vt:lpstr>
      <vt:lpstr>1. What is HCI?</vt:lpstr>
      <vt:lpstr>1. What is HCI?</vt:lpstr>
      <vt:lpstr>1. What is HCI?</vt:lpstr>
      <vt:lpstr>Huh?</vt:lpstr>
      <vt:lpstr>Apartments.com</vt:lpstr>
      <vt:lpstr>Hit List</vt:lpstr>
      <vt:lpstr>HomeFinder</vt:lpstr>
      <vt:lpstr>The Goal of HCI</vt:lpstr>
      <vt:lpstr>2. Who Cares?</vt:lpstr>
      <vt:lpstr>Doors</vt:lpstr>
      <vt:lpstr>More Doors</vt:lpstr>
      <vt:lpstr>Communication Channels</vt:lpstr>
      <vt:lpstr>2. Who Cares?</vt:lpstr>
      <vt:lpstr>Florida Cares!</vt:lpstr>
      <vt:lpstr>3. Why is it so hard?</vt:lpstr>
      <vt:lpstr>Usability is hard</vt:lpstr>
      <vt:lpstr>Usability is hard</vt:lpstr>
      <vt:lpstr>Usability is hard</vt:lpstr>
      <vt:lpstr>4. How does it work?</vt:lpstr>
      <vt:lpstr>4. How does it work?</vt:lpstr>
      <vt:lpstr>5. What will I learn?</vt:lpstr>
      <vt:lpstr>A Method: Scenario-Based Usability Engineering</vt:lpstr>
      <vt:lpstr>PowerPoint Presentation</vt:lpstr>
      <vt:lpstr>Grander Goals?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HCI</dc:title>
  <dc:subject/>
  <dc:creator/>
  <cp:keywords/>
  <dc:description/>
  <cp:lastModifiedBy>Sean Goggins</cp:lastModifiedBy>
  <cp:revision>255</cp:revision>
  <dcterms:created xsi:type="dcterms:W3CDTF">2004-05-28T21:45:29Z</dcterms:created>
  <dcterms:modified xsi:type="dcterms:W3CDTF">2019-09-26T18:49:07Z</dcterms:modified>
  <cp:category/>
</cp:coreProperties>
</file>