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9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1639" autoAdjust="0"/>
  </p:normalViewPr>
  <p:slideViewPr>
    <p:cSldViewPr snapToGrid="0">
      <p:cViewPr varScale="1">
        <p:scale>
          <a:sx n="59" d="100"/>
          <a:sy n="59" d="100"/>
        </p:scale>
        <p:origin x="253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B8F6E-D2D9-49BE-9BB1-847EC4733674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AE8C-4E5A-4B77-8246-B4DE1BAFF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</a:t>
            </a:r>
            <a:r>
              <a:rPr lang="en-GB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Most important paper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Codebase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Original design based around this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Centralised vs Decentralised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V2I vs V2V communication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Centralised keeps global view of the situation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Fewer messages required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Go into detail later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Decentralised AIM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Uses V2V messaging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Vehicles broadcast Claim and Cancel messages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Claims can dominate other claims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Used effectively as replacements for stop signs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Not used in this paper as you’ll see </a:t>
            </a:r>
            <a:r>
              <a:rPr lang="en-GB" baseline="0" dirty="0" err="1"/>
              <a:t>kater</a:t>
            </a:r>
            <a:endParaRPr lang="en-GB" baseline="0" dirty="0"/>
          </a:p>
          <a:p>
            <a:pPr marL="171450" lvl="0" indent="-171450">
              <a:buFontTx/>
              <a:buChar char="-"/>
            </a:pPr>
            <a:r>
              <a:rPr lang="en-GB" baseline="0" dirty="0"/>
              <a:t>Other system</a:t>
            </a:r>
          </a:p>
          <a:p>
            <a:pPr marL="628650" lvl="1" indent="-171450">
              <a:buFontTx/>
              <a:buChar char="-"/>
            </a:pPr>
            <a:r>
              <a:rPr lang="en-GB" baseline="0" dirty="0" err="1"/>
              <a:t>Atagoziyev</a:t>
            </a:r>
            <a:endParaRPr lang="en-GB" baseline="0" dirty="0"/>
          </a:p>
          <a:p>
            <a:pPr marL="1085850" lvl="2" indent="-171450">
              <a:buFontTx/>
              <a:buChar char="-"/>
            </a:pPr>
            <a:r>
              <a:rPr lang="en-GB" baseline="0" dirty="0"/>
              <a:t>Developed algorithms for managing vehicles based on their relative positions</a:t>
            </a:r>
          </a:p>
          <a:p>
            <a:pPr marL="628650" lvl="1" indent="-171450">
              <a:buFontTx/>
              <a:buChar char="-"/>
            </a:pPr>
            <a:r>
              <a:rPr lang="en-GB" baseline="0" dirty="0" err="1"/>
              <a:t>Kamali</a:t>
            </a:r>
            <a:endParaRPr lang="en-GB" baseline="0" dirty="0"/>
          </a:p>
          <a:p>
            <a:pPr marL="1085850" lvl="2" indent="-171450">
              <a:buFontTx/>
              <a:buChar char="-"/>
            </a:pPr>
            <a:r>
              <a:rPr lang="en-GB" baseline="0" dirty="0"/>
              <a:t>Vehicle platoons which are big groups of vehicles that move together, accelerating and decelerating at the same rate.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Not talked about either.</a:t>
            </a:r>
          </a:p>
          <a:p>
            <a:pPr marL="628650" lvl="1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2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4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</a:t>
            </a:r>
            <a:r>
              <a:rPr lang="en-GB" baseline="0" dirty="0"/>
              <a:t> go into detail about the systems we need to talk about development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As mentioned earlier built on top of the AIM codebase, this was a project requirement.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Seemed fine at first until we’d finished work generalising and were towards the finishing end of development.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Problems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90</a:t>
            </a:r>
            <a:r>
              <a:rPr lang="en-GB" baseline="0" dirty="0"/>
              <a:t> degrees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Difficulty with shapes used for spawn zones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Would spawn 5 vehicles in the same spot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Collision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One of the bigger surprises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AIM doesn’t detect collisions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Reason is that it doesn’t prevent them very well.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Particularly at high speeds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Fortunately the zones are fine by design but beyond that…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QMM developed to allow simulator to be tested after AMM had too many problems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Aimed to be a simple,  fair system.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Likely that we wouldn’t need the full power of AIM.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Created a version of AIM that only takes input on the S and E lanes and outputs on the W lane.</a:t>
            </a:r>
          </a:p>
          <a:p>
            <a:pPr marL="171450" lvl="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 was clearly better.</a:t>
            </a:r>
          </a:p>
          <a:p>
            <a:pPr marL="171450" indent="-171450">
              <a:buFontTx/>
              <a:buChar char="-"/>
            </a:pPr>
            <a:r>
              <a:rPr lang="en-GB" dirty="0"/>
              <a:t>Better use of</a:t>
            </a:r>
            <a:r>
              <a:rPr lang="en-GB" baseline="0" dirty="0"/>
              <a:t> space-time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QMM can only ever have one vehicle in the merge zone</a:t>
            </a:r>
            <a:br>
              <a:rPr lang="en-GB" baseline="0" dirty="0"/>
            </a:br>
            <a:r>
              <a:rPr lang="en-GB" baseline="0" dirty="0"/>
              <a:t>- That really starts to take effect after 1500 </a:t>
            </a:r>
            <a:r>
              <a:rPr lang="en-GB" baseline="0" dirty="0" err="1"/>
              <a:t>vhl</a:t>
            </a:r>
            <a:r>
              <a:rPr lang="en-GB" baseline="0" dirty="0"/>
              <a:t>. </a:t>
            </a:r>
            <a:r>
              <a:rPr lang="en-GB" baseline="0" dirty="0" err="1"/>
              <a:t>Substantaially</a:t>
            </a:r>
            <a:r>
              <a:rPr lang="en-GB" baseline="0" dirty="0"/>
              <a:t> so.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55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Queue</a:t>
            </a:r>
            <a:r>
              <a:rPr lang="en-GB" baseline="0" dirty="0"/>
              <a:t> Angle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Queue angle has a large effect.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This is because the merge zone length increases dramatically.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Lane width of 4m == 45m merge zone length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So QMM becomes super ineffectual because of the low space-time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13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Speed Limits</a:t>
            </a:r>
          </a:p>
          <a:p>
            <a:pPr marL="171450" indent="-171450">
              <a:buFontTx/>
              <a:buChar char="-"/>
            </a:pPr>
            <a:r>
              <a:rPr lang="en-GB" dirty="0"/>
              <a:t>Main</a:t>
            </a:r>
            <a:r>
              <a:rPr lang="en-GB" baseline="0" dirty="0"/>
              <a:t> impact is on the lanes with the fastest speed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Because they’re forced to slow down, their delay takes the biggest hit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This is to be expected, but we shouldn’t expect delays of this magnitude.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Shows that this is an area that good merge systems should be able to deal with.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Perhaps via a progressive braking system</a:t>
            </a:r>
          </a:p>
          <a:p>
            <a:pPr marL="1085850" lvl="2" indent="-171450">
              <a:buFontTx/>
              <a:buChar char="-"/>
            </a:pPr>
            <a:r>
              <a:rPr lang="en-GB" baseline="0" dirty="0"/>
              <a:t>All of AIM just decelerate as hard as possible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40 </a:t>
            </a:r>
            <a:r>
              <a:rPr lang="en-GB" baseline="0" dirty="0" err="1"/>
              <a:t>ms</a:t>
            </a:r>
            <a:r>
              <a:rPr lang="en-GB" baseline="0" dirty="0"/>
              <a:t>^-1 is just impossible for the system to deal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8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AMM System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Results indicate that this system could work well.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By maximising space time efficiency it seems like it could be a good addition.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Obviously we need to prove that it works well under other conditions and doesn’t hit the same pitfalls that QMM does…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QMM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Wasn’t abysmal but wasn’t what we would expect for an autonomous vehicle.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Merge angle had a massive effect -&gt; Introduce slip lanes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Speed limits had a big effect but mainly the differences rather than the speed itself.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Traffic rates, QMM failed here, good systems will have to do well.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AIM codebase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Hidden behaviour and unexpected bugs that are built in because of the initial expectations of the system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Some stuff that was just wrong. Collisions being the big one -&gt; Did not expect that from a professional paper.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Future work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Fully developed AMM system to test under similar conditions -&gt; Possibly in a more generic fresh simulator.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Decentralised system -&gt; Time constraints it was never implemented. Cost benefit is well worth investigating.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Alternative systems 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Platooning has a lot of promise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Investigations into early braking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AE8C-4E5A-4B77-8246-B4DE1BAFF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0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5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9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7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2A37-88A7-401E-B565-704927A6CB12}" type="datetimeFigureOut">
              <a:rPr lang="en-GB" smtClean="0"/>
              <a:t>05/05/2017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0AA3-A9D2-4D52-BEAE-3997AD673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Approaches to Autonomous Vehicle Merge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Callum Hewitt</a:t>
            </a:r>
          </a:p>
        </p:txBody>
      </p:sp>
    </p:spTree>
    <p:extLst>
      <p:ext uri="{BB962C8B-B14F-4D97-AF65-F5344CB8AC3E}">
        <p14:creationId xmlns:p14="http://schemas.microsoft.com/office/powerpoint/2010/main" val="168412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Speed Limits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4" b="5988"/>
          <a:stretch/>
        </p:blipFill>
        <p:spPr>
          <a:xfrm>
            <a:off x="5544344" y="432350"/>
            <a:ext cx="6647656" cy="39532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45°</a:t>
            </a:r>
            <a:r>
              <a:rPr lang="en-GB" b="1" dirty="0"/>
              <a:t> </a:t>
            </a:r>
            <a:r>
              <a:rPr lang="en-GB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150m Lead in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1000 </a:t>
            </a:r>
            <a:r>
              <a:rPr lang="en-GB" dirty="0" err="1"/>
              <a:t>vhl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Pairs of Speed Limits from 10,20,30 and 40 </a:t>
            </a:r>
            <a:r>
              <a:rPr lang="en-GB" dirty="0" err="1"/>
              <a:t>ms</a:t>
            </a:r>
            <a:r>
              <a:rPr lang="en-GB" dirty="0"/>
              <a:t>^-1.</a:t>
            </a:r>
          </a:p>
          <a:p>
            <a:r>
              <a:rPr lang="en-GB" dirty="0"/>
              <a:t>Delay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51713"/>
              </p:ext>
            </p:extLst>
          </p:nvPr>
        </p:nvGraphicFramePr>
        <p:xfrm>
          <a:off x="839788" y="4477907"/>
          <a:ext cx="10753796" cy="20759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88449">
                  <a:extLst>
                    <a:ext uri="{9D8B030D-6E8A-4147-A177-3AD203B41FA5}">
                      <a16:colId xmlns:a16="http://schemas.microsoft.com/office/drawing/2014/main" val="2126726508"/>
                    </a:ext>
                  </a:extLst>
                </a:gridCol>
                <a:gridCol w="2688449">
                  <a:extLst>
                    <a:ext uri="{9D8B030D-6E8A-4147-A177-3AD203B41FA5}">
                      <a16:colId xmlns:a16="http://schemas.microsoft.com/office/drawing/2014/main" val="2474912556"/>
                    </a:ext>
                  </a:extLst>
                </a:gridCol>
                <a:gridCol w="2688449">
                  <a:extLst>
                    <a:ext uri="{9D8B030D-6E8A-4147-A177-3AD203B41FA5}">
                      <a16:colId xmlns:a16="http://schemas.microsoft.com/office/drawing/2014/main" val="2815688564"/>
                    </a:ext>
                  </a:extLst>
                </a:gridCol>
                <a:gridCol w="2688449">
                  <a:extLst>
                    <a:ext uri="{9D8B030D-6E8A-4147-A177-3AD203B41FA5}">
                      <a16:colId xmlns:a16="http://schemas.microsoft.com/office/drawing/2014/main" val="2839998840"/>
                    </a:ext>
                  </a:extLst>
                </a:gridCol>
              </a:tblGrid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Merge</a:t>
                      </a:r>
                      <a:r>
                        <a:rPr lang="en-GB" baseline="0" dirty="0"/>
                        <a:t> Speed L.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Delay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Target Speed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Delay</a:t>
                      </a:r>
                    </a:p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6028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30ms^-1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12.00</a:t>
                      </a:r>
                      <a:r>
                        <a:rPr lang="en-GB" baseline="0" dirty="0"/>
                        <a:t> (3.00 sd.)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 (0.95 sd.)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33843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10ms^-1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4.01 (2.87 sd.)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13.92 (</a:t>
                      </a:r>
                      <a:r>
                        <a:rPr lang="en-GB" baseline="0" dirty="0"/>
                        <a:t>3.56 sd.)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77290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40ms^-1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22.42 (12.39 sd.)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40ms^-1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19.86</a:t>
                      </a:r>
                      <a:r>
                        <a:rPr lang="en-GB" baseline="0" dirty="0"/>
                        <a:t> (11.94 sd.)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AMM system</a:t>
            </a:r>
          </a:p>
          <a:p>
            <a:pPr marL="0" indent="0">
              <a:buNone/>
            </a:pPr>
            <a:r>
              <a:rPr lang="en-GB" sz="1800" dirty="0"/>
              <a:t>QMM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Merge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Speed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Traffic Rates</a:t>
            </a:r>
          </a:p>
          <a:p>
            <a:pPr marL="0" indent="0">
              <a:buNone/>
            </a:pPr>
            <a:r>
              <a:rPr lang="en-GB" sz="1800" dirty="0"/>
              <a:t>AIM codebase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Hidden behaviour and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Incorrect code</a:t>
            </a:r>
          </a:p>
          <a:p>
            <a:pPr marL="0" indent="0">
              <a:buNone/>
            </a:pPr>
            <a:r>
              <a:rPr lang="en-GB" sz="1800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Fully develop 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Decentralised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Alternative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9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Project Aims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Problem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4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Develop and analyse autonomous vehicle methods for merges.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Analyse how the performance of merge management systems are affected by changing merge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Determine how well the AIM simulator codebase is for simulation of AV problems</a:t>
            </a:r>
          </a:p>
        </p:txBody>
      </p:sp>
    </p:spTree>
    <p:extLst>
      <p:ext uri="{BB962C8B-B14F-4D97-AF65-F5344CB8AC3E}">
        <p14:creationId xmlns:p14="http://schemas.microsoft.com/office/powerpoint/2010/main" val="37753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pic>
        <p:nvPicPr>
          <p:cNvPr id="5" name="AIM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66647" y="1795556"/>
            <a:ext cx="4351337" cy="4351338"/>
          </a:xfr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838200" y="1795556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AIM </a:t>
            </a:r>
            <a:r>
              <a:rPr lang="en-GB" sz="1400" dirty="0"/>
              <a:t>[K. </a:t>
            </a:r>
            <a:r>
              <a:rPr lang="en-GB" sz="1400" dirty="0" err="1"/>
              <a:t>Dresner</a:t>
            </a:r>
            <a:r>
              <a:rPr lang="en-GB" sz="1400" dirty="0"/>
              <a:t>, P. Stone, 2004]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Centralised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Efficient use of Space-Time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All autonomous vehicles</a:t>
            </a:r>
          </a:p>
          <a:p>
            <a:pPr marL="0" indent="0">
              <a:buNone/>
            </a:pPr>
            <a:r>
              <a:rPr lang="en-GB" sz="2000" dirty="0"/>
              <a:t>Decentralised </a:t>
            </a:r>
            <a:r>
              <a:rPr lang="en-GB" sz="1400" dirty="0"/>
              <a:t>AIM [M. </a:t>
            </a:r>
            <a:r>
              <a:rPr lang="en-GB" sz="1400" dirty="0" err="1"/>
              <a:t>VanMiddlesworth</a:t>
            </a:r>
            <a:r>
              <a:rPr lang="en-GB" sz="1400" dirty="0"/>
              <a:t> et al., 2008]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Uses V2V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Cheaper</a:t>
            </a:r>
          </a:p>
          <a:p>
            <a:pPr marL="0" indent="0">
              <a:buNone/>
            </a:pPr>
            <a:r>
              <a:rPr lang="en-GB" sz="2000" dirty="0"/>
              <a:t>Other systems</a:t>
            </a:r>
          </a:p>
          <a:p>
            <a:r>
              <a:rPr lang="en-GB" sz="2000" dirty="0"/>
              <a:t>Lane merging based solutions </a:t>
            </a:r>
            <a:r>
              <a:rPr lang="en-GB" sz="1400" dirty="0"/>
              <a:t>[</a:t>
            </a:r>
            <a:r>
              <a:rPr lang="en-GB" sz="1400" dirty="0" err="1"/>
              <a:t>Atagoziyev</a:t>
            </a:r>
            <a:r>
              <a:rPr lang="en-GB" sz="1400" dirty="0"/>
              <a:t>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Vehicle platooning</a:t>
            </a:r>
            <a:r>
              <a:rPr lang="en-GB" sz="1400" dirty="0"/>
              <a:t> [</a:t>
            </a:r>
            <a:r>
              <a:rPr lang="en-GB" sz="1400" dirty="0" err="1"/>
              <a:t>Kamali</a:t>
            </a:r>
            <a:r>
              <a:rPr lang="en-GB" sz="1400" dirty="0"/>
              <a:t>, 2016]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77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6245"/>
            <a:ext cx="5181600" cy="2850098"/>
          </a:xfr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Focus on the S2S Merge</a:t>
            </a:r>
          </a:p>
          <a:p>
            <a:pPr marL="0" indent="0">
              <a:buNone/>
            </a:pPr>
            <a:r>
              <a:rPr lang="en-GB" sz="2000" dirty="0"/>
              <a:t>Identified a number of merge variance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Speed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Lead in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Merge Angle</a:t>
            </a:r>
          </a:p>
          <a:p>
            <a:pPr marL="0" indent="0">
              <a:buNone/>
            </a:pPr>
            <a:r>
              <a:rPr lang="en-GB" sz="2000" dirty="0"/>
              <a:t>Identified success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Average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Throughput</a:t>
            </a:r>
          </a:p>
          <a:p>
            <a:pPr marL="0" indent="0">
              <a:buNone/>
            </a:pPr>
            <a:r>
              <a:rPr lang="en-GB" sz="2000" dirty="0"/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AMM Protocol based on 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Decentralised AMM based on </a:t>
            </a:r>
            <a:r>
              <a:rPr lang="en-GB" sz="1800" dirty="0" err="1"/>
              <a:t>VanMiddlesworth’s</a:t>
            </a:r>
            <a:r>
              <a:rPr lang="en-GB" sz="1800" dirty="0"/>
              <a:t> work.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74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AMM vs QMM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Approaching vehicle sends </a:t>
            </a:r>
            <a:r>
              <a:rPr lang="en-GB" sz="1800" i="1" dirty="0"/>
              <a:t>Request</a:t>
            </a:r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Arrival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Max Velocity/Acceleration/Deceleration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Vehicle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Arrival 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System simulates vehicle journey through an </a:t>
            </a:r>
            <a:r>
              <a:rPr lang="en-GB" sz="1800" i="1" dirty="0"/>
              <a:t>n x n</a:t>
            </a:r>
            <a:r>
              <a:rPr lang="en-GB" sz="1800" dirty="0"/>
              <a:t> grid of squares representing the merge zone.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If space-time clashes then </a:t>
            </a:r>
            <a:r>
              <a:rPr lang="en-GB" sz="1800" i="1" dirty="0"/>
              <a:t>Reject</a:t>
            </a:r>
            <a:r>
              <a:rPr lang="en-GB" sz="1800" dirty="0"/>
              <a:t> message sent.</a:t>
            </a:r>
          </a:p>
          <a:p>
            <a:pPr marL="742950" lvl="1" indent="-285750"/>
            <a:r>
              <a:rPr lang="en-GB" sz="1600" dirty="0"/>
              <a:t>Vehicle continues to make a new reservation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Otherwise vehicle sent a reservation </a:t>
            </a:r>
            <a:r>
              <a:rPr lang="en-GB" sz="1800" i="1" dirty="0"/>
              <a:t>Confirm </a:t>
            </a:r>
            <a:r>
              <a:rPr lang="en-GB" sz="1800" dirty="0"/>
              <a:t>message and must maintain this reservation or </a:t>
            </a:r>
            <a:r>
              <a:rPr lang="en-GB" sz="1800" i="1" dirty="0"/>
              <a:t>Cancel</a:t>
            </a:r>
            <a:r>
              <a:rPr lang="en-GB" sz="1800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QMM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Approaching vehicles send a </a:t>
            </a:r>
            <a:r>
              <a:rPr lang="en-GB" i="1" dirty="0"/>
              <a:t>Request.</a:t>
            </a:r>
            <a:endParaRPr lang="en-GB" dirty="0"/>
          </a:p>
          <a:p>
            <a:pPr lvl="1"/>
            <a:r>
              <a:rPr lang="en-GB" dirty="0"/>
              <a:t>VIN</a:t>
            </a:r>
          </a:p>
          <a:p>
            <a:pPr lvl="1"/>
            <a:r>
              <a:rPr lang="en-GB" dirty="0"/>
              <a:t>Predecessor vehicle VIN</a:t>
            </a:r>
          </a:p>
          <a:p>
            <a:pPr lvl="1"/>
            <a:r>
              <a:rPr lang="en-GB" dirty="0"/>
              <a:t>Distance to Merge</a:t>
            </a:r>
          </a:p>
          <a:p>
            <a:r>
              <a:rPr lang="en-GB" dirty="0"/>
              <a:t>If vehicle is within a set range and predecessor is already in queue vehicle is sent </a:t>
            </a:r>
            <a:r>
              <a:rPr lang="en-GB" i="1" dirty="0"/>
              <a:t>Confirm</a:t>
            </a:r>
            <a:endParaRPr lang="en-GB" dirty="0"/>
          </a:p>
          <a:p>
            <a:r>
              <a:rPr lang="en-GB" dirty="0"/>
              <a:t>Otherwise sent </a:t>
            </a:r>
            <a:r>
              <a:rPr lang="en-GB" i="1" dirty="0"/>
              <a:t>Reject</a:t>
            </a:r>
            <a:endParaRPr lang="en-GB" dirty="0"/>
          </a:p>
          <a:p>
            <a:r>
              <a:rPr lang="en-GB" dirty="0"/>
              <a:t>With a </a:t>
            </a:r>
            <a:r>
              <a:rPr lang="en-GB" i="1" dirty="0"/>
              <a:t>Confirm</a:t>
            </a:r>
            <a:r>
              <a:rPr lang="en-GB" dirty="0"/>
              <a:t> vehicle waits for a </a:t>
            </a:r>
            <a:r>
              <a:rPr lang="en-GB" i="1" dirty="0"/>
              <a:t>Go.</a:t>
            </a:r>
            <a:r>
              <a:rPr lang="en-GB" dirty="0"/>
              <a:t> Otherwise vehicle makes another request.</a:t>
            </a:r>
          </a:p>
          <a:p>
            <a:r>
              <a:rPr lang="en-GB" dirty="0"/>
              <a:t>Once sent a </a:t>
            </a:r>
            <a:r>
              <a:rPr lang="en-GB" i="1" dirty="0"/>
              <a:t>Go</a:t>
            </a:r>
            <a:r>
              <a:rPr lang="en-GB" dirty="0"/>
              <a:t> vehicle moves through the merge zone</a:t>
            </a:r>
          </a:p>
          <a:p>
            <a:r>
              <a:rPr lang="en-GB" dirty="0"/>
              <a:t>Vehicle sends </a:t>
            </a:r>
            <a:r>
              <a:rPr lang="en-GB" i="1" dirty="0"/>
              <a:t>Done</a:t>
            </a:r>
            <a:r>
              <a:rPr lang="en-GB" dirty="0"/>
              <a:t> once out of the merge zone. System sends a new </a:t>
            </a:r>
            <a:r>
              <a:rPr lang="en-GB" i="1" dirty="0"/>
              <a:t>Go </a:t>
            </a:r>
            <a:r>
              <a:rPr lang="en-GB" dirty="0"/>
              <a:t>message.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6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Built on top of the AIM codebase.</a:t>
            </a:r>
          </a:p>
          <a:p>
            <a:r>
              <a:rPr lang="en-GB" sz="1800" dirty="0"/>
              <a:t>Same as “A self-organising approach to autonomous vehicle car park management using a message-based protocol”</a:t>
            </a:r>
            <a:r>
              <a:rPr lang="en-GB" sz="800" dirty="0"/>
              <a:t> </a:t>
            </a:r>
            <a:r>
              <a:rPr lang="en-GB" sz="1400" dirty="0"/>
              <a:t>[Milligan, 2017]</a:t>
            </a:r>
          </a:p>
          <a:p>
            <a:pPr marL="0" indent="0">
              <a:buNone/>
            </a:pPr>
            <a:r>
              <a:rPr lang="en-GB" sz="1800" dirty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90</a:t>
            </a:r>
            <a:r>
              <a:rPr lang="en-GB" sz="1800" b="1" dirty="0"/>
              <a:t>° </a:t>
            </a:r>
            <a:r>
              <a:rPr lang="en-GB" sz="1800" dirty="0"/>
              <a:t>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Collision prevention not perfect.</a:t>
            </a:r>
          </a:p>
          <a:p>
            <a:pPr marL="0" indent="0">
              <a:buNone/>
            </a:pPr>
            <a:r>
              <a:rPr lang="en-GB" sz="1800" dirty="0"/>
              <a:t>QMM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Queue based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Fair to each lane</a:t>
            </a:r>
          </a:p>
          <a:p>
            <a:pPr marL="0" indent="0">
              <a:buNone/>
            </a:pPr>
            <a:r>
              <a:rPr lang="en-GB" sz="1800" dirty="0"/>
              <a:t>AIM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2" descr="https://img.clipartfest.com/726ca179254ffe146e2f02a806c83099_car-repair-free-clipart-clipart-kid-fixing-car-clipart_720-408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33174"/>
            <a:ext cx="5181600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QMM vs AIM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21" y="1424237"/>
            <a:ext cx="5333333" cy="40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20ms^-1 speed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90</a:t>
            </a:r>
            <a:r>
              <a:rPr lang="en-GB" b="1" dirty="0"/>
              <a:t>° </a:t>
            </a:r>
            <a:r>
              <a:rPr lang="en-GB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150m Lead in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traffic density</a:t>
            </a:r>
          </a:p>
          <a:p>
            <a:r>
              <a:rPr lang="en-GB" dirty="0"/>
              <a:t>Delay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51742"/>
              </p:ext>
            </p:extLst>
          </p:nvPr>
        </p:nvGraphicFramePr>
        <p:xfrm>
          <a:off x="839788" y="4172918"/>
          <a:ext cx="4762833" cy="1597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9405">
                  <a:extLst>
                    <a:ext uri="{9D8B030D-6E8A-4147-A177-3AD203B41FA5}">
                      <a16:colId xmlns:a16="http://schemas.microsoft.com/office/drawing/2014/main" val="2126726508"/>
                    </a:ext>
                  </a:extLst>
                </a:gridCol>
                <a:gridCol w="1535185">
                  <a:extLst>
                    <a:ext uri="{9D8B030D-6E8A-4147-A177-3AD203B41FA5}">
                      <a16:colId xmlns:a16="http://schemas.microsoft.com/office/drawing/2014/main" val="2474912556"/>
                    </a:ext>
                  </a:extLst>
                </a:gridCol>
                <a:gridCol w="1928243">
                  <a:extLst>
                    <a:ext uri="{9D8B030D-6E8A-4147-A177-3AD203B41FA5}">
                      <a16:colId xmlns:a16="http://schemas.microsoft.com/office/drawing/2014/main" val="2815688564"/>
                    </a:ext>
                  </a:extLst>
                </a:gridCol>
              </a:tblGrid>
              <a:tr h="632897">
                <a:tc>
                  <a:txBody>
                    <a:bodyPr/>
                    <a:lstStyle/>
                    <a:p>
                      <a:r>
                        <a:rPr lang="en-GB" dirty="0"/>
                        <a:t>Traffic</a:t>
                      </a:r>
                      <a:r>
                        <a:rPr lang="en-GB" baseline="0" dirty="0"/>
                        <a:t> Rate (</a:t>
                      </a:r>
                      <a:r>
                        <a:rPr lang="en-GB" baseline="0" dirty="0" err="1"/>
                        <a:t>vhl</a:t>
                      </a:r>
                      <a:r>
                        <a:rPr lang="en-GB" baseline="0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AIM Mean</a:t>
                      </a:r>
                      <a:r>
                        <a:rPr lang="en-GB" baseline="0" dirty="0"/>
                        <a:t> Delay(s)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QMM</a:t>
                      </a:r>
                      <a:r>
                        <a:rPr lang="en-GB" baseline="0" dirty="0"/>
                        <a:t> Mean Delay(s)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6028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1500vhl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  <a:r>
                        <a:rPr lang="en-GB" baseline="0" dirty="0"/>
                        <a:t> (1.35 sd.)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1.84</a:t>
                      </a:r>
                      <a:r>
                        <a:rPr lang="en-GB" baseline="0" dirty="0"/>
                        <a:t> (2.22 sd.)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33843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2500vhl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5.43</a:t>
                      </a:r>
                      <a:r>
                        <a:rPr lang="en-GB" baseline="0" dirty="0"/>
                        <a:t> (6.25 sd.)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45.78</a:t>
                      </a:r>
                      <a:r>
                        <a:rPr lang="en-GB" baseline="0" dirty="0"/>
                        <a:t> (18.13 sd.)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7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6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Merge Angle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82604"/>
            <a:ext cx="6172200" cy="32832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20ms^-1 speed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150m Lead in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1000 </a:t>
            </a:r>
            <a:r>
              <a:rPr lang="en-GB" dirty="0" err="1"/>
              <a:t>vhl</a:t>
            </a:r>
            <a:endParaRPr lang="en-GB" dirty="0"/>
          </a:p>
          <a:p>
            <a:r>
              <a:rPr lang="en-GB" dirty="0"/>
              <a:t>Delay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56147"/>
              </p:ext>
            </p:extLst>
          </p:nvPr>
        </p:nvGraphicFramePr>
        <p:xfrm>
          <a:off x="839788" y="3793030"/>
          <a:ext cx="3932238" cy="20759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0746">
                  <a:extLst>
                    <a:ext uri="{9D8B030D-6E8A-4147-A177-3AD203B41FA5}">
                      <a16:colId xmlns:a16="http://schemas.microsoft.com/office/drawing/2014/main" val="2126726508"/>
                    </a:ext>
                  </a:extLst>
                </a:gridCol>
                <a:gridCol w="1310746">
                  <a:extLst>
                    <a:ext uri="{9D8B030D-6E8A-4147-A177-3AD203B41FA5}">
                      <a16:colId xmlns:a16="http://schemas.microsoft.com/office/drawing/2014/main" val="2474912556"/>
                    </a:ext>
                  </a:extLst>
                </a:gridCol>
                <a:gridCol w="1310746">
                  <a:extLst>
                    <a:ext uri="{9D8B030D-6E8A-4147-A177-3AD203B41FA5}">
                      <a16:colId xmlns:a16="http://schemas.microsoft.com/office/drawing/2014/main" val="2815688564"/>
                    </a:ext>
                  </a:extLst>
                </a:gridCol>
              </a:tblGrid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Merge</a:t>
                      </a:r>
                      <a:r>
                        <a:rPr lang="en-GB" baseline="0" dirty="0"/>
                        <a:t> Angle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Delay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S.D.</a:t>
                      </a:r>
                      <a:r>
                        <a:rPr lang="en-GB" baseline="0" dirty="0"/>
                        <a:t> (s)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6028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r>
                        <a:rPr lang="en-GB" b="1" dirty="0"/>
                        <a:t>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33843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  <a:r>
                        <a:rPr lang="en-GB" b="1" dirty="0"/>
                        <a:t>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77290"/>
                  </a:ext>
                </a:extLst>
              </a:tr>
              <a:tr h="478626"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r>
                        <a:rPr lang="en-GB" b="1" dirty="0"/>
                        <a:t>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1165</Words>
  <Application>Microsoft Office PowerPoint</Application>
  <PresentationFormat>Widescreen</PresentationFormat>
  <Paragraphs>221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Approaches to Autonomous Vehicle Merge Management</vt:lpstr>
      <vt:lpstr>Outline</vt:lpstr>
      <vt:lpstr>Project Aims</vt:lpstr>
      <vt:lpstr>Literature Review</vt:lpstr>
      <vt:lpstr>Problem Analysis</vt:lpstr>
      <vt:lpstr>AMM vs QMM</vt:lpstr>
      <vt:lpstr>Development</vt:lpstr>
      <vt:lpstr>Results – QMM vs AIM</vt:lpstr>
      <vt:lpstr>Results – Merge Angle</vt:lpstr>
      <vt:lpstr>Results – Speed Limits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Autonomous Vehicle Merge Management</dc:title>
  <dc:creator>Callum Hewitt</dc:creator>
  <cp:lastModifiedBy>Callum Hewitt</cp:lastModifiedBy>
  <cp:revision>36</cp:revision>
  <dcterms:created xsi:type="dcterms:W3CDTF">2017-05-04T14:47:53Z</dcterms:created>
  <dcterms:modified xsi:type="dcterms:W3CDTF">2017-05-05T01:00:46Z</dcterms:modified>
</cp:coreProperties>
</file>