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30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336385-5882-9F4B-A70C-4D81F86FB900}" type="datetimeFigureOut">
              <a:rPr lang="en-US" smtClean="0"/>
              <a:t>25/11/16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929DA8-EFED-A341-8011-5E2378C859EC}" type="slidenum">
              <a:rPr lang="en-US" smtClean="0"/>
              <a:t>‹#›</a:t>
            </a:fld>
            <a:endParaRPr lang="en-US"/>
          </a:p>
        </p:txBody>
      </p:sp>
    </p:spTree>
    <p:extLst>
      <p:ext uri="{BB962C8B-B14F-4D97-AF65-F5344CB8AC3E}">
        <p14:creationId xmlns:p14="http://schemas.microsoft.com/office/powerpoint/2010/main" val="26883723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GB"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25/11/16</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25/11/16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25/11/16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25/11/16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25/11/16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GB"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GB"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GB"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GB"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GB"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GB"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GB"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GB"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GB"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GB"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25/11/16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25/11/16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25/11/16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GB"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GB"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25/11/16</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GB"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GB"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25/11/16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GB"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GB"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25/11/16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GB"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GB"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25/11/16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25/11/16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25/11/16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25/11/16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GB"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25/11/16</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york.ac.uk/projects/index.ph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Writing Scientific Reports</a:t>
            </a:r>
            <a:endParaRPr lang="en-US" dirty="0"/>
          </a:p>
        </p:txBody>
      </p:sp>
      <p:sp>
        <p:nvSpPr>
          <p:cNvPr id="3" name="Subtitle 2"/>
          <p:cNvSpPr>
            <a:spLocks noGrp="1"/>
          </p:cNvSpPr>
          <p:nvPr>
            <p:ph type="subTitle" idx="1"/>
          </p:nvPr>
        </p:nvSpPr>
        <p:spPr/>
        <p:txBody>
          <a:bodyPr/>
          <a:lstStyle/>
          <a:p>
            <a:r>
              <a:rPr lang="en-US" dirty="0" smtClean="0"/>
              <a:t>Katrina Attwood – based on slides by Anna </a:t>
            </a:r>
            <a:r>
              <a:rPr lang="en-US" dirty="0" err="1" smtClean="0"/>
              <a:t>Bramwell</a:t>
            </a:r>
            <a:r>
              <a:rPr lang="en-US" dirty="0" smtClean="0"/>
              <a:t>-Dicks, Stefano </a:t>
            </a:r>
            <a:r>
              <a:rPr lang="en-US" dirty="0" err="1" smtClean="0"/>
              <a:t>Pirandola</a:t>
            </a:r>
            <a:r>
              <a:rPr lang="en-US" dirty="0" smtClean="0"/>
              <a:t>, Steve King and Helen Petrie</a:t>
            </a:r>
            <a:endParaRPr lang="en-US" dirty="0"/>
          </a:p>
        </p:txBody>
      </p:sp>
    </p:spTree>
    <p:extLst>
      <p:ext uri="{BB962C8B-B14F-4D97-AF65-F5344CB8AC3E}">
        <p14:creationId xmlns:p14="http://schemas.microsoft.com/office/powerpoint/2010/main" val="2707013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Beginning</a:t>
            </a:r>
            <a:endParaRPr lang="en-US" dirty="0"/>
          </a:p>
        </p:txBody>
      </p:sp>
      <p:sp>
        <p:nvSpPr>
          <p:cNvPr id="5" name="Content Placeholder 4"/>
          <p:cNvSpPr>
            <a:spLocks noGrp="1"/>
          </p:cNvSpPr>
          <p:nvPr>
            <p:ph sz="half" idx="1"/>
          </p:nvPr>
        </p:nvSpPr>
        <p:spPr>
          <a:xfrm>
            <a:off x="914400" y="1735139"/>
            <a:ext cx="2586816" cy="4056062"/>
          </a:xfrm>
        </p:spPr>
        <p:txBody>
          <a:bodyPr>
            <a:normAutofit fontScale="92500" lnSpcReduction="10000"/>
          </a:bodyPr>
          <a:lstStyle/>
          <a:p>
            <a:pPr marL="0" indent="0">
              <a:buNone/>
            </a:pPr>
            <a:endParaRPr lang="en-US" dirty="0"/>
          </a:p>
        </p:txBody>
      </p:sp>
      <p:sp>
        <p:nvSpPr>
          <p:cNvPr id="6" name="Content Placeholder 5"/>
          <p:cNvSpPr>
            <a:spLocks noGrp="1"/>
          </p:cNvSpPr>
          <p:nvPr>
            <p:ph sz="half" idx="2"/>
          </p:nvPr>
        </p:nvSpPr>
        <p:spPr>
          <a:xfrm>
            <a:off x="4217293" y="1735139"/>
            <a:ext cx="4640589" cy="4056062"/>
          </a:xfrm>
        </p:spPr>
        <p:txBody>
          <a:bodyPr>
            <a:normAutofit fontScale="92500" lnSpcReduction="10000"/>
          </a:bodyPr>
          <a:lstStyle/>
          <a:p>
            <a:r>
              <a:rPr lang="en-US" dirty="0" smtClean="0"/>
              <a:t>What is it?</a:t>
            </a:r>
          </a:p>
          <a:p>
            <a:pPr lvl="1"/>
            <a:r>
              <a:rPr lang="en-US" dirty="0" smtClean="0"/>
              <a:t>Summary of the project</a:t>
            </a:r>
          </a:p>
          <a:p>
            <a:r>
              <a:rPr lang="en-US" dirty="0" smtClean="0"/>
              <a:t>What should it include?</a:t>
            </a:r>
          </a:p>
          <a:p>
            <a:pPr lvl="1"/>
            <a:r>
              <a:rPr lang="en-US" dirty="0" smtClean="0"/>
              <a:t>Statement of what the project is setting out to investigate</a:t>
            </a:r>
          </a:p>
          <a:p>
            <a:pPr lvl="2"/>
            <a:r>
              <a:rPr lang="en-US" dirty="0" smtClean="0"/>
              <a:t>Research question/hypothesis</a:t>
            </a:r>
          </a:p>
          <a:p>
            <a:pPr lvl="1"/>
            <a:r>
              <a:rPr lang="en-US" dirty="0" smtClean="0"/>
              <a:t>Motivation</a:t>
            </a:r>
          </a:p>
          <a:p>
            <a:pPr lvl="1"/>
            <a:r>
              <a:rPr lang="en-US" dirty="0" smtClean="0"/>
              <a:t>Parameters or limitations of the project</a:t>
            </a:r>
          </a:p>
          <a:p>
            <a:pPr lvl="1"/>
            <a:r>
              <a:rPr lang="en-US" dirty="0" smtClean="0"/>
              <a:t>How you are going to approach the problem</a:t>
            </a:r>
          </a:p>
          <a:p>
            <a:pPr lvl="1"/>
            <a:r>
              <a:rPr lang="en-US" dirty="0" smtClean="0"/>
              <a:t>Roadmap of the project report</a:t>
            </a:r>
          </a:p>
          <a:p>
            <a:endParaRPr lang="en-US" dirty="0" smtClean="0"/>
          </a:p>
          <a:p>
            <a:pPr marL="914400" lvl="2" indent="0">
              <a:buNone/>
            </a:pPr>
            <a:endParaRPr lang="en-US" dirty="0"/>
          </a:p>
        </p:txBody>
      </p:sp>
      <p:sp>
        <p:nvSpPr>
          <p:cNvPr id="8" name="Rectangle 7"/>
          <p:cNvSpPr/>
          <p:nvPr/>
        </p:nvSpPr>
        <p:spPr>
          <a:xfrm>
            <a:off x="914400" y="1735139"/>
            <a:ext cx="2586816" cy="313598"/>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Title Page</a:t>
            </a:r>
            <a:endParaRPr lang="en-US" dirty="0"/>
          </a:p>
        </p:txBody>
      </p:sp>
      <p:sp>
        <p:nvSpPr>
          <p:cNvPr id="9" name="Rectangle 8"/>
          <p:cNvSpPr/>
          <p:nvPr/>
        </p:nvSpPr>
        <p:spPr>
          <a:xfrm>
            <a:off x="914400" y="2640175"/>
            <a:ext cx="2586816" cy="3135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Acknowledgements</a:t>
            </a:r>
            <a:endParaRPr lang="en-US" dirty="0"/>
          </a:p>
        </p:txBody>
      </p:sp>
      <p:sp>
        <p:nvSpPr>
          <p:cNvPr id="10" name="Rectangle 9"/>
          <p:cNvSpPr/>
          <p:nvPr/>
        </p:nvSpPr>
        <p:spPr>
          <a:xfrm>
            <a:off x="914400" y="3110572"/>
            <a:ext cx="2586816" cy="313598"/>
          </a:xfrm>
          <a:prstGeom prst="rect">
            <a:avLst/>
          </a:prstGeom>
          <a:solidFill>
            <a:schemeClr val="accent1"/>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Table of Contents</a:t>
            </a:r>
            <a:endParaRPr lang="en-US" dirty="0"/>
          </a:p>
        </p:txBody>
      </p:sp>
      <p:sp>
        <p:nvSpPr>
          <p:cNvPr id="11" name="Rectangle 10"/>
          <p:cNvSpPr/>
          <p:nvPr/>
        </p:nvSpPr>
        <p:spPr>
          <a:xfrm>
            <a:off x="914400" y="3661568"/>
            <a:ext cx="2586816" cy="72567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Lists of Tables, Figures, Equations</a:t>
            </a:r>
            <a:endParaRPr lang="en-US" dirty="0"/>
          </a:p>
        </p:txBody>
      </p:sp>
      <p:sp>
        <p:nvSpPr>
          <p:cNvPr id="12" name="Rectangle 11"/>
          <p:cNvSpPr/>
          <p:nvPr/>
        </p:nvSpPr>
        <p:spPr>
          <a:xfrm>
            <a:off x="914400" y="4610203"/>
            <a:ext cx="2586816" cy="1117672"/>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Introduction</a:t>
            </a:r>
            <a:endParaRPr lang="en-US" dirty="0"/>
          </a:p>
        </p:txBody>
      </p:sp>
      <p:sp>
        <p:nvSpPr>
          <p:cNvPr id="13" name="Rectangle 12"/>
          <p:cNvSpPr/>
          <p:nvPr/>
        </p:nvSpPr>
        <p:spPr>
          <a:xfrm>
            <a:off x="914400" y="2201137"/>
            <a:ext cx="2586816" cy="313598"/>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Abstract</a:t>
            </a:r>
            <a:endParaRPr lang="en-US" dirty="0"/>
          </a:p>
        </p:txBody>
      </p:sp>
    </p:spTree>
    <p:extLst>
      <p:ext uri="{BB962C8B-B14F-4D97-AF65-F5344CB8AC3E}">
        <p14:creationId xmlns:p14="http://schemas.microsoft.com/office/powerpoint/2010/main" val="2629118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Middle: then tell them</a:t>
            </a:r>
            <a:endParaRPr lang="en-US" dirty="0"/>
          </a:p>
        </p:txBody>
      </p:sp>
      <p:grpSp>
        <p:nvGrpSpPr>
          <p:cNvPr id="8" name="Group 7"/>
          <p:cNvGrpSpPr/>
          <p:nvPr/>
        </p:nvGrpSpPr>
        <p:grpSpPr>
          <a:xfrm>
            <a:off x="3449087" y="1991347"/>
            <a:ext cx="2304617" cy="4014058"/>
            <a:chOff x="3449087" y="1991347"/>
            <a:chExt cx="2304617" cy="4014058"/>
          </a:xfrm>
        </p:grpSpPr>
        <p:sp>
          <p:nvSpPr>
            <p:cNvPr id="6" name="Rectangle 5"/>
            <p:cNvSpPr/>
            <p:nvPr/>
          </p:nvSpPr>
          <p:spPr>
            <a:xfrm>
              <a:off x="3449087" y="1991347"/>
              <a:ext cx="2304617" cy="9878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Literature Review</a:t>
              </a:r>
              <a:endParaRPr lang="en-US" dirty="0"/>
            </a:p>
          </p:txBody>
        </p:sp>
        <p:sp>
          <p:nvSpPr>
            <p:cNvPr id="7" name="Rectangle 6"/>
            <p:cNvSpPr/>
            <p:nvPr/>
          </p:nvSpPr>
          <p:spPr>
            <a:xfrm>
              <a:off x="3449087" y="3366780"/>
              <a:ext cx="2304617" cy="26386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Main Body</a:t>
              </a:r>
              <a:endParaRPr lang="en-US" dirty="0"/>
            </a:p>
          </p:txBody>
        </p:sp>
      </p:grpSp>
    </p:spTree>
    <p:extLst>
      <p:ext uri="{BB962C8B-B14F-4D97-AF65-F5344CB8AC3E}">
        <p14:creationId xmlns:p14="http://schemas.microsoft.com/office/powerpoint/2010/main" val="3349728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Middle</a:t>
            </a:r>
            <a:endParaRPr lang="en-US" dirty="0"/>
          </a:p>
        </p:txBody>
      </p:sp>
      <p:sp>
        <p:nvSpPr>
          <p:cNvPr id="5" name="Content Placeholder 4"/>
          <p:cNvSpPr>
            <a:spLocks noGrp="1"/>
          </p:cNvSpPr>
          <p:nvPr>
            <p:ph sz="half" idx="1"/>
          </p:nvPr>
        </p:nvSpPr>
        <p:spPr>
          <a:xfrm>
            <a:off x="914400" y="1735139"/>
            <a:ext cx="2586816" cy="4056062"/>
          </a:xfrm>
        </p:spPr>
        <p:txBody>
          <a:bodyPr>
            <a:normAutofit fontScale="92500"/>
          </a:bodyPr>
          <a:lstStyle/>
          <a:p>
            <a:pPr marL="0" indent="0">
              <a:buNone/>
            </a:pPr>
            <a:endParaRPr lang="en-US" dirty="0"/>
          </a:p>
        </p:txBody>
      </p:sp>
      <p:sp>
        <p:nvSpPr>
          <p:cNvPr id="6" name="Content Placeholder 5"/>
          <p:cNvSpPr>
            <a:spLocks noGrp="1"/>
          </p:cNvSpPr>
          <p:nvPr>
            <p:ph sz="half" idx="2"/>
          </p:nvPr>
        </p:nvSpPr>
        <p:spPr>
          <a:xfrm>
            <a:off x="4217293" y="1735139"/>
            <a:ext cx="4640589" cy="4056062"/>
          </a:xfrm>
        </p:spPr>
        <p:txBody>
          <a:bodyPr>
            <a:normAutofit fontScale="92500"/>
          </a:bodyPr>
          <a:lstStyle/>
          <a:p>
            <a:r>
              <a:rPr lang="en-US" dirty="0" smtClean="0"/>
              <a:t>What is it?</a:t>
            </a:r>
          </a:p>
          <a:p>
            <a:pPr lvl="1"/>
            <a:r>
              <a:rPr lang="en-US" dirty="0" smtClean="0"/>
              <a:t>Selective analysis of existing research</a:t>
            </a:r>
          </a:p>
          <a:p>
            <a:r>
              <a:rPr lang="en-US" dirty="0" smtClean="0"/>
              <a:t>What should it include?</a:t>
            </a:r>
          </a:p>
          <a:p>
            <a:pPr lvl="1"/>
            <a:r>
              <a:rPr lang="en-US" dirty="0" smtClean="0"/>
              <a:t>Broad issues</a:t>
            </a:r>
          </a:p>
          <a:p>
            <a:pPr lvl="1"/>
            <a:r>
              <a:rPr lang="en-US" dirty="0" smtClean="0"/>
              <a:t>Typical approaches to the problem</a:t>
            </a:r>
          </a:p>
          <a:p>
            <a:pPr lvl="1"/>
            <a:r>
              <a:rPr lang="en-US" dirty="0" smtClean="0"/>
              <a:t>Studies that overlap with yours</a:t>
            </a:r>
          </a:p>
          <a:p>
            <a:pPr lvl="1"/>
            <a:r>
              <a:rPr lang="en-US" dirty="0" smtClean="0"/>
              <a:t>Studies that directly inform your work</a:t>
            </a:r>
          </a:p>
          <a:p>
            <a:pPr lvl="1"/>
            <a:r>
              <a:rPr lang="en-US" dirty="0" smtClean="0"/>
              <a:t>Your opinions:</a:t>
            </a:r>
          </a:p>
          <a:p>
            <a:pPr lvl="2"/>
            <a:r>
              <a:rPr lang="en-US" dirty="0" smtClean="0"/>
              <a:t>Strengths, weaknesses, limitations of the existing work</a:t>
            </a:r>
          </a:p>
          <a:p>
            <a:endParaRPr lang="en-US" dirty="0" smtClean="0"/>
          </a:p>
          <a:p>
            <a:pPr marL="914400" lvl="2" indent="0">
              <a:buNone/>
            </a:pPr>
            <a:endParaRPr lang="en-US" dirty="0"/>
          </a:p>
        </p:txBody>
      </p:sp>
      <p:sp>
        <p:nvSpPr>
          <p:cNvPr id="15" name="Rectangle 14"/>
          <p:cNvSpPr/>
          <p:nvPr/>
        </p:nvSpPr>
        <p:spPr>
          <a:xfrm>
            <a:off x="914400" y="1735139"/>
            <a:ext cx="2586816" cy="98783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Literature Review</a:t>
            </a:r>
            <a:endParaRPr lang="en-US" dirty="0"/>
          </a:p>
        </p:txBody>
      </p:sp>
      <p:sp>
        <p:nvSpPr>
          <p:cNvPr id="16" name="Rectangle 15"/>
          <p:cNvSpPr/>
          <p:nvPr/>
        </p:nvSpPr>
        <p:spPr>
          <a:xfrm>
            <a:off x="914400" y="3152576"/>
            <a:ext cx="2586816" cy="26386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Main Body</a:t>
            </a:r>
            <a:endParaRPr lang="en-US" dirty="0"/>
          </a:p>
        </p:txBody>
      </p:sp>
    </p:spTree>
    <p:extLst>
      <p:ext uri="{BB962C8B-B14F-4D97-AF65-F5344CB8AC3E}">
        <p14:creationId xmlns:p14="http://schemas.microsoft.com/office/powerpoint/2010/main" val="350180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Middle</a:t>
            </a:r>
            <a:endParaRPr lang="en-US" dirty="0"/>
          </a:p>
        </p:txBody>
      </p:sp>
      <p:sp>
        <p:nvSpPr>
          <p:cNvPr id="5" name="Content Placeholder 4"/>
          <p:cNvSpPr>
            <a:spLocks noGrp="1"/>
          </p:cNvSpPr>
          <p:nvPr>
            <p:ph sz="half" idx="1"/>
          </p:nvPr>
        </p:nvSpPr>
        <p:spPr>
          <a:xfrm>
            <a:off x="914400" y="1735139"/>
            <a:ext cx="2586816" cy="4056062"/>
          </a:xfrm>
        </p:spPr>
        <p:txBody>
          <a:bodyPr>
            <a:normAutofit/>
          </a:bodyPr>
          <a:lstStyle/>
          <a:p>
            <a:pPr marL="0" indent="0">
              <a:buNone/>
            </a:pPr>
            <a:endParaRPr lang="en-US" dirty="0"/>
          </a:p>
        </p:txBody>
      </p:sp>
      <p:sp>
        <p:nvSpPr>
          <p:cNvPr id="6" name="Content Placeholder 5"/>
          <p:cNvSpPr>
            <a:spLocks noGrp="1"/>
          </p:cNvSpPr>
          <p:nvPr>
            <p:ph sz="half" idx="2"/>
          </p:nvPr>
        </p:nvSpPr>
        <p:spPr>
          <a:xfrm>
            <a:off x="4217293" y="1735139"/>
            <a:ext cx="4640589" cy="4056062"/>
          </a:xfrm>
        </p:spPr>
        <p:txBody>
          <a:bodyPr>
            <a:normAutofit/>
          </a:bodyPr>
          <a:lstStyle/>
          <a:p>
            <a:r>
              <a:rPr lang="en-US" dirty="0" smtClean="0"/>
              <a:t>What is it?</a:t>
            </a:r>
          </a:p>
          <a:p>
            <a:pPr lvl="1"/>
            <a:r>
              <a:rPr lang="en-US" dirty="0" smtClean="0"/>
              <a:t>Report of what you did, and why</a:t>
            </a:r>
          </a:p>
          <a:p>
            <a:r>
              <a:rPr lang="en-US" dirty="0" smtClean="0"/>
              <a:t>Structure</a:t>
            </a:r>
          </a:p>
          <a:p>
            <a:r>
              <a:rPr lang="en-US" dirty="0" smtClean="0"/>
              <a:t>Depends on type of project</a:t>
            </a:r>
          </a:p>
          <a:p>
            <a:pPr lvl="1"/>
            <a:r>
              <a:rPr lang="en-US" dirty="0" smtClean="0"/>
              <a:t>Engineering project (s/w or h/w)</a:t>
            </a:r>
          </a:p>
          <a:p>
            <a:pPr lvl="2"/>
            <a:r>
              <a:rPr lang="en-US" dirty="0" smtClean="0"/>
              <a:t>Design, implementation, testing/evaluation</a:t>
            </a:r>
          </a:p>
          <a:p>
            <a:pPr lvl="1"/>
            <a:r>
              <a:rPr lang="en-US" dirty="0" smtClean="0"/>
              <a:t>Research project</a:t>
            </a:r>
          </a:p>
          <a:p>
            <a:pPr lvl="2"/>
            <a:r>
              <a:rPr lang="en-US" dirty="0" smtClean="0"/>
              <a:t>Method, results, analysis of results</a:t>
            </a:r>
          </a:p>
          <a:p>
            <a:pPr marL="0" indent="0">
              <a:buNone/>
            </a:pPr>
            <a:endParaRPr lang="en-US" dirty="0" smtClean="0"/>
          </a:p>
          <a:p>
            <a:pPr marL="914400" lvl="2" indent="0">
              <a:buNone/>
            </a:pPr>
            <a:endParaRPr lang="en-US" dirty="0"/>
          </a:p>
        </p:txBody>
      </p:sp>
      <p:sp>
        <p:nvSpPr>
          <p:cNvPr id="15" name="Rectangle 14"/>
          <p:cNvSpPr/>
          <p:nvPr/>
        </p:nvSpPr>
        <p:spPr>
          <a:xfrm>
            <a:off x="914400" y="1735139"/>
            <a:ext cx="2586816" cy="987835"/>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Literature Review</a:t>
            </a:r>
            <a:endParaRPr lang="en-US" dirty="0"/>
          </a:p>
        </p:txBody>
      </p:sp>
      <p:sp>
        <p:nvSpPr>
          <p:cNvPr id="16" name="Rectangle 15"/>
          <p:cNvSpPr/>
          <p:nvPr/>
        </p:nvSpPr>
        <p:spPr>
          <a:xfrm>
            <a:off x="914400" y="3152576"/>
            <a:ext cx="2586816" cy="263862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Main Body</a:t>
            </a:r>
            <a:endParaRPr lang="en-US" dirty="0"/>
          </a:p>
        </p:txBody>
      </p:sp>
    </p:spTree>
    <p:extLst>
      <p:ext uri="{BB962C8B-B14F-4D97-AF65-F5344CB8AC3E}">
        <p14:creationId xmlns:p14="http://schemas.microsoft.com/office/powerpoint/2010/main" val="1917070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tell them what you just told them</a:t>
            </a:r>
            <a:endParaRPr lang="en-US" dirty="0"/>
          </a:p>
        </p:txBody>
      </p:sp>
      <p:grpSp>
        <p:nvGrpSpPr>
          <p:cNvPr id="4" name="Group 3"/>
          <p:cNvGrpSpPr/>
          <p:nvPr/>
        </p:nvGrpSpPr>
        <p:grpSpPr>
          <a:xfrm>
            <a:off x="3386376" y="2085428"/>
            <a:ext cx="2461394" cy="3371179"/>
            <a:chOff x="3386376" y="2085428"/>
            <a:chExt cx="2461394" cy="3371179"/>
          </a:xfrm>
        </p:grpSpPr>
        <p:sp>
          <p:nvSpPr>
            <p:cNvPr id="3" name="Rectangle 2"/>
            <p:cNvSpPr/>
            <p:nvPr/>
          </p:nvSpPr>
          <p:spPr>
            <a:xfrm>
              <a:off x="3386376" y="2085428"/>
              <a:ext cx="2461394" cy="83103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Discussion and Conclusions</a:t>
              </a:r>
              <a:endParaRPr lang="en-US" dirty="0"/>
            </a:p>
          </p:txBody>
        </p:sp>
        <p:sp>
          <p:nvSpPr>
            <p:cNvPr id="9" name="Rectangle 8"/>
            <p:cNvSpPr/>
            <p:nvPr/>
          </p:nvSpPr>
          <p:spPr>
            <a:xfrm>
              <a:off x="3386376" y="3068864"/>
              <a:ext cx="2461394" cy="5061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Further Work</a:t>
              </a:r>
              <a:endParaRPr lang="en-US" dirty="0"/>
            </a:p>
          </p:txBody>
        </p:sp>
        <p:sp>
          <p:nvSpPr>
            <p:cNvPr id="10" name="Rectangle 9"/>
            <p:cNvSpPr/>
            <p:nvPr/>
          </p:nvSpPr>
          <p:spPr>
            <a:xfrm>
              <a:off x="3386376" y="3727420"/>
              <a:ext cx="2461394" cy="5061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References</a:t>
              </a:r>
              <a:endParaRPr lang="en-US" dirty="0"/>
            </a:p>
          </p:txBody>
        </p:sp>
        <p:sp>
          <p:nvSpPr>
            <p:cNvPr id="11" name="Rectangle 10"/>
            <p:cNvSpPr/>
            <p:nvPr/>
          </p:nvSpPr>
          <p:spPr>
            <a:xfrm>
              <a:off x="3386376" y="4412936"/>
              <a:ext cx="2461394" cy="1043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Appendices</a:t>
              </a:r>
              <a:endParaRPr lang="en-US" dirty="0"/>
            </a:p>
          </p:txBody>
        </p:sp>
      </p:grpSp>
    </p:spTree>
    <p:extLst>
      <p:ext uri="{BB962C8B-B14F-4D97-AF65-F5344CB8AC3E}">
        <p14:creationId xmlns:p14="http://schemas.microsoft.com/office/powerpoint/2010/main" val="1929591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Ending</a:t>
            </a:r>
            <a:endParaRPr lang="en-US" dirty="0"/>
          </a:p>
        </p:txBody>
      </p:sp>
      <p:sp>
        <p:nvSpPr>
          <p:cNvPr id="6" name="Content Placeholder 5"/>
          <p:cNvSpPr>
            <a:spLocks noGrp="1"/>
          </p:cNvSpPr>
          <p:nvPr>
            <p:ph sz="half" idx="2"/>
          </p:nvPr>
        </p:nvSpPr>
        <p:spPr>
          <a:xfrm>
            <a:off x="4217293" y="1735139"/>
            <a:ext cx="4640589" cy="4056062"/>
          </a:xfrm>
        </p:spPr>
        <p:txBody>
          <a:bodyPr>
            <a:normAutofit/>
          </a:bodyPr>
          <a:lstStyle/>
          <a:p>
            <a:r>
              <a:rPr lang="en-US" dirty="0" smtClean="0"/>
              <a:t>What is it?</a:t>
            </a:r>
          </a:p>
          <a:p>
            <a:pPr lvl="1"/>
            <a:r>
              <a:rPr lang="en-US" dirty="0" smtClean="0"/>
              <a:t>Discussion of the project’s findings</a:t>
            </a:r>
          </a:p>
          <a:p>
            <a:r>
              <a:rPr lang="en-US" dirty="0" smtClean="0"/>
              <a:t>What it should include</a:t>
            </a:r>
          </a:p>
          <a:p>
            <a:pPr lvl="1"/>
            <a:r>
              <a:rPr lang="en-US" dirty="0" smtClean="0"/>
              <a:t>Outcomes</a:t>
            </a:r>
          </a:p>
          <a:p>
            <a:pPr lvl="1"/>
            <a:r>
              <a:rPr lang="en-US" dirty="0" smtClean="0"/>
              <a:t>Wider implications</a:t>
            </a:r>
          </a:p>
          <a:p>
            <a:r>
              <a:rPr lang="en-US" dirty="0" smtClean="0"/>
              <a:t>What it should not include</a:t>
            </a:r>
          </a:p>
          <a:p>
            <a:pPr lvl="1"/>
            <a:r>
              <a:rPr lang="en-US" dirty="0" smtClean="0"/>
              <a:t>New concepts, ideas or theories</a:t>
            </a:r>
          </a:p>
          <a:p>
            <a:pPr marL="914400" lvl="2" indent="0">
              <a:buNone/>
            </a:pPr>
            <a:endParaRPr lang="en-US" dirty="0" smtClean="0"/>
          </a:p>
          <a:p>
            <a:pPr marL="914400" lvl="2" indent="0">
              <a:buNone/>
            </a:pPr>
            <a:endParaRPr lang="en-US" dirty="0"/>
          </a:p>
        </p:txBody>
      </p:sp>
      <p:sp>
        <p:nvSpPr>
          <p:cNvPr id="8" name="Rectangle 7"/>
          <p:cNvSpPr/>
          <p:nvPr/>
        </p:nvSpPr>
        <p:spPr>
          <a:xfrm>
            <a:off x="914400" y="2041830"/>
            <a:ext cx="2586816" cy="831035"/>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Discussion and Conclusions</a:t>
            </a:r>
            <a:endParaRPr lang="en-US" dirty="0"/>
          </a:p>
        </p:txBody>
      </p:sp>
      <p:sp>
        <p:nvSpPr>
          <p:cNvPr id="9" name="Rectangle 8"/>
          <p:cNvSpPr/>
          <p:nvPr/>
        </p:nvSpPr>
        <p:spPr>
          <a:xfrm>
            <a:off x="914400" y="3025266"/>
            <a:ext cx="2586816" cy="5061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Further Work</a:t>
            </a:r>
            <a:endParaRPr lang="en-US" dirty="0"/>
          </a:p>
        </p:txBody>
      </p:sp>
      <p:sp>
        <p:nvSpPr>
          <p:cNvPr id="10" name="Rectangle 9"/>
          <p:cNvSpPr/>
          <p:nvPr/>
        </p:nvSpPr>
        <p:spPr>
          <a:xfrm>
            <a:off x="914400" y="3683822"/>
            <a:ext cx="2586816" cy="5061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References</a:t>
            </a:r>
            <a:endParaRPr lang="en-US" dirty="0"/>
          </a:p>
        </p:txBody>
      </p:sp>
      <p:sp>
        <p:nvSpPr>
          <p:cNvPr id="11" name="Rectangle 10"/>
          <p:cNvSpPr/>
          <p:nvPr/>
        </p:nvSpPr>
        <p:spPr>
          <a:xfrm>
            <a:off x="914400" y="4369338"/>
            <a:ext cx="2586816" cy="1043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Appendices</a:t>
            </a:r>
            <a:endParaRPr lang="en-US" dirty="0"/>
          </a:p>
        </p:txBody>
      </p:sp>
    </p:spTree>
    <p:extLst>
      <p:ext uri="{BB962C8B-B14F-4D97-AF65-F5344CB8AC3E}">
        <p14:creationId xmlns:p14="http://schemas.microsoft.com/office/powerpoint/2010/main" val="3222748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Ending</a:t>
            </a:r>
            <a:endParaRPr lang="en-US" dirty="0"/>
          </a:p>
        </p:txBody>
      </p:sp>
      <p:sp>
        <p:nvSpPr>
          <p:cNvPr id="6" name="Content Placeholder 5"/>
          <p:cNvSpPr>
            <a:spLocks noGrp="1"/>
          </p:cNvSpPr>
          <p:nvPr>
            <p:ph sz="half" idx="2"/>
          </p:nvPr>
        </p:nvSpPr>
        <p:spPr>
          <a:xfrm>
            <a:off x="4217293" y="1735139"/>
            <a:ext cx="4640589" cy="4056062"/>
          </a:xfrm>
        </p:spPr>
        <p:txBody>
          <a:bodyPr>
            <a:normAutofit/>
          </a:bodyPr>
          <a:lstStyle/>
          <a:p>
            <a:r>
              <a:rPr lang="en-US" dirty="0" smtClean="0"/>
              <a:t>What is it?</a:t>
            </a:r>
          </a:p>
          <a:p>
            <a:pPr lvl="1"/>
            <a:r>
              <a:rPr lang="en-US" dirty="0" smtClean="0"/>
              <a:t>Recommendations of where this work could go in the future</a:t>
            </a:r>
          </a:p>
          <a:p>
            <a:pPr lvl="2"/>
            <a:r>
              <a:rPr lang="en-US" dirty="0" smtClean="0"/>
              <a:t>For the dwarves sitting on your shoulders</a:t>
            </a:r>
          </a:p>
          <a:p>
            <a:r>
              <a:rPr lang="en-US" dirty="0" smtClean="0"/>
              <a:t>What it should include</a:t>
            </a:r>
          </a:p>
          <a:p>
            <a:pPr lvl="1"/>
            <a:r>
              <a:rPr lang="en-US" dirty="0" smtClean="0"/>
              <a:t>What you would do next</a:t>
            </a:r>
          </a:p>
          <a:p>
            <a:pPr lvl="2"/>
            <a:r>
              <a:rPr lang="en-US" dirty="0" smtClean="0"/>
              <a:t>If you had another six months</a:t>
            </a:r>
          </a:p>
          <a:p>
            <a:pPr lvl="1"/>
            <a:r>
              <a:rPr lang="en-US" dirty="0" smtClean="0"/>
              <a:t>What you would do next</a:t>
            </a:r>
          </a:p>
          <a:p>
            <a:pPr lvl="2"/>
            <a:r>
              <a:rPr lang="en-US" dirty="0" smtClean="0"/>
              <a:t>If the sky is the limit</a:t>
            </a:r>
          </a:p>
          <a:p>
            <a:pPr marL="914400" lvl="2" indent="0">
              <a:buNone/>
            </a:pPr>
            <a:endParaRPr lang="en-US" dirty="0" smtClean="0"/>
          </a:p>
          <a:p>
            <a:pPr marL="914400" lvl="2" indent="0">
              <a:buNone/>
            </a:pPr>
            <a:endParaRPr lang="en-US" dirty="0"/>
          </a:p>
        </p:txBody>
      </p:sp>
      <p:sp>
        <p:nvSpPr>
          <p:cNvPr id="8" name="Rectangle 7"/>
          <p:cNvSpPr/>
          <p:nvPr/>
        </p:nvSpPr>
        <p:spPr>
          <a:xfrm>
            <a:off x="914400" y="2041830"/>
            <a:ext cx="2586816" cy="831035"/>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Discussion and Conclusions</a:t>
            </a:r>
            <a:endParaRPr lang="en-US" dirty="0"/>
          </a:p>
        </p:txBody>
      </p:sp>
      <p:sp>
        <p:nvSpPr>
          <p:cNvPr id="9" name="Rectangle 8"/>
          <p:cNvSpPr/>
          <p:nvPr/>
        </p:nvSpPr>
        <p:spPr>
          <a:xfrm>
            <a:off x="914400" y="3025266"/>
            <a:ext cx="2586816" cy="506156"/>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Further Work</a:t>
            </a:r>
            <a:endParaRPr lang="en-US" dirty="0"/>
          </a:p>
        </p:txBody>
      </p:sp>
      <p:sp>
        <p:nvSpPr>
          <p:cNvPr id="10" name="Rectangle 9"/>
          <p:cNvSpPr/>
          <p:nvPr/>
        </p:nvSpPr>
        <p:spPr>
          <a:xfrm>
            <a:off x="914400" y="3683822"/>
            <a:ext cx="2586816" cy="5061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References</a:t>
            </a:r>
            <a:endParaRPr lang="en-US" dirty="0"/>
          </a:p>
        </p:txBody>
      </p:sp>
      <p:sp>
        <p:nvSpPr>
          <p:cNvPr id="11" name="Rectangle 10"/>
          <p:cNvSpPr/>
          <p:nvPr/>
        </p:nvSpPr>
        <p:spPr>
          <a:xfrm>
            <a:off x="914400" y="4369338"/>
            <a:ext cx="2586816" cy="1043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Appendices</a:t>
            </a:r>
            <a:endParaRPr lang="en-US" dirty="0"/>
          </a:p>
        </p:txBody>
      </p:sp>
    </p:spTree>
    <p:extLst>
      <p:ext uri="{BB962C8B-B14F-4D97-AF65-F5344CB8AC3E}">
        <p14:creationId xmlns:p14="http://schemas.microsoft.com/office/powerpoint/2010/main" val="651390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Ending</a:t>
            </a:r>
            <a:endParaRPr lang="en-US" dirty="0"/>
          </a:p>
        </p:txBody>
      </p:sp>
      <p:sp>
        <p:nvSpPr>
          <p:cNvPr id="6" name="Content Placeholder 5"/>
          <p:cNvSpPr>
            <a:spLocks noGrp="1"/>
          </p:cNvSpPr>
          <p:nvPr>
            <p:ph sz="half" idx="2"/>
          </p:nvPr>
        </p:nvSpPr>
        <p:spPr>
          <a:xfrm>
            <a:off x="4217293" y="1735139"/>
            <a:ext cx="4640589" cy="4056062"/>
          </a:xfrm>
        </p:spPr>
        <p:txBody>
          <a:bodyPr>
            <a:normAutofit/>
          </a:bodyPr>
          <a:lstStyle/>
          <a:p>
            <a:r>
              <a:rPr lang="en-US" dirty="0" smtClean="0"/>
              <a:t>IEEE style</a:t>
            </a:r>
          </a:p>
          <a:p>
            <a:pPr lvl="1"/>
            <a:r>
              <a:rPr lang="en-US" dirty="0" smtClean="0"/>
              <a:t>See the lecture notes from Week 3</a:t>
            </a:r>
          </a:p>
          <a:p>
            <a:pPr lvl="1"/>
            <a:endParaRPr lang="en-US" dirty="0"/>
          </a:p>
          <a:p>
            <a:r>
              <a:rPr lang="en-US" b="1" dirty="0" smtClean="0"/>
              <a:t>Don’t create manually</a:t>
            </a:r>
          </a:p>
          <a:p>
            <a:pPr marL="914400" lvl="2" indent="0">
              <a:buNone/>
            </a:pPr>
            <a:endParaRPr lang="en-US" dirty="0" smtClean="0"/>
          </a:p>
          <a:p>
            <a:pPr marL="914400" lvl="2" indent="0">
              <a:buNone/>
            </a:pPr>
            <a:endParaRPr lang="en-US" dirty="0"/>
          </a:p>
        </p:txBody>
      </p:sp>
      <p:sp>
        <p:nvSpPr>
          <p:cNvPr id="8" name="Rectangle 7"/>
          <p:cNvSpPr/>
          <p:nvPr/>
        </p:nvSpPr>
        <p:spPr>
          <a:xfrm>
            <a:off x="914400" y="2041830"/>
            <a:ext cx="2586816" cy="831035"/>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Discussion and Conclusions</a:t>
            </a:r>
            <a:endParaRPr lang="en-US" dirty="0"/>
          </a:p>
        </p:txBody>
      </p:sp>
      <p:sp>
        <p:nvSpPr>
          <p:cNvPr id="9" name="Rectangle 8"/>
          <p:cNvSpPr/>
          <p:nvPr/>
        </p:nvSpPr>
        <p:spPr>
          <a:xfrm>
            <a:off x="914400" y="3025266"/>
            <a:ext cx="2586816" cy="506156"/>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Further Work</a:t>
            </a:r>
            <a:endParaRPr lang="en-US" dirty="0"/>
          </a:p>
        </p:txBody>
      </p:sp>
      <p:sp>
        <p:nvSpPr>
          <p:cNvPr id="10" name="Rectangle 9"/>
          <p:cNvSpPr/>
          <p:nvPr/>
        </p:nvSpPr>
        <p:spPr>
          <a:xfrm>
            <a:off x="914400" y="3683822"/>
            <a:ext cx="2586816" cy="506156"/>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References</a:t>
            </a:r>
            <a:endParaRPr lang="en-US" dirty="0"/>
          </a:p>
        </p:txBody>
      </p:sp>
      <p:sp>
        <p:nvSpPr>
          <p:cNvPr id="11" name="Rectangle 10"/>
          <p:cNvSpPr/>
          <p:nvPr/>
        </p:nvSpPr>
        <p:spPr>
          <a:xfrm>
            <a:off x="914400" y="4369338"/>
            <a:ext cx="2586816" cy="104367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Appendices</a:t>
            </a:r>
            <a:endParaRPr lang="en-US" dirty="0"/>
          </a:p>
        </p:txBody>
      </p:sp>
    </p:spTree>
    <p:extLst>
      <p:ext uri="{BB962C8B-B14F-4D97-AF65-F5344CB8AC3E}">
        <p14:creationId xmlns:p14="http://schemas.microsoft.com/office/powerpoint/2010/main" val="1682291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Ending</a:t>
            </a:r>
            <a:endParaRPr lang="en-US" dirty="0"/>
          </a:p>
        </p:txBody>
      </p:sp>
      <p:sp>
        <p:nvSpPr>
          <p:cNvPr id="6" name="Content Placeholder 5"/>
          <p:cNvSpPr>
            <a:spLocks noGrp="1"/>
          </p:cNvSpPr>
          <p:nvPr>
            <p:ph sz="half" idx="2"/>
          </p:nvPr>
        </p:nvSpPr>
        <p:spPr>
          <a:xfrm>
            <a:off x="4217293" y="1735139"/>
            <a:ext cx="4640589" cy="4056062"/>
          </a:xfrm>
        </p:spPr>
        <p:txBody>
          <a:bodyPr>
            <a:normAutofit/>
          </a:bodyPr>
          <a:lstStyle/>
          <a:p>
            <a:r>
              <a:rPr lang="en-US" dirty="0" smtClean="0"/>
              <a:t>May contain</a:t>
            </a:r>
          </a:p>
          <a:p>
            <a:pPr lvl="1"/>
            <a:r>
              <a:rPr lang="en-US" dirty="0" smtClean="0"/>
              <a:t>Code listings</a:t>
            </a:r>
          </a:p>
          <a:p>
            <a:pPr lvl="1"/>
            <a:r>
              <a:rPr lang="en-US" dirty="0" smtClean="0"/>
              <a:t>Raw data</a:t>
            </a:r>
          </a:p>
          <a:p>
            <a:pPr lvl="1"/>
            <a:r>
              <a:rPr lang="en-US" dirty="0" err="1" smtClean="0"/>
              <a:t>Questionaires</a:t>
            </a:r>
            <a:endParaRPr lang="en-US" dirty="0" smtClean="0"/>
          </a:p>
          <a:p>
            <a:pPr lvl="1"/>
            <a:r>
              <a:rPr lang="en-US" dirty="0" smtClean="0"/>
              <a:t>Detailed guidance on use of software/method you have developed</a:t>
            </a:r>
            <a:endParaRPr lang="en-US" b="1" dirty="0" smtClean="0"/>
          </a:p>
          <a:p>
            <a:pPr marL="914400" lvl="2" indent="0">
              <a:buNone/>
            </a:pPr>
            <a:endParaRPr lang="en-US" dirty="0" smtClean="0"/>
          </a:p>
          <a:p>
            <a:pPr marL="914400" lvl="2" indent="0">
              <a:buNone/>
            </a:pPr>
            <a:endParaRPr lang="en-US" dirty="0"/>
          </a:p>
        </p:txBody>
      </p:sp>
      <p:sp>
        <p:nvSpPr>
          <p:cNvPr id="8" name="Rectangle 7"/>
          <p:cNvSpPr/>
          <p:nvPr/>
        </p:nvSpPr>
        <p:spPr>
          <a:xfrm>
            <a:off x="914400" y="2041830"/>
            <a:ext cx="2586816" cy="831035"/>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Discussion and Conclusions</a:t>
            </a:r>
            <a:endParaRPr lang="en-US" dirty="0"/>
          </a:p>
        </p:txBody>
      </p:sp>
      <p:sp>
        <p:nvSpPr>
          <p:cNvPr id="9" name="Rectangle 8"/>
          <p:cNvSpPr/>
          <p:nvPr/>
        </p:nvSpPr>
        <p:spPr>
          <a:xfrm>
            <a:off x="914400" y="3025266"/>
            <a:ext cx="2586816" cy="506156"/>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Further Work</a:t>
            </a:r>
            <a:endParaRPr lang="en-US" dirty="0"/>
          </a:p>
        </p:txBody>
      </p:sp>
      <p:sp>
        <p:nvSpPr>
          <p:cNvPr id="10" name="Rectangle 9"/>
          <p:cNvSpPr/>
          <p:nvPr/>
        </p:nvSpPr>
        <p:spPr>
          <a:xfrm>
            <a:off x="914400" y="3683822"/>
            <a:ext cx="2586816" cy="506156"/>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References</a:t>
            </a:r>
            <a:endParaRPr lang="en-US" dirty="0"/>
          </a:p>
        </p:txBody>
      </p:sp>
      <p:sp>
        <p:nvSpPr>
          <p:cNvPr id="11" name="Rectangle 10"/>
          <p:cNvSpPr/>
          <p:nvPr/>
        </p:nvSpPr>
        <p:spPr>
          <a:xfrm>
            <a:off x="914400" y="4369338"/>
            <a:ext cx="2586816" cy="1043671"/>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Appendices</a:t>
            </a:r>
            <a:endParaRPr lang="en-US" dirty="0"/>
          </a:p>
        </p:txBody>
      </p:sp>
    </p:spTree>
    <p:extLst>
      <p:ext uri="{BB962C8B-B14F-4D97-AF65-F5344CB8AC3E}">
        <p14:creationId xmlns:p14="http://schemas.microsoft.com/office/powerpoint/2010/main" val="3209881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Don’t forget…</a:t>
            </a:r>
            <a:endParaRPr lang="en-US" dirty="0"/>
          </a:p>
        </p:txBody>
      </p:sp>
      <p:sp>
        <p:nvSpPr>
          <p:cNvPr id="6" name="Content Placeholder 5"/>
          <p:cNvSpPr>
            <a:spLocks noGrp="1"/>
          </p:cNvSpPr>
          <p:nvPr>
            <p:ph idx="1"/>
          </p:nvPr>
        </p:nvSpPr>
        <p:spPr/>
        <p:txBody>
          <a:bodyPr>
            <a:normAutofit lnSpcReduction="10000"/>
          </a:bodyPr>
          <a:lstStyle/>
          <a:p>
            <a:r>
              <a:rPr lang="en-US" dirty="0" smtClean="0"/>
              <a:t>All CS projects need to include a “Statement of Ethics”</a:t>
            </a:r>
          </a:p>
          <a:p>
            <a:pPr lvl="1"/>
            <a:r>
              <a:rPr lang="en-US" dirty="0" smtClean="0"/>
              <a:t>Even if it is “There are no ethical implications in this work”</a:t>
            </a:r>
          </a:p>
          <a:p>
            <a:r>
              <a:rPr lang="en-US" dirty="0" smtClean="0"/>
              <a:t>Ethical principles</a:t>
            </a:r>
          </a:p>
          <a:p>
            <a:pPr lvl="1"/>
            <a:r>
              <a:rPr lang="en-US" dirty="0" smtClean="0"/>
              <a:t>Do no harm</a:t>
            </a:r>
          </a:p>
          <a:p>
            <a:pPr lvl="1"/>
            <a:r>
              <a:rPr lang="en-US" dirty="0" smtClean="0"/>
              <a:t>Informed consent</a:t>
            </a:r>
          </a:p>
          <a:p>
            <a:pPr lvl="1"/>
            <a:r>
              <a:rPr lang="en-US" dirty="0" smtClean="0"/>
              <a:t>Confidentiality of data</a:t>
            </a:r>
          </a:p>
          <a:p>
            <a:pPr lvl="1"/>
            <a:endParaRPr lang="en-US" dirty="0"/>
          </a:p>
          <a:p>
            <a:r>
              <a:rPr lang="en-US" dirty="0" smtClean="0"/>
              <a:t>See Alistair Edwards’s slides from Week </a:t>
            </a:r>
            <a:r>
              <a:rPr lang="en-US" dirty="0" smtClean="0"/>
              <a:t>7</a:t>
            </a:r>
            <a:endParaRPr lang="en-US" dirty="0"/>
          </a:p>
        </p:txBody>
      </p:sp>
    </p:spTree>
    <p:extLst>
      <p:ext uri="{BB962C8B-B14F-4D97-AF65-F5344CB8AC3E}">
        <p14:creationId xmlns:p14="http://schemas.microsoft.com/office/powerpoint/2010/main" val="3373458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Structure of the Report</a:t>
            </a:r>
          </a:p>
          <a:p>
            <a:r>
              <a:rPr lang="en-US" dirty="0" smtClean="0"/>
              <a:t>Writing Style</a:t>
            </a:r>
          </a:p>
          <a:p>
            <a:r>
              <a:rPr lang="en-US" dirty="0" smtClean="0"/>
              <a:t>Process of Writing</a:t>
            </a:r>
            <a:endParaRPr lang="en-US" dirty="0"/>
          </a:p>
        </p:txBody>
      </p:sp>
    </p:spTree>
    <p:extLst>
      <p:ext uri="{BB962C8B-B14F-4D97-AF65-F5344CB8AC3E}">
        <p14:creationId xmlns:p14="http://schemas.microsoft.com/office/powerpoint/2010/main" val="4249519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Writing Style</a:t>
            </a:r>
            <a:endParaRPr lang="en-US" dirty="0"/>
          </a:p>
        </p:txBody>
      </p:sp>
    </p:spTree>
    <p:extLst>
      <p:ext uri="{BB962C8B-B14F-4D97-AF65-F5344CB8AC3E}">
        <p14:creationId xmlns:p14="http://schemas.microsoft.com/office/powerpoint/2010/main" val="2456137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Know Your Reader</a:t>
            </a:r>
            <a:endParaRPr lang="en-US" dirty="0"/>
          </a:p>
        </p:txBody>
      </p:sp>
      <p:sp>
        <p:nvSpPr>
          <p:cNvPr id="5" name="Content Placeholder 4"/>
          <p:cNvSpPr>
            <a:spLocks noGrp="1"/>
          </p:cNvSpPr>
          <p:nvPr>
            <p:ph idx="1"/>
          </p:nvPr>
        </p:nvSpPr>
        <p:spPr/>
        <p:txBody>
          <a:bodyPr/>
          <a:lstStyle/>
          <a:p>
            <a:r>
              <a:rPr lang="en-US" dirty="0" smtClean="0"/>
              <a:t>Helpful to have a reader in mind</a:t>
            </a:r>
          </a:p>
          <a:p>
            <a:r>
              <a:rPr lang="en-US" dirty="0" smtClean="0"/>
              <a:t>“Intelligent general reader”</a:t>
            </a:r>
          </a:p>
          <a:p>
            <a:pPr lvl="1"/>
            <a:r>
              <a:rPr lang="en-US" dirty="0" smtClean="0"/>
              <a:t>Remember </a:t>
            </a:r>
            <a:r>
              <a:rPr lang="en-US" b="1" dirty="0" smtClean="0"/>
              <a:t>you</a:t>
            </a:r>
            <a:r>
              <a:rPr lang="en-US" dirty="0" smtClean="0"/>
              <a:t> are the expert …</a:t>
            </a:r>
          </a:p>
          <a:p>
            <a:pPr lvl="1"/>
            <a:r>
              <a:rPr lang="en-US" dirty="0" smtClean="0"/>
              <a:t>… but don’t </a:t>
            </a:r>
            <a:r>
              <a:rPr lang="en-US" dirty="0" err="1" smtClean="0"/>
              <a:t>patronise</a:t>
            </a:r>
            <a:r>
              <a:rPr lang="en-US" dirty="0" smtClean="0"/>
              <a:t> your reader</a:t>
            </a:r>
          </a:p>
          <a:p>
            <a:pPr lvl="1"/>
            <a:r>
              <a:rPr lang="en-US" dirty="0" smtClean="0"/>
              <a:t>And don’t show off</a:t>
            </a:r>
          </a:p>
          <a:p>
            <a:r>
              <a:rPr lang="en-US" dirty="0" smtClean="0"/>
              <a:t>“Dear </a:t>
            </a:r>
            <a:r>
              <a:rPr lang="en-US" dirty="0" err="1" smtClean="0"/>
              <a:t>Dr</a:t>
            </a:r>
            <a:r>
              <a:rPr lang="en-US" dirty="0" smtClean="0"/>
              <a:t> Attwood, I thought you would be interested in my work on …”</a:t>
            </a:r>
          </a:p>
          <a:p>
            <a:r>
              <a:rPr lang="en-US" dirty="0" smtClean="0"/>
              <a:t>Read your work back, with your reader in mind</a:t>
            </a:r>
            <a:endParaRPr lang="en-US" dirty="0"/>
          </a:p>
        </p:txBody>
      </p:sp>
      <p:pic>
        <p:nvPicPr>
          <p:cNvPr id="6" name="Picture 5" descr="alie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0492" y="1371600"/>
            <a:ext cx="2857500" cy="2857500"/>
          </a:xfrm>
          <a:prstGeom prst="rect">
            <a:avLst/>
          </a:prstGeom>
        </p:spPr>
      </p:pic>
    </p:spTree>
    <p:extLst>
      <p:ext uri="{BB962C8B-B14F-4D97-AF65-F5344CB8AC3E}">
        <p14:creationId xmlns:p14="http://schemas.microsoft.com/office/powerpoint/2010/main" val="3215174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things simple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 think it is fine to use a certain amount of first person (I, me, we, our etc…)</a:t>
            </a:r>
          </a:p>
          <a:p>
            <a:pPr lvl="1"/>
            <a:r>
              <a:rPr lang="en-US" dirty="0" smtClean="0"/>
              <a:t>But beware of things like “When I conducted this experiment, the results showed that the hypothesis was correct”</a:t>
            </a:r>
          </a:p>
          <a:p>
            <a:pPr lvl="2"/>
            <a:r>
              <a:rPr lang="en-US" dirty="0" smtClean="0"/>
              <a:t>Would the results show the same if someone else did it?</a:t>
            </a:r>
          </a:p>
          <a:p>
            <a:r>
              <a:rPr lang="en-US" dirty="0" smtClean="0"/>
              <a:t>Keep words as simple as possible</a:t>
            </a:r>
          </a:p>
          <a:p>
            <a:pPr lvl="1"/>
            <a:r>
              <a:rPr lang="en-US" dirty="0" smtClean="0"/>
              <a:t>Except for technical terms</a:t>
            </a:r>
          </a:p>
          <a:p>
            <a:r>
              <a:rPr lang="en-US" dirty="0" smtClean="0"/>
              <a:t>Keep sentences short</a:t>
            </a:r>
          </a:p>
          <a:p>
            <a:pPr lvl="1"/>
            <a:r>
              <a:rPr lang="en-US" dirty="0" smtClean="0"/>
              <a:t>Break the argument down into logical parts, so that the reader can follow it easily</a:t>
            </a:r>
          </a:p>
          <a:p>
            <a:endParaRPr lang="en-US" dirty="0"/>
          </a:p>
        </p:txBody>
      </p:sp>
    </p:spTree>
    <p:extLst>
      <p:ext uri="{BB962C8B-B14F-4D97-AF65-F5344CB8AC3E}">
        <p14:creationId xmlns:p14="http://schemas.microsoft.com/office/powerpoint/2010/main" val="1617049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your voice</a:t>
            </a:r>
            <a:endParaRPr lang="en-US" dirty="0"/>
          </a:p>
        </p:txBody>
      </p:sp>
      <p:sp>
        <p:nvSpPr>
          <p:cNvPr id="3" name="Content Placeholder 2"/>
          <p:cNvSpPr>
            <a:spLocks noGrp="1"/>
          </p:cNvSpPr>
          <p:nvPr>
            <p:ph idx="1"/>
          </p:nvPr>
        </p:nvSpPr>
        <p:spPr/>
        <p:txBody>
          <a:bodyPr>
            <a:normAutofit lnSpcReduction="10000"/>
          </a:bodyPr>
          <a:lstStyle/>
          <a:p>
            <a:r>
              <a:rPr lang="en-US" dirty="0" smtClean="0"/>
              <a:t>Avoid convoluted style, full of complex terms</a:t>
            </a:r>
          </a:p>
          <a:p>
            <a:pPr marL="0" indent="0">
              <a:buNone/>
            </a:pPr>
            <a:r>
              <a:rPr lang="en-US" dirty="0"/>
              <a:t> </a:t>
            </a:r>
            <a:r>
              <a:rPr lang="en-US" dirty="0" smtClean="0"/>
              <a:t>“If skin deformation is a critical factor for roughness perception (Taylor and Lederman, 1975), then it would seem reasonable to argue that roughness perception in virtual reality might be more similar to roughness perception in the physical world via a probe, than via a finger”  (</a:t>
            </a:r>
            <a:r>
              <a:rPr lang="en-US" i="1" dirty="0" smtClean="0"/>
              <a:t>Anonymous, supplied by Helen Petrie</a:t>
            </a:r>
            <a:r>
              <a:rPr lang="en-US" dirty="0" smtClean="0"/>
              <a:t>)</a:t>
            </a:r>
          </a:p>
          <a:p>
            <a:pPr>
              <a:buFont typeface="Arial"/>
              <a:buChar char="•"/>
            </a:pPr>
            <a:r>
              <a:rPr lang="en-US" dirty="0" smtClean="0"/>
              <a:t>Scores 27 on </a:t>
            </a:r>
            <a:r>
              <a:rPr lang="en-US" dirty="0" err="1" smtClean="0"/>
              <a:t>Flesch</a:t>
            </a:r>
            <a:r>
              <a:rPr lang="en-US" dirty="0" smtClean="0"/>
              <a:t> Ease-of-reading index</a:t>
            </a:r>
          </a:p>
          <a:p>
            <a:pPr lvl="1">
              <a:buFont typeface="Arial"/>
              <a:buChar char="•"/>
            </a:pPr>
            <a:r>
              <a:rPr lang="en-US" dirty="0" smtClean="0"/>
              <a:t>Scores out of 100, high is good</a:t>
            </a:r>
          </a:p>
          <a:p>
            <a:pPr lvl="1">
              <a:buFont typeface="Arial"/>
              <a:buChar char="•"/>
            </a:pPr>
            <a:r>
              <a:rPr lang="en-US" dirty="0" smtClean="0"/>
              <a:t>This is </a:t>
            </a:r>
            <a:r>
              <a:rPr lang="en-US" b="1" dirty="0" smtClean="0"/>
              <a:t>not</a:t>
            </a:r>
            <a:r>
              <a:rPr lang="en-US" dirty="0" smtClean="0"/>
              <a:t> good</a:t>
            </a:r>
          </a:p>
          <a:p>
            <a:pPr marL="0" indent="0">
              <a:buNone/>
            </a:pPr>
            <a:endParaRPr lang="en-US" dirty="0"/>
          </a:p>
        </p:txBody>
      </p:sp>
    </p:spTree>
    <p:extLst>
      <p:ext uri="{BB962C8B-B14F-4D97-AF65-F5344CB8AC3E}">
        <p14:creationId xmlns:p14="http://schemas.microsoft.com/office/powerpoint/2010/main" val="1357581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as active as you can …</a:t>
            </a:r>
            <a:endParaRPr lang="en-US" dirty="0"/>
          </a:p>
        </p:txBody>
      </p:sp>
      <p:sp>
        <p:nvSpPr>
          <p:cNvPr id="3" name="Content Placeholder 2"/>
          <p:cNvSpPr>
            <a:spLocks noGrp="1"/>
          </p:cNvSpPr>
          <p:nvPr>
            <p:ph idx="1"/>
          </p:nvPr>
        </p:nvSpPr>
        <p:spPr>
          <a:xfrm>
            <a:off x="914400" y="1735138"/>
            <a:ext cx="7708318" cy="4056062"/>
          </a:xfrm>
        </p:spPr>
        <p:txBody>
          <a:bodyPr>
            <a:normAutofit fontScale="92500"/>
          </a:bodyPr>
          <a:lstStyle/>
          <a:p>
            <a:r>
              <a:rPr lang="en-US" dirty="0" smtClean="0"/>
              <a:t>Avoid too much use of </a:t>
            </a:r>
            <a:r>
              <a:rPr lang="en-US" b="1" dirty="0" smtClean="0"/>
              <a:t>indirect statements </a:t>
            </a:r>
            <a:r>
              <a:rPr lang="en-US" dirty="0" smtClean="0"/>
              <a:t> (“passive voice”</a:t>
            </a:r>
          </a:p>
          <a:p>
            <a:pPr lvl="1"/>
            <a:r>
              <a:rPr lang="en-US" b="1" dirty="0" smtClean="0"/>
              <a:t> NOT</a:t>
            </a:r>
            <a:r>
              <a:rPr lang="en-US" dirty="0" smtClean="0"/>
              <a:t> “The following theorem can now be proved” </a:t>
            </a:r>
          </a:p>
          <a:p>
            <a:pPr lvl="1"/>
            <a:r>
              <a:rPr lang="en-US" dirty="0" smtClean="0"/>
              <a:t> </a:t>
            </a:r>
            <a:r>
              <a:rPr lang="en-US" b="1" dirty="0" smtClean="0"/>
              <a:t>RATHER,</a:t>
            </a:r>
            <a:r>
              <a:rPr lang="en-US" dirty="0" smtClean="0"/>
              <a:t> “We can now prove the following theorem”</a:t>
            </a:r>
          </a:p>
          <a:p>
            <a:r>
              <a:rPr lang="en-US" dirty="0" smtClean="0"/>
              <a:t>Also, avoid indirect use of words like “utilized”, “perform”  </a:t>
            </a:r>
          </a:p>
          <a:p>
            <a:pPr lvl="1"/>
            <a:r>
              <a:rPr lang="en-US" b="1" dirty="0" smtClean="0"/>
              <a:t>NOT </a:t>
            </a:r>
            <a:r>
              <a:rPr lang="en-US" dirty="0" smtClean="0"/>
              <a:t>“Tree structures can be utilized for dynamic storage of terms”</a:t>
            </a:r>
          </a:p>
          <a:p>
            <a:pPr lvl="1"/>
            <a:r>
              <a:rPr lang="en-US" b="1" dirty="0" smtClean="0"/>
              <a:t>RATHER </a:t>
            </a:r>
            <a:r>
              <a:rPr lang="en-US" dirty="0" smtClean="0"/>
              <a:t>“Terms can be stored in dynamic tree structures”</a:t>
            </a:r>
          </a:p>
          <a:p>
            <a:pPr lvl="1"/>
            <a:r>
              <a:rPr lang="en-US" b="1" dirty="0" smtClean="0"/>
              <a:t>NOT </a:t>
            </a:r>
            <a:r>
              <a:rPr lang="en-US" dirty="0" smtClean="0"/>
              <a:t>“Local packet transmission was performed to test error rates”</a:t>
            </a:r>
          </a:p>
          <a:p>
            <a:pPr lvl="1"/>
            <a:r>
              <a:rPr lang="en-US" b="1" dirty="0" smtClean="0"/>
              <a:t>RATHER</a:t>
            </a:r>
            <a:r>
              <a:rPr lang="en-US" dirty="0" smtClean="0"/>
              <a:t> “Error rates were tested by local packet transmission”</a:t>
            </a:r>
            <a:endParaRPr lang="en-US" b="1" dirty="0" smtClean="0"/>
          </a:p>
        </p:txBody>
      </p:sp>
      <p:pic>
        <p:nvPicPr>
          <p:cNvPr id="4" name="Picture 3" descr="activ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31" y="5223741"/>
            <a:ext cx="4468135" cy="1689513"/>
          </a:xfrm>
          <a:prstGeom prst="rect">
            <a:avLst/>
          </a:prstGeom>
        </p:spPr>
      </p:pic>
    </p:spTree>
    <p:extLst>
      <p:ext uri="{BB962C8B-B14F-4D97-AF65-F5344CB8AC3E}">
        <p14:creationId xmlns:p14="http://schemas.microsoft.com/office/powerpoint/2010/main" val="3334861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and </a:t>
            </a:r>
            <a:r>
              <a:rPr lang="en-US" dirty="0" err="1" smtClean="0"/>
              <a:t>Vigour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Scientific style is as precise as possible:</a:t>
            </a:r>
          </a:p>
          <a:p>
            <a:pPr lvl="1"/>
            <a:r>
              <a:rPr lang="en-US" dirty="0" smtClean="0"/>
              <a:t>Define specialised terminology and use it precisely</a:t>
            </a:r>
          </a:p>
          <a:p>
            <a:pPr lvl="1"/>
            <a:r>
              <a:rPr lang="en-US" dirty="0" smtClean="0"/>
              <a:t>Avoid vague terms </a:t>
            </a:r>
          </a:p>
          <a:p>
            <a:pPr lvl="2"/>
            <a:r>
              <a:rPr lang="en-US" dirty="0" smtClean="0"/>
              <a:t>“The web users tended to”</a:t>
            </a:r>
          </a:p>
          <a:p>
            <a:pPr lvl="1"/>
            <a:r>
              <a:rPr lang="en-US" dirty="0" smtClean="0"/>
              <a:t>Avoid colloquially/culturally specific expressions</a:t>
            </a:r>
          </a:p>
          <a:p>
            <a:pPr lvl="2"/>
            <a:r>
              <a:rPr lang="en-US" dirty="0" smtClean="0"/>
              <a:t>“training wheels interfaces” … huh?</a:t>
            </a:r>
          </a:p>
          <a:p>
            <a:pPr lvl="1"/>
            <a:r>
              <a:rPr lang="en-US" dirty="0" smtClean="0"/>
              <a:t>Make sure that you know the meaning of complex words you use</a:t>
            </a:r>
          </a:p>
          <a:p>
            <a:pPr lvl="2"/>
            <a:r>
              <a:rPr lang="en-US" dirty="0" smtClean="0"/>
              <a:t>And do not use a more “fancy” word to sound </a:t>
            </a:r>
            <a:r>
              <a:rPr lang="en-US" dirty="0" err="1" smtClean="0"/>
              <a:t>posher</a:t>
            </a:r>
            <a:r>
              <a:rPr lang="en-US" dirty="0" smtClean="0"/>
              <a:t>…</a:t>
            </a:r>
          </a:p>
          <a:p>
            <a:pPr lvl="1"/>
            <a:r>
              <a:rPr lang="en-US" dirty="0" smtClean="0"/>
              <a:t>Write positively about what you have achieved</a:t>
            </a:r>
          </a:p>
          <a:p>
            <a:pPr lvl="2"/>
            <a:r>
              <a:rPr lang="en-US" dirty="0" smtClean="0"/>
              <a:t>“This project did X”, rather than “this project tried to do X”</a:t>
            </a:r>
            <a:endParaRPr lang="en-US" dirty="0"/>
          </a:p>
        </p:txBody>
      </p:sp>
    </p:spTree>
    <p:extLst>
      <p:ext uri="{BB962C8B-B14F-4D97-AF65-F5344CB8AC3E}">
        <p14:creationId xmlns:p14="http://schemas.microsoft.com/office/powerpoint/2010/main" val="3920913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the reader…</a:t>
            </a:r>
            <a:endParaRPr lang="en-US" dirty="0"/>
          </a:p>
        </p:txBody>
      </p:sp>
      <p:sp>
        <p:nvSpPr>
          <p:cNvPr id="3" name="Content Placeholder 2"/>
          <p:cNvSpPr>
            <a:spLocks noGrp="1"/>
          </p:cNvSpPr>
          <p:nvPr>
            <p:ph idx="1"/>
          </p:nvPr>
        </p:nvSpPr>
        <p:spPr/>
        <p:txBody>
          <a:bodyPr>
            <a:normAutofit lnSpcReduction="10000"/>
          </a:bodyPr>
          <a:lstStyle/>
          <a:p>
            <a:r>
              <a:rPr lang="en-US" dirty="0" smtClean="0"/>
              <a:t>Some people can only write from the beginning</a:t>
            </a:r>
          </a:p>
          <a:p>
            <a:pPr lvl="1"/>
            <a:r>
              <a:rPr lang="en-US" dirty="0" smtClean="0"/>
              <a:t>Try to keep the reader in mind</a:t>
            </a:r>
          </a:p>
          <a:p>
            <a:pPr lvl="2"/>
            <a:r>
              <a:rPr lang="en-US" dirty="0" smtClean="0"/>
              <a:t>And see things from his/her point of view</a:t>
            </a:r>
          </a:p>
          <a:p>
            <a:pPr lvl="2"/>
            <a:r>
              <a:rPr lang="en-US" dirty="0" smtClean="0"/>
              <a:t>Read things back</a:t>
            </a:r>
          </a:p>
          <a:p>
            <a:pPr lvl="2"/>
            <a:r>
              <a:rPr lang="en-US" dirty="0" smtClean="0"/>
              <a:t>Rewrite earlier sections if necessary</a:t>
            </a:r>
          </a:p>
          <a:p>
            <a:r>
              <a:rPr lang="en-US" dirty="0" smtClean="0"/>
              <a:t>Your job is</a:t>
            </a:r>
          </a:p>
          <a:p>
            <a:pPr lvl="1"/>
            <a:r>
              <a:rPr lang="en-US" dirty="0" smtClean="0"/>
              <a:t>To persuade the reader that this is an interesting document/project</a:t>
            </a:r>
          </a:p>
          <a:p>
            <a:pPr lvl="1"/>
            <a:r>
              <a:rPr lang="en-US" dirty="0" smtClean="0"/>
              <a:t>To lead the reader through the information you are presenting</a:t>
            </a:r>
          </a:p>
          <a:p>
            <a:pPr lvl="2"/>
            <a:endParaRPr lang="en-US" dirty="0"/>
          </a:p>
        </p:txBody>
      </p:sp>
    </p:spTree>
    <p:extLst>
      <p:ext uri="{BB962C8B-B14F-4D97-AF65-F5344CB8AC3E}">
        <p14:creationId xmlns:p14="http://schemas.microsoft.com/office/powerpoint/2010/main" val="268241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the reader …</a:t>
            </a:r>
            <a:endParaRPr lang="en-US" dirty="0"/>
          </a:p>
        </p:txBody>
      </p:sp>
      <p:sp>
        <p:nvSpPr>
          <p:cNvPr id="3" name="Content Placeholder 2"/>
          <p:cNvSpPr>
            <a:spLocks noGrp="1"/>
          </p:cNvSpPr>
          <p:nvPr>
            <p:ph idx="1"/>
          </p:nvPr>
        </p:nvSpPr>
        <p:spPr/>
        <p:txBody>
          <a:bodyPr>
            <a:normAutofit lnSpcReduction="10000"/>
          </a:bodyPr>
          <a:lstStyle/>
          <a:p>
            <a:r>
              <a:rPr lang="en-US" dirty="0" smtClean="0"/>
              <a:t>Provide definitions at the beginning </a:t>
            </a:r>
          </a:p>
          <a:p>
            <a:pPr lvl="1"/>
            <a:r>
              <a:rPr lang="en-US" dirty="0" smtClean="0"/>
              <a:t>Acronyms </a:t>
            </a:r>
          </a:p>
          <a:p>
            <a:pPr lvl="1"/>
            <a:r>
              <a:rPr lang="en-US" dirty="0" smtClean="0"/>
              <a:t>Context-specific terminology</a:t>
            </a:r>
          </a:p>
          <a:p>
            <a:r>
              <a:rPr lang="en-US" dirty="0" smtClean="0"/>
              <a:t>Keep your focus clear</a:t>
            </a:r>
          </a:p>
          <a:p>
            <a:pPr lvl="1"/>
            <a:r>
              <a:rPr lang="en-US" dirty="0" smtClean="0"/>
              <a:t>Explicitly explain why X is relevant to your project</a:t>
            </a:r>
          </a:p>
          <a:p>
            <a:pPr lvl="1"/>
            <a:r>
              <a:rPr lang="en-US" dirty="0" smtClean="0"/>
              <a:t>Only include things that are relevant to your project</a:t>
            </a:r>
          </a:p>
          <a:p>
            <a:r>
              <a:rPr lang="en-US" dirty="0" smtClean="0"/>
              <a:t>Keep the reader with you</a:t>
            </a:r>
          </a:p>
          <a:p>
            <a:pPr lvl="1"/>
            <a:r>
              <a:rPr lang="en-US" dirty="0" smtClean="0"/>
              <a:t>Provide scaffolding</a:t>
            </a:r>
          </a:p>
          <a:p>
            <a:pPr lvl="1"/>
            <a:r>
              <a:rPr lang="en-US" dirty="0" smtClean="0"/>
              <a:t>And signposts</a:t>
            </a:r>
            <a:endParaRPr lang="en-US" dirty="0"/>
          </a:p>
        </p:txBody>
      </p:sp>
    </p:spTree>
    <p:extLst>
      <p:ext uri="{BB962C8B-B14F-4D97-AF65-F5344CB8AC3E}">
        <p14:creationId xmlns:p14="http://schemas.microsoft.com/office/powerpoint/2010/main" val="3324136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Keeping the reader with you</a:t>
            </a:r>
            <a:endParaRPr lang="en-US" dirty="0"/>
          </a:p>
        </p:txBody>
      </p:sp>
      <p:sp>
        <p:nvSpPr>
          <p:cNvPr id="3" name="Content Placeholder 2"/>
          <p:cNvSpPr>
            <a:spLocks noGrp="1"/>
          </p:cNvSpPr>
          <p:nvPr>
            <p:ph idx="1"/>
          </p:nvPr>
        </p:nvSpPr>
        <p:spPr/>
        <p:txBody>
          <a:bodyPr/>
          <a:lstStyle/>
          <a:p>
            <a:r>
              <a:rPr lang="en-US" dirty="0" smtClean="0"/>
              <a:t>Keep the structure of your paragraphs clear</a:t>
            </a:r>
          </a:p>
          <a:p>
            <a:pPr lvl="1"/>
            <a:r>
              <a:rPr lang="en-US" dirty="0" smtClean="0"/>
              <a:t>Summary of main point</a:t>
            </a:r>
          </a:p>
          <a:p>
            <a:pPr lvl="1"/>
            <a:r>
              <a:rPr lang="en-US" dirty="0" smtClean="0"/>
              <a:t>Elaboration</a:t>
            </a:r>
          </a:p>
          <a:p>
            <a:pPr lvl="1"/>
            <a:r>
              <a:rPr lang="en-US" dirty="0" smtClean="0"/>
              <a:t>Conclusion</a:t>
            </a:r>
          </a:p>
          <a:p>
            <a:pPr lvl="2"/>
            <a:r>
              <a:rPr lang="en-US" dirty="0" smtClean="0"/>
              <a:t>Lead through to the next point</a:t>
            </a:r>
          </a:p>
          <a:p>
            <a:r>
              <a:rPr lang="en-US" dirty="0" smtClean="0"/>
              <a:t>Does each sentence have a clear structure?</a:t>
            </a:r>
          </a:p>
          <a:p>
            <a:pPr lvl="1"/>
            <a:r>
              <a:rPr lang="en-US" dirty="0" smtClean="0"/>
              <a:t>Obvious subject (noun-phrase)</a:t>
            </a:r>
          </a:p>
          <a:p>
            <a:pPr lvl="1"/>
            <a:r>
              <a:rPr lang="en-US" dirty="0" smtClean="0"/>
              <a:t>Main verb-phrase</a:t>
            </a:r>
          </a:p>
          <a:p>
            <a:pPr marL="457200" lvl="1" indent="0">
              <a:buNone/>
            </a:pPr>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3698028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abbreviations and acronyms</a:t>
            </a:r>
            <a:endParaRPr lang="en-US" dirty="0"/>
          </a:p>
        </p:txBody>
      </p:sp>
      <p:sp>
        <p:nvSpPr>
          <p:cNvPr id="3" name="Content Placeholder 2"/>
          <p:cNvSpPr>
            <a:spLocks noGrp="1"/>
          </p:cNvSpPr>
          <p:nvPr>
            <p:ph idx="1"/>
          </p:nvPr>
        </p:nvSpPr>
        <p:spPr/>
        <p:txBody>
          <a:bodyPr/>
          <a:lstStyle/>
          <a:p>
            <a:r>
              <a:rPr lang="en-US" dirty="0" smtClean="0"/>
              <a:t>Define technical terms early in the report</a:t>
            </a:r>
          </a:p>
          <a:p>
            <a:pPr lvl="1"/>
            <a:r>
              <a:rPr lang="en-US" dirty="0" smtClean="0"/>
              <a:t>Use terms according to the definition</a:t>
            </a:r>
          </a:p>
          <a:p>
            <a:pPr lvl="1"/>
            <a:r>
              <a:rPr lang="en-US" dirty="0" smtClean="0"/>
              <a:t>Don’t vary your terminology – reader may think you mean different things!</a:t>
            </a:r>
          </a:p>
          <a:p>
            <a:r>
              <a:rPr lang="en-US" dirty="0" smtClean="0"/>
              <a:t>Set up your abbreviations early </a:t>
            </a:r>
          </a:p>
          <a:p>
            <a:pPr lvl="1"/>
            <a:r>
              <a:rPr lang="en-US" dirty="0" smtClean="0"/>
              <a:t>Table of abbreviations at the beginning is the best way</a:t>
            </a:r>
          </a:p>
          <a:p>
            <a:pPr lvl="2"/>
            <a:r>
              <a:rPr lang="en-US" dirty="0" smtClean="0"/>
              <a:t>Clarify on first use</a:t>
            </a:r>
          </a:p>
          <a:p>
            <a:pPr lvl="1"/>
            <a:r>
              <a:rPr lang="en-US" dirty="0" smtClean="0"/>
              <a:t>Use them</a:t>
            </a:r>
          </a:p>
          <a:p>
            <a:pPr lvl="1"/>
            <a:r>
              <a:rPr lang="en-US" dirty="0" smtClean="0"/>
              <a:t>But don’t use too many</a:t>
            </a:r>
            <a:endParaRPr lang="en-US" dirty="0"/>
          </a:p>
        </p:txBody>
      </p:sp>
    </p:spTree>
    <p:extLst>
      <p:ext uri="{BB962C8B-B14F-4D97-AF65-F5344CB8AC3E}">
        <p14:creationId xmlns:p14="http://schemas.microsoft.com/office/powerpoint/2010/main" val="159239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Structure of the Report</a:t>
            </a:r>
            <a:endParaRPr lang="en-US" dirty="0"/>
          </a:p>
        </p:txBody>
      </p:sp>
    </p:spTree>
    <p:extLst>
      <p:ext uri="{BB962C8B-B14F-4D97-AF65-F5344CB8AC3E}">
        <p14:creationId xmlns:p14="http://schemas.microsoft.com/office/powerpoint/2010/main" val="3510201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there is disagreement </a:t>
            </a:r>
            <a:endParaRPr lang="en-US" dirty="0"/>
          </a:p>
        </p:txBody>
      </p:sp>
      <p:sp>
        <p:nvSpPr>
          <p:cNvPr id="3" name="Content Placeholder 2"/>
          <p:cNvSpPr>
            <a:spLocks noGrp="1"/>
          </p:cNvSpPr>
          <p:nvPr>
            <p:ph idx="1"/>
          </p:nvPr>
        </p:nvSpPr>
        <p:spPr/>
        <p:txBody>
          <a:bodyPr/>
          <a:lstStyle/>
          <a:p>
            <a:r>
              <a:rPr lang="en-US" dirty="0" smtClean="0"/>
              <a:t>Discuss different researchers’ definitions, concepts etc</a:t>
            </a:r>
          </a:p>
          <a:p>
            <a:pPr lvl="1"/>
            <a:r>
              <a:rPr lang="en-US" dirty="0" smtClean="0"/>
              <a:t>In the literature review</a:t>
            </a:r>
          </a:p>
          <a:p>
            <a:pPr lvl="1"/>
            <a:r>
              <a:rPr lang="en-US" dirty="0" smtClean="0"/>
              <a:t>In the body of the report, if relevant to your discussion there</a:t>
            </a:r>
          </a:p>
          <a:p>
            <a:r>
              <a:rPr lang="en-US" dirty="0" smtClean="0"/>
              <a:t>Make it clear where you stand</a:t>
            </a:r>
          </a:p>
          <a:p>
            <a:r>
              <a:rPr lang="en-US" dirty="0" smtClean="0"/>
              <a:t>NB: Conceptual analysis and definition of new terms may form part of the contribution of your project</a:t>
            </a:r>
            <a:endParaRPr lang="en-US" dirty="0"/>
          </a:p>
        </p:txBody>
      </p:sp>
    </p:spTree>
    <p:extLst>
      <p:ext uri="{BB962C8B-B14F-4D97-AF65-F5344CB8AC3E}">
        <p14:creationId xmlns:p14="http://schemas.microsoft.com/office/powerpoint/2010/main" val="3607749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politically correct</a:t>
            </a:r>
            <a:endParaRPr lang="en-US" dirty="0"/>
          </a:p>
        </p:txBody>
      </p:sp>
      <p:sp>
        <p:nvSpPr>
          <p:cNvPr id="3" name="Content Placeholder 2"/>
          <p:cNvSpPr>
            <a:spLocks noGrp="1"/>
          </p:cNvSpPr>
          <p:nvPr>
            <p:ph idx="1"/>
          </p:nvPr>
        </p:nvSpPr>
        <p:spPr/>
        <p:txBody>
          <a:bodyPr/>
          <a:lstStyle/>
          <a:p>
            <a:r>
              <a:rPr lang="en-US" dirty="0" smtClean="0"/>
              <a:t>If writing about human beings, use non-sexist terminology</a:t>
            </a:r>
          </a:p>
          <a:p>
            <a:pPr lvl="1"/>
            <a:r>
              <a:rPr lang="en-US" dirty="0" smtClean="0"/>
              <a:t>He/she, (s)he </a:t>
            </a:r>
          </a:p>
          <a:p>
            <a:pPr lvl="2"/>
            <a:r>
              <a:rPr lang="en-US" dirty="0" smtClean="0"/>
              <a:t>Looks a bit old-fashioned, these days</a:t>
            </a:r>
          </a:p>
          <a:p>
            <a:pPr lvl="1"/>
            <a:r>
              <a:rPr lang="en-US" dirty="0" smtClean="0"/>
              <a:t>Using “they”, “their” etc. is ugly, but might be better</a:t>
            </a:r>
          </a:p>
          <a:p>
            <a:r>
              <a:rPr lang="en-US" dirty="0" smtClean="0"/>
              <a:t>If writing about particular groups of humans, </a:t>
            </a:r>
            <a:r>
              <a:rPr lang="en-US" dirty="0" err="1" smtClean="0"/>
              <a:t>personalise</a:t>
            </a:r>
            <a:r>
              <a:rPr lang="en-US" dirty="0" smtClean="0"/>
              <a:t> them</a:t>
            </a:r>
          </a:p>
          <a:p>
            <a:pPr lvl="1"/>
            <a:r>
              <a:rPr lang="en-US" dirty="0" smtClean="0"/>
              <a:t>NOT “The elderly cannot see </a:t>
            </a:r>
            <a:r>
              <a:rPr lang="en-US" dirty="0" err="1" smtClean="0"/>
              <a:t>colours</a:t>
            </a:r>
            <a:r>
              <a:rPr lang="en-US" dirty="0" smtClean="0"/>
              <a:t>”</a:t>
            </a:r>
          </a:p>
          <a:p>
            <a:pPr lvl="1"/>
            <a:r>
              <a:rPr lang="en-US" dirty="0" smtClean="0"/>
              <a:t>RATHER, “Elderly people cannot see </a:t>
            </a:r>
            <a:r>
              <a:rPr lang="en-US" dirty="0" err="1" smtClean="0"/>
              <a:t>colours</a:t>
            </a:r>
            <a:r>
              <a:rPr lang="en-US" dirty="0" smtClean="0"/>
              <a:t>” </a:t>
            </a:r>
            <a:endParaRPr lang="en-US" dirty="0"/>
          </a:p>
        </p:txBody>
      </p:sp>
    </p:spTree>
    <p:extLst>
      <p:ext uri="{BB962C8B-B14F-4D97-AF65-F5344CB8AC3E}">
        <p14:creationId xmlns:p14="http://schemas.microsoft.com/office/powerpoint/2010/main" val="3967918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Writing style – points to remember</a:t>
            </a:r>
            <a:endParaRPr lang="en-US" dirty="0"/>
          </a:p>
        </p:txBody>
      </p:sp>
      <p:sp>
        <p:nvSpPr>
          <p:cNvPr id="5" name="Content Placeholder 4"/>
          <p:cNvSpPr>
            <a:spLocks noGrp="1"/>
          </p:cNvSpPr>
          <p:nvPr>
            <p:ph sz="half" idx="1"/>
          </p:nvPr>
        </p:nvSpPr>
        <p:spPr/>
        <p:txBody>
          <a:bodyPr>
            <a:normAutofit fontScale="92500"/>
          </a:bodyPr>
          <a:lstStyle/>
          <a:p>
            <a:r>
              <a:rPr lang="en-US" dirty="0" smtClean="0"/>
              <a:t>One idea per sentence/paragraph</a:t>
            </a:r>
          </a:p>
          <a:p>
            <a:r>
              <a:rPr lang="en-US" dirty="0" smtClean="0"/>
              <a:t>One topic per section</a:t>
            </a:r>
          </a:p>
          <a:p>
            <a:r>
              <a:rPr lang="en-US" dirty="0" smtClean="0"/>
              <a:t>Simple, logical </a:t>
            </a:r>
            <a:r>
              <a:rPr lang="en-US" dirty="0" err="1" smtClean="0"/>
              <a:t>organisation</a:t>
            </a:r>
            <a:endParaRPr lang="en-US" dirty="0" smtClean="0"/>
          </a:p>
          <a:p>
            <a:r>
              <a:rPr lang="en-US" dirty="0" smtClean="0"/>
              <a:t>Short words</a:t>
            </a:r>
          </a:p>
          <a:p>
            <a:r>
              <a:rPr lang="en-US" dirty="0" smtClean="0"/>
              <a:t>Short sentences with simple structure</a:t>
            </a:r>
          </a:p>
          <a:p>
            <a:r>
              <a:rPr lang="en-US" dirty="0" smtClean="0"/>
              <a:t>Short paragraphs</a:t>
            </a:r>
            <a:endParaRPr lang="en-US" dirty="0"/>
          </a:p>
        </p:txBody>
      </p:sp>
      <p:sp>
        <p:nvSpPr>
          <p:cNvPr id="6" name="Content Placeholder 5"/>
          <p:cNvSpPr>
            <a:spLocks noGrp="1"/>
          </p:cNvSpPr>
          <p:nvPr>
            <p:ph sz="half" idx="2"/>
          </p:nvPr>
        </p:nvSpPr>
        <p:spPr/>
        <p:txBody>
          <a:bodyPr>
            <a:normAutofit fontScale="92500"/>
          </a:bodyPr>
          <a:lstStyle/>
          <a:p>
            <a:r>
              <a:rPr lang="en-US" dirty="0" smtClean="0"/>
              <a:t>Avoid buzzwords, clichés and slang</a:t>
            </a:r>
          </a:p>
          <a:p>
            <a:r>
              <a:rPr lang="en-US" dirty="0" smtClean="0"/>
              <a:t>Avoid excess, in length or style</a:t>
            </a:r>
          </a:p>
          <a:p>
            <a:r>
              <a:rPr lang="en-US" dirty="0" smtClean="0"/>
              <a:t>Omit unnecessary material</a:t>
            </a:r>
          </a:p>
          <a:p>
            <a:r>
              <a:rPr lang="en-US" dirty="0" smtClean="0"/>
              <a:t>Be specific, not vague</a:t>
            </a:r>
          </a:p>
          <a:p>
            <a:r>
              <a:rPr lang="en-US" dirty="0" smtClean="0">
                <a:solidFill>
                  <a:schemeClr val="accent1"/>
                </a:solidFill>
              </a:rPr>
              <a:t>Break these rules if there is a good reason to do so</a:t>
            </a:r>
            <a:endParaRPr lang="en-US" dirty="0">
              <a:solidFill>
                <a:schemeClr val="accent1"/>
              </a:solidFill>
            </a:endParaRPr>
          </a:p>
        </p:txBody>
      </p:sp>
    </p:spTree>
    <p:extLst>
      <p:ext uri="{BB962C8B-B14F-4D97-AF65-F5344CB8AC3E}">
        <p14:creationId xmlns:p14="http://schemas.microsoft.com/office/powerpoint/2010/main" val="1060327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Headings</a:t>
            </a:r>
            <a:endParaRPr lang="en-US" dirty="0"/>
          </a:p>
        </p:txBody>
      </p:sp>
      <p:sp>
        <p:nvSpPr>
          <p:cNvPr id="6" name="Content Placeholder 5"/>
          <p:cNvSpPr>
            <a:spLocks noGrp="1"/>
          </p:cNvSpPr>
          <p:nvPr>
            <p:ph idx="1"/>
          </p:nvPr>
        </p:nvSpPr>
        <p:spPr/>
        <p:txBody>
          <a:bodyPr/>
          <a:lstStyle/>
          <a:p>
            <a:r>
              <a:rPr lang="en-US" dirty="0" smtClean="0"/>
              <a:t>Make them meaningful</a:t>
            </a:r>
          </a:p>
          <a:p>
            <a:pPr lvl="1"/>
            <a:r>
              <a:rPr lang="en-US" dirty="0" smtClean="0"/>
              <a:t>NOT “Background reading”</a:t>
            </a:r>
          </a:p>
          <a:p>
            <a:pPr lvl="1"/>
            <a:r>
              <a:rPr lang="en-US" dirty="0" smtClean="0"/>
              <a:t>RATHER “Previous Research on Web Accessibility and Usability”</a:t>
            </a:r>
          </a:p>
          <a:p>
            <a:r>
              <a:rPr lang="en-US" dirty="0" smtClean="0"/>
              <a:t>Do not assume that the reader has read the headings</a:t>
            </a:r>
          </a:p>
          <a:p>
            <a:pPr lvl="1"/>
            <a:r>
              <a:rPr lang="en-US" dirty="0" smtClean="0"/>
              <a:t>NOT “This area of research has received relatively little attention…”</a:t>
            </a:r>
          </a:p>
          <a:p>
            <a:pPr lvl="1"/>
            <a:r>
              <a:rPr lang="en-US" dirty="0" smtClean="0"/>
              <a:t>BUT “Web accessibility and usability have received relatively little attention…”</a:t>
            </a:r>
          </a:p>
          <a:p>
            <a:pPr lvl="1"/>
            <a:endParaRPr lang="en-US" dirty="0"/>
          </a:p>
        </p:txBody>
      </p:sp>
    </p:spTree>
    <p:extLst>
      <p:ext uri="{BB962C8B-B14F-4D97-AF65-F5344CB8AC3E}">
        <p14:creationId xmlns:p14="http://schemas.microsoft.com/office/powerpoint/2010/main" val="826878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Figures and Tables</a:t>
            </a:r>
            <a:endParaRPr lang="en-US" dirty="0"/>
          </a:p>
        </p:txBody>
      </p:sp>
      <p:sp>
        <p:nvSpPr>
          <p:cNvPr id="3" name="Content Placeholder 2"/>
          <p:cNvSpPr>
            <a:spLocks noGrp="1"/>
          </p:cNvSpPr>
          <p:nvPr>
            <p:ph idx="1"/>
          </p:nvPr>
        </p:nvSpPr>
        <p:spPr/>
        <p:txBody>
          <a:bodyPr>
            <a:normAutofit lnSpcReduction="10000"/>
          </a:bodyPr>
          <a:lstStyle/>
          <a:p>
            <a:r>
              <a:rPr lang="en-US" dirty="0" smtClean="0"/>
              <a:t>Can be very helpful to the reader</a:t>
            </a:r>
          </a:p>
          <a:p>
            <a:pPr lvl="1"/>
            <a:r>
              <a:rPr lang="en-US" dirty="0" smtClean="0"/>
              <a:t>But it needs to be clear why they are there</a:t>
            </a:r>
          </a:p>
          <a:p>
            <a:pPr lvl="1"/>
            <a:r>
              <a:rPr lang="en-US" dirty="0" smtClean="0"/>
              <a:t>Don’t assume that every picture tells a thousand words</a:t>
            </a:r>
          </a:p>
          <a:p>
            <a:r>
              <a:rPr lang="en-US" dirty="0" smtClean="0"/>
              <a:t>Must have a clear, stand-alone caption</a:t>
            </a:r>
          </a:p>
          <a:p>
            <a:r>
              <a:rPr lang="en-US" dirty="0" smtClean="0"/>
              <a:t>If taken from a published source, acknowledge this in the caption</a:t>
            </a:r>
          </a:p>
          <a:p>
            <a:r>
              <a:rPr lang="en-US" dirty="0" smtClean="0"/>
              <a:t>Must be referred to, and used, in the text</a:t>
            </a:r>
          </a:p>
          <a:p>
            <a:r>
              <a:rPr lang="en-US" dirty="0" smtClean="0"/>
              <a:t>Should be information-rich but not cluttered</a:t>
            </a:r>
          </a:p>
          <a:p>
            <a:endParaRPr lang="en-US" dirty="0"/>
          </a:p>
        </p:txBody>
      </p:sp>
    </p:spTree>
    <p:extLst>
      <p:ext uri="{BB962C8B-B14F-4D97-AF65-F5344CB8AC3E}">
        <p14:creationId xmlns:p14="http://schemas.microsoft.com/office/powerpoint/2010/main" val="2111437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and re-check</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 spell-checkers</a:t>
            </a:r>
          </a:p>
          <a:p>
            <a:pPr lvl="1"/>
            <a:r>
              <a:rPr lang="en-US" dirty="0" smtClean="0"/>
              <a:t>But remember that they are stupid</a:t>
            </a:r>
          </a:p>
          <a:p>
            <a:r>
              <a:rPr lang="en-US" dirty="0" smtClean="0"/>
              <a:t>Read your work yourself</a:t>
            </a:r>
          </a:p>
          <a:p>
            <a:pPr lvl="1"/>
            <a:r>
              <a:rPr lang="en-US" dirty="0" smtClean="0"/>
              <a:t>Out loud</a:t>
            </a:r>
          </a:p>
          <a:p>
            <a:pPr lvl="2"/>
            <a:r>
              <a:rPr lang="en-US" dirty="0" smtClean="0"/>
              <a:t>Makes it very clear where there are issues with the sense and style</a:t>
            </a:r>
          </a:p>
          <a:p>
            <a:r>
              <a:rPr lang="en-US" dirty="0" smtClean="0"/>
              <a:t>Have someone else proof-read</a:t>
            </a:r>
          </a:p>
          <a:p>
            <a:pPr lvl="1"/>
            <a:r>
              <a:rPr lang="en-US" dirty="0" smtClean="0"/>
              <a:t>Intelligent general reader</a:t>
            </a:r>
          </a:p>
          <a:p>
            <a:pPr lvl="1"/>
            <a:r>
              <a:rPr lang="en-US" dirty="0" smtClean="0"/>
              <a:t>Return the </a:t>
            </a:r>
            <a:r>
              <a:rPr lang="en-US" dirty="0" err="1" smtClean="0"/>
              <a:t>favour</a:t>
            </a:r>
            <a:r>
              <a:rPr lang="en-US" dirty="0" smtClean="0"/>
              <a:t> …</a:t>
            </a:r>
          </a:p>
          <a:p>
            <a:r>
              <a:rPr lang="en-US" dirty="0" smtClean="0"/>
              <a:t>Don’t rely on your supervisor as a proof-reader</a:t>
            </a:r>
            <a:endParaRPr lang="en-US" dirty="0"/>
          </a:p>
        </p:txBody>
      </p:sp>
    </p:spTree>
    <p:extLst>
      <p:ext uri="{BB962C8B-B14F-4D97-AF65-F5344CB8AC3E}">
        <p14:creationId xmlns:p14="http://schemas.microsoft.com/office/powerpoint/2010/main" val="2041429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Marking criteria are given at </a:t>
            </a:r>
            <a:r>
              <a:rPr lang="en-US" dirty="0" smtClean="0">
                <a:hlinkClick r:id="rId2"/>
              </a:rPr>
              <a:t>http://www.cs.york.ac.uk/projects/index.php</a:t>
            </a:r>
            <a:endParaRPr lang="en-US" dirty="0" smtClean="0"/>
          </a:p>
          <a:p>
            <a:pPr lvl="1"/>
            <a:r>
              <a:rPr lang="en-US" dirty="0" smtClean="0"/>
              <a:t>Make sure you know what they are</a:t>
            </a:r>
          </a:p>
          <a:p>
            <a:r>
              <a:rPr lang="en-US" dirty="0" smtClean="0"/>
              <a:t>If you are deviating from the standard section headings etc, make sure that the marker can find what he/she needs</a:t>
            </a:r>
          </a:p>
          <a:p>
            <a:r>
              <a:rPr lang="en-US" dirty="0" smtClean="0"/>
              <a:t>Remember that the marker has a lot of projects to mark</a:t>
            </a:r>
          </a:p>
          <a:p>
            <a:pPr lvl="1"/>
            <a:r>
              <a:rPr lang="en-US" dirty="0" smtClean="0"/>
              <a:t>Typically 8 or 9</a:t>
            </a:r>
          </a:p>
          <a:p>
            <a:r>
              <a:rPr lang="en-US" dirty="0" smtClean="0"/>
              <a:t>Not just projects (s)he has supervised</a:t>
            </a:r>
          </a:p>
          <a:p>
            <a:r>
              <a:rPr lang="en-US" dirty="0" smtClean="0"/>
              <a:t>And time is very short</a:t>
            </a:r>
          </a:p>
        </p:txBody>
      </p:sp>
    </p:spTree>
    <p:extLst>
      <p:ext uri="{BB962C8B-B14F-4D97-AF65-F5344CB8AC3E}">
        <p14:creationId xmlns:p14="http://schemas.microsoft.com/office/powerpoint/2010/main" val="14768166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Flowers Paradigm (1997)</a:t>
            </a:r>
            <a:endParaRPr lang="en-US" dirty="0"/>
          </a:p>
        </p:txBody>
      </p:sp>
      <p:sp>
        <p:nvSpPr>
          <p:cNvPr id="3" name="Content Placeholder 2"/>
          <p:cNvSpPr>
            <a:spLocks noGrp="1"/>
          </p:cNvSpPr>
          <p:nvPr>
            <p:ph idx="1"/>
          </p:nvPr>
        </p:nvSpPr>
        <p:spPr/>
        <p:txBody>
          <a:bodyPr/>
          <a:lstStyle/>
          <a:p>
            <a:r>
              <a:rPr lang="en-US" dirty="0" smtClean="0"/>
              <a:t>Model of how people write</a:t>
            </a:r>
          </a:p>
          <a:p>
            <a:pPr lvl="1"/>
            <a:r>
              <a:rPr lang="en-US" dirty="0" smtClean="0"/>
              <a:t>Betty S. Powers, Professor of Creative Writing at English Department of University of Texas, Dallas</a:t>
            </a:r>
          </a:p>
          <a:p>
            <a:r>
              <a:rPr lang="en-US" dirty="0" smtClean="0"/>
              <a:t>What causes writers to get stuck?</a:t>
            </a:r>
          </a:p>
          <a:p>
            <a:pPr lvl="1"/>
            <a:r>
              <a:rPr lang="en-US" dirty="0" smtClean="0"/>
              <a:t>Competing energies</a:t>
            </a:r>
          </a:p>
          <a:p>
            <a:pPr lvl="1"/>
            <a:r>
              <a:rPr lang="en-US" dirty="0" smtClean="0"/>
              <a:t>Writing freely and creatively versus writing well</a:t>
            </a:r>
          </a:p>
          <a:p>
            <a:r>
              <a:rPr lang="en-US" dirty="0" smtClean="0"/>
              <a:t>Need to separate the energies</a:t>
            </a:r>
          </a:p>
          <a:p>
            <a:pPr marL="457200" lvl="1" indent="0">
              <a:buNone/>
            </a:pPr>
            <a:endParaRPr lang="en-US" dirty="0"/>
          </a:p>
        </p:txBody>
      </p:sp>
    </p:spTree>
    <p:extLst>
      <p:ext uri="{BB962C8B-B14F-4D97-AF65-F5344CB8AC3E}">
        <p14:creationId xmlns:p14="http://schemas.microsoft.com/office/powerpoint/2010/main" val="677580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“Mad Person”</a:t>
            </a:r>
            <a:endParaRPr lang="en-US" dirty="0"/>
          </a:p>
        </p:txBody>
      </p:sp>
      <p:pic>
        <p:nvPicPr>
          <p:cNvPr id="6" name="Content Placeholder 5" descr="mad hatter.jpg"/>
          <p:cNvPicPr>
            <a:picLocks noGrp="1" noChangeAspect="1"/>
          </p:cNvPicPr>
          <p:nvPr>
            <p:ph sz="half" idx="1"/>
          </p:nvPr>
        </p:nvPicPr>
        <p:blipFill>
          <a:blip r:embed="rId2">
            <a:extLst>
              <a:ext uri="{28A0092B-C50C-407E-A947-70E740481C1C}">
                <a14:useLocalDpi xmlns:a14="http://schemas.microsoft.com/office/drawing/2010/main" val="0"/>
              </a:ext>
            </a:extLst>
          </a:blip>
          <a:srcRect t="231" b="231"/>
          <a:stretch>
            <a:fillRect/>
          </a:stretch>
        </p:blipFill>
        <p:spPr/>
      </p:pic>
      <p:sp>
        <p:nvSpPr>
          <p:cNvPr id="5" name="Content Placeholder 4"/>
          <p:cNvSpPr>
            <a:spLocks noGrp="1"/>
          </p:cNvSpPr>
          <p:nvPr>
            <p:ph sz="half" idx="2"/>
          </p:nvPr>
        </p:nvSpPr>
        <p:spPr/>
        <p:txBody>
          <a:bodyPr>
            <a:normAutofit lnSpcReduction="10000"/>
          </a:bodyPr>
          <a:lstStyle/>
          <a:p>
            <a:r>
              <a:rPr lang="en-US" dirty="0" smtClean="0"/>
              <a:t>Generates ideas</a:t>
            </a:r>
          </a:p>
          <a:p>
            <a:pPr lvl="1"/>
            <a:r>
              <a:rPr lang="en-US" dirty="0" smtClean="0"/>
              <a:t>Captures thoughts when they come</a:t>
            </a:r>
          </a:p>
          <a:p>
            <a:pPr lvl="1"/>
            <a:r>
              <a:rPr lang="en-US" dirty="0" smtClean="0"/>
              <a:t>Usually in the shower!</a:t>
            </a:r>
          </a:p>
          <a:p>
            <a:r>
              <a:rPr lang="en-US" dirty="0" smtClean="0"/>
              <a:t>Works with spontaneity, without inhibitions</a:t>
            </a:r>
          </a:p>
          <a:p>
            <a:r>
              <a:rPr lang="en-US" dirty="0" smtClean="0"/>
              <a:t>Believes all things are possible</a:t>
            </a:r>
          </a:p>
          <a:p>
            <a:r>
              <a:rPr lang="en-US" dirty="0" smtClean="0">
                <a:solidFill>
                  <a:srgbClr val="860908"/>
                </a:solidFill>
              </a:rPr>
              <a:t>Allow this person to write freely</a:t>
            </a:r>
          </a:p>
          <a:p>
            <a:endParaRPr lang="en-US" dirty="0"/>
          </a:p>
        </p:txBody>
      </p:sp>
      <p:sp>
        <p:nvSpPr>
          <p:cNvPr id="7" name="TextBox 6"/>
          <p:cNvSpPr txBox="1"/>
          <p:nvPr/>
        </p:nvSpPr>
        <p:spPr>
          <a:xfrm>
            <a:off x="423068" y="6024578"/>
            <a:ext cx="8450263" cy="646331"/>
          </a:xfrm>
          <a:prstGeom prst="rect">
            <a:avLst/>
          </a:prstGeom>
          <a:noFill/>
        </p:spPr>
        <p:txBody>
          <a:bodyPr wrap="square" rtlCol="0">
            <a:spAutoFit/>
          </a:bodyPr>
          <a:lstStyle/>
          <a:p>
            <a:r>
              <a:rPr lang="en-US" dirty="0" smtClean="0"/>
              <a:t>The Mad Hatter, from Lewis Carroll’s </a:t>
            </a:r>
            <a:r>
              <a:rPr lang="en-US" i="1" dirty="0" smtClean="0"/>
              <a:t>Alice in Wonderland</a:t>
            </a:r>
            <a:r>
              <a:rPr lang="en-US" dirty="0" smtClean="0"/>
              <a:t>, illustrated by Sir John Tenniel, 1865 </a:t>
            </a:r>
            <a:endParaRPr lang="en-US" dirty="0"/>
          </a:p>
        </p:txBody>
      </p:sp>
    </p:spTree>
    <p:extLst>
      <p:ext uri="{BB962C8B-B14F-4D97-AF65-F5344CB8AC3E}">
        <p14:creationId xmlns:p14="http://schemas.microsoft.com/office/powerpoint/2010/main" val="42339635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Creates order from the mad person’s chaos</a:t>
            </a:r>
          </a:p>
          <a:p>
            <a:r>
              <a:rPr lang="en-US" dirty="0" smtClean="0"/>
              <a:t>Structures ideas into argument</a:t>
            </a:r>
          </a:p>
          <a:p>
            <a:r>
              <a:rPr lang="en-US" dirty="0" smtClean="0"/>
              <a:t>Sees the whole</a:t>
            </a:r>
          </a:p>
          <a:p>
            <a:pPr lvl="1"/>
            <a:r>
              <a:rPr lang="en-US" dirty="0" smtClean="0"/>
              <a:t>Paragraph-level thinking</a:t>
            </a:r>
          </a:p>
          <a:p>
            <a:r>
              <a:rPr lang="en-US" dirty="0" smtClean="0"/>
              <a:t>Makes the direction clear</a:t>
            </a:r>
          </a:p>
          <a:p>
            <a:pPr lvl="1"/>
            <a:r>
              <a:rPr lang="en-US" dirty="0" smtClean="0"/>
              <a:t>So that the reader can see where things are going</a:t>
            </a:r>
            <a:endParaRPr lang="en-US" dirty="0"/>
          </a:p>
        </p:txBody>
      </p:sp>
      <p:pic>
        <p:nvPicPr>
          <p:cNvPr id="6" name="Content Placeholder 5" descr="lego_architect.jpg"/>
          <p:cNvPicPr>
            <a:picLocks noGrp="1" noChangeAspect="1"/>
          </p:cNvPicPr>
          <p:nvPr>
            <p:ph sz="half" idx="2"/>
          </p:nvPr>
        </p:nvPicPr>
        <p:blipFill>
          <a:blip r:embed="rId2">
            <a:extLst>
              <a:ext uri="{28A0092B-C50C-407E-A947-70E740481C1C}">
                <a14:useLocalDpi xmlns:a14="http://schemas.microsoft.com/office/drawing/2010/main" val="0"/>
              </a:ext>
            </a:extLst>
          </a:blip>
          <a:srcRect l="7909" r="7909"/>
          <a:stretch>
            <a:fillRect/>
          </a:stretch>
        </p:blipFill>
        <p:spPr/>
      </p:pic>
    </p:spTree>
    <p:extLst>
      <p:ext uri="{BB962C8B-B14F-4D97-AF65-F5344CB8AC3E}">
        <p14:creationId xmlns:p14="http://schemas.microsoft.com/office/powerpoint/2010/main" val="97915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Rule of Three</a:t>
            </a:r>
            <a:endParaRPr lang="en-US" dirty="0"/>
          </a:p>
        </p:txBody>
      </p:sp>
      <p:pic>
        <p:nvPicPr>
          <p:cNvPr id="10" name="Content Placeholder 9" descr="DaleCarnegie.jpg"/>
          <p:cNvPicPr>
            <a:picLocks noGrp="1" noChangeAspect="1"/>
          </p:cNvPicPr>
          <p:nvPr>
            <p:ph idx="1"/>
          </p:nvPr>
        </p:nvPicPr>
        <p:blipFill>
          <a:blip r:embed="rId2">
            <a:extLst>
              <a:ext uri="{28A0092B-C50C-407E-A947-70E740481C1C}">
                <a14:useLocalDpi xmlns:a14="http://schemas.microsoft.com/office/drawing/2010/main" val="0"/>
              </a:ext>
            </a:extLst>
          </a:blip>
          <a:srcRect l="18322" r="18322"/>
          <a:stretch>
            <a:fillRect/>
          </a:stretch>
        </p:blipFill>
        <p:spPr/>
      </p:pic>
      <p:sp>
        <p:nvSpPr>
          <p:cNvPr id="9" name="Text Placeholder 8"/>
          <p:cNvSpPr>
            <a:spLocks noGrp="1"/>
          </p:cNvSpPr>
          <p:nvPr>
            <p:ph type="body" sz="half" idx="2"/>
          </p:nvPr>
        </p:nvSpPr>
        <p:spPr/>
        <p:txBody>
          <a:bodyPr>
            <a:normAutofit lnSpcReduction="10000"/>
          </a:bodyPr>
          <a:lstStyle/>
          <a:p>
            <a:r>
              <a:rPr lang="en-US" sz="2800" dirty="0" smtClean="0"/>
              <a:t>Tell the audience what you’re going to tell them, then tell them, then tell them what you just told them.</a:t>
            </a:r>
            <a:endParaRPr lang="en-US" sz="2800" dirty="0"/>
          </a:p>
        </p:txBody>
      </p:sp>
      <p:sp>
        <p:nvSpPr>
          <p:cNvPr id="11" name="TextBox 10"/>
          <p:cNvSpPr txBox="1"/>
          <p:nvPr/>
        </p:nvSpPr>
        <p:spPr>
          <a:xfrm>
            <a:off x="573073" y="5405854"/>
            <a:ext cx="3624300" cy="646331"/>
          </a:xfrm>
          <a:prstGeom prst="rect">
            <a:avLst/>
          </a:prstGeom>
          <a:noFill/>
        </p:spPr>
        <p:txBody>
          <a:bodyPr wrap="square" rtlCol="0">
            <a:spAutoFit/>
          </a:bodyPr>
          <a:lstStyle/>
          <a:p>
            <a:r>
              <a:rPr lang="en-US" dirty="0" smtClean="0"/>
              <a:t>Dale Carnegie (1888-1955), Author of </a:t>
            </a:r>
            <a:r>
              <a:rPr lang="en-US" i="1" dirty="0" smtClean="0"/>
              <a:t>How to Win Friends and Influence People</a:t>
            </a:r>
            <a:endParaRPr lang="en-US" dirty="0"/>
          </a:p>
        </p:txBody>
      </p:sp>
    </p:spTree>
    <p:extLst>
      <p:ext uri="{BB962C8B-B14F-4D97-AF65-F5344CB8AC3E}">
        <p14:creationId xmlns:p14="http://schemas.microsoft.com/office/powerpoint/2010/main" val="1427087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“Mad Person”</a:t>
            </a:r>
            <a:endParaRPr lang="en-US" dirty="0"/>
          </a:p>
        </p:txBody>
      </p:sp>
      <p:pic>
        <p:nvPicPr>
          <p:cNvPr id="6" name="Content Placeholder 5" descr="mad hatter.jpg"/>
          <p:cNvPicPr>
            <a:picLocks noGrp="1" noChangeAspect="1"/>
          </p:cNvPicPr>
          <p:nvPr>
            <p:ph sz="half" idx="1"/>
          </p:nvPr>
        </p:nvPicPr>
        <p:blipFill>
          <a:blip r:embed="rId2">
            <a:extLst>
              <a:ext uri="{28A0092B-C50C-407E-A947-70E740481C1C}">
                <a14:useLocalDpi xmlns:a14="http://schemas.microsoft.com/office/drawing/2010/main" val="0"/>
              </a:ext>
            </a:extLst>
          </a:blip>
          <a:srcRect t="231" b="231"/>
          <a:stretch>
            <a:fillRect/>
          </a:stretch>
        </p:blipFill>
        <p:spPr/>
      </p:pic>
      <p:sp>
        <p:nvSpPr>
          <p:cNvPr id="5" name="Content Placeholder 4"/>
          <p:cNvSpPr>
            <a:spLocks noGrp="1"/>
          </p:cNvSpPr>
          <p:nvPr>
            <p:ph sz="half" idx="2"/>
          </p:nvPr>
        </p:nvSpPr>
        <p:spPr/>
        <p:txBody>
          <a:bodyPr>
            <a:normAutofit/>
          </a:bodyPr>
          <a:lstStyle/>
          <a:p>
            <a:r>
              <a:rPr lang="en-US" dirty="0" smtClean="0"/>
              <a:t>Interrupts</a:t>
            </a:r>
          </a:p>
          <a:p>
            <a:endParaRPr lang="en-US" dirty="0">
              <a:solidFill>
                <a:srgbClr val="860908"/>
              </a:solidFill>
            </a:endParaRPr>
          </a:p>
          <a:p>
            <a:r>
              <a:rPr lang="en-US" dirty="0" smtClean="0">
                <a:solidFill>
                  <a:srgbClr val="860908"/>
                </a:solidFill>
              </a:rPr>
              <a:t>Let him/her in</a:t>
            </a:r>
          </a:p>
          <a:p>
            <a:r>
              <a:rPr lang="en-US" dirty="0" smtClean="0">
                <a:solidFill>
                  <a:srgbClr val="860908"/>
                </a:solidFill>
              </a:rPr>
              <a:t>Pay attention</a:t>
            </a:r>
          </a:p>
          <a:p>
            <a:r>
              <a:rPr lang="en-US" dirty="0" smtClean="0">
                <a:solidFill>
                  <a:srgbClr val="860908"/>
                </a:solidFill>
              </a:rPr>
              <a:t>See how the idea fits in the structure</a:t>
            </a:r>
          </a:p>
          <a:p>
            <a:endParaRPr lang="en-US" dirty="0"/>
          </a:p>
        </p:txBody>
      </p:sp>
    </p:spTree>
    <p:extLst>
      <p:ext uri="{BB962C8B-B14F-4D97-AF65-F5344CB8AC3E}">
        <p14:creationId xmlns:p14="http://schemas.microsoft.com/office/powerpoint/2010/main" val="2100901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a:t>
            </a:r>
            <a:r>
              <a:rPr lang="en-US" dirty="0" smtClean="0"/>
              <a:t>arpenter</a:t>
            </a:r>
            <a:endParaRPr lang="en-US" dirty="0"/>
          </a:p>
        </p:txBody>
      </p:sp>
      <p:pic>
        <p:nvPicPr>
          <p:cNvPr id="5" name="Content Placeholder 4" descr="carpenter.jpg"/>
          <p:cNvPicPr>
            <a:picLocks noGrp="1" noChangeAspect="1"/>
          </p:cNvPicPr>
          <p:nvPr>
            <p:ph sz="half" idx="1"/>
          </p:nvPr>
        </p:nvPicPr>
        <p:blipFill>
          <a:blip r:embed="rId2" cstate="print">
            <a:extLst>
              <a:ext uri="{28A0092B-C50C-407E-A947-70E740481C1C}">
                <a14:useLocalDpi xmlns:a14="http://schemas.microsoft.com/office/drawing/2010/main" val="0"/>
              </a:ext>
            </a:extLst>
          </a:blip>
          <a:srcRect l="1708" r="1708"/>
          <a:stretch>
            <a:fillRect/>
          </a:stretch>
        </p:blipFill>
        <p:spPr/>
      </p:pic>
      <p:sp>
        <p:nvSpPr>
          <p:cNvPr id="4" name="Content Placeholder 3"/>
          <p:cNvSpPr>
            <a:spLocks noGrp="1"/>
          </p:cNvSpPr>
          <p:nvPr>
            <p:ph sz="half" idx="2"/>
          </p:nvPr>
        </p:nvSpPr>
        <p:spPr/>
        <p:txBody>
          <a:bodyPr/>
          <a:lstStyle/>
          <a:p>
            <a:r>
              <a:rPr lang="en-US" dirty="0" smtClean="0"/>
              <a:t>Crafts sentences and paragraphs</a:t>
            </a:r>
          </a:p>
          <a:p>
            <a:r>
              <a:rPr lang="en-US" dirty="0" smtClean="0"/>
              <a:t>Makes the argument logic clear</a:t>
            </a:r>
          </a:p>
          <a:p>
            <a:r>
              <a:rPr lang="en-US" dirty="0" smtClean="0"/>
              <a:t>Considers the audience</a:t>
            </a:r>
          </a:p>
          <a:p>
            <a:r>
              <a:rPr lang="en-US" dirty="0" smtClean="0"/>
              <a:t>Wants to make everything hold together and have a nice feel</a:t>
            </a:r>
            <a:endParaRPr lang="en-US" dirty="0"/>
          </a:p>
        </p:txBody>
      </p:sp>
    </p:spTree>
    <p:extLst>
      <p:ext uri="{BB962C8B-B14F-4D97-AF65-F5344CB8AC3E}">
        <p14:creationId xmlns:p14="http://schemas.microsoft.com/office/powerpoint/2010/main" val="260275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“Mad Person”</a:t>
            </a:r>
            <a:endParaRPr lang="en-US" dirty="0"/>
          </a:p>
        </p:txBody>
      </p:sp>
      <p:pic>
        <p:nvPicPr>
          <p:cNvPr id="6" name="Content Placeholder 5" descr="mad hatter.jpg"/>
          <p:cNvPicPr>
            <a:picLocks noGrp="1" noChangeAspect="1"/>
          </p:cNvPicPr>
          <p:nvPr>
            <p:ph sz="half" idx="1"/>
          </p:nvPr>
        </p:nvPicPr>
        <p:blipFill>
          <a:blip r:embed="rId2">
            <a:extLst>
              <a:ext uri="{28A0092B-C50C-407E-A947-70E740481C1C}">
                <a14:useLocalDpi xmlns:a14="http://schemas.microsoft.com/office/drawing/2010/main" val="0"/>
              </a:ext>
            </a:extLst>
          </a:blip>
          <a:srcRect t="231" b="231"/>
          <a:stretch>
            <a:fillRect/>
          </a:stretch>
        </p:blipFill>
        <p:spPr/>
      </p:pic>
      <p:sp>
        <p:nvSpPr>
          <p:cNvPr id="5" name="Content Placeholder 4"/>
          <p:cNvSpPr>
            <a:spLocks noGrp="1"/>
          </p:cNvSpPr>
          <p:nvPr>
            <p:ph sz="half" idx="2"/>
          </p:nvPr>
        </p:nvSpPr>
        <p:spPr/>
        <p:txBody>
          <a:bodyPr>
            <a:normAutofit/>
          </a:bodyPr>
          <a:lstStyle/>
          <a:p>
            <a:r>
              <a:rPr lang="en-US" dirty="0" smtClean="0"/>
              <a:t>Has another idea</a:t>
            </a:r>
          </a:p>
          <a:p>
            <a:endParaRPr lang="en-US" dirty="0">
              <a:solidFill>
                <a:srgbClr val="860908"/>
              </a:solidFill>
            </a:endParaRPr>
          </a:p>
          <a:p>
            <a:r>
              <a:rPr lang="en-US" dirty="0" smtClean="0">
                <a:solidFill>
                  <a:srgbClr val="860908"/>
                </a:solidFill>
              </a:rPr>
              <a:t>Let him/her in</a:t>
            </a:r>
          </a:p>
          <a:p>
            <a:r>
              <a:rPr lang="en-US" dirty="0" smtClean="0">
                <a:solidFill>
                  <a:srgbClr val="860908"/>
                </a:solidFill>
              </a:rPr>
              <a:t>Pay attention</a:t>
            </a:r>
          </a:p>
          <a:p>
            <a:r>
              <a:rPr lang="en-US" dirty="0" smtClean="0">
                <a:solidFill>
                  <a:srgbClr val="860908"/>
                </a:solidFill>
              </a:rPr>
              <a:t>See how the idea fits in the structure</a:t>
            </a:r>
          </a:p>
          <a:p>
            <a:r>
              <a:rPr lang="en-US" dirty="0" smtClean="0">
                <a:solidFill>
                  <a:srgbClr val="860908"/>
                </a:solidFill>
              </a:rPr>
              <a:t>Craft it nicely</a:t>
            </a:r>
          </a:p>
          <a:p>
            <a:endParaRPr lang="en-US" dirty="0"/>
          </a:p>
        </p:txBody>
      </p:sp>
    </p:spTree>
    <p:extLst>
      <p:ext uri="{BB962C8B-B14F-4D97-AF65-F5344CB8AC3E}">
        <p14:creationId xmlns:p14="http://schemas.microsoft.com/office/powerpoint/2010/main" val="2302361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Judge</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Nitpicks</a:t>
            </a:r>
          </a:p>
          <a:p>
            <a:r>
              <a:rPr lang="en-US" dirty="0" smtClean="0"/>
              <a:t>Considers every detail</a:t>
            </a:r>
          </a:p>
          <a:p>
            <a:r>
              <a:rPr lang="en-US" dirty="0" smtClean="0"/>
              <a:t>Applies rules and signposts</a:t>
            </a:r>
          </a:p>
          <a:p>
            <a:pPr lvl="1"/>
            <a:r>
              <a:rPr lang="en-US" dirty="0" smtClean="0"/>
              <a:t>Grammar</a:t>
            </a:r>
          </a:p>
          <a:p>
            <a:pPr lvl="1"/>
            <a:r>
              <a:rPr lang="en-US" dirty="0" smtClean="0"/>
              <a:t>Spelling</a:t>
            </a:r>
          </a:p>
          <a:p>
            <a:pPr lvl="1"/>
            <a:r>
              <a:rPr lang="en-US" dirty="0" smtClean="0"/>
              <a:t>Punctuation</a:t>
            </a:r>
          </a:p>
          <a:p>
            <a:r>
              <a:rPr lang="en-US" dirty="0" smtClean="0">
                <a:solidFill>
                  <a:srgbClr val="860908"/>
                </a:solidFill>
              </a:rPr>
              <a:t>Do not let the Judge interrupt until the end of the process</a:t>
            </a:r>
          </a:p>
          <a:p>
            <a:pPr marL="457200" lvl="1" indent="0">
              <a:buNone/>
            </a:pPr>
            <a:endParaRPr lang="en-US" dirty="0"/>
          </a:p>
        </p:txBody>
      </p:sp>
      <p:pic>
        <p:nvPicPr>
          <p:cNvPr id="5" name="Content Placeholder 4" descr="lego_judge.jpg"/>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l="6047" r="6047"/>
          <a:stretch>
            <a:fillRect/>
          </a:stretch>
        </p:blipFill>
        <p:spPr/>
      </p:pic>
    </p:spTree>
    <p:extLst>
      <p:ext uri="{BB962C8B-B14F-4D97-AF65-F5344CB8AC3E}">
        <p14:creationId xmlns:p14="http://schemas.microsoft.com/office/powerpoint/2010/main" val="402668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“Mad Person”</a:t>
            </a:r>
            <a:endParaRPr lang="en-US" dirty="0"/>
          </a:p>
        </p:txBody>
      </p:sp>
      <p:pic>
        <p:nvPicPr>
          <p:cNvPr id="6" name="Content Placeholder 5" descr="mad hatter.jpg"/>
          <p:cNvPicPr>
            <a:picLocks noGrp="1" noChangeAspect="1"/>
          </p:cNvPicPr>
          <p:nvPr>
            <p:ph sz="half" idx="1"/>
          </p:nvPr>
        </p:nvPicPr>
        <p:blipFill>
          <a:blip r:embed="rId2">
            <a:extLst>
              <a:ext uri="{28A0092B-C50C-407E-A947-70E740481C1C}">
                <a14:useLocalDpi xmlns:a14="http://schemas.microsoft.com/office/drawing/2010/main" val="0"/>
              </a:ext>
            </a:extLst>
          </a:blip>
          <a:srcRect t="231" b="231"/>
          <a:stretch>
            <a:fillRect/>
          </a:stretch>
        </p:blipFill>
        <p:spPr/>
      </p:pic>
      <p:sp>
        <p:nvSpPr>
          <p:cNvPr id="5" name="Content Placeholder 4"/>
          <p:cNvSpPr>
            <a:spLocks noGrp="1"/>
          </p:cNvSpPr>
          <p:nvPr>
            <p:ph sz="half" idx="2"/>
          </p:nvPr>
        </p:nvSpPr>
        <p:spPr/>
        <p:txBody>
          <a:bodyPr>
            <a:normAutofit/>
          </a:bodyPr>
          <a:lstStyle/>
          <a:p>
            <a:r>
              <a:rPr lang="en-US" dirty="0" smtClean="0"/>
              <a:t>Has just one last wonderful idea…</a:t>
            </a:r>
          </a:p>
          <a:p>
            <a:endParaRPr lang="en-US" dirty="0">
              <a:solidFill>
                <a:srgbClr val="860908"/>
              </a:solidFill>
            </a:endParaRPr>
          </a:p>
          <a:p>
            <a:r>
              <a:rPr lang="en-US" dirty="0" smtClean="0">
                <a:solidFill>
                  <a:srgbClr val="860908"/>
                </a:solidFill>
              </a:rPr>
              <a:t>Once the Judge has done his/her thing, you have to STOP the Mad Person</a:t>
            </a:r>
          </a:p>
          <a:p>
            <a:r>
              <a:rPr lang="en-US" dirty="0" smtClean="0">
                <a:solidFill>
                  <a:srgbClr val="860908"/>
                </a:solidFill>
              </a:rPr>
              <a:t>Don’t let him/her in</a:t>
            </a:r>
          </a:p>
          <a:p>
            <a:r>
              <a:rPr lang="en-US" dirty="0" smtClean="0">
                <a:solidFill>
                  <a:srgbClr val="860908"/>
                </a:solidFill>
              </a:rPr>
              <a:t>YOU HAVE TO END…</a:t>
            </a:r>
          </a:p>
        </p:txBody>
      </p:sp>
    </p:spTree>
    <p:extLst>
      <p:ext uri="{BB962C8B-B14F-4D97-AF65-F5344CB8AC3E}">
        <p14:creationId xmlns:p14="http://schemas.microsoft.com/office/powerpoint/2010/main" val="1196781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Managing Your Writing</a:t>
            </a:r>
            <a:endParaRPr lang="en-US" dirty="0"/>
          </a:p>
        </p:txBody>
      </p:sp>
      <p:sp>
        <p:nvSpPr>
          <p:cNvPr id="6" name="Content Placeholder 5"/>
          <p:cNvSpPr>
            <a:spLocks noGrp="1"/>
          </p:cNvSpPr>
          <p:nvPr>
            <p:ph idx="1"/>
          </p:nvPr>
        </p:nvSpPr>
        <p:spPr>
          <a:xfrm>
            <a:off x="914400" y="1735138"/>
            <a:ext cx="7313613" cy="4740664"/>
          </a:xfrm>
        </p:spPr>
        <p:txBody>
          <a:bodyPr>
            <a:normAutofit fontScale="92500" lnSpcReduction="20000"/>
          </a:bodyPr>
          <a:lstStyle/>
          <a:p>
            <a:r>
              <a:rPr lang="en-US" dirty="0" smtClean="0"/>
              <a:t>Set deadlines</a:t>
            </a:r>
          </a:p>
          <a:p>
            <a:pPr lvl="1"/>
            <a:r>
              <a:rPr lang="en-US" dirty="0" smtClean="0"/>
              <a:t>With some slack</a:t>
            </a:r>
          </a:p>
          <a:p>
            <a:r>
              <a:rPr lang="en-US" dirty="0" smtClean="0"/>
              <a:t>Keep the deadlines</a:t>
            </a:r>
          </a:p>
          <a:p>
            <a:r>
              <a:rPr lang="en-US" dirty="0" smtClean="0"/>
              <a:t>Write a little and often</a:t>
            </a:r>
          </a:p>
          <a:p>
            <a:pPr lvl="1"/>
            <a:r>
              <a:rPr lang="en-US" dirty="0" smtClean="0"/>
              <a:t>Try to avoid the last-minute panic</a:t>
            </a:r>
          </a:p>
          <a:p>
            <a:r>
              <a:rPr lang="en-US" dirty="0" smtClean="0"/>
              <a:t>Create a rhythm for your work</a:t>
            </a:r>
          </a:p>
          <a:p>
            <a:pPr lvl="1"/>
            <a:r>
              <a:rPr lang="en-US" dirty="0" smtClean="0"/>
              <a:t>Do other things in your day – eating, exercising, living</a:t>
            </a:r>
          </a:p>
          <a:p>
            <a:r>
              <a:rPr lang="en-US" dirty="0" smtClean="0"/>
              <a:t>Write sections up as they are ready</a:t>
            </a:r>
          </a:p>
          <a:p>
            <a:r>
              <a:rPr lang="en-US" dirty="0" smtClean="0"/>
              <a:t>Stop where it is easy to restart</a:t>
            </a:r>
          </a:p>
          <a:p>
            <a:r>
              <a:rPr lang="en-US" dirty="0" smtClean="0"/>
              <a:t>Get feedback – supervisor, colleagues</a:t>
            </a:r>
          </a:p>
          <a:p>
            <a:endParaRPr lang="en-US" dirty="0"/>
          </a:p>
        </p:txBody>
      </p:sp>
      <p:pic>
        <p:nvPicPr>
          <p:cNvPr id="9" name="Picture 8" descr="project_manage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092" y="1594523"/>
            <a:ext cx="3027913" cy="2018609"/>
          </a:xfrm>
          <a:prstGeom prst="rect">
            <a:avLst/>
          </a:prstGeom>
        </p:spPr>
      </p:pic>
    </p:spTree>
    <p:extLst>
      <p:ext uri="{BB962C8B-B14F-4D97-AF65-F5344CB8AC3E}">
        <p14:creationId xmlns:p14="http://schemas.microsoft.com/office/powerpoint/2010/main" val="1665143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And finally …</a:t>
            </a:r>
            <a:endParaRPr lang="en-US" dirty="0"/>
          </a:p>
        </p:txBody>
      </p:sp>
      <p:pic>
        <p:nvPicPr>
          <p:cNvPr id="7" name="Picture 6" descr="anchor.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063" y="1562310"/>
            <a:ext cx="3232788" cy="4647133"/>
          </a:xfrm>
          <a:prstGeom prst="rect">
            <a:avLst/>
          </a:prstGeom>
        </p:spPr>
      </p:pic>
      <p:pic>
        <p:nvPicPr>
          <p:cNvPr id="8" name="Picture 7" descr="tru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9199" y="2252226"/>
            <a:ext cx="2857500" cy="2857500"/>
          </a:xfrm>
          <a:prstGeom prst="rect">
            <a:avLst/>
          </a:prstGeom>
        </p:spPr>
      </p:pic>
    </p:spTree>
    <p:extLst>
      <p:ext uri="{BB962C8B-B14F-4D97-AF65-F5344CB8AC3E}">
        <p14:creationId xmlns:p14="http://schemas.microsoft.com/office/powerpoint/2010/main" val="1256497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smtClean="0"/>
              <a:t>Beginning: Tell them what you’re going to tell them</a:t>
            </a:r>
            <a:endParaRPr lang="en-US" sz="4000" dirty="0"/>
          </a:p>
        </p:txBody>
      </p:sp>
      <p:grpSp>
        <p:nvGrpSpPr>
          <p:cNvPr id="16" name="Group 15"/>
          <p:cNvGrpSpPr/>
          <p:nvPr/>
        </p:nvGrpSpPr>
        <p:grpSpPr>
          <a:xfrm>
            <a:off x="3198813" y="2179508"/>
            <a:ext cx="2586816" cy="3992736"/>
            <a:chOff x="3198813" y="2179508"/>
            <a:chExt cx="2586816" cy="3992736"/>
          </a:xfrm>
        </p:grpSpPr>
        <p:sp>
          <p:nvSpPr>
            <p:cNvPr id="7" name="Rectangle 6"/>
            <p:cNvSpPr/>
            <p:nvPr/>
          </p:nvSpPr>
          <p:spPr>
            <a:xfrm>
              <a:off x="3198813" y="2179508"/>
              <a:ext cx="2586816" cy="3135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Title Page</a:t>
              </a:r>
              <a:endParaRPr lang="en-US" dirty="0"/>
            </a:p>
          </p:txBody>
        </p:sp>
        <p:sp>
          <p:nvSpPr>
            <p:cNvPr id="10" name="Rectangle 9"/>
            <p:cNvSpPr/>
            <p:nvPr/>
          </p:nvSpPr>
          <p:spPr>
            <a:xfrm>
              <a:off x="3198813" y="3084544"/>
              <a:ext cx="2586816" cy="3135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Acknowledgements</a:t>
              </a:r>
              <a:endParaRPr lang="en-US" dirty="0"/>
            </a:p>
          </p:txBody>
        </p:sp>
        <p:sp>
          <p:nvSpPr>
            <p:cNvPr id="11" name="Rectangle 10"/>
            <p:cNvSpPr/>
            <p:nvPr/>
          </p:nvSpPr>
          <p:spPr>
            <a:xfrm>
              <a:off x="3198813" y="3554941"/>
              <a:ext cx="2586816" cy="3135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Table of Contents</a:t>
              </a:r>
              <a:endParaRPr lang="en-US" dirty="0"/>
            </a:p>
          </p:txBody>
        </p:sp>
        <p:sp>
          <p:nvSpPr>
            <p:cNvPr id="12" name="Rectangle 11"/>
            <p:cNvSpPr/>
            <p:nvPr/>
          </p:nvSpPr>
          <p:spPr>
            <a:xfrm>
              <a:off x="3198813" y="4105937"/>
              <a:ext cx="2586816" cy="7256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Lists of Tables, Figures, Equations</a:t>
              </a:r>
              <a:endParaRPr lang="en-US" dirty="0"/>
            </a:p>
          </p:txBody>
        </p:sp>
        <p:sp>
          <p:nvSpPr>
            <p:cNvPr id="14" name="Rectangle 13"/>
            <p:cNvSpPr/>
            <p:nvPr/>
          </p:nvSpPr>
          <p:spPr>
            <a:xfrm>
              <a:off x="3198813" y="5054572"/>
              <a:ext cx="2586816" cy="11176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Introduction</a:t>
              </a:r>
              <a:endParaRPr lang="en-US" dirty="0"/>
            </a:p>
          </p:txBody>
        </p:sp>
        <p:sp>
          <p:nvSpPr>
            <p:cNvPr id="15" name="Rectangle 14"/>
            <p:cNvSpPr/>
            <p:nvPr/>
          </p:nvSpPr>
          <p:spPr>
            <a:xfrm>
              <a:off x="3198813" y="2645506"/>
              <a:ext cx="2586816" cy="3135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Abstract</a:t>
              </a:r>
              <a:endParaRPr lang="en-US" dirty="0"/>
            </a:p>
          </p:txBody>
        </p:sp>
      </p:grpSp>
    </p:spTree>
    <p:extLst>
      <p:ext uri="{BB962C8B-B14F-4D97-AF65-F5344CB8AC3E}">
        <p14:creationId xmlns:p14="http://schemas.microsoft.com/office/powerpoint/2010/main" val="414772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Beginning</a:t>
            </a:r>
            <a:endParaRPr lang="en-US" dirty="0"/>
          </a:p>
        </p:txBody>
      </p:sp>
      <p:sp>
        <p:nvSpPr>
          <p:cNvPr id="5" name="Content Placeholder 4"/>
          <p:cNvSpPr>
            <a:spLocks noGrp="1"/>
          </p:cNvSpPr>
          <p:nvPr>
            <p:ph sz="half" idx="1"/>
          </p:nvPr>
        </p:nvSpPr>
        <p:spPr>
          <a:xfrm>
            <a:off x="914400" y="1735139"/>
            <a:ext cx="2586816" cy="4056062"/>
          </a:xfrm>
        </p:spPr>
        <p:txBody>
          <a:bodyPr/>
          <a:lstStyle/>
          <a:p>
            <a:pPr marL="0" indent="0">
              <a:buNone/>
            </a:pPr>
            <a:endParaRPr lang="en-US" dirty="0"/>
          </a:p>
        </p:txBody>
      </p:sp>
      <p:sp>
        <p:nvSpPr>
          <p:cNvPr id="6" name="Content Placeholder 5"/>
          <p:cNvSpPr>
            <a:spLocks noGrp="1"/>
          </p:cNvSpPr>
          <p:nvPr>
            <p:ph sz="half" idx="2"/>
          </p:nvPr>
        </p:nvSpPr>
        <p:spPr/>
        <p:txBody>
          <a:bodyPr/>
          <a:lstStyle/>
          <a:p>
            <a:r>
              <a:rPr lang="en-US" dirty="0" smtClean="0"/>
              <a:t>Must include:</a:t>
            </a:r>
          </a:p>
          <a:p>
            <a:pPr lvl="1"/>
            <a:r>
              <a:rPr lang="en-US" dirty="0" smtClean="0"/>
              <a:t>Title</a:t>
            </a:r>
          </a:p>
          <a:p>
            <a:pPr lvl="1"/>
            <a:r>
              <a:rPr lang="en-US" dirty="0" smtClean="0"/>
              <a:t>Your name</a:t>
            </a:r>
          </a:p>
          <a:p>
            <a:pPr lvl="1"/>
            <a:r>
              <a:rPr lang="en-US" dirty="0" smtClean="0"/>
              <a:t>Your supervisor’s name</a:t>
            </a:r>
          </a:p>
          <a:p>
            <a:pPr lvl="1"/>
            <a:r>
              <a:rPr lang="en-US" dirty="0" smtClean="0"/>
              <a:t>Date</a:t>
            </a:r>
          </a:p>
          <a:p>
            <a:pPr lvl="1"/>
            <a:r>
              <a:rPr lang="en-US" dirty="0" smtClean="0"/>
              <a:t>Degree title</a:t>
            </a:r>
          </a:p>
          <a:p>
            <a:pPr lvl="1"/>
            <a:r>
              <a:rPr lang="en-US" dirty="0" smtClean="0"/>
              <a:t>Declaration of word count</a:t>
            </a:r>
          </a:p>
          <a:p>
            <a:pPr marL="914400" lvl="2" indent="0">
              <a:buNone/>
            </a:pPr>
            <a:endParaRPr lang="en-US" dirty="0"/>
          </a:p>
        </p:txBody>
      </p:sp>
      <p:sp>
        <p:nvSpPr>
          <p:cNvPr id="8" name="Rectangle 7"/>
          <p:cNvSpPr/>
          <p:nvPr/>
        </p:nvSpPr>
        <p:spPr>
          <a:xfrm>
            <a:off x="914400" y="1735139"/>
            <a:ext cx="2586816" cy="313598"/>
          </a:xfrm>
          <a:prstGeom prst="rect">
            <a:avLst/>
          </a:prstGeom>
          <a:solidFill>
            <a:schemeClr val="accent5"/>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Title Page</a:t>
            </a:r>
            <a:endParaRPr lang="en-US" dirty="0"/>
          </a:p>
        </p:txBody>
      </p:sp>
      <p:sp>
        <p:nvSpPr>
          <p:cNvPr id="9" name="Rectangle 8"/>
          <p:cNvSpPr/>
          <p:nvPr/>
        </p:nvSpPr>
        <p:spPr>
          <a:xfrm>
            <a:off x="914400" y="2640175"/>
            <a:ext cx="2586816" cy="3135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Acknowledgements</a:t>
            </a:r>
            <a:endParaRPr lang="en-US" dirty="0"/>
          </a:p>
        </p:txBody>
      </p:sp>
      <p:sp>
        <p:nvSpPr>
          <p:cNvPr id="10" name="Rectangle 9"/>
          <p:cNvSpPr/>
          <p:nvPr/>
        </p:nvSpPr>
        <p:spPr>
          <a:xfrm>
            <a:off x="914400" y="3110572"/>
            <a:ext cx="2586816" cy="3135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Table of Contents</a:t>
            </a:r>
            <a:endParaRPr lang="en-US" dirty="0"/>
          </a:p>
        </p:txBody>
      </p:sp>
      <p:sp>
        <p:nvSpPr>
          <p:cNvPr id="11" name="Rectangle 10"/>
          <p:cNvSpPr/>
          <p:nvPr/>
        </p:nvSpPr>
        <p:spPr>
          <a:xfrm>
            <a:off x="914400" y="3661568"/>
            <a:ext cx="2586816" cy="7256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Lists of Tables, Figures, Equations</a:t>
            </a:r>
            <a:endParaRPr lang="en-US" dirty="0"/>
          </a:p>
        </p:txBody>
      </p:sp>
      <p:sp>
        <p:nvSpPr>
          <p:cNvPr id="12" name="Rectangle 11"/>
          <p:cNvSpPr/>
          <p:nvPr/>
        </p:nvSpPr>
        <p:spPr>
          <a:xfrm>
            <a:off x="914400" y="4610203"/>
            <a:ext cx="2586816" cy="11176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Introduction</a:t>
            </a:r>
            <a:endParaRPr lang="en-US" dirty="0"/>
          </a:p>
        </p:txBody>
      </p:sp>
      <p:sp>
        <p:nvSpPr>
          <p:cNvPr id="13" name="Rectangle 12"/>
          <p:cNvSpPr/>
          <p:nvPr/>
        </p:nvSpPr>
        <p:spPr>
          <a:xfrm>
            <a:off x="914400" y="2201137"/>
            <a:ext cx="2586816" cy="3135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Abstract</a:t>
            </a:r>
            <a:endParaRPr lang="en-US" dirty="0"/>
          </a:p>
        </p:txBody>
      </p:sp>
    </p:spTree>
    <p:extLst>
      <p:ext uri="{BB962C8B-B14F-4D97-AF65-F5344CB8AC3E}">
        <p14:creationId xmlns:p14="http://schemas.microsoft.com/office/powerpoint/2010/main" val="391308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Beginning</a:t>
            </a:r>
            <a:endParaRPr lang="en-US" dirty="0"/>
          </a:p>
        </p:txBody>
      </p:sp>
      <p:sp>
        <p:nvSpPr>
          <p:cNvPr id="5" name="Content Placeholder 4"/>
          <p:cNvSpPr>
            <a:spLocks noGrp="1"/>
          </p:cNvSpPr>
          <p:nvPr>
            <p:ph sz="half" idx="1"/>
          </p:nvPr>
        </p:nvSpPr>
        <p:spPr>
          <a:xfrm>
            <a:off x="914400" y="1735139"/>
            <a:ext cx="2586816" cy="4056062"/>
          </a:xfrm>
        </p:spPr>
        <p:txBody>
          <a:bodyPr>
            <a:normAutofit lnSpcReduction="10000"/>
          </a:bodyPr>
          <a:lstStyle/>
          <a:p>
            <a:pPr marL="0" indent="0">
              <a:buNone/>
            </a:pPr>
            <a:endParaRPr lang="en-US" dirty="0"/>
          </a:p>
        </p:txBody>
      </p:sp>
      <p:sp>
        <p:nvSpPr>
          <p:cNvPr id="6" name="Content Placeholder 5"/>
          <p:cNvSpPr>
            <a:spLocks noGrp="1"/>
          </p:cNvSpPr>
          <p:nvPr>
            <p:ph sz="half" idx="2"/>
          </p:nvPr>
        </p:nvSpPr>
        <p:spPr>
          <a:xfrm>
            <a:off x="4217293" y="1735139"/>
            <a:ext cx="4640589" cy="4056062"/>
          </a:xfrm>
        </p:spPr>
        <p:txBody>
          <a:bodyPr>
            <a:normAutofit lnSpcReduction="10000"/>
          </a:bodyPr>
          <a:lstStyle/>
          <a:p>
            <a:r>
              <a:rPr lang="en-US" dirty="0" smtClean="0"/>
              <a:t>What is it?</a:t>
            </a:r>
          </a:p>
          <a:p>
            <a:pPr lvl="1"/>
            <a:r>
              <a:rPr lang="en-US" b="1" dirty="0" smtClean="0"/>
              <a:t>Brief summary </a:t>
            </a:r>
            <a:r>
              <a:rPr lang="en-US" dirty="0" smtClean="0"/>
              <a:t>of the work, context and findings of the project</a:t>
            </a:r>
            <a:endParaRPr lang="en-US" b="1" dirty="0" smtClean="0"/>
          </a:p>
          <a:p>
            <a:r>
              <a:rPr lang="en-US" dirty="0" smtClean="0"/>
              <a:t>What to include?</a:t>
            </a:r>
          </a:p>
          <a:p>
            <a:pPr lvl="1"/>
            <a:r>
              <a:rPr lang="en-US" dirty="0" smtClean="0"/>
              <a:t>Problem</a:t>
            </a:r>
          </a:p>
          <a:p>
            <a:pPr lvl="1"/>
            <a:r>
              <a:rPr lang="en-US" dirty="0" smtClean="0"/>
              <a:t>Method</a:t>
            </a:r>
          </a:p>
          <a:p>
            <a:pPr lvl="1"/>
            <a:r>
              <a:rPr lang="en-US" dirty="0" smtClean="0"/>
              <a:t>Findings</a:t>
            </a:r>
          </a:p>
          <a:p>
            <a:pPr lvl="1"/>
            <a:r>
              <a:rPr lang="en-US" dirty="0" smtClean="0"/>
              <a:t>Important Conclusions</a:t>
            </a:r>
          </a:p>
          <a:p>
            <a:r>
              <a:rPr lang="en-US" dirty="0" smtClean="0"/>
              <a:t>What not to include?</a:t>
            </a:r>
          </a:p>
          <a:p>
            <a:pPr lvl="1"/>
            <a:r>
              <a:rPr lang="en-US" dirty="0" smtClean="0"/>
              <a:t>References, jargon, acronyms</a:t>
            </a:r>
          </a:p>
          <a:p>
            <a:pPr marL="914400" lvl="2" indent="0">
              <a:buNone/>
            </a:pPr>
            <a:endParaRPr lang="en-US" dirty="0"/>
          </a:p>
        </p:txBody>
      </p:sp>
      <p:sp>
        <p:nvSpPr>
          <p:cNvPr id="8" name="Rectangle 7"/>
          <p:cNvSpPr/>
          <p:nvPr/>
        </p:nvSpPr>
        <p:spPr>
          <a:xfrm>
            <a:off x="914400" y="1735139"/>
            <a:ext cx="2586816" cy="313598"/>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Title Page</a:t>
            </a:r>
            <a:endParaRPr lang="en-US" dirty="0"/>
          </a:p>
        </p:txBody>
      </p:sp>
      <p:sp>
        <p:nvSpPr>
          <p:cNvPr id="9" name="Rectangle 8"/>
          <p:cNvSpPr/>
          <p:nvPr/>
        </p:nvSpPr>
        <p:spPr>
          <a:xfrm>
            <a:off x="914400" y="2640175"/>
            <a:ext cx="2586816" cy="3135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Acknowledgements</a:t>
            </a:r>
            <a:endParaRPr lang="en-US" dirty="0"/>
          </a:p>
        </p:txBody>
      </p:sp>
      <p:sp>
        <p:nvSpPr>
          <p:cNvPr id="10" name="Rectangle 9"/>
          <p:cNvSpPr/>
          <p:nvPr/>
        </p:nvSpPr>
        <p:spPr>
          <a:xfrm>
            <a:off x="914400" y="3110572"/>
            <a:ext cx="2586816" cy="3135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Table of Contents</a:t>
            </a:r>
            <a:endParaRPr lang="en-US" dirty="0"/>
          </a:p>
        </p:txBody>
      </p:sp>
      <p:sp>
        <p:nvSpPr>
          <p:cNvPr id="11" name="Rectangle 10"/>
          <p:cNvSpPr/>
          <p:nvPr/>
        </p:nvSpPr>
        <p:spPr>
          <a:xfrm>
            <a:off x="914400" y="3661568"/>
            <a:ext cx="2586816" cy="7256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Lists of Tables, Figures, Equations</a:t>
            </a:r>
            <a:endParaRPr lang="en-US" dirty="0"/>
          </a:p>
        </p:txBody>
      </p:sp>
      <p:sp>
        <p:nvSpPr>
          <p:cNvPr id="12" name="Rectangle 11"/>
          <p:cNvSpPr/>
          <p:nvPr/>
        </p:nvSpPr>
        <p:spPr>
          <a:xfrm>
            <a:off x="914400" y="4610203"/>
            <a:ext cx="2586816" cy="11176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Introduction</a:t>
            </a:r>
            <a:endParaRPr lang="en-US" dirty="0"/>
          </a:p>
        </p:txBody>
      </p:sp>
      <p:sp>
        <p:nvSpPr>
          <p:cNvPr id="13" name="Rectangle 12"/>
          <p:cNvSpPr/>
          <p:nvPr/>
        </p:nvSpPr>
        <p:spPr>
          <a:xfrm>
            <a:off x="914400" y="2201137"/>
            <a:ext cx="2586816" cy="313598"/>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Abstract</a:t>
            </a:r>
            <a:endParaRPr lang="en-US" dirty="0"/>
          </a:p>
        </p:txBody>
      </p:sp>
    </p:spTree>
    <p:extLst>
      <p:ext uri="{BB962C8B-B14F-4D97-AF65-F5344CB8AC3E}">
        <p14:creationId xmlns:p14="http://schemas.microsoft.com/office/powerpoint/2010/main" val="3562797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Beginning</a:t>
            </a:r>
            <a:endParaRPr lang="en-US" dirty="0"/>
          </a:p>
        </p:txBody>
      </p:sp>
      <p:sp>
        <p:nvSpPr>
          <p:cNvPr id="5" name="Content Placeholder 4"/>
          <p:cNvSpPr>
            <a:spLocks noGrp="1"/>
          </p:cNvSpPr>
          <p:nvPr>
            <p:ph sz="half" idx="1"/>
          </p:nvPr>
        </p:nvSpPr>
        <p:spPr>
          <a:xfrm>
            <a:off x="914400" y="1735139"/>
            <a:ext cx="2586816" cy="4056062"/>
          </a:xfrm>
        </p:spPr>
        <p:txBody>
          <a:bodyPr>
            <a:normAutofit/>
          </a:bodyPr>
          <a:lstStyle/>
          <a:p>
            <a:pPr marL="0" indent="0">
              <a:buNone/>
            </a:pPr>
            <a:endParaRPr lang="en-US" dirty="0"/>
          </a:p>
        </p:txBody>
      </p:sp>
      <p:pic>
        <p:nvPicPr>
          <p:cNvPr id="3" name="Content Placeholder 2" descr="thanks.jpg"/>
          <p:cNvPicPr>
            <a:picLocks noGrp="1" noChangeAspect="1"/>
          </p:cNvPicPr>
          <p:nvPr>
            <p:ph sz="half" idx="2"/>
          </p:nvPr>
        </p:nvPicPr>
        <p:blipFill>
          <a:blip r:embed="rId2">
            <a:extLst>
              <a:ext uri="{28A0092B-C50C-407E-A947-70E740481C1C}">
                <a14:useLocalDpi xmlns:a14="http://schemas.microsoft.com/office/drawing/2010/main" val="0"/>
              </a:ext>
            </a:extLst>
          </a:blip>
          <a:srcRect t="702" b="702"/>
          <a:stretch>
            <a:fillRect/>
          </a:stretch>
        </p:blipFill>
        <p:spPr>
          <a:xfrm>
            <a:off x="4217988" y="1735138"/>
            <a:ext cx="4640262" cy="4056062"/>
          </a:xfrm>
        </p:spPr>
      </p:pic>
      <p:sp>
        <p:nvSpPr>
          <p:cNvPr id="8" name="Rectangle 7"/>
          <p:cNvSpPr/>
          <p:nvPr/>
        </p:nvSpPr>
        <p:spPr>
          <a:xfrm>
            <a:off x="914400" y="1735139"/>
            <a:ext cx="2586816" cy="313598"/>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Title Page</a:t>
            </a:r>
            <a:endParaRPr lang="en-US" dirty="0"/>
          </a:p>
        </p:txBody>
      </p:sp>
      <p:sp>
        <p:nvSpPr>
          <p:cNvPr id="9" name="Rectangle 8"/>
          <p:cNvSpPr/>
          <p:nvPr/>
        </p:nvSpPr>
        <p:spPr>
          <a:xfrm>
            <a:off x="914400" y="2640175"/>
            <a:ext cx="2586816" cy="313598"/>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Acknowledgements</a:t>
            </a:r>
            <a:endParaRPr lang="en-US" dirty="0"/>
          </a:p>
        </p:txBody>
      </p:sp>
      <p:sp>
        <p:nvSpPr>
          <p:cNvPr id="10" name="Rectangle 9"/>
          <p:cNvSpPr/>
          <p:nvPr/>
        </p:nvSpPr>
        <p:spPr>
          <a:xfrm>
            <a:off x="914400" y="3110572"/>
            <a:ext cx="2586816" cy="3135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Table of Contents</a:t>
            </a:r>
            <a:endParaRPr lang="en-US" dirty="0"/>
          </a:p>
        </p:txBody>
      </p:sp>
      <p:sp>
        <p:nvSpPr>
          <p:cNvPr id="11" name="Rectangle 10"/>
          <p:cNvSpPr/>
          <p:nvPr/>
        </p:nvSpPr>
        <p:spPr>
          <a:xfrm>
            <a:off x="914400" y="3661568"/>
            <a:ext cx="2586816" cy="7256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Lists of Tables, Figures, Equations</a:t>
            </a:r>
            <a:endParaRPr lang="en-US" dirty="0"/>
          </a:p>
        </p:txBody>
      </p:sp>
      <p:sp>
        <p:nvSpPr>
          <p:cNvPr id="12" name="Rectangle 11"/>
          <p:cNvSpPr/>
          <p:nvPr/>
        </p:nvSpPr>
        <p:spPr>
          <a:xfrm>
            <a:off x="914400" y="4610203"/>
            <a:ext cx="2586816" cy="11176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Introduction</a:t>
            </a:r>
            <a:endParaRPr lang="en-US" dirty="0"/>
          </a:p>
        </p:txBody>
      </p:sp>
      <p:sp>
        <p:nvSpPr>
          <p:cNvPr id="13" name="Rectangle 12"/>
          <p:cNvSpPr/>
          <p:nvPr/>
        </p:nvSpPr>
        <p:spPr>
          <a:xfrm>
            <a:off x="914400" y="2201137"/>
            <a:ext cx="2586816" cy="313598"/>
          </a:xfrm>
          <a:prstGeom prst="rect">
            <a:avLst/>
          </a:prstGeom>
          <a:solidFill>
            <a:schemeClr val="accent1"/>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Abstract</a:t>
            </a:r>
            <a:endParaRPr lang="en-US" dirty="0"/>
          </a:p>
        </p:txBody>
      </p:sp>
    </p:spTree>
    <p:extLst>
      <p:ext uri="{BB962C8B-B14F-4D97-AF65-F5344CB8AC3E}">
        <p14:creationId xmlns:p14="http://schemas.microsoft.com/office/powerpoint/2010/main" val="739300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Beginning</a:t>
            </a:r>
            <a:endParaRPr lang="en-US" dirty="0"/>
          </a:p>
        </p:txBody>
      </p:sp>
      <p:sp>
        <p:nvSpPr>
          <p:cNvPr id="5" name="Content Placeholder 4"/>
          <p:cNvSpPr>
            <a:spLocks noGrp="1"/>
          </p:cNvSpPr>
          <p:nvPr>
            <p:ph sz="half" idx="1"/>
          </p:nvPr>
        </p:nvSpPr>
        <p:spPr>
          <a:xfrm>
            <a:off x="914400" y="1735139"/>
            <a:ext cx="2586816" cy="4056062"/>
          </a:xfrm>
        </p:spPr>
        <p:txBody>
          <a:bodyPr>
            <a:normAutofit/>
          </a:bodyPr>
          <a:lstStyle/>
          <a:p>
            <a:pPr marL="0" indent="0">
              <a:buNone/>
            </a:pPr>
            <a:endParaRPr lang="en-US" dirty="0"/>
          </a:p>
        </p:txBody>
      </p:sp>
      <p:sp>
        <p:nvSpPr>
          <p:cNvPr id="6" name="Content Placeholder 5"/>
          <p:cNvSpPr>
            <a:spLocks noGrp="1"/>
          </p:cNvSpPr>
          <p:nvPr>
            <p:ph sz="half" idx="2"/>
          </p:nvPr>
        </p:nvSpPr>
        <p:spPr>
          <a:xfrm>
            <a:off x="4217293" y="1735139"/>
            <a:ext cx="4640589" cy="4056062"/>
          </a:xfrm>
        </p:spPr>
        <p:txBody>
          <a:bodyPr>
            <a:normAutofit/>
          </a:bodyPr>
          <a:lstStyle/>
          <a:p>
            <a:r>
              <a:rPr lang="en-US" b="1" dirty="0" smtClean="0"/>
              <a:t>Don’t create manually</a:t>
            </a:r>
          </a:p>
          <a:p>
            <a:r>
              <a:rPr lang="en-US" dirty="0" smtClean="0"/>
              <a:t>Headings </a:t>
            </a:r>
          </a:p>
          <a:p>
            <a:r>
              <a:rPr lang="en-US" dirty="0" smtClean="0"/>
              <a:t>Only useful to the reader if the pages are numbered!</a:t>
            </a:r>
          </a:p>
          <a:p>
            <a:pPr marL="914400" lvl="2" indent="0">
              <a:buNone/>
            </a:pPr>
            <a:endParaRPr lang="en-US" dirty="0"/>
          </a:p>
        </p:txBody>
      </p:sp>
      <p:sp>
        <p:nvSpPr>
          <p:cNvPr id="8" name="Rectangle 7"/>
          <p:cNvSpPr/>
          <p:nvPr/>
        </p:nvSpPr>
        <p:spPr>
          <a:xfrm>
            <a:off x="914400" y="1735139"/>
            <a:ext cx="2586816" cy="313598"/>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Title Page</a:t>
            </a:r>
            <a:endParaRPr lang="en-US" dirty="0"/>
          </a:p>
        </p:txBody>
      </p:sp>
      <p:sp>
        <p:nvSpPr>
          <p:cNvPr id="9" name="Rectangle 8"/>
          <p:cNvSpPr/>
          <p:nvPr/>
        </p:nvSpPr>
        <p:spPr>
          <a:xfrm>
            <a:off x="914400" y="2640175"/>
            <a:ext cx="2586816" cy="3135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Acknowledgements</a:t>
            </a:r>
            <a:endParaRPr lang="en-US" dirty="0"/>
          </a:p>
        </p:txBody>
      </p:sp>
      <p:sp>
        <p:nvSpPr>
          <p:cNvPr id="10" name="Rectangle 9"/>
          <p:cNvSpPr/>
          <p:nvPr/>
        </p:nvSpPr>
        <p:spPr>
          <a:xfrm>
            <a:off x="914400" y="3110572"/>
            <a:ext cx="2586816" cy="313598"/>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Table of Contents</a:t>
            </a:r>
            <a:endParaRPr lang="en-US" dirty="0"/>
          </a:p>
        </p:txBody>
      </p:sp>
      <p:sp>
        <p:nvSpPr>
          <p:cNvPr id="11" name="Rectangle 10"/>
          <p:cNvSpPr/>
          <p:nvPr/>
        </p:nvSpPr>
        <p:spPr>
          <a:xfrm>
            <a:off x="914400" y="3661568"/>
            <a:ext cx="2586816" cy="725674"/>
          </a:xfrm>
          <a:prstGeom prst="rect">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Lists of Tables, Figures, Equations</a:t>
            </a:r>
            <a:endParaRPr lang="en-US" dirty="0"/>
          </a:p>
        </p:txBody>
      </p:sp>
      <p:sp>
        <p:nvSpPr>
          <p:cNvPr id="12" name="Rectangle 11"/>
          <p:cNvSpPr/>
          <p:nvPr/>
        </p:nvSpPr>
        <p:spPr>
          <a:xfrm>
            <a:off x="914400" y="4610203"/>
            <a:ext cx="2586816" cy="11176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Introduction</a:t>
            </a:r>
            <a:endParaRPr lang="en-US" dirty="0"/>
          </a:p>
        </p:txBody>
      </p:sp>
      <p:sp>
        <p:nvSpPr>
          <p:cNvPr id="13" name="Rectangle 12"/>
          <p:cNvSpPr/>
          <p:nvPr/>
        </p:nvSpPr>
        <p:spPr>
          <a:xfrm>
            <a:off x="914400" y="2201137"/>
            <a:ext cx="2586816" cy="313598"/>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Abstract</a:t>
            </a:r>
            <a:endParaRPr lang="en-US" dirty="0"/>
          </a:p>
        </p:txBody>
      </p:sp>
    </p:spTree>
    <p:extLst>
      <p:ext uri="{BB962C8B-B14F-4D97-AF65-F5344CB8AC3E}">
        <p14:creationId xmlns:p14="http://schemas.microsoft.com/office/powerpoint/2010/main" val="4008782684"/>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691</TotalTime>
  <Words>2034</Words>
  <Application>Microsoft Macintosh PowerPoint</Application>
  <PresentationFormat>On-screen Show (4:3)</PresentationFormat>
  <Paragraphs>371</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Inkwell</vt:lpstr>
      <vt:lpstr>Writing Scientific Reports</vt:lpstr>
      <vt:lpstr>Contents</vt:lpstr>
      <vt:lpstr>Structure of the Report</vt:lpstr>
      <vt:lpstr>The Rule of Three</vt:lpstr>
      <vt:lpstr>Beginning: Tell them what you’re going to tell them</vt:lpstr>
      <vt:lpstr>Beginning</vt:lpstr>
      <vt:lpstr>Beginning</vt:lpstr>
      <vt:lpstr>Beginning</vt:lpstr>
      <vt:lpstr>Beginning</vt:lpstr>
      <vt:lpstr>Beginning</vt:lpstr>
      <vt:lpstr>Middle: then tell them</vt:lpstr>
      <vt:lpstr>Middle</vt:lpstr>
      <vt:lpstr>Middle</vt:lpstr>
      <vt:lpstr>Ending: tell them what you just told them</vt:lpstr>
      <vt:lpstr>Ending</vt:lpstr>
      <vt:lpstr>Ending</vt:lpstr>
      <vt:lpstr>Ending</vt:lpstr>
      <vt:lpstr>Ending</vt:lpstr>
      <vt:lpstr>Don’t forget…</vt:lpstr>
      <vt:lpstr>Writing Style</vt:lpstr>
      <vt:lpstr>Know Your Reader</vt:lpstr>
      <vt:lpstr>Keep things simple</vt:lpstr>
      <vt:lpstr>Finding your voice</vt:lpstr>
      <vt:lpstr>Be as active as you can …</vt:lpstr>
      <vt:lpstr>Precision and Vigour</vt:lpstr>
      <vt:lpstr>Remember the reader…</vt:lpstr>
      <vt:lpstr>Remember the reader …</vt:lpstr>
      <vt:lpstr>Keeping the reader with you</vt:lpstr>
      <vt:lpstr>Definitions, abbreviations and acronyms</vt:lpstr>
      <vt:lpstr>If there is disagreement </vt:lpstr>
      <vt:lpstr>Be politically correct</vt:lpstr>
      <vt:lpstr>Writing style – points to remember</vt:lpstr>
      <vt:lpstr>Headings</vt:lpstr>
      <vt:lpstr>Figures and Tables</vt:lpstr>
      <vt:lpstr>Check and re-check</vt:lpstr>
      <vt:lpstr>Marking</vt:lpstr>
      <vt:lpstr>The Flowers Paradigm (1997)</vt:lpstr>
      <vt:lpstr>The “Mad Person”</vt:lpstr>
      <vt:lpstr>The Architect</vt:lpstr>
      <vt:lpstr>The “Mad Person”</vt:lpstr>
      <vt:lpstr>The Carpenter</vt:lpstr>
      <vt:lpstr>The “Mad Person”</vt:lpstr>
      <vt:lpstr>The Judge</vt:lpstr>
      <vt:lpstr>The “Mad Person”</vt:lpstr>
      <vt:lpstr>Managing Your Writing</vt:lpstr>
      <vt:lpstr>And finally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Scientific Reports</dc:title>
  <dc:creator>Katrina Attwood</dc:creator>
  <cp:lastModifiedBy>Katrina Attwood</cp:lastModifiedBy>
  <cp:revision>20</cp:revision>
  <cp:lastPrinted>2015-11-16T10:52:46Z</cp:lastPrinted>
  <dcterms:created xsi:type="dcterms:W3CDTF">2015-11-16T05:39:56Z</dcterms:created>
  <dcterms:modified xsi:type="dcterms:W3CDTF">2016-11-25T17:37:53Z</dcterms:modified>
</cp:coreProperties>
</file>