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0" r:id="rId4"/>
    <p:sldId id="261" r:id="rId5"/>
    <p:sldId id="262" r:id="rId6"/>
    <p:sldId id="263" r:id="rId7"/>
    <p:sldId id="264" r:id="rId8"/>
    <p:sldId id="265" r:id="rId9"/>
    <p:sldId id="258" r:id="rId10"/>
    <p:sldId id="259"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66"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B1CAD1-89D1-4246-AD53-37BF709E3CA9}">
          <p14:sldIdLst>
            <p14:sldId id="256"/>
            <p14:sldId id="257"/>
            <p14:sldId id="260"/>
            <p14:sldId id="261"/>
            <p14:sldId id="262"/>
            <p14:sldId id="263"/>
            <p14:sldId id="264"/>
            <p14:sldId id="265"/>
          </p14:sldIdLst>
        </p14:section>
        <p14:section name="Network Design" id="{FC3E7421-95A2-40AD-9615-E03E5E397B24}">
          <p14:sldIdLst>
            <p14:sldId id="258"/>
            <p14:sldId id="259"/>
            <p14:sldId id="267"/>
            <p14:sldId id="268"/>
            <p14:sldId id="269"/>
            <p14:sldId id="270"/>
            <p14:sldId id="271"/>
            <p14:sldId id="272"/>
            <p14:sldId id="273"/>
            <p14:sldId id="274"/>
            <p14:sldId id="275"/>
            <p14:sldId id="276"/>
            <p14:sldId id="277"/>
            <p14:sldId id="278"/>
            <p14:sldId id="279"/>
            <p14:sldId id="280"/>
            <p14:sldId id="281"/>
            <p14:sldId id="266"/>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8.svg"/><Relationship Id="rId2" Type="http://schemas.openxmlformats.org/officeDocument/2006/relationships/image" Target="../media/image49.svg"/><Relationship Id="rId16" Type="http://schemas.openxmlformats.org/officeDocument/2006/relationships/image" Target="../media/image62.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7.png"/><Relationship Id="rId5" Type="http://schemas.openxmlformats.org/officeDocument/2006/relationships/image" Target="../media/image52.png"/><Relationship Id="rId15" Type="http://schemas.openxmlformats.org/officeDocument/2006/relationships/image" Target="../media/image61.png"/><Relationship Id="rId10" Type="http://schemas.openxmlformats.org/officeDocument/2006/relationships/image" Target="../media/image56.svg"/><Relationship Id="rId4" Type="http://schemas.openxmlformats.org/officeDocument/2006/relationships/image" Target="../media/image51.svg"/><Relationship Id="rId9" Type="http://schemas.openxmlformats.org/officeDocument/2006/relationships/image" Target="../media/image4.png"/><Relationship Id="rId14" Type="http://schemas.openxmlformats.org/officeDocument/2006/relationships/image" Target="../media/image60.svg"/></Relationships>
</file>

<file path=ppt/diagrams/_rels/data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8.svg"/><Relationship Id="rId2" Type="http://schemas.openxmlformats.org/officeDocument/2006/relationships/image" Target="../media/image49.svg"/><Relationship Id="rId16" Type="http://schemas.openxmlformats.org/officeDocument/2006/relationships/image" Target="../media/image62.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7.png"/><Relationship Id="rId5" Type="http://schemas.openxmlformats.org/officeDocument/2006/relationships/image" Target="../media/image52.png"/><Relationship Id="rId15" Type="http://schemas.openxmlformats.org/officeDocument/2006/relationships/image" Target="../media/image61.png"/><Relationship Id="rId10" Type="http://schemas.openxmlformats.org/officeDocument/2006/relationships/image" Target="../media/image56.svg"/><Relationship Id="rId4" Type="http://schemas.openxmlformats.org/officeDocument/2006/relationships/image" Target="../media/image51.svg"/><Relationship Id="rId9" Type="http://schemas.openxmlformats.org/officeDocument/2006/relationships/image" Target="../media/image4.png"/><Relationship Id="rId14" Type="http://schemas.openxmlformats.org/officeDocument/2006/relationships/image" Target="../media/image6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19E31-6611-46E6-AF8D-0D5D58D1124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497B1CD-E3ED-4986-B02D-EFAA192466A8}">
      <dgm:prSet/>
      <dgm:spPr/>
      <dgm:t>
        <a:bodyPr/>
        <a:lstStyle/>
        <a:p>
          <a:r>
            <a:rPr lang="en-US" dirty="0">
              <a:latin typeface="Arial Nova" panose="020B0504020202020204" pitchFamily="34" charset="0"/>
            </a:rPr>
            <a:t>Investigate two different kinds of computer network to discuss Strengths and weaknesses of both.</a:t>
          </a:r>
        </a:p>
      </dgm:t>
    </dgm:pt>
    <dgm:pt modelId="{94223FA4-B794-4182-B119-A8E15C847D23}" type="parTrans" cxnId="{AC286303-92E3-46FE-ACB6-3DB48B781211}">
      <dgm:prSet/>
      <dgm:spPr/>
      <dgm:t>
        <a:bodyPr/>
        <a:lstStyle/>
        <a:p>
          <a:endParaRPr lang="en-US"/>
        </a:p>
      </dgm:t>
    </dgm:pt>
    <dgm:pt modelId="{0454BA26-2E3C-42AF-95DB-F357964BB8D1}" type="sibTrans" cxnId="{AC286303-92E3-46FE-ACB6-3DB48B781211}">
      <dgm:prSet/>
      <dgm:spPr/>
      <dgm:t>
        <a:bodyPr/>
        <a:lstStyle/>
        <a:p>
          <a:endParaRPr lang="en-US"/>
        </a:p>
      </dgm:t>
    </dgm:pt>
    <dgm:pt modelId="{4C4049BE-80A3-4C05-AE25-E14684FC250E}" type="pres">
      <dgm:prSet presAssocID="{33F19E31-6611-46E6-AF8D-0D5D58D1124A}" presName="Name0" presStyleCnt="0">
        <dgm:presLayoutVars>
          <dgm:dir/>
          <dgm:animLvl val="lvl"/>
          <dgm:resizeHandles val="exact"/>
        </dgm:presLayoutVars>
      </dgm:prSet>
      <dgm:spPr/>
    </dgm:pt>
    <dgm:pt modelId="{3A008609-4809-4064-8254-21AC83EEF946}" type="pres">
      <dgm:prSet presAssocID="{1497B1CD-E3ED-4986-B02D-EFAA192466A8}" presName="boxAndChildren" presStyleCnt="0"/>
      <dgm:spPr/>
    </dgm:pt>
    <dgm:pt modelId="{B67BF759-A4BA-41DD-A4B3-F508A1C5C978}" type="pres">
      <dgm:prSet presAssocID="{1497B1CD-E3ED-4986-B02D-EFAA192466A8}" presName="parentTextBox" presStyleLbl="node1" presStyleIdx="0" presStyleCnt="1"/>
      <dgm:spPr/>
    </dgm:pt>
  </dgm:ptLst>
  <dgm:cxnLst>
    <dgm:cxn modelId="{AC286303-92E3-46FE-ACB6-3DB48B781211}" srcId="{33F19E31-6611-46E6-AF8D-0D5D58D1124A}" destId="{1497B1CD-E3ED-4986-B02D-EFAA192466A8}" srcOrd="0" destOrd="0" parTransId="{94223FA4-B794-4182-B119-A8E15C847D23}" sibTransId="{0454BA26-2E3C-42AF-95DB-F357964BB8D1}"/>
    <dgm:cxn modelId="{2482B424-FA90-4372-8235-CC98886DE5EB}" type="presOf" srcId="{1497B1CD-E3ED-4986-B02D-EFAA192466A8}" destId="{B67BF759-A4BA-41DD-A4B3-F508A1C5C978}" srcOrd="0" destOrd="0" presId="urn:microsoft.com/office/officeart/2005/8/layout/process4"/>
    <dgm:cxn modelId="{E58A3A5F-533A-481C-892A-2229EE50A28F}" type="presOf" srcId="{33F19E31-6611-46E6-AF8D-0D5D58D1124A}" destId="{4C4049BE-80A3-4C05-AE25-E14684FC250E}" srcOrd="0" destOrd="0" presId="urn:microsoft.com/office/officeart/2005/8/layout/process4"/>
    <dgm:cxn modelId="{44D8E867-87DF-4F00-8DCD-1D2F23B3CD6A}" type="presParOf" srcId="{4C4049BE-80A3-4C05-AE25-E14684FC250E}" destId="{3A008609-4809-4064-8254-21AC83EEF946}" srcOrd="0" destOrd="0" presId="urn:microsoft.com/office/officeart/2005/8/layout/process4"/>
    <dgm:cxn modelId="{0C7A194B-A02F-43C2-B73C-8B52F0523E58}" type="presParOf" srcId="{3A008609-4809-4064-8254-21AC83EEF946}" destId="{B67BF759-A4BA-41DD-A4B3-F508A1C5C97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7F2BC-09F0-4434-B4F6-BBD93135EF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4F0F6-8B94-4681-AB10-1E38F21DE5FE}">
      <dgm:prSet/>
      <dgm:spPr/>
      <dgm:t>
        <a:bodyPr/>
        <a:lstStyle/>
        <a:p>
          <a:pPr>
            <a:lnSpc>
              <a:spcPct val="100000"/>
            </a:lnSpc>
          </a:pPr>
          <a:r>
            <a:rPr lang="en-GB" b="1" dirty="0">
              <a:latin typeface="Arial Nova" panose="020B0504020202020204" pitchFamily="34" charset="0"/>
            </a:rPr>
            <a:t>Increasingly, the needs of modern homes and workspaces are for greater and more versatile internet coverage than just having a single PC, or group of PCs wired up to a router with ethernet cables.</a:t>
          </a:r>
          <a:endParaRPr lang="en-US" dirty="0">
            <a:latin typeface="Arial Nova" panose="020B0504020202020204" pitchFamily="34" charset="0"/>
          </a:endParaRPr>
        </a:p>
      </dgm:t>
    </dgm:pt>
    <dgm:pt modelId="{89C6C1B0-F779-4CB2-9ADD-B705CF7E1949}" type="parTrans" cxnId="{6D88B0A7-6D7B-449C-90D4-FFC694348A87}">
      <dgm:prSet/>
      <dgm:spPr/>
      <dgm:t>
        <a:bodyPr/>
        <a:lstStyle/>
        <a:p>
          <a:endParaRPr lang="en-US"/>
        </a:p>
      </dgm:t>
    </dgm:pt>
    <dgm:pt modelId="{1AAFE366-D4C4-4F19-A676-B0E5537DC630}" type="sibTrans" cxnId="{6D88B0A7-6D7B-449C-90D4-FFC694348A87}">
      <dgm:prSet/>
      <dgm:spPr/>
      <dgm:t>
        <a:bodyPr/>
        <a:lstStyle/>
        <a:p>
          <a:endParaRPr lang="en-US"/>
        </a:p>
      </dgm:t>
    </dgm:pt>
    <dgm:pt modelId="{F30E0363-9308-468D-A76F-4806344E992B}">
      <dgm:prSet/>
      <dgm:spPr/>
      <dgm:t>
        <a:bodyPr/>
        <a:lstStyle/>
        <a:p>
          <a:pPr>
            <a:lnSpc>
              <a:spcPct val="100000"/>
            </a:lnSpc>
          </a:pPr>
          <a:r>
            <a:rPr lang="en-GB" b="1" dirty="0">
              <a:latin typeface="Arial Nova" panose="020B0504020202020204" pitchFamily="34" charset="0"/>
            </a:rPr>
            <a:t>Wireless networks enable multiple devices to use the same internet connection remotely, as well as share files and other resources.</a:t>
          </a:r>
          <a:endParaRPr lang="en-US" dirty="0">
            <a:latin typeface="Arial Nova" panose="020B0504020202020204" pitchFamily="34" charset="0"/>
          </a:endParaRPr>
        </a:p>
      </dgm:t>
    </dgm:pt>
    <dgm:pt modelId="{C016807C-7690-4F3B-8C93-29929DB1585E}" type="parTrans" cxnId="{37ED3FCF-3063-42DC-AA20-78E4518D581A}">
      <dgm:prSet/>
      <dgm:spPr/>
      <dgm:t>
        <a:bodyPr/>
        <a:lstStyle/>
        <a:p>
          <a:endParaRPr lang="en-US"/>
        </a:p>
      </dgm:t>
    </dgm:pt>
    <dgm:pt modelId="{55D2E9D0-B359-4726-8282-48DF217F194C}" type="sibTrans" cxnId="{37ED3FCF-3063-42DC-AA20-78E4518D581A}">
      <dgm:prSet/>
      <dgm:spPr/>
      <dgm:t>
        <a:bodyPr/>
        <a:lstStyle/>
        <a:p>
          <a:endParaRPr lang="en-US"/>
        </a:p>
      </dgm:t>
    </dgm:pt>
    <dgm:pt modelId="{04998B93-7246-4F75-84A7-2EA76B1E2FCE}">
      <dgm:prSet/>
      <dgm:spPr/>
      <dgm:t>
        <a:bodyPr/>
        <a:lstStyle/>
        <a:p>
          <a:pPr>
            <a:lnSpc>
              <a:spcPct val="100000"/>
            </a:lnSpc>
          </a:pPr>
          <a:r>
            <a:rPr lang="en-GB" b="1" dirty="0">
              <a:latin typeface="Arial Nova" panose="020B0504020202020204" pitchFamily="34" charset="0"/>
            </a:rPr>
            <a:t>LAN is the ‘Local Area Network.’ As the name suggests, it works to connect local computers.</a:t>
          </a:r>
          <a:endParaRPr lang="en-US" dirty="0">
            <a:latin typeface="Arial Nova" panose="020B0504020202020204" pitchFamily="34" charset="0"/>
          </a:endParaRPr>
        </a:p>
      </dgm:t>
    </dgm:pt>
    <dgm:pt modelId="{309FE755-9A23-47F6-B08A-FE5C6D1284EF}" type="parTrans" cxnId="{01DFB7B2-2E6F-434D-A7CE-DA97342D1DD7}">
      <dgm:prSet/>
      <dgm:spPr/>
      <dgm:t>
        <a:bodyPr/>
        <a:lstStyle/>
        <a:p>
          <a:endParaRPr lang="en-US"/>
        </a:p>
      </dgm:t>
    </dgm:pt>
    <dgm:pt modelId="{A89F4C32-5041-440F-950D-4929BC51ED89}" type="sibTrans" cxnId="{01DFB7B2-2E6F-434D-A7CE-DA97342D1DD7}">
      <dgm:prSet/>
      <dgm:spPr/>
      <dgm:t>
        <a:bodyPr/>
        <a:lstStyle/>
        <a:p>
          <a:endParaRPr lang="en-US"/>
        </a:p>
      </dgm:t>
    </dgm:pt>
    <dgm:pt modelId="{DF753F96-3793-4572-9637-5E3653EABF47}">
      <dgm:prSet/>
      <dgm:spPr/>
      <dgm:t>
        <a:bodyPr/>
        <a:lstStyle/>
        <a:p>
          <a:pPr>
            <a:lnSpc>
              <a:spcPct val="100000"/>
            </a:lnSpc>
          </a:pPr>
          <a:r>
            <a:rPr lang="en-GB" b="1" dirty="0">
              <a:latin typeface="Arial Nova" panose="020B0504020202020204" pitchFamily="34" charset="0"/>
            </a:rPr>
            <a:t>WLAN is ‘Wireless Local Area Network.’ Wireless means connection without physical wire.</a:t>
          </a:r>
          <a:endParaRPr lang="en-US" dirty="0">
            <a:latin typeface="Arial Nova" panose="020B0504020202020204" pitchFamily="34" charset="0"/>
          </a:endParaRPr>
        </a:p>
      </dgm:t>
    </dgm:pt>
    <dgm:pt modelId="{32E8F719-A072-4888-B7B0-A6B9D6CB609D}" type="parTrans" cxnId="{2319CF4F-B7E2-4561-B61B-A28CFF087C99}">
      <dgm:prSet/>
      <dgm:spPr/>
      <dgm:t>
        <a:bodyPr/>
        <a:lstStyle/>
        <a:p>
          <a:endParaRPr lang="en-US"/>
        </a:p>
      </dgm:t>
    </dgm:pt>
    <dgm:pt modelId="{7BD49B9D-82D5-4FB1-BAE4-24DFAD635545}" type="sibTrans" cxnId="{2319CF4F-B7E2-4561-B61B-A28CFF087C99}">
      <dgm:prSet/>
      <dgm:spPr/>
      <dgm:t>
        <a:bodyPr/>
        <a:lstStyle/>
        <a:p>
          <a:endParaRPr lang="en-US"/>
        </a:p>
      </dgm:t>
    </dgm:pt>
    <dgm:pt modelId="{D384735E-EB55-41D9-9F29-E90CB0DC795E}" type="pres">
      <dgm:prSet presAssocID="{B557F2BC-09F0-4434-B4F6-BBD93135EF55}" presName="root" presStyleCnt="0">
        <dgm:presLayoutVars>
          <dgm:dir/>
          <dgm:resizeHandles val="exact"/>
        </dgm:presLayoutVars>
      </dgm:prSet>
      <dgm:spPr/>
    </dgm:pt>
    <dgm:pt modelId="{10E22F17-A133-47DE-A273-05A29F413016}" type="pres">
      <dgm:prSet presAssocID="{61D4F0F6-8B94-4681-AB10-1E38F21DE5FE}" presName="compNode" presStyleCnt="0"/>
      <dgm:spPr/>
    </dgm:pt>
    <dgm:pt modelId="{97806093-496F-4374-8DF3-CA1F6984A6A7}" type="pres">
      <dgm:prSet presAssocID="{61D4F0F6-8B94-4681-AB10-1E38F21DE5FE}" presName="bgRect" presStyleLbl="bgShp" presStyleIdx="0" presStyleCnt="4" custScaleY="141305" custLinFactNeighborY="826"/>
      <dgm:spPr/>
    </dgm:pt>
    <dgm:pt modelId="{935A5F92-0ACE-47A4-A8F8-FC3C27DA4707}" type="pres">
      <dgm:prSet presAssocID="{61D4F0F6-8B94-4681-AB10-1E38F21DE5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93E4124B-3000-4C79-871D-9ED9C8882E80}" type="pres">
      <dgm:prSet presAssocID="{61D4F0F6-8B94-4681-AB10-1E38F21DE5FE}" presName="spaceRect" presStyleCnt="0"/>
      <dgm:spPr/>
    </dgm:pt>
    <dgm:pt modelId="{62CC1AF8-BE12-4B88-ADE3-840729EEC55F}" type="pres">
      <dgm:prSet presAssocID="{61D4F0F6-8B94-4681-AB10-1E38F21DE5FE}" presName="parTx" presStyleLbl="revTx" presStyleIdx="0" presStyleCnt="4">
        <dgm:presLayoutVars>
          <dgm:chMax val="0"/>
          <dgm:chPref val="0"/>
        </dgm:presLayoutVars>
      </dgm:prSet>
      <dgm:spPr/>
    </dgm:pt>
    <dgm:pt modelId="{6CBE2A21-BEEF-4EE8-AC68-679915941178}" type="pres">
      <dgm:prSet presAssocID="{1AAFE366-D4C4-4F19-A676-B0E5537DC630}" presName="sibTrans" presStyleCnt="0"/>
      <dgm:spPr/>
    </dgm:pt>
    <dgm:pt modelId="{D5C22DDB-5E77-4A84-A720-CB4188B294AD}" type="pres">
      <dgm:prSet presAssocID="{F30E0363-9308-468D-A76F-4806344E992B}" presName="compNode" presStyleCnt="0"/>
      <dgm:spPr/>
    </dgm:pt>
    <dgm:pt modelId="{F3AC5F25-08AE-4E65-94E6-3B8E5513761B}" type="pres">
      <dgm:prSet presAssocID="{F30E0363-9308-468D-A76F-4806344E992B}" presName="bgRect" presStyleLbl="bgShp" presStyleIdx="1" presStyleCnt="4"/>
      <dgm:spPr/>
    </dgm:pt>
    <dgm:pt modelId="{458AEB76-E642-4A79-9AF4-48A20D7F3562}" type="pres">
      <dgm:prSet presAssocID="{F30E0363-9308-468D-A76F-4806344E99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2D621DB6-EE1A-4D88-A791-06EF067B5D4F}" type="pres">
      <dgm:prSet presAssocID="{F30E0363-9308-468D-A76F-4806344E992B}" presName="spaceRect" presStyleCnt="0"/>
      <dgm:spPr/>
    </dgm:pt>
    <dgm:pt modelId="{71F0F89D-A9A0-46F1-BE5F-CB9FF392A5EC}" type="pres">
      <dgm:prSet presAssocID="{F30E0363-9308-468D-A76F-4806344E992B}" presName="parTx" presStyleLbl="revTx" presStyleIdx="1" presStyleCnt="4">
        <dgm:presLayoutVars>
          <dgm:chMax val="0"/>
          <dgm:chPref val="0"/>
        </dgm:presLayoutVars>
      </dgm:prSet>
      <dgm:spPr/>
    </dgm:pt>
    <dgm:pt modelId="{71975A94-4420-420C-A209-156BF97A93DD}" type="pres">
      <dgm:prSet presAssocID="{55D2E9D0-B359-4726-8282-48DF217F194C}" presName="sibTrans" presStyleCnt="0"/>
      <dgm:spPr/>
    </dgm:pt>
    <dgm:pt modelId="{B2A1E265-F058-4120-A668-ACCC68834126}" type="pres">
      <dgm:prSet presAssocID="{04998B93-7246-4F75-84A7-2EA76B1E2FCE}" presName="compNode" presStyleCnt="0"/>
      <dgm:spPr/>
    </dgm:pt>
    <dgm:pt modelId="{7B137048-D026-4145-AB8D-820AB5105E8C}" type="pres">
      <dgm:prSet presAssocID="{04998B93-7246-4F75-84A7-2EA76B1E2FCE}" presName="bgRect" presStyleLbl="bgShp" presStyleIdx="2" presStyleCnt="4"/>
      <dgm:spPr/>
    </dgm:pt>
    <dgm:pt modelId="{3037647A-D6E0-455E-8964-029F6EEF09A4}" type="pres">
      <dgm:prSet presAssocID="{04998B93-7246-4F75-84A7-2EA76B1E2F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08C960D1-0FFD-4F4E-8687-8EDDDFF7476E}" type="pres">
      <dgm:prSet presAssocID="{04998B93-7246-4F75-84A7-2EA76B1E2FCE}" presName="spaceRect" presStyleCnt="0"/>
      <dgm:spPr/>
    </dgm:pt>
    <dgm:pt modelId="{811580D3-1C13-45BF-8CCE-C7D3FC5F5947}" type="pres">
      <dgm:prSet presAssocID="{04998B93-7246-4F75-84A7-2EA76B1E2FCE}" presName="parTx" presStyleLbl="revTx" presStyleIdx="2" presStyleCnt="4">
        <dgm:presLayoutVars>
          <dgm:chMax val="0"/>
          <dgm:chPref val="0"/>
        </dgm:presLayoutVars>
      </dgm:prSet>
      <dgm:spPr/>
    </dgm:pt>
    <dgm:pt modelId="{E2888E5B-A076-449B-BBF7-D17E85DB56DC}" type="pres">
      <dgm:prSet presAssocID="{A89F4C32-5041-440F-950D-4929BC51ED89}" presName="sibTrans" presStyleCnt="0"/>
      <dgm:spPr/>
    </dgm:pt>
    <dgm:pt modelId="{61F96B60-2FD8-406F-A6AA-B968CA0ABD6F}" type="pres">
      <dgm:prSet presAssocID="{DF753F96-3793-4572-9637-5E3653EABF47}" presName="compNode" presStyleCnt="0"/>
      <dgm:spPr/>
    </dgm:pt>
    <dgm:pt modelId="{B3519F4A-385F-4BC5-81D9-D3828E4B9D2F}" type="pres">
      <dgm:prSet presAssocID="{DF753F96-3793-4572-9637-5E3653EABF47}" presName="bgRect" presStyleLbl="bgShp" presStyleIdx="3" presStyleCnt="4"/>
      <dgm:spPr/>
    </dgm:pt>
    <dgm:pt modelId="{4E76448B-A4B9-4EF0-BCE0-EB7B91CFE0EA}" type="pres">
      <dgm:prSet presAssocID="{DF753F96-3793-4572-9637-5E3653EABF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ream"/>
        </a:ext>
      </dgm:extLst>
    </dgm:pt>
    <dgm:pt modelId="{28A4F32A-D620-4BC8-9B5A-D1F5EA0753B8}" type="pres">
      <dgm:prSet presAssocID="{DF753F96-3793-4572-9637-5E3653EABF47}" presName="spaceRect" presStyleCnt="0"/>
      <dgm:spPr/>
    </dgm:pt>
    <dgm:pt modelId="{6E0ADD19-565D-41E0-AA18-BBDDFF9DF56D}" type="pres">
      <dgm:prSet presAssocID="{DF753F96-3793-4572-9637-5E3653EABF47}" presName="parTx" presStyleLbl="revTx" presStyleIdx="3" presStyleCnt="4">
        <dgm:presLayoutVars>
          <dgm:chMax val="0"/>
          <dgm:chPref val="0"/>
        </dgm:presLayoutVars>
      </dgm:prSet>
      <dgm:spPr/>
    </dgm:pt>
  </dgm:ptLst>
  <dgm:cxnLst>
    <dgm:cxn modelId="{8A78981D-3876-45B3-B5AD-22F0104EE78D}" type="presOf" srcId="{F30E0363-9308-468D-A76F-4806344E992B}" destId="{71F0F89D-A9A0-46F1-BE5F-CB9FF392A5EC}" srcOrd="0" destOrd="0" presId="urn:microsoft.com/office/officeart/2018/2/layout/IconVerticalSolidList"/>
    <dgm:cxn modelId="{FEE11260-898F-42C2-8CF0-E7DC7A84820E}" type="presOf" srcId="{DF753F96-3793-4572-9637-5E3653EABF47}" destId="{6E0ADD19-565D-41E0-AA18-BBDDFF9DF56D}" srcOrd="0" destOrd="0" presId="urn:microsoft.com/office/officeart/2018/2/layout/IconVerticalSolidList"/>
    <dgm:cxn modelId="{6E7AE964-0F56-4C88-9DD3-74188872101F}" type="presOf" srcId="{61D4F0F6-8B94-4681-AB10-1E38F21DE5FE}" destId="{62CC1AF8-BE12-4B88-ADE3-840729EEC55F}" srcOrd="0" destOrd="0" presId="urn:microsoft.com/office/officeart/2018/2/layout/IconVerticalSolidList"/>
    <dgm:cxn modelId="{2319CF4F-B7E2-4561-B61B-A28CFF087C99}" srcId="{B557F2BC-09F0-4434-B4F6-BBD93135EF55}" destId="{DF753F96-3793-4572-9637-5E3653EABF47}" srcOrd="3" destOrd="0" parTransId="{32E8F719-A072-4888-B7B0-A6B9D6CB609D}" sibTransId="{7BD49B9D-82D5-4FB1-BAE4-24DFAD635545}"/>
    <dgm:cxn modelId="{6D88B0A7-6D7B-449C-90D4-FFC694348A87}" srcId="{B557F2BC-09F0-4434-B4F6-BBD93135EF55}" destId="{61D4F0F6-8B94-4681-AB10-1E38F21DE5FE}" srcOrd="0" destOrd="0" parTransId="{89C6C1B0-F779-4CB2-9ADD-B705CF7E1949}" sibTransId="{1AAFE366-D4C4-4F19-A676-B0E5537DC630}"/>
    <dgm:cxn modelId="{01DFB7B2-2E6F-434D-A7CE-DA97342D1DD7}" srcId="{B557F2BC-09F0-4434-B4F6-BBD93135EF55}" destId="{04998B93-7246-4F75-84A7-2EA76B1E2FCE}" srcOrd="2" destOrd="0" parTransId="{309FE755-9A23-47F6-B08A-FE5C6D1284EF}" sibTransId="{A89F4C32-5041-440F-950D-4929BC51ED89}"/>
    <dgm:cxn modelId="{37ED3FCF-3063-42DC-AA20-78E4518D581A}" srcId="{B557F2BC-09F0-4434-B4F6-BBD93135EF55}" destId="{F30E0363-9308-468D-A76F-4806344E992B}" srcOrd="1" destOrd="0" parTransId="{C016807C-7690-4F3B-8C93-29929DB1585E}" sibTransId="{55D2E9D0-B359-4726-8282-48DF217F194C}"/>
    <dgm:cxn modelId="{D0D950E0-7214-4F5E-92CB-006F79FC5B77}" type="presOf" srcId="{04998B93-7246-4F75-84A7-2EA76B1E2FCE}" destId="{811580D3-1C13-45BF-8CCE-C7D3FC5F5947}" srcOrd="0" destOrd="0" presId="urn:microsoft.com/office/officeart/2018/2/layout/IconVerticalSolidList"/>
    <dgm:cxn modelId="{EEBE39EA-BD54-464B-8DD5-E99D752945A3}" type="presOf" srcId="{B557F2BC-09F0-4434-B4F6-BBD93135EF55}" destId="{D384735E-EB55-41D9-9F29-E90CB0DC795E}" srcOrd="0" destOrd="0" presId="urn:microsoft.com/office/officeart/2018/2/layout/IconVerticalSolidList"/>
    <dgm:cxn modelId="{6B5545D4-1EB9-4988-A2A7-72CCB264C93A}" type="presParOf" srcId="{D384735E-EB55-41D9-9F29-E90CB0DC795E}" destId="{10E22F17-A133-47DE-A273-05A29F413016}" srcOrd="0" destOrd="0" presId="urn:microsoft.com/office/officeart/2018/2/layout/IconVerticalSolidList"/>
    <dgm:cxn modelId="{5771756F-F3D3-434A-BBAC-2556AE223B04}" type="presParOf" srcId="{10E22F17-A133-47DE-A273-05A29F413016}" destId="{97806093-496F-4374-8DF3-CA1F6984A6A7}" srcOrd="0" destOrd="0" presId="urn:microsoft.com/office/officeart/2018/2/layout/IconVerticalSolidList"/>
    <dgm:cxn modelId="{D21467D5-63CC-40C9-9EB4-67983E877694}" type="presParOf" srcId="{10E22F17-A133-47DE-A273-05A29F413016}" destId="{935A5F92-0ACE-47A4-A8F8-FC3C27DA4707}" srcOrd="1" destOrd="0" presId="urn:microsoft.com/office/officeart/2018/2/layout/IconVerticalSolidList"/>
    <dgm:cxn modelId="{7C7C80A9-1C37-4BCA-8D03-5C936206B56E}" type="presParOf" srcId="{10E22F17-A133-47DE-A273-05A29F413016}" destId="{93E4124B-3000-4C79-871D-9ED9C8882E80}" srcOrd="2" destOrd="0" presId="urn:microsoft.com/office/officeart/2018/2/layout/IconVerticalSolidList"/>
    <dgm:cxn modelId="{FB4A977A-83D2-46F7-B6DF-1017534DF75D}" type="presParOf" srcId="{10E22F17-A133-47DE-A273-05A29F413016}" destId="{62CC1AF8-BE12-4B88-ADE3-840729EEC55F}" srcOrd="3" destOrd="0" presId="urn:microsoft.com/office/officeart/2018/2/layout/IconVerticalSolidList"/>
    <dgm:cxn modelId="{A67FE59F-0CB2-4487-A034-82757DCE0F7B}" type="presParOf" srcId="{D384735E-EB55-41D9-9F29-E90CB0DC795E}" destId="{6CBE2A21-BEEF-4EE8-AC68-679915941178}" srcOrd="1" destOrd="0" presId="urn:microsoft.com/office/officeart/2018/2/layout/IconVerticalSolidList"/>
    <dgm:cxn modelId="{774C95D1-EAEA-457A-9FC8-B57A5B991255}" type="presParOf" srcId="{D384735E-EB55-41D9-9F29-E90CB0DC795E}" destId="{D5C22DDB-5E77-4A84-A720-CB4188B294AD}" srcOrd="2" destOrd="0" presId="urn:microsoft.com/office/officeart/2018/2/layout/IconVerticalSolidList"/>
    <dgm:cxn modelId="{4D94ADD1-524A-4BF9-B903-DC16F77C8847}" type="presParOf" srcId="{D5C22DDB-5E77-4A84-A720-CB4188B294AD}" destId="{F3AC5F25-08AE-4E65-94E6-3B8E5513761B}" srcOrd="0" destOrd="0" presId="urn:microsoft.com/office/officeart/2018/2/layout/IconVerticalSolidList"/>
    <dgm:cxn modelId="{0CDE9870-4B4F-4512-AD0F-4CC00BCA9E3F}" type="presParOf" srcId="{D5C22DDB-5E77-4A84-A720-CB4188B294AD}" destId="{458AEB76-E642-4A79-9AF4-48A20D7F3562}" srcOrd="1" destOrd="0" presId="urn:microsoft.com/office/officeart/2018/2/layout/IconVerticalSolidList"/>
    <dgm:cxn modelId="{327BAAC8-462C-443B-B3D4-313BF57F2E4E}" type="presParOf" srcId="{D5C22DDB-5E77-4A84-A720-CB4188B294AD}" destId="{2D621DB6-EE1A-4D88-A791-06EF067B5D4F}" srcOrd="2" destOrd="0" presId="urn:microsoft.com/office/officeart/2018/2/layout/IconVerticalSolidList"/>
    <dgm:cxn modelId="{4C3B0D50-1CB9-4378-B482-4A0EFFBD5FBE}" type="presParOf" srcId="{D5C22DDB-5E77-4A84-A720-CB4188B294AD}" destId="{71F0F89D-A9A0-46F1-BE5F-CB9FF392A5EC}" srcOrd="3" destOrd="0" presId="urn:microsoft.com/office/officeart/2018/2/layout/IconVerticalSolidList"/>
    <dgm:cxn modelId="{82E443B6-2175-47D1-A2E0-3101BC15FF56}" type="presParOf" srcId="{D384735E-EB55-41D9-9F29-E90CB0DC795E}" destId="{71975A94-4420-420C-A209-156BF97A93DD}" srcOrd="3" destOrd="0" presId="urn:microsoft.com/office/officeart/2018/2/layout/IconVerticalSolidList"/>
    <dgm:cxn modelId="{B524996E-52A5-4611-9013-BA20C08A3ECF}" type="presParOf" srcId="{D384735E-EB55-41D9-9F29-E90CB0DC795E}" destId="{B2A1E265-F058-4120-A668-ACCC68834126}" srcOrd="4" destOrd="0" presId="urn:microsoft.com/office/officeart/2018/2/layout/IconVerticalSolidList"/>
    <dgm:cxn modelId="{3ED5DACA-1F3D-4829-BD32-355CC8481936}" type="presParOf" srcId="{B2A1E265-F058-4120-A668-ACCC68834126}" destId="{7B137048-D026-4145-AB8D-820AB5105E8C}" srcOrd="0" destOrd="0" presId="urn:microsoft.com/office/officeart/2018/2/layout/IconVerticalSolidList"/>
    <dgm:cxn modelId="{87DE25E3-04CD-48C6-899E-253D372F188B}" type="presParOf" srcId="{B2A1E265-F058-4120-A668-ACCC68834126}" destId="{3037647A-D6E0-455E-8964-029F6EEF09A4}" srcOrd="1" destOrd="0" presId="urn:microsoft.com/office/officeart/2018/2/layout/IconVerticalSolidList"/>
    <dgm:cxn modelId="{772596BB-6538-46D0-88F8-EDCDF691EA7C}" type="presParOf" srcId="{B2A1E265-F058-4120-A668-ACCC68834126}" destId="{08C960D1-0FFD-4F4E-8687-8EDDDFF7476E}" srcOrd="2" destOrd="0" presId="urn:microsoft.com/office/officeart/2018/2/layout/IconVerticalSolidList"/>
    <dgm:cxn modelId="{5B963289-1DE0-4184-B60E-48A0C041DC3F}" type="presParOf" srcId="{B2A1E265-F058-4120-A668-ACCC68834126}" destId="{811580D3-1C13-45BF-8CCE-C7D3FC5F5947}" srcOrd="3" destOrd="0" presId="urn:microsoft.com/office/officeart/2018/2/layout/IconVerticalSolidList"/>
    <dgm:cxn modelId="{0EEC4E53-AD92-4121-AB22-D58670A709DD}" type="presParOf" srcId="{D384735E-EB55-41D9-9F29-E90CB0DC795E}" destId="{E2888E5B-A076-449B-BBF7-D17E85DB56DC}" srcOrd="5" destOrd="0" presId="urn:microsoft.com/office/officeart/2018/2/layout/IconVerticalSolidList"/>
    <dgm:cxn modelId="{F2BF2372-D0D8-4437-A613-7FB9E0A4434C}" type="presParOf" srcId="{D384735E-EB55-41D9-9F29-E90CB0DC795E}" destId="{61F96B60-2FD8-406F-A6AA-B968CA0ABD6F}" srcOrd="6" destOrd="0" presId="urn:microsoft.com/office/officeart/2018/2/layout/IconVerticalSolidList"/>
    <dgm:cxn modelId="{CCD114CB-1E8E-4EF2-89F0-DD23350080BE}" type="presParOf" srcId="{61F96B60-2FD8-406F-A6AA-B968CA0ABD6F}" destId="{B3519F4A-385F-4BC5-81D9-D3828E4B9D2F}" srcOrd="0" destOrd="0" presId="urn:microsoft.com/office/officeart/2018/2/layout/IconVerticalSolidList"/>
    <dgm:cxn modelId="{FA6200C9-9803-4661-8077-F7D7A77D74CD}" type="presParOf" srcId="{61F96B60-2FD8-406F-A6AA-B968CA0ABD6F}" destId="{4E76448B-A4B9-4EF0-BCE0-EB7B91CFE0EA}" srcOrd="1" destOrd="0" presId="urn:microsoft.com/office/officeart/2018/2/layout/IconVerticalSolidList"/>
    <dgm:cxn modelId="{43DF8382-6D7D-4C63-9C98-52BE50D3B8C3}" type="presParOf" srcId="{61F96B60-2FD8-406F-A6AA-B968CA0ABD6F}" destId="{28A4F32A-D620-4BC8-9B5A-D1F5EA0753B8}" srcOrd="2" destOrd="0" presId="urn:microsoft.com/office/officeart/2018/2/layout/IconVerticalSolidList"/>
    <dgm:cxn modelId="{E0E59619-D72B-4FF8-AF17-7344C0E8C99D}" type="presParOf" srcId="{61F96B60-2FD8-406F-A6AA-B968CA0ABD6F}" destId="{6E0ADD19-565D-41E0-AA18-BBDDFF9DF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C76EA3-8A13-401D-8F66-99F20230F3A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F67D4159-B81E-41AB-83B2-7F5A7C2418D0}">
      <dgm:prSet/>
      <dgm:spPr/>
      <dgm:t>
        <a:bodyPr/>
        <a:lstStyle/>
        <a:p>
          <a:r>
            <a:rPr lang="en-US" b="1" dirty="0">
              <a:latin typeface="Arial Nova" panose="020B0504020202020204" pitchFamily="34" charset="0"/>
            </a:rPr>
            <a:t>Wireless networks</a:t>
          </a:r>
          <a:r>
            <a:rPr lang="en-US" dirty="0">
              <a:latin typeface="Arial Nova" panose="020B0504020202020204" pitchFamily="34" charset="0"/>
            </a:rPr>
            <a:t> can sometimes handle a larger number of users because they are not limited by a specific number of connection ports.</a:t>
          </a:r>
        </a:p>
      </dgm:t>
    </dgm:pt>
    <dgm:pt modelId="{8A53818D-0207-4600-8802-D73C5D42D604}" type="parTrans" cxnId="{433E5855-E34C-462C-921F-EDB601E6870F}">
      <dgm:prSet/>
      <dgm:spPr/>
      <dgm:t>
        <a:bodyPr/>
        <a:lstStyle/>
        <a:p>
          <a:endParaRPr lang="en-US"/>
        </a:p>
      </dgm:t>
    </dgm:pt>
    <dgm:pt modelId="{0B0D22D9-D8F7-4445-8B9C-0560FCBF6466}" type="sibTrans" cxnId="{433E5855-E34C-462C-921F-EDB601E6870F}">
      <dgm:prSet/>
      <dgm:spPr/>
      <dgm:t>
        <a:bodyPr/>
        <a:lstStyle/>
        <a:p>
          <a:endParaRPr lang="en-US"/>
        </a:p>
      </dgm:t>
    </dgm:pt>
    <dgm:pt modelId="{66096052-BD45-44D9-AE48-1DDAF181F2A8}">
      <dgm:prSet/>
      <dgm:spPr/>
      <dgm:t>
        <a:bodyPr/>
        <a:lstStyle/>
        <a:p>
          <a:r>
            <a:rPr lang="en-US" dirty="0">
              <a:latin typeface="Arial Nova" panose="020B0504020202020204" pitchFamily="34" charset="0"/>
            </a:rPr>
            <a:t>As WLAN reduces physical wires so it is a flexible way of communication.</a:t>
          </a:r>
        </a:p>
      </dgm:t>
    </dgm:pt>
    <dgm:pt modelId="{E0E91595-E0B7-43ED-BE7F-6F0CD1DC7945}" type="parTrans" cxnId="{CC6CA9FD-1D9F-484A-9174-96CCE1DAB54E}">
      <dgm:prSet/>
      <dgm:spPr/>
      <dgm:t>
        <a:bodyPr/>
        <a:lstStyle/>
        <a:p>
          <a:endParaRPr lang="en-US"/>
        </a:p>
      </dgm:t>
    </dgm:pt>
    <dgm:pt modelId="{0B2831C4-BA6A-42ED-B918-49B4C74F9940}" type="sibTrans" cxnId="{CC6CA9FD-1D9F-484A-9174-96CCE1DAB54E}">
      <dgm:prSet/>
      <dgm:spPr/>
      <dgm:t>
        <a:bodyPr/>
        <a:lstStyle/>
        <a:p>
          <a:endParaRPr lang="en-US"/>
        </a:p>
      </dgm:t>
    </dgm:pt>
    <dgm:pt modelId="{C3F64565-9E5D-40B4-AF8A-961F2E861CBD}">
      <dgm:prSet/>
      <dgm:spPr/>
      <dgm:t>
        <a:bodyPr/>
        <a:lstStyle/>
        <a:p>
          <a:r>
            <a:rPr lang="en-US" dirty="0">
              <a:latin typeface="Arial Nova" panose="020B0504020202020204" pitchFamily="34" charset="0"/>
            </a:rPr>
            <a:t>It provides high data rate due to small area coverage.</a:t>
          </a:r>
        </a:p>
      </dgm:t>
    </dgm:pt>
    <dgm:pt modelId="{3A36C73D-7F4C-45A0-B859-EE13F6BC64EA}" type="parTrans" cxnId="{CAB19C8D-F83C-4328-864E-346EA7C51FB5}">
      <dgm:prSet/>
      <dgm:spPr/>
      <dgm:t>
        <a:bodyPr/>
        <a:lstStyle/>
        <a:p>
          <a:endParaRPr lang="en-US"/>
        </a:p>
      </dgm:t>
    </dgm:pt>
    <dgm:pt modelId="{863F46E3-0706-44E3-9942-60D6D614E5EE}" type="sibTrans" cxnId="{CAB19C8D-F83C-4328-864E-346EA7C51FB5}">
      <dgm:prSet/>
      <dgm:spPr/>
      <dgm:t>
        <a:bodyPr/>
        <a:lstStyle/>
        <a:p>
          <a:endParaRPr lang="en-US"/>
        </a:p>
      </dgm:t>
    </dgm:pt>
    <dgm:pt modelId="{2624A6C3-D741-4C9B-A278-61D4B71F55D7}">
      <dgm:prSet/>
      <dgm:spPr/>
      <dgm:t>
        <a:bodyPr/>
        <a:lstStyle/>
        <a:p>
          <a:r>
            <a:rPr lang="en-US" dirty="0">
              <a:latin typeface="Arial Nova" panose="020B0504020202020204" pitchFamily="34" charset="0"/>
            </a:rPr>
            <a:t>The direction of connectivity can be anywhere i.e. you can connect devices in any direction unless it is in the range of access point</a:t>
          </a:r>
        </a:p>
      </dgm:t>
    </dgm:pt>
    <dgm:pt modelId="{CC729347-AA00-4F48-B58E-D2111CA55F73}" type="parTrans" cxnId="{75299A4C-6008-4103-BD42-340974B27AFD}">
      <dgm:prSet/>
      <dgm:spPr/>
      <dgm:t>
        <a:bodyPr/>
        <a:lstStyle/>
        <a:p>
          <a:endParaRPr lang="en-US"/>
        </a:p>
      </dgm:t>
    </dgm:pt>
    <dgm:pt modelId="{7484AFF0-1620-4914-9945-60083642C9A0}" type="sibTrans" cxnId="{75299A4C-6008-4103-BD42-340974B27AFD}">
      <dgm:prSet/>
      <dgm:spPr/>
      <dgm:t>
        <a:bodyPr/>
        <a:lstStyle/>
        <a:p>
          <a:endParaRPr lang="en-US"/>
        </a:p>
      </dgm:t>
    </dgm:pt>
    <dgm:pt modelId="{4053FE10-B6C5-492C-AAF0-36CB20807A51}" type="pres">
      <dgm:prSet presAssocID="{9FC76EA3-8A13-401D-8F66-99F20230F3AE}" presName="outerComposite" presStyleCnt="0">
        <dgm:presLayoutVars>
          <dgm:chMax val="5"/>
          <dgm:dir/>
          <dgm:resizeHandles val="exact"/>
        </dgm:presLayoutVars>
      </dgm:prSet>
      <dgm:spPr/>
    </dgm:pt>
    <dgm:pt modelId="{607665AA-7488-4826-893A-C63A7DC191AD}" type="pres">
      <dgm:prSet presAssocID="{9FC76EA3-8A13-401D-8F66-99F20230F3AE}" presName="dummyMaxCanvas" presStyleCnt="0">
        <dgm:presLayoutVars/>
      </dgm:prSet>
      <dgm:spPr/>
    </dgm:pt>
    <dgm:pt modelId="{C12A4461-AA9C-4E69-AC04-566F9DAECEF7}" type="pres">
      <dgm:prSet presAssocID="{9FC76EA3-8A13-401D-8F66-99F20230F3AE}" presName="FourNodes_1" presStyleLbl="node1" presStyleIdx="0" presStyleCnt="4">
        <dgm:presLayoutVars>
          <dgm:bulletEnabled val="1"/>
        </dgm:presLayoutVars>
      </dgm:prSet>
      <dgm:spPr/>
    </dgm:pt>
    <dgm:pt modelId="{C7BCCE41-9B23-4E45-9140-5C666F013A3B}" type="pres">
      <dgm:prSet presAssocID="{9FC76EA3-8A13-401D-8F66-99F20230F3AE}" presName="FourNodes_2" presStyleLbl="node1" presStyleIdx="1" presStyleCnt="4">
        <dgm:presLayoutVars>
          <dgm:bulletEnabled val="1"/>
        </dgm:presLayoutVars>
      </dgm:prSet>
      <dgm:spPr/>
    </dgm:pt>
    <dgm:pt modelId="{5DDEB16F-2D7F-44D7-99D7-FB2E5DE06D33}" type="pres">
      <dgm:prSet presAssocID="{9FC76EA3-8A13-401D-8F66-99F20230F3AE}" presName="FourNodes_3" presStyleLbl="node1" presStyleIdx="2" presStyleCnt="4">
        <dgm:presLayoutVars>
          <dgm:bulletEnabled val="1"/>
        </dgm:presLayoutVars>
      </dgm:prSet>
      <dgm:spPr/>
    </dgm:pt>
    <dgm:pt modelId="{87B19976-3582-4ABA-B4BD-4B6762ABB317}" type="pres">
      <dgm:prSet presAssocID="{9FC76EA3-8A13-401D-8F66-99F20230F3AE}" presName="FourNodes_4" presStyleLbl="node1" presStyleIdx="3" presStyleCnt="4">
        <dgm:presLayoutVars>
          <dgm:bulletEnabled val="1"/>
        </dgm:presLayoutVars>
      </dgm:prSet>
      <dgm:spPr/>
    </dgm:pt>
    <dgm:pt modelId="{2609DE6A-758E-4FB2-A3B9-A38BB99C7C3E}" type="pres">
      <dgm:prSet presAssocID="{9FC76EA3-8A13-401D-8F66-99F20230F3AE}" presName="FourConn_1-2" presStyleLbl="fgAccFollowNode1" presStyleIdx="0" presStyleCnt="3">
        <dgm:presLayoutVars>
          <dgm:bulletEnabled val="1"/>
        </dgm:presLayoutVars>
      </dgm:prSet>
      <dgm:spPr/>
    </dgm:pt>
    <dgm:pt modelId="{6C287518-1CDD-4E7A-9BAF-75B6C5C387BE}" type="pres">
      <dgm:prSet presAssocID="{9FC76EA3-8A13-401D-8F66-99F20230F3AE}" presName="FourConn_2-3" presStyleLbl="fgAccFollowNode1" presStyleIdx="1" presStyleCnt="3">
        <dgm:presLayoutVars>
          <dgm:bulletEnabled val="1"/>
        </dgm:presLayoutVars>
      </dgm:prSet>
      <dgm:spPr/>
    </dgm:pt>
    <dgm:pt modelId="{4AA1AD67-BA2E-4EEF-A6C1-979972627C78}" type="pres">
      <dgm:prSet presAssocID="{9FC76EA3-8A13-401D-8F66-99F20230F3AE}" presName="FourConn_3-4" presStyleLbl="fgAccFollowNode1" presStyleIdx="2" presStyleCnt="3">
        <dgm:presLayoutVars>
          <dgm:bulletEnabled val="1"/>
        </dgm:presLayoutVars>
      </dgm:prSet>
      <dgm:spPr/>
    </dgm:pt>
    <dgm:pt modelId="{8388329F-F752-4377-9145-E7A87017AFFF}" type="pres">
      <dgm:prSet presAssocID="{9FC76EA3-8A13-401D-8F66-99F20230F3AE}" presName="FourNodes_1_text" presStyleLbl="node1" presStyleIdx="3" presStyleCnt="4">
        <dgm:presLayoutVars>
          <dgm:bulletEnabled val="1"/>
        </dgm:presLayoutVars>
      </dgm:prSet>
      <dgm:spPr/>
    </dgm:pt>
    <dgm:pt modelId="{2B61DDD2-A06F-44C9-A8D1-12559236D17B}" type="pres">
      <dgm:prSet presAssocID="{9FC76EA3-8A13-401D-8F66-99F20230F3AE}" presName="FourNodes_2_text" presStyleLbl="node1" presStyleIdx="3" presStyleCnt="4">
        <dgm:presLayoutVars>
          <dgm:bulletEnabled val="1"/>
        </dgm:presLayoutVars>
      </dgm:prSet>
      <dgm:spPr/>
    </dgm:pt>
    <dgm:pt modelId="{C294A7F2-14AC-4FA9-8134-BDD3EDFF629B}" type="pres">
      <dgm:prSet presAssocID="{9FC76EA3-8A13-401D-8F66-99F20230F3AE}" presName="FourNodes_3_text" presStyleLbl="node1" presStyleIdx="3" presStyleCnt="4">
        <dgm:presLayoutVars>
          <dgm:bulletEnabled val="1"/>
        </dgm:presLayoutVars>
      </dgm:prSet>
      <dgm:spPr/>
    </dgm:pt>
    <dgm:pt modelId="{6ABEF1BE-AFDF-4CDB-B817-BDCC44C4EF8E}" type="pres">
      <dgm:prSet presAssocID="{9FC76EA3-8A13-401D-8F66-99F20230F3AE}" presName="FourNodes_4_text" presStyleLbl="node1" presStyleIdx="3" presStyleCnt="4">
        <dgm:presLayoutVars>
          <dgm:bulletEnabled val="1"/>
        </dgm:presLayoutVars>
      </dgm:prSet>
      <dgm:spPr/>
    </dgm:pt>
  </dgm:ptLst>
  <dgm:cxnLst>
    <dgm:cxn modelId="{B8AB3407-AACA-4EF4-84EB-01DC20563BC6}" type="presOf" srcId="{2624A6C3-D741-4C9B-A278-61D4B71F55D7}" destId="{87B19976-3582-4ABA-B4BD-4B6762ABB317}" srcOrd="0" destOrd="0" presId="urn:microsoft.com/office/officeart/2005/8/layout/vProcess5"/>
    <dgm:cxn modelId="{E1A9DA5C-386D-4B42-B733-5A715A1A0D0D}" type="presOf" srcId="{863F46E3-0706-44E3-9942-60D6D614E5EE}" destId="{4AA1AD67-BA2E-4EEF-A6C1-979972627C78}" srcOrd="0" destOrd="0" presId="urn:microsoft.com/office/officeart/2005/8/layout/vProcess5"/>
    <dgm:cxn modelId="{D9726863-8583-481B-A0FC-8B4E01FEC7E1}" type="presOf" srcId="{9FC76EA3-8A13-401D-8F66-99F20230F3AE}" destId="{4053FE10-B6C5-492C-AAF0-36CB20807A51}" srcOrd="0" destOrd="0" presId="urn:microsoft.com/office/officeart/2005/8/layout/vProcess5"/>
    <dgm:cxn modelId="{59CBC468-C07F-47F6-A966-4862FE8DFBCF}" type="presOf" srcId="{C3F64565-9E5D-40B4-AF8A-961F2E861CBD}" destId="{C294A7F2-14AC-4FA9-8134-BDD3EDFF629B}" srcOrd="1" destOrd="0" presId="urn:microsoft.com/office/officeart/2005/8/layout/vProcess5"/>
    <dgm:cxn modelId="{C3D5756B-FBD9-4163-A4F0-9A6352DC8FCF}" type="presOf" srcId="{0B2831C4-BA6A-42ED-B918-49B4C74F9940}" destId="{6C287518-1CDD-4E7A-9BAF-75B6C5C387BE}" srcOrd="0" destOrd="0" presId="urn:microsoft.com/office/officeart/2005/8/layout/vProcess5"/>
    <dgm:cxn modelId="{75299A4C-6008-4103-BD42-340974B27AFD}" srcId="{9FC76EA3-8A13-401D-8F66-99F20230F3AE}" destId="{2624A6C3-D741-4C9B-A278-61D4B71F55D7}" srcOrd="3" destOrd="0" parTransId="{CC729347-AA00-4F48-B58E-D2111CA55F73}" sibTransId="{7484AFF0-1620-4914-9945-60083642C9A0}"/>
    <dgm:cxn modelId="{D123116D-BA79-4CC9-904E-2F023A65FDB6}" type="presOf" srcId="{C3F64565-9E5D-40B4-AF8A-961F2E861CBD}" destId="{5DDEB16F-2D7F-44D7-99D7-FB2E5DE06D33}" srcOrd="0" destOrd="0" presId="urn:microsoft.com/office/officeart/2005/8/layout/vProcess5"/>
    <dgm:cxn modelId="{433E5855-E34C-462C-921F-EDB601E6870F}" srcId="{9FC76EA3-8A13-401D-8F66-99F20230F3AE}" destId="{F67D4159-B81E-41AB-83B2-7F5A7C2418D0}" srcOrd="0" destOrd="0" parTransId="{8A53818D-0207-4600-8802-D73C5D42D604}" sibTransId="{0B0D22D9-D8F7-4445-8B9C-0560FCBF6466}"/>
    <dgm:cxn modelId="{712D5D85-7866-413E-8767-385016B1F13F}" type="presOf" srcId="{F67D4159-B81E-41AB-83B2-7F5A7C2418D0}" destId="{C12A4461-AA9C-4E69-AC04-566F9DAECEF7}" srcOrd="0" destOrd="0" presId="urn:microsoft.com/office/officeart/2005/8/layout/vProcess5"/>
    <dgm:cxn modelId="{CAB19C8D-F83C-4328-864E-346EA7C51FB5}" srcId="{9FC76EA3-8A13-401D-8F66-99F20230F3AE}" destId="{C3F64565-9E5D-40B4-AF8A-961F2E861CBD}" srcOrd="2" destOrd="0" parTransId="{3A36C73D-7F4C-45A0-B859-EE13F6BC64EA}" sibTransId="{863F46E3-0706-44E3-9942-60D6D614E5EE}"/>
    <dgm:cxn modelId="{BE0773C0-2D1E-47F7-8234-E51FB76B7C6C}" type="presOf" srcId="{2624A6C3-D741-4C9B-A278-61D4B71F55D7}" destId="{6ABEF1BE-AFDF-4CDB-B817-BDCC44C4EF8E}" srcOrd="1" destOrd="0" presId="urn:microsoft.com/office/officeart/2005/8/layout/vProcess5"/>
    <dgm:cxn modelId="{EF8410CD-3799-4A3A-9DB6-5974879FB262}" type="presOf" srcId="{0B0D22D9-D8F7-4445-8B9C-0560FCBF6466}" destId="{2609DE6A-758E-4FB2-A3B9-A38BB99C7C3E}" srcOrd="0" destOrd="0" presId="urn:microsoft.com/office/officeart/2005/8/layout/vProcess5"/>
    <dgm:cxn modelId="{AD7D48D5-BDA7-40AC-8CDA-F31E72AB1B50}" type="presOf" srcId="{66096052-BD45-44D9-AE48-1DDAF181F2A8}" destId="{C7BCCE41-9B23-4E45-9140-5C666F013A3B}" srcOrd="0" destOrd="0" presId="urn:microsoft.com/office/officeart/2005/8/layout/vProcess5"/>
    <dgm:cxn modelId="{ED5D23E2-DD7B-4EA2-9CA0-7DE8D036D201}" type="presOf" srcId="{F67D4159-B81E-41AB-83B2-7F5A7C2418D0}" destId="{8388329F-F752-4377-9145-E7A87017AFFF}" srcOrd="1" destOrd="0" presId="urn:microsoft.com/office/officeart/2005/8/layout/vProcess5"/>
    <dgm:cxn modelId="{6CB47EF2-2FF1-4A62-86B1-6EE5433AE5CA}" type="presOf" srcId="{66096052-BD45-44D9-AE48-1DDAF181F2A8}" destId="{2B61DDD2-A06F-44C9-A8D1-12559236D17B}" srcOrd="1" destOrd="0" presId="urn:microsoft.com/office/officeart/2005/8/layout/vProcess5"/>
    <dgm:cxn modelId="{CC6CA9FD-1D9F-484A-9174-96CCE1DAB54E}" srcId="{9FC76EA3-8A13-401D-8F66-99F20230F3AE}" destId="{66096052-BD45-44D9-AE48-1DDAF181F2A8}" srcOrd="1" destOrd="0" parTransId="{E0E91595-E0B7-43ED-BE7F-6F0CD1DC7945}" sibTransId="{0B2831C4-BA6A-42ED-B918-49B4C74F9940}"/>
    <dgm:cxn modelId="{62B87669-9242-496B-A813-2C9E9BBA05F4}" type="presParOf" srcId="{4053FE10-B6C5-492C-AAF0-36CB20807A51}" destId="{607665AA-7488-4826-893A-C63A7DC191AD}" srcOrd="0" destOrd="0" presId="urn:microsoft.com/office/officeart/2005/8/layout/vProcess5"/>
    <dgm:cxn modelId="{FEA8232F-E4D0-4E22-AD9C-A731FAB7D48F}" type="presParOf" srcId="{4053FE10-B6C5-492C-AAF0-36CB20807A51}" destId="{C12A4461-AA9C-4E69-AC04-566F9DAECEF7}" srcOrd="1" destOrd="0" presId="urn:microsoft.com/office/officeart/2005/8/layout/vProcess5"/>
    <dgm:cxn modelId="{3CCE7238-3904-4F55-9B78-4176C63D50F4}" type="presParOf" srcId="{4053FE10-B6C5-492C-AAF0-36CB20807A51}" destId="{C7BCCE41-9B23-4E45-9140-5C666F013A3B}" srcOrd="2" destOrd="0" presId="urn:microsoft.com/office/officeart/2005/8/layout/vProcess5"/>
    <dgm:cxn modelId="{EFA230EA-4480-4FAE-8953-79B3F2ABDE39}" type="presParOf" srcId="{4053FE10-B6C5-492C-AAF0-36CB20807A51}" destId="{5DDEB16F-2D7F-44D7-99D7-FB2E5DE06D33}" srcOrd="3" destOrd="0" presId="urn:microsoft.com/office/officeart/2005/8/layout/vProcess5"/>
    <dgm:cxn modelId="{3954A9A0-78D7-47E2-BBF6-B7B747DE13A2}" type="presParOf" srcId="{4053FE10-B6C5-492C-AAF0-36CB20807A51}" destId="{87B19976-3582-4ABA-B4BD-4B6762ABB317}" srcOrd="4" destOrd="0" presId="urn:microsoft.com/office/officeart/2005/8/layout/vProcess5"/>
    <dgm:cxn modelId="{F2BE6574-9939-4EB3-BA06-B4251B25E0F2}" type="presParOf" srcId="{4053FE10-B6C5-492C-AAF0-36CB20807A51}" destId="{2609DE6A-758E-4FB2-A3B9-A38BB99C7C3E}" srcOrd="5" destOrd="0" presId="urn:microsoft.com/office/officeart/2005/8/layout/vProcess5"/>
    <dgm:cxn modelId="{B8D452CC-10A0-4AE1-B71E-0E9EA3D74031}" type="presParOf" srcId="{4053FE10-B6C5-492C-AAF0-36CB20807A51}" destId="{6C287518-1CDD-4E7A-9BAF-75B6C5C387BE}" srcOrd="6" destOrd="0" presId="urn:microsoft.com/office/officeart/2005/8/layout/vProcess5"/>
    <dgm:cxn modelId="{9EF6DE5D-CC1B-4E04-ADD6-11AA2C94E65D}" type="presParOf" srcId="{4053FE10-B6C5-492C-AAF0-36CB20807A51}" destId="{4AA1AD67-BA2E-4EEF-A6C1-979972627C78}" srcOrd="7" destOrd="0" presId="urn:microsoft.com/office/officeart/2005/8/layout/vProcess5"/>
    <dgm:cxn modelId="{907EF988-6706-403A-BC61-01BF373529F9}" type="presParOf" srcId="{4053FE10-B6C5-492C-AAF0-36CB20807A51}" destId="{8388329F-F752-4377-9145-E7A87017AFFF}" srcOrd="8" destOrd="0" presId="urn:microsoft.com/office/officeart/2005/8/layout/vProcess5"/>
    <dgm:cxn modelId="{5B9FD555-5AD7-4814-BEC8-532BA54BD0D4}" type="presParOf" srcId="{4053FE10-B6C5-492C-AAF0-36CB20807A51}" destId="{2B61DDD2-A06F-44C9-A8D1-12559236D17B}" srcOrd="9" destOrd="0" presId="urn:microsoft.com/office/officeart/2005/8/layout/vProcess5"/>
    <dgm:cxn modelId="{E8B0C96C-B505-4AA1-8B98-2BCFBEB8680E}" type="presParOf" srcId="{4053FE10-B6C5-492C-AAF0-36CB20807A51}" destId="{C294A7F2-14AC-4FA9-8134-BDD3EDFF629B}" srcOrd="10" destOrd="0" presId="urn:microsoft.com/office/officeart/2005/8/layout/vProcess5"/>
    <dgm:cxn modelId="{E69BC8A9-EB71-47A8-8D2A-79A2457D7E54}" type="presParOf" srcId="{4053FE10-B6C5-492C-AAF0-36CB20807A51}" destId="{6ABEF1BE-AFDF-4CDB-B817-BDCC44C4EF8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8F7200-623B-48E0-8DBE-771E23C064D7}"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D6EA2A45-4329-496A-9081-E713BA3D256D}">
      <dgm:prSet/>
      <dgm:spPr/>
      <dgm:t>
        <a:bodyPr/>
        <a:lstStyle/>
        <a:p>
          <a:pPr>
            <a:lnSpc>
              <a:spcPct val="100000"/>
            </a:lnSpc>
          </a:pPr>
          <a:r>
            <a:rPr lang="en-GB" dirty="0"/>
            <a:t>- </a:t>
          </a:r>
          <a:r>
            <a:rPr lang="en-GB" dirty="0">
              <a:latin typeface="Arial Nova" panose="020B0504020202020204" pitchFamily="34" charset="0"/>
            </a:rPr>
            <a:t>Three high-spec computers:</a:t>
          </a:r>
          <a:endParaRPr lang="en-US" dirty="0">
            <a:latin typeface="Arial Nova" panose="020B0504020202020204" pitchFamily="34" charset="0"/>
          </a:endParaRPr>
        </a:p>
      </dgm:t>
    </dgm:pt>
    <dgm:pt modelId="{16823109-6B67-4E84-A56D-84CC579245D4}" type="parTrans" cxnId="{9E5E4854-94F6-4C29-9F22-1950D82D1EFE}">
      <dgm:prSet/>
      <dgm:spPr/>
      <dgm:t>
        <a:bodyPr/>
        <a:lstStyle/>
        <a:p>
          <a:endParaRPr lang="en-US"/>
        </a:p>
      </dgm:t>
    </dgm:pt>
    <dgm:pt modelId="{73CA1935-FF9A-4932-BDE4-86EC968F33E3}" type="sibTrans" cxnId="{9E5E4854-94F6-4C29-9F22-1950D82D1EFE}">
      <dgm:prSet/>
      <dgm:spPr/>
      <dgm:t>
        <a:bodyPr/>
        <a:lstStyle/>
        <a:p>
          <a:endParaRPr lang="en-US"/>
        </a:p>
      </dgm:t>
    </dgm:pt>
    <dgm:pt modelId="{FF8E5C40-0804-414E-A984-6464041EF37E}">
      <dgm:prSet/>
      <dgm:spPr/>
      <dgm:t>
        <a:bodyPr/>
        <a:lstStyle/>
        <a:p>
          <a:pPr>
            <a:lnSpc>
              <a:spcPct val="100000"/>
            </a:lnSpc>
          </a:pPr>
          <a:r>
            <a:rPr lang="en-GB" dirty="0">
              <a:latin typeface="Arial Nova" panose="020B0504020202020204" pitchFamily="34" charset="0"/>
            </a:rPr>
            <a:t>- Sales and Stock Control: computer dedicated to sales and stock control operations.</a:t>
          </a:r>
          <a:endParaRPr lang="en-US" dirty="0">
            <a:latin typeface="Arial Nova" panose="020B0504020202020204" pitchFamily="34" charset="0"/>
          </a:endParaRPr>
        </a:p>
      </dgm:t>
    </dgm:pt>
    <dgm:pt modelId="{547A6297-2B46-4BE1-AE26-AC5AB4DA0A91}" type="parTrans" cxnId="{2D6541CC-A694-466B-87FD-435BA7629BB9}">
      <dgm:prSet/>
      <dgm:spPr/>
      <dgm:t>
        <a:bodyPr/>
        <a:lstStyle/>
        <a:p>
          <a:endParaRPr lang="en-US"/>
        </a:p>
      </dgm:t>
    </dgm:pt>
    <dgm:pt modelId="{9108B9B4-59E1-4696-8B51-21867E52B3CB}" type="sibTrans" cxnId="{2D6541CC-A694-466B-87FD-435BA7629BB9}">
      <dgm:prSet/>
      <dgm:spPr/>
      <dgm:t>
        <a:bodyPr/>
        <a:lstStyle/>
        <a:p>
          <a:endParaRPr lang="en-US"/>
        </a:p>
      </dgm:t>
    </dgm:pt>
    <dgm:pt modelId="{ACB4D4B2-479B-4FA7-A4F4-09A490F69D20}">
      <dgm:prSet/>
      <dgm:spPr/>
      <dgm:t>
        <a:bodyPr/>
        <a:lstStyle/>
        <a:p>
          <a:pPr>
            <a:lnSpc>
              <a:spcPct val="100000"/>
            </a:lnSpc>
          </a:pPr>
          <a:r>
            <a:rPr lang="en-GB" dirty="0">
              <a:latin typeface="Arial Nova" panose="020B0504020202020204" pitchFamily="34" charset="0"/>
            </a:rPr>
            <a:t>- Classes and MP3 Devices: computer to be used for classes on downloading music and configuring MP3 devices.</a:t>
          </a:r>
          <a:endParaRPr lang="en-US" dirty="0">
            <a:latin typeface="Arial Nova" panose="020B0504020202020204" pitchFamily="34" charset="0"/>
          </a:endParaRPr>
        </a:p>
      </dgm:t>
    </dgm:pt>
    <dgm:pt modelId="{862F1A8B-8253-4FAC-88F2-4F598F838B47}" type="parTrans" cxnId="{A5DED27A-60B9-4520-A92C-1BE418A54ED9}">
      <dgm:prSet/>
      <dgm:spPr/>
      <dgm:t>
        <a:bodyPr/>
        <a:lstStyle/>
        <a:p>
          <a:endParaRPr lang="en-US"/>
        </a:p>
      </dgm:t>
    </dgm:pt>
    <dgm:pt modelId="{6D841BA1-6BC7-4D18-8FCC-8C80889AA7E2}" type="sibTrans" cxnId="{A5DED27A-60B9-4520-A92C-1BE418A54ED9}">
      <dgm:prSet/>
      <dgm:spPr/>
      <dgm:t>
        <a:bodyPr/>
        <a:lstStyle/>
        <a:p>
          <a:endParaRPr lang="en-US"/>
        </a:p>
      </dgm:t>
    </dgm:pt>
    <dgm:pt modelId="{E60F6D72-116A-459A-9335-D2EC2FF99ADF}">
      <dgm:prSet/>
      <dgm:spPr/>
      <dgm:t>
        <a:bodyPr/>
        <a:lstStyle/>
        <a:p>
          <a:pPr>
            <a:lnSpc>
              <a:spcPct val="100000"/>
            </a:lnSpc>
          </a:pPr>
          <a:r>
            <a:rPr lang="en-GB" dirty="0">
              <a:latin typeface="Arial Nova" panose="020B0504020202020204" pitchFamily="34" charset="0"/>
            </a:rPr>
            <a:t>- Manager's Office: computer set up in the manager's office for administrative tasks.</a:t>
          </a:r>
          <a:endParaRPr lang="en-US" dirty="0">
            <a:latin typeface="Arial Nova" panose="020B0504020202020204" pitchFamily="34" charset="0"/>
          </a:endParaRPr>
        </a:p>
      </dgm:t>
    </dgm:pt>
    <dgm:pt modelId="{F108C730-3D48-4DB5-88EC-DD1B2D20781C}" type="parTrans" cxnId="{0E210D2D-7E49-4AB0-AB34-930BEB3FBC19}">
      <dgm:prSet/>
      <dgm:spPr/>
      <dgm:t>
        <a:bodyPr/>
        <a:lstStyle/>
        <a:p>
          <a:endParaRPr lang="en-US"/>
        </a:p>
      </dgm:t>
    </dgm:pt>
    <dgm:pt modelId="{ECB5AA2E-4600-442F-8E58-1FE3E838A27C}" type="sibTrans" cxnId="{0E210D2D-7E49-4AB0-AB34-930BEB3FBC19}">
      <dgm:prSet/>
      <dgm:spPr/>
      <dgm:t>
        <a:bodyPr/>
        <a:lstStyle/>
        <a:p>
          <a:endParaRPr lang="en-US"/>
        </a:p>
      </dgm:t>
    </dgm:pt>
    <dgm:pt modelId="{055BBF19-BA0D-4F0E-BCA3-5AF1027E75B4}">
      <dgm:prSet/>
      <dgm:spPr/>
      <dgm:t>
        <a:bodyPr/>
        <a:lstStyle/>
        <a:p>
          <a:pPr>
            <a:lnSpc>
              <a:spcPct val="100000"/>
            </a:lnSpc>
          </a:pPr>
          <a:r>
            <a:rPr lang="en-GB" dirty="0">
              <a:latin typeface="Arial Nova" panose="020B0504020202020204" pitchFamily="34" charset="0"/>
            </a:rPr>
            <a:t>- Network Switch: Install a network switch to connect the computers, printers, and other network devices.</a:t>
          </a:r>
          <a:endParaRPr lang="en-US" dirty="0">
            <a:latin typeface="Arial Nova" panose="020B0504020202020204" pitchFamily="34" charset="0"/>
          </a:endParaRPr>
        </a:p>
      </dgm:t>
    </dgm:pt>
    <dgm:pt modelId="{88D14417-FBDA-4415-8861-0326F3EE2E69}" type="parTrans" cxnId="{05DDD8C3-BDEA-4A74-83A8-2C12A9F7E13A}">
      <dgm:prSet/>
      <dgm:spPr/>
      <dgm:t>
        <a:bodyPr/>
        <a:lstStyle/>
        <a:p>
          <a:endParaRPr lang="en-US"/>
        </a:p>
      </dgm:t>
    </dgm:pt>
    <dgm:pt modelId="{B1F05E50-4D8D-41AE-96D3-8333C3D53C57}" type="sibTrans" cxnId="{05DDD8C3-BDEA-4A74-83A8-2C12A9F7E13A}">
      <dgm:prSet/>
      <dgm:spPr/>
      <dgm:t>
        <a:bodyPr/>
        <a:lstStyle/>
        <a:p>
          <a:endParaRPr lang="en-US"/>
        </a:p>
      </dgm:t>
    </dgm:pt>
    <dgm:pt modelId="{DDE5FE5C-0819-4708-8ABA-05AEB285318C}">
      <dgm:prSet/>
      <dgm:spPr/>
      <dgm:t>
        <a:bodyPr/>
        <a:lstStyle/>
        <a:p>
          <a:pPr>
            <a:lnSpc>
              <a:spcPct val="100000"/>
            </a:lnSpc>
          </a:pPr>
          <a:r>
            <a:rPr lang="en-GB" dirty="0">
              <a:latin typeface="Arial Nova" panose="020B0504020202020204" pitchFamily="34" charset="0"/>
            </a:rPr>
            <a:t>- Printer: Set up a centralized printer that can be accessed by all computers on the network.</a:t>
          </a:r>
          <a:endParaRPr lang="en-US" dirty="0">
            <a:latin typeface="Arial Nova" panose="020B0504020202020204" pitchFamily="34" charset="0"/>
          </a:endParaRPr>
        </a:p>
      </dgm:t>
    </dgm:pt>
    <dgm:pt modelId="{A8E6F381-A102-4573-95E8-1580FB4B6BA1}" type="parTrans" cxnId="{277C989D-9B8E-4181-8CA3-3385CF6263D4}">
      <dgm:prSet/>
      <dgm:spPr/>
      <dgm:t>
        <a:bodyPr/>
        <a:lstStyle/>
        <a:p>
          <a:endParaRPr lang="en-US"/>
        </a:p>
      </dgm:t>
    </dgm:pt>
    <dgm:pt modelId="{C2A1EC6E-E176-47DB-B658-6AB1DBB2D2DB}" type="sibTrans" cxnId="{277C989D-9B8E-4181-8CA3-3385CF6263D4}">
      <dgm:prSet/>
      <dgm:spPr/>
      <dgm:t>
        <a:bodyPr/>
        <a:lstStyle/>
        <a:p>
          <a:endParaRPr lang="en-US"/>
        </a:p>
      </dgm:t>
    </dgm:pt>
    <dgm:pt modelId="{27A923BA-CF56-48F4-B751-2272618DC5D4}">
      <dgm:prSet/>
      <dgm:spPr/>
      <dgm:t>
        <a:bodyPr/>
        <a:lstStyle/>
        <a:p>
          <a:pPr>
            <a:lnSpc>
              <a:spcPct val="100000"/>
            </a:lnSpc>
          </a:pPr>
          <a:r>
            <a:rPr lang="en-GB" dirty="0">
              <a:latin typeface="Arial Nova" panose="020B0504020202020204" pitchFamily="34" charset="0"/>
            </a:rPr>
            <a:t>- Scanner: Include a network-connected scanner for document digitization and archiving.</a:t>
          </a:r>
          <a:endParaRPr lang="en-US" dirty="0">
            <a:latin typeface="Arial Nova" panose="020B0504020202020204" pitchFamily="34" charset="0"/>
          </a:endParaRPr>
        </a:p>
      </dgm:t>
    </dgm:pt>
    <dgm:pt modelId="{4F865397-1D8E-4C8B-B6CA-3D44E4F13D46}" type="parTrans" cxnId="{10C9F001-C0E2-4E7C-9D7F-F73DEF8E7F58}">
      <dgm:prSet/>
      <dgm:spPr/>
      <dgm:t>
        <a:bodyPr/>
        <a:lstStyle/>
        <a:p>
          <a:endParaRPr lang="en-US"/>
        </a:p>
      </dgm:t>
    </dgm:pt>
    <dgm:pt modelId="{248FEB4C-8D6C-478F-A9C7-2923E1FB72FF}" type="sibTrans" cxnId="{10C9F001-C0E2-4E7C-9D7F-F73DEF8E7F58}">
      <dgm:prSet/>
      <dgm:spPr/>
      <dgm:t>
        <a:bodyPr/>
        <a:lstStyle/>
        <a:p>
          <a:endParaRPr lang="en-US"/>
        </a:p>
      </dgm:t>
    </dgm:pt>
    <dgm:pt modelId="{8EBAE1D4-9589-4B1E-9DFB-61EDD9986DC2}">
      <dgm:prSet/>
      <dgm:spPr/>
      <dgm:t>
        <a:bodyPr/>
        <a:lstStyle/>
        <a:p>
          <a:pPr>
            <a:lnSpc>
              <a:spcPct val="100000"/>
            </a:lnSpc>
          </a:pPr>
          <a:r>
            <a:rPr lang="en-GB" dirty="0">
              <a:latin typeface="Arial Nova" panose="020B0504020202020204" pitchFamily="34" charset="0"/>
            </a:rPr>
            <a:t>- External Storage Device: Attach an external storage device for shared file storage and backup purposes.</a:t>
          </a:r>
          <a:endParaRPr lang="en-US" dirty="0">
            <a:latin typeface="Arial Nova" panose="020B0504020202020204" pitchFamily="34" charset="0"/>
          </a:endParaRPr>
        </a:p>
      </dgm:t>
    </dgm:pt>
    <dgm:pt modelId="{2052D341-C3A2-43A7-9AAE-74BDEA8E2550}" type="parTrans" cxnId="{0478AED8-5D42-4EEA-A940-23A76F49542F}">
      <dgm:prSet/>
      <dgm:spPr/>
      <dgm:t>
        <a:bodyPr/>
        <a:lstStyle/>
        <a:p>
          <a:endParaRPr lang="en-US"/>
        </a:p>
      </dgm:t>
    </dgm:pt>
    <dgm:pt modelId="{C63FD298-CFF0-499A-B825-378A54DCFC83}" type="sibTrans" cxnId="{0478AED8-5D42-4EEA-A940-23A76F49542F}">
      <dgm:prSet/>
      <dgm:spPr/>
      <dgm:t>
        <a:bodyPr/>
        <a:lstStyle/>
        <a:p>
          <a:endParaRPr lang="en-US"/>
        </a:p>
      </dgm:t>
    </dgm:pt>
    <dgm:pt modelId="{389BB03C-3084-470C-AFE9-634BA0B6D1AD}" type="pres">
      <dgm:prSet presAssocID="{D88F7200-623B-48E0-8DBE-771E23C064D7}" presName="root" presStyleCnt="0">
        <dgm:presLayoutVars>
          <dgm:dir/>
          <dgm:resizeHandles val="exact"/>
        </dgm:presLayoutVars>
      </dgm:prSet>
      <dgm:spPr/>
    </dgm:pt>
    <dgm:pt modelId="{6675DAF9-6773-483E-9785-2FBAA64EEC4D}" type="pres">
      <dgm:prSet presAssocID="{D6EA2A45-4329-496A-9081-E713BA3D256D}" presName="compNode" presStyleCnt="0"/>
      <dgm:spPr/>
    </dgm:pt>
    <dgm:pt modelId="{4670A83A-B44E-46C4-BEC5-A7A215FBCA5C}" type="pres">
      <dgm:prSet presAssocID="{D6EA2A45-4329-496A-9081-E713BA3D256D}" presName="bgRect" presStyleLbl="bgShp" presStyleIdx="0" presStyleCnt="8"/>
      <dgm:spPr/>
    </dgm:pt>
    <dgm:pt modelId="{FED1D7CA-28DE-45EB-8620-E1833CD7C31B}" type="pres">
      <dgm:prSet presAssocID="{D6EA2A45-4329-496A-9081-E713BA3D256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1E6CFC1C-C1A3-488F-836E-7942FBD258A1}" type="pres">
      <dgm:prSet presAssocID="{D6EA2A45-4329-496A-9081-E713BA3D256D}" presName="spaceRect" presStyleCnt="0"/>
      <dgm:spPr/>
    </dgm:pt>
    <dgm:pt modelId="{45D01741-D95B-41DF-9750-F044EB180C9B}" type="pres">
      <dgm:prSet presAssocID="{D6EA2A45-4329-496A-9081-E713BA3D256D}" presName="parTx" presStyleLbl="revTx" presStyleIdx="0" presStyleCnt="8">
        <dgm:presLayoutVars>
          <dgm:chMax val="0"/>
          <dgm:chPref val="0"/>
        </dgm:presLayoutVars>
      </dgm:prSet>
      <dgm:spPr/>
    </dgm:pt>
    <dgm:pt modelId="{AF0393BE-7B7C-43E7-9419-F9084720DEF7}" type="pres">
      <dgm:prSet presAssocID="{73CA1935-FF9A-4932-BDE4-86EC968F33E3}" presName="sibTrans" presStyleCnt="0"/>
      <dgm:spPr/>
    </dgm:pt>
    <dgm:pt modelId="{A7776DED-AB91-4936-9F35-DFD79933D831}" type="pres">
      <dgm:prSet presAssocID="{FF8E5C40-0804-414E-A984-6464041EF37E}" presName="compNode" presStyleCnt="0"/>
      <dgm:spPr/>
    </dgm:pt>
    <dgm:pt modelId="{6A8A428D-A94F-4EE7-9A68-FD19DB204BB2}" type="pres">
      <dgm:prSet presAssocID="{FF8E5C40-0804-414E-A984-6464041EF37E}" presName="bgRect" presStyleLbl="bgShp" presStyleIdx="1" presStyleCnt="8"/>
      <dgm:spPr/>
    </dgm:pt>
    <dgm:pt modelId="{6303ABD1-2DFF-4C7B-AC52-3CC359BA68E9}" type="pres">
      <dgm:prSet presAssocID="{FF8E5C40-0804-414E-A984-6464041EF37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trolley"/>
        </a:ext>
      </dgm:extLst>
    </dgm:pt>
    <dgm:pt modelId="{2800274C-348F-4392-8DBD-373EE3FB4BCD}" type="pres">
      <dgm:prSet presAssocID="{FF8E5C40-0804-414E-A984-6464041EF37E}" presName="spaceRect" presStyleCnt="0"/>
      <dgm:spPr/>
    </dgm:pt>
    <dgm:pt modelId="{ADAF546A-586F-41F5-A639-3E056CB8203C}" type="pres">
      <dgm:prSet presAssocID="{FF8E5C40-0804-414E-A984-6464041EF37E}" presName="parTx" presStyleLbl="revTx" presStyleIdx="1" presStyleCnt="8">
        <dgm:presLayoutVars>
          <dgm:chMax val="0"/>
          <dgm:chPref val="0"/>
        </dgm:presLayoutVars>
      </dgm:prSet>
      <dgm:spPr/>
    </dgm:pt>
    <dgm:pt modelId="{AB225995-1E70-4CBF-9FD2-04EB621A83FF}" type="pres">
      <dgm:prSet presAssocID="{9108B9B4-59E1-4696-8B51-21867E52B3CB}" presName="sibTrans" presStyleCnt="0"/>
      <dgm:spPr/>
    </dgm:pt>
    <dgm:pt modelId="{5AE14626-4294-4BD1-A805-F986CB9689C6}" type="pres">
      <dgm:prSet presAssocID="{ACB4D4B2-479B-4FA7-A4F4-09A490F69D20}" presName="compNode" presStyleCnt="0"/>
      <dgm:spPr/>
    </dgm:pt>
    <dgm:pt modelId="{E3677BA4-5595-4E03-81D7-CA781F8EBBF6}" type="pres">
      <dgm:prSet presAssocID="{ACB4D4B2-479B-4FA7-A4F4-09A490F69D20}" presName="bgRect" presStyleLbl="bgShp" presStyleIdx="2" presStyleCnt="8"/>
      <dgm:spPr/>
    </dgm:pt>
    <dgm:pt modelId="{A1639888-BE3A-40BB-973F-8EDB76522E48}" type="pres">
      <dgm:prSet presAssocID="{ACB4D4B2-479B-4FA7-A4F4-09A490F69D2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dcast"/>
        </a:ext>
      </dgm:extLst>
    </dgm:pt>
    <dgm:pt modelId="{DE8053AC-5C75-495E-8044-2E489DA710FF}" type="pres">
      <dgm:prSet presAssocID="{ACB4D4B2-479B-4FA7-A4F4-09A490F69D20}" presName="spaceRect" presStyleCnt="0"/>
      <dgm:spPr/>
    </dgm:pt>
    <dgm:pt modelId="{B256F000-BFE7-4630-9D4D-BA206B7CB035}" type="pres">
      <dgm:prSet presAssocID="{ACB4D4B2-479B-4FA7-A4F4-09A490F69D20}" presName="parTx" presStyleLbl="revTx" presStyleIdx="2" presStyleCnt="8">
        <dgm:presLayoutVars>
          <dgm:chMax val="0"/>
          <dgm:chPref val="0"/>
        </dgm:presLayoutVars>
      </dgm:prSet>
      <dgm:spPr/>
    </dgm:pt>
    <dgm:pt modelId="{EECAAF87-3245-4C69-AFBC-B24BF5181656}" type="pres">
      <dgm:prSet presAssocID="{6D841BA1-6BC7-4D18-8FCC-8C80889AA7E2}" presName="sibTrans" presStyleCnt="0"/>
      <dgm:spPr/>
    </dgm:pt>
    <dgm:pt modelId="{698219FC-CB8E-4838-B260-BCDC6A17D5A1}" type="pres">
      <dgm:prSet presAssocID="{E60F6D72-116A-459A-9335-D2EC2FF99ADF}" presName="compNode" presStyleCnt="0"/>
      <dgm:spPr/>
    </dgm:pt>
    <dgm:pt modelId="{C0FF36DD-915F-4F2B-ACF8-6574172CFEE0}" type="pres">
      <dgm:prSet presAssocID="{E60F6D72-116A-459A-9335-D2EC2FF99ADF}" presName="bgRect" presStyleLbl="bgShp" presStyleIdx="3" presStyleCnt="8"/>
      <dgm:spPr/>
    </dgm:pt>
    <dgm:pt modelId="{EA4EDDA5-2764-41A7-8849-F3ECB587260D}" type="pres">
      <dgm:prSet presAssocID="{E60F6D72-116A-459A-9335-D2EC2FF99AD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561AC0E8-0852-4CCE-A284-576D23EE0CEC}" type="pres">
      <dgm:prSet presAssocID="{E60F6D72-116A-459A-9335-D2EC2FF99ADF}" presName="spaceRect" presStyleCnt="0"/>
      <dgm:spPr/>
    </dgm:pt>
    <dgm:pt modelId="{EF8A3309-D565-44E1-9591-8CD766A70B22}" type="pres">
      <dgm:prSet presAssocID="{E60F6D72-116A-459A-9335-D2EC2FF99ADF}" presName="parTx" presStyleLbl="revTx" presStyleIdx="3" presStyleCnt="8">
        <dgm:presLayoutVars>
          <dgm:chMax val="0"/>
          <dgm:chPref val="0"/>
        </dgm:presLayoutVars>
      </dgm:prSet>
      <dgm:spPr/>
    </dgm:pt>
    <dgm:pt modelId="{E1505DB5-C59D-4C50-A914-69A136A31CEB}" type="pres">
      <dgm:prSet presAssocID="{ECB5AA2E-4600-442F-8E58-1FE3E838A27C}" presName="sibTrans" presStyleCnt="0"/>
      <dgm:spPr/>
    </dgm:pt>
    <dgm:pt modelId="{712FBC20-C0B9-4C4A-B32D-23EFD53B54B3}" type="pres">
      <dgm:prSet presAssocID="{055BBF19-BA0D-4F0E-BCA3-5AF1027E75B4}" presName="compNode" presStyleCnt="0"/>
      <dgm:spPr/>
    </dgm:pt>
    <dgm:pt modelId="{FE4C48AA-A9E4-4097-AD3F-982CD81B76CA}" type="pres">
      <dgm:prSet presAssocID="{055BBF19-BA0D-4F0E-BCA3-5AF1027E75B4}" presName="bgRect" presStyleLbl="bgShp" presStyleIdx="4" presStyleCnt="8"/>
      <dgm:spPr/>
    </dgm:pt>
    <dgm:pt modelId="{15CD97CF-D2FF-494C-BD28-00E33AAFF693}" type="pres">
      <dgm:prSet presAssocID="{055BBF19-BA0D-4F0E-BCA3-5AF1027E75B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reless"/>
        </a:ext>
      </dgm:extLst>
    </dgm:pt>
    <dgm:pt modelId="{9F09F681-1C62-4005-ADE3-91E7A7D02AB5}" type="pres">
      <dgm:prSet presAssocID="{055BBF19-BA0D-4F0E-BCA3-5AF1027E75B4}" presName="spaceRect" presStyleCnt="0"/>
      <dgm:spPr/>
    </dgm:pt>
    <dgm:pt modelId="{D5EE068E-197B-44BD-AFDA-4A4E8186BE8E}" type="pres">
      <dgm:prSet presAssocID="{055BBF19-BA0D-4F0E-BCA3-5AF1027E75B4}" presName="parTx" presStyleLbl="revTx" presStyleIdx="4" presStyleCnt="8">
        <dgm:presLayoutVars>
          <dgm:chMax val="0"/>
          <dgm:chPref val="0"/>
        </dgm:presLayoutVars>
      </dgm:prSet>
      <dgm:spPr/>
    </dgm:pt>
    <dgm:pt modelId="{E483D040-2526-4B4D-BF0E-A74B10732F57}" type="pres">
      <dgm:prSet presAssocID="{B1F05E50-4D8D-41AE-96D3-8333C3D53C57}" presName="sibTrans" presStyleCnt="0"/>
      <dgm:spPr/>
    </dgm:pt>
    <dgm:pt modelId="{ADB85B03-A20F-4731-828D-5542D47A6F1E}" type="pres">
      <dgm:prSet presAssocID="{DDE5FE5C-0819-4708-8ABA-05AEB285318C}" presName="compNode" presStyleCnt="0"/>
      <dgm:spPr/>
    </dgm:pt>
    <dgm:pt modelId="{42BDCAE8-788E-4F97-9ACA-64436E2AA674}" type="pres">
      <dgm:prSet presAssocID="{DDE5FE5C-0819-4708-8ABA-05AEB285318C}" presName="bgRect" presStyleLbl="bgShp" presStyleIdx="5" presStyleCnt="8"/>
      <dgm:spPr/>
    </dgm:pt>
    <dgm:pt modelId="{15F8E86F-E73F-4DED-AB5B-729C3E4DA54D}" type="pres">
      <dgm:prSet presAssocID="{DDE5FE5C-0819-4708-8ABA-05AEB285318C}"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ax"/>
        </a:ext>
      </dgm:extLst>
    </dgm:pt>
    <dgm:pt modelId="{647157DD-DD3F-48B2-980E-057FECF7FF75}" type="pres">
      <dgm:prSet presAssocID="{DDE5FE5C-0819-4708-8ABA-05AEB285318C}" presName="spaceRect" presStyleCnt="0"/>
      <dgm:spPr/>
    </dgm:pt>
    <dgm:pt modelId="{8DF6DE9C-0E22-4D57-949C-71F39769F566}" type="pres">
      <dgm:prSet presAssocID="{DDE5FE5C-0819-4708-8ABA-05AEB285318C}" presName="parTx" presStyleLbl="revTx" presStyleIdx="5" presStyleCnt="8">
        <dgm:presLayoutVars>
          <dgm:chMax val="0"/>
          <dgm:chPref val="0"/>
        </dgm:presLayoutVars>
      </dgm:prSet>
      <dgm:spPr/>
    </dgm:pt>
    <dgm:pt modelId="{E91DAB94-CC36-490E-BAFC-0F4DDD012741}" type="pres">
      <dgm:prSet presAssocID="{C2A1EC6E-E176-47DB-B658-6AB1DBB2D2DB}" presName="sibTrans" presStyleCnt="0"/>
      <dgm:spPr/>
    </dgm:pt>
    <dgm:pt modelId="{5EF6E882-B903-4FA8-A284-4721CEB95BD4}" type="pres">
      <dgm:prSet presAssocID="{27A923BA-CF56-48F4-B751-2272618DC5D4}" presName="compNode" presStyleCnt="0"/>
      <dgm:spPr/>
    </dgm:pt>
    <dgm:pt modelId="{C32794B1-B36F-45C2-A269-0762DBF938D2}" type="pres">
      <dgm:prSet presAssocID="{27A923BA-CF56-48F4-B751-2272618DC5D4}" presName="bgRect" presStyleLbl="bgShp" presStyleIdx="6" presStyleCnt="8"/>
      <dgm:spPr/>
    </dgm:pt>
    <dgm:pt modelId="{7B89CF3D-9F81-451B-B259-46E965A7660B}" type="pres">
      <dgm:prSet presAssocID="{27A923BA-CF56-48F4-B751-2272618DC5D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canner"/>
        </a:ext>
      </dgm:extLst>
    </dgm:pt>
    <dgm:pt modelId="{4322918E-F3C8-4064-93E5-B6B845891E4E}" type="pres">
      <dgm:prSet presAssocID="{27A923BA-CF56-48F4-B751-2272618DC5D4}" presName="spaceRect" presStyleCnt="0"/>
      <dgm:spPr/>
    </dgm:pt>
    <dgm:pt modelId="{607B5F64-5839-4C35-84B7-2EFE15157ED5}" type="pres">
      <dgm:prSet presAssocID="{27A923BA-CF56-48F4-B751-2272618DC5D4}" presName="parTx" presStyleLbl="revTx" presStyleIdx="6" presStyleCnt="8">
        <dgm:presLayoutVars>
          <dgm:chMax val="0"/>
          <dgm:chPref val="0"/>
        </dgm:presLayoutVars>
      </dgm:prSet>
      <dgm:spPr/>
    </dgm:pt>
    <dgm:pt modelId="{0AF8D213-210E-45C3-9CB9-60788D2CC0D3}" type="pres">
      <dgm:prSet presAssocID="{248FEB4C-8D6C-478F-A9C7-2923E1FB72FF}" presName="sibTrans" presStyleCnt="0"/>
      <dgm:spPr/>
    </dgm:pt>
    <dgm:pt modelId="{258CBF70-ACD5-4E66-8955-F4E58EAF3801}" type="pres">
      <dgm:prSet presAssocID="{8EBAE1D4-9589-4B1E-9DFB-61EDD9986DC2}" presName="compNode" presStyleCnt="0"/>
      <dgm:spPr/>
    </dgm:pt>
    <dgm:pt modelId="{4D870626-DFD0-478A-A414-C0C26033C9F3}" type="pres">
      <dgm:prSet presAssocID="{8EBAE1D4-9589-4B1E-9DFB-61EDD9986DC2}" presName="bgRect" presStyleLbl="bgShp" presStyleIdx="7" presStyleCnt="8"/>
      <dgm:spPr/>
    </dgm:pt>
    <dgm:pt modelId="{6093CA21-FF02-4ED6-86C0-1E376EE4AC95}" type="pres">
      <dgm:prSet presAssocID="{8EBAE1D4-9589-4B1E-9DFB-61EDD9986DC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ownload"/>
        </a:ext>
      </dgm:extLst>
    </dgm:pt>
    <dgm:pt modelId="{165DDF7B-34A2-47F6-9008-E3B6B1350F5F}" type="pres">
      <dgm:prSet presAssocID="{8EBAE1D4-9589-4B1E-9DFB-61EDD9986DC2}" presName="spaceRect" presStyleCnt="0"/>
      <dgm:spPr/>
    </dgm:pt>
    <dgm:pt modelId="{5E5F27BB-5F17-4B18-9A5A-DA9A6DBB6641}" type="pres">
      <dgm:prSet presAssocID="{8EBAE1D4-9589-4B1E-9DFB-61EDD9986DC2}" presName="parTx" presStyleLbl="revTx" presStyleIdx="7" presStyleCnt="8">
        <dgm:presLayoutVars>
          <dgm:chMax val="0"/>
          <dgm:chPref val="0"/>
        </dgm:presLayoutVars>
      </dgm:prSet>
      <dgm:spPr/>
    </dgm:pt>
  </dgm:ptLst>
  <dgm:cxnLst>
    <dgm:cxn modelId="{10C9F001-C0E2-4E7C-9D7F-F73DEF8E7F58}" srcId="{D88F7200-623B-48E0-8DBE-771E23C064D7}" destId="{27A923BA-CF56-48F4-B751-2272618DC5D4}" srcOrd="6" destOrd="0" parTransId="{4F865397-1D8E-4C8B-B6CA-3D44E4F13D46}" sibTransId="{248FEB4C-8D6C-478F-A9C7-2923E1FB72FF}"/>
    <dgm:cxn modelId="{B5D3031A-07A1-46FA-8AD3-EF35B8465359}" type="presOf" srcId="{D88F7200-623B-48E0-8DBE-771E23C064D7}" destId="{389BB03C-3084-470C-AFE9-634BA0B6D1AD}" srcOrd="0" destOrd="0" presId="urn:microsoft.com/office/officeart/2018/2/layout/IconVerticalSolidList"/>
    <dgm:cxn modelId="{C7D5771E-2E18-4B1B-BEA6-AE945BCD25D6}" type="presOf" srcId="{DDE5FE5C-0819-4708-8ABA-05AEB285318C}" destId="{8DF6DE9C-0E22-4D57-949C-71F39769F566}" srcOrd="0" destOrd="0" presId="urn:microsoft.com/office/officeart/2018/2/layout/IconVerticalSolidList"/>
    <dgm:cxn modelId="{0E210D2D-7E49-4AB0-AB34-930BEB3FBC19}" srcId="{D88F7200-623B-48E0-8DBE-771E23C064D7}" destId="{E60F6D72-116A-459A-9335-D2EC2FF99ADF}" srcOrd="3" destOrd="0" parTransId="{F108C730-3D48-4DB5-88EC-DD1B2D20781C}" sibTransId="{ECB5AA2E-4600-442F-8E58-1FE3E838A27C}"/>
    <dgm:cxn modelId="{21FECE2E-66DB-4A0D-BC0B-89E6CCA3CD8F}" type="presOf" srcId="{8EBAE1D4-9589-4B1E-9DFB-61EDD9986DC2}" destId="{5E5F27BB-5F17-4B18-9A5A-DA9A6DBB6641}" srcOrd="0" destOrd="0" presId="urn:microsoft.com/office/officeart/2018/2/layout/IconVerticalSolidList"/>
    <dgm:cxn modelId="{82007A31-E233-446B-9429-A0F2C0912C60}" type="presOf" srcId="{ACB4D4B2-479B-4FA7-A4F4-09A490F69D20}" destId="{B256F000-BFE7-4630-9D4D-BA206B7CB035}" srcOrd="0" destOrd="0" presId="urn:microsoft.com/office/officeart/2018/2/layout/IconVerticalSolidList"/>
    <dgm:cxn modelId="{1C7BA865-0B55-4840-94F6-9341794D8BB6}" type="presOf" srcId="{055BBF19-BA0D-4F0E-BCA3-5AF1027E75B4}" destId="{D5EE068E-197B-44BD-AFDA-4A4E8186BE8E}" srcOrd="0" destOrd="0" presId="urn:microsoft.com/office/officeart/2018/2/layout/IconVerticalSolidList"/>
    <dgm:cxn modelId="{9E5E4854-94F6-4C29-9F22-1950D82D1EFE}" srcId="{D88F7200-623B-48E0-8DBE-771E23C064D7}" destId="{D6EA2A45-4329-496A-9081-E713BA3D256D}" srcOrd="0" destOrd="0" parTransId="{16823109-6B67-4E84-A56D-84CC579245D4}" sibTransId="{73CA1935-FF9A-4932-BDE4-86EC968F33E3}"/>
    <dgm:cxn modelId="{9CE57D75-5E96-434D-BBAF-6E0D0A818392}" type="presOf" srcId="{D6EA2A45-4329-496A-9081-E713BA3D256D}" destId="{45D01741-D95B-41DF-9750-F044EB180C9B}" srcOrd="0" destOrd="0" presId="urn:microsoft.com/office/officeart/2018/2/layout/IconVerticalSolidList"/>
    <dgm:cxn modelId="{A5DED27A-60B9-4520-A92C-1BE418A54ED9}" srcId="{D88F7200-623B-48E0-8DBE-771E23C064D7}" destId="{ACB4D4B2-479B-4FA7-A4F4-09A490F69D20}" srcOrd="2" destOrd="0" parTransId="{862F1A8B-8253-4FAC-88F2-4F598F838B47}" sibTransId="{6D841BA1-6BC7-4D18-8FCC-8C80889AA7E2}"/>
    <dgm:cxn modelId="{277C989D-9B8E-4181-8CA3-3385CF6263D4}" srcId="{D88F7200-623B-48E0-8DBE-771E23C064D7}" destId="{DDE5FE5C-0819-4708-8ABA-05AEB285318C}" srcOrd="5" destOrd="0" parTransId="{A8E6F381-A102-4573-95E8-1580FB4B6BA1}" sibTransId="{C2A1EC6E-E176-47DB-B658-6AB1DBB2D2DB}"/>
    <dgm:cxn modelId="{05DDD8C3-BDEA-4A74-83A8-2C12A9F7E13A}" srcId="{D88F7200-623B-48E0-8DBE-771E23C064D7}" destId="{055BBF19-BA0D-4F0E-BCA3-5AF1027E75B4}" srcOrd="4" destOrd="0" parTransId="{88D14417-FBDA-4415-8861-0326F3EE2E69}" sibTransId="{B1F05E50-4D8D-41AE-96D3-8333C3D53C57}"/>
    <dgm:cxn modelId="{2D6541CC-A694-466B-87FD-435BA7629BB9}" srcId="{D88F7200-623B-48E0-8DBE-771E23C064D7}" destId="{FF8E5C40-0804-414E-A984-6464041EF37E}" srcOrd="1" destOrd="0" parTransId="{547A6297-2B46-4BE1-AE26-AC5AB4DA0A91}" sibTransId="{9108B9B4-59E1-4696-8B51-21867E52B3CB}"/>
    <dgm:cxn modelId="{170A2AD8-59EA-4DD0-B1DD-567FE50FA530}" type="presOf" srcId="{FF8E5C40-0804-414E-A984-6464041EF37E}" destId="{ADAF546A-586F-41F5-A639-3E056CB8203C}" srcOrd="0" destOrd="0" presId="urn:microsoft.com/office/officeart/2018/2/layout/IconVerticalSolidList"/>
    <dgm:cxn modelId="{0478AED8-5D42-4EEA-A940-23A76F49542F}" srcId="{D88F7200-623B-48E0-8DBE-771E23C064D7}" destId="{8EBAE1D4-9589-4B1E-9DFB-61EDD9986DC2}" srcOrd="7" destOrd="0" parTransId="{2052D341-C3A2-43A7-9AAE-74BDEA8E2550}" sibTransId="{C63FD298-CFF0-499A-B825-378A54DCFC83}"/>
    <dgm:cxn modelId="{3CA163DB-C00A-4F12-B4EF-74CD51F499B1}" type="presOf" srcId="{27A923BA-CF56-48F4-B751-2272618DC5D4}" destId="{607B5F64-5839-4C35-84B7-2EFE15157ED5}" srcOrd="0" destOrd="0" presId="urn:microsoft.com/office/officeart/2018/2/layout/IconVerticalSolidList"/>
    <dgm:cxn modelId="{433071E2-AE1F-4DFE-BB4D-875CAC30BEE4}" type="presOf" srcId="{E60F6D72-116A-459A-9335-D2EC2FF99ADF}" destId="{EF8A3309-D565-44E1-9591-8CD766A70B22}" srcOrd="0" destOrd="0" presId="urn:microsoft.com/office/officeart/2018/2/layout/IconVerticalSolidList"/>
    <dgm:cxn modelId="{77AB8706-A969-4405-B53D-FA5815978E2A}" type="presParOf" srcId="{389BB03C-3084-470C-AFE9-634BA0B6D1AD}" destId="{6675DAF9-6773-483E-9785-2FBAA64EEC4D}" srcOrd="0" destOrd="0" presId="urn:microsoft.com/office/officeart/2018/2/layout/IconVerticalSolidList"/>
    <dgm:cxn modelId="{DB7AB861-22D3-445C-A78D-11ACC1BB9490}" type="presParOf" srcId="{6675DAF9-6773-483E-9785-2FBAA64EEC4D}" destId="{4670A83A-B44E-46C4-BEC5-A7A215FBCA5C}" srcOrd="0" destOrd="0" presId="urn:microsoft.com/office/officeart/2018/2/layout/IconVerticalSolidList"/>
    <dgm:cxn modelId="{CC4CAA00-C6FF-4E59-BEF2-E2B904EFC515}" type="presParOf" srcId="{6675DAF9-6773-483E-9785-2FBAA64EEC4D}" destId="{FED1D7CA-28DE-45EB-8620-E1833CD7C31B}" srcOrd="1" destOrd="0" presId="urn:microsoft.com/office/officeart/2018/2/layout/IconVerticalSolidList"/>
    <dgm:cxn modelId="{B88899A5-5182-4DF2-A7F5-BAB344F685BA}" type="presParOf" srcId="{6675DAF9-6773-483E-9785-2FBAA64EEC4D}" destId="{1E6CFC1C-C1A3-488F-836E-7942FBD258A1}" srcOrd="2" destOrd="0" presId="urn:microsoft.com/office/officeart/2018/2/layout/IconVerticalSolidList"/>
    <dgm:cxn modelId="{1CBE31E5-8254-4A42-A294-A0F4D9A1999D}" type="presParOf" srcId="{6675DAF9-6773-483E-9785-2FBAA64EEC4D}" destId="{45D01741-D95B-41DF-9750-F044EB180C9B}" srcOrd="3" destOrd="0" presId="urn:microsoft.com/office/officeart/2018/2/layout/IconVerticalSolidList"/>
    <dgm:cxn modelId="{DE6FA392-33B0-48C2-920B-932DA893B843}" type="presParOf" srcId="{389BB03C-3084-470C-AFE9-634BA0B6D1AD}" destId="{AF0393BE-7B7C-43E7-9419-F9084720DEF7}" srcOrd="1" destOrd="0" presId="urn:microsoft.com/office/officeart/2018/2/layout/IconVerticalSolidList"/>
    <dgm:cxn modelId="{140251C6-A148-4B17-8002-8EFA5AB9F7F1}" type="presParOf" srcId="{389BB03C-3084-470C-AFE9-634BA0B6D1AD}" destId="{A7776DED-AB91-4936-9F35-DFD79933D831}" srcOrd="2" destOrd="0" presId="urn:microsoft.com/office/officeart/2018/2/layout/IconVerticalSolidList"/>
    <dgm:cxn modelId="{0A3E539E-4B6B-414A-AA20-7C875025369A}" type="presParOf" srcId="{A7776DED-AB91-4936-9F35-DFD79933D831}" destId="{6A8A428D-A94F-4EE7-9A68-FD19DB204BB2}" srcOrd="0" destOrd="0" presId="urn:microsoft.com/office/officeart/2018/2/layout/IconVerticalSolidList"/>
    <dgm:cxn modelId="{8A6EB4AF-5883-4D4A-848F-5055653C802F}" type="presParOf" srcId="{A7776DED-AB91-4936-9F35-DFD79933D831}" destId="{6303ABD1-2DFF-4C7B-AC52-3CC359BA68E9}" srcOrd="1" destOrd="0" presId="urn:microsoft.com/office/officeart/2018/2/layout/IconVerticalSolidList"/>
    <dgm:cxn modelId="{FBFC149C-B9B9-4831-9F70-1428FBF19D6E}" type="presParOf" srcId="{A7776DED-AB91-4936-9F35-DFD79933D831}" destId="{2800274C-348F-4392-8DBD-373EE3FB4BCD}" srcOrd="2" destOrd="0" presId="urn:microsoft.com/office/officeart/2018/2/layout/IconVerticalSolidList"/>
    <dgm:cxn modelId="{EA72B2E7-20E6-4259-BF34-803B975CCBB8}" type="presParOf" srcId="{A7776DED-AB91-4936-9F35-DFD79933D831}" destId="{ADAF546A-586F-41F5-A639-3E056CB8203C}" srcOrd="3" destOrd="0" presId="urn:microsoft.com/office/officeart/2018/2/layout/IconVerticalSolidList"/>
    <dgm:cxn modelId="{D781F8B5-EF88-4C53-9AB2-19BEA67F38D1}" type="presParOf" srcId="{389BB03C-3084-470C-AFE9-634BA0B6D1AD}" destId="{AB225995-1E70-4CBF-9FD2-04EB621A83FF}" srcOrd="3" destOrd="0" presId="urn:microsoft.com/office/officeart/2018/2/layout/IconVerticalSolidList"/>
    <dgm:cxn modelId="{A7FAC93D-ED16-412C-8B12-0B5C4D8FE804}" type="presParOf" srcId="{389BB03C-3084-470C-AFE9-634BA0B6D1AD}" destId="{5AE14626-4294-4BD1-A805-F986CB9689C6}" srcOrd="4" destOrd="0" presId="urn:microsoft.com/office/officeart/2018/2/layout/IconVerticalSolidList"/>
    <dgm:cxn modelId="{BE4A4FEB-3490-4934-9BCB-75A1755022A1}" type="presParOf" srcId="{5AE14626-4294-4BD1-A805-F986CB9689C6}" destId="{E3677BA4-5595-4E03-81D7-CA781F8EBBF6}" srcOrd="0" destOrd="0" presId="urn:microsoft.com/office/officeart/2018/2/layout/IconVerticalSolidList"/>
    <dgm:cxn modelId="{FE45AEE7-E0CB-46B0-889F-1DA7BBAF516B}" type="presParOf" srcId="{5AE14626-4294-4BD1-A805-F986CB9689C6}" destId="{A1639888-BE3A-40BB-973F-8EDB76522E48}" srcOrd="1" destOrd="0" presId="urn:microsoft.com/office/officeart/2018/2/layout/IconVerticalSolidList"/>
    <dgm:cxn modelId="{8A3776BD-B10B-49EB-8826-11199D9F175F}" type="presParOf" srcId="{5AE14626-4294-4BD1-A805-F986CB9689C6}" destId="{DE8053AC-5C75-495E-8044-2E489DA710FF}" srcOrd="2" destOrd="0" presId="urn:microsoft.com/office/officeart/2018/2/layout/IconVerticalSolidList"/>
    <dgm:cxn modelId="{BE0394C1-05B6-4702-A3D7-C62780CCF631}" type="presParOf" srcId="{5AE14626-4294-4BD1-A805-F986CB9689C6}" destId="{B256F000-BFE7-4630-9D4D-BA206B7CB035}" srcOrd="3" destOrd="0" presId="urn:microsoft.com/office/officeart/2018/2/layout/IconVerticalSolidList"/>
    <dgm:cxn modelId="{CCAD470A-323D-4D75-B2F7-F29D8F846F82}" type="presParOf" srcId="{389BB03C-3084-470C-AFE9-634BA0B6D1AD}" destId="{EECAAF87-3245-4C69-AFBC-B24BF5181656}" srcOrd="5" destOrd="0" presId="urn:microsoft.com/office/officeart/2018/2/layout/IconVerticalSolidList"/>
    <dgm:cxn modelId="{AA3BC31B-45C8-4371-8738-F36FE18BA18B}" type="presParOf" srcId="{389BB03C-3084-470C-AFE9-634BA0B6D1AD}" destId="{698219FC-CB8E-4838-B260-BCDC6A17D5A1}" srcOrd="6" destOrd="0" presId="urn:microsoft.com/office/officeart/2018/2/layout/IconVerticalSolidList"/>
    <dgm:cxn modelId="{C1FFE457-1775-4658-A85E-C0802C04B6F2}" type="presParOf" srcId="{698219FC-CB8E-4838-B260-BCDC6A17D5A1}" destId="{C0FF36DD-915F-4F2B-ACF8-6574172CFEE0}" srcOrd="0" destOrd="0" presId="urn:microsoft.com/office/officeart/2018/2/layout/IconVerticalSolidList"/>
    <dgm:cxn modelId="{28628EFD-0C29-4DDA-8E48-1AC843CF1F04}" type="presParOf" srcId="{698219FC-CB8E-4838-B260-BCDC6A17D5A1}" destId="{EA4EDDA5-2764-41A7-8849-F3ECB587260D}" srcOrd="1" destOrd="0" presId="urn:microsoft.com/office/officeart/2018/2/layout/IconVerticalSolidList"/>
    <dgm:cxn modelId="{71941C40-3B18-4A99-8E62-66C0581D6821}" type="presParOf" srcId="{698219FC-CB8E-4838-B260-BCDC6A17D5A1}" destId="{561AC0E8-0852-4CCE-A284-576D23EE0CEC}" srcOrd="2" destOrd="0" presId="urn:microsoft.com/office/officeart/2018/2/layout/IconVerticalSolidList"/>
    <dgm:cxn modelId="{3AB82065-40C4-4F07-910F-563D94CC73E1}" type="presParOf" srcId="{698219FC-CB8E-4838-B260-BCDC6A17D5A1}" destId="{EF8A3309-D565-44E1-9591-8CD766A70B22}" srcOrd="3" destOrd="0" presId="urn:microsoft.com/office/officeart/2018/2/layout/IconVerticalSolidList"/>
    <dgm:cxn modelId="{F10BA902-2535-4580-B684-6BBE7A583619}" type="presParOf" srcId="{389BB03C-3084-470C-AFE9-634BA0B6D1AD}" destId="{E1505DB5-C59D-4C50-A914-69A136A31CEB}" srcOrd="7" destOrd="0" presId="urn:microsoft.com/office/officeart/2018/2/layout/IconVerticalSolidList"/>
    <dgm:cxn modelId="{817DB804-330C-4305-977B-BCEB9C26FBA5}" type="presParOf" srcId="{389BB03C-3084-470C-AFE9-634BA0B6D1AD}" destId="{712FBC20-C0B9-4C4A-B32D-23EFD53B54B3}" srcOrd="8" destOrd="0" presId="urn:microsoft.com/office/officeart/2018/2/layout/IconVerticalSolidList"/>
    <dgm:cxn modelId="{358EA814-4B83-4378-8119-73069C3D2005}" type="presParOf" srcId="{712FBC20-C0B9-4C4A-B32D-23EFD53B54B3}" destId="{FE4C48AA-A9E4-4097-AD3F-982CD81B76CA}" srcOrd="0" destOrd="0" presId="urn:microsoft.com/office/officeart/2018/2/layout/IconVerticalSolidList"/>
    <dgm:cxn modelId="{8DC811E7-4409-4AF4-A09A-129EACFEF14B}" type="presParOf" srcId="{712FBC20-C0B9-4C4A-B32D-23EFD53B54B3}" destId="{15CD97CF-D2FF-494C-BD28-00E33AAFF693}" srcOrd="1" destOrd="0" presId="urn:microsoft.com/office/officeart/2018/2/layout/IconVerticalSolidList"/>
    <dgm:cxn modelId="{4C2C4616-FADD-4210-90B4-520FCE67DD6C}" type="presParOf" srcId="{712FBC20-C0B9-4C4A-B32D-23EFD53B54B3}" destId="{9F09F681-1C62-4005-ADE3-91E7A7D02AB5}" srcOrd="2" destOrd="0" presId="urn:microsoft.com/office/officeart/2018/2/layout/IconVerticalSolidList"/>
    <dgm:cxn modelId="{06030CB4-8F22-4A0F-B545-392817278BA2}" type="presParOf" srcId="{712FBC20-C0B9-4C4A-B32D-23EFD53B54B3}" destId="{D5EE068E-197B-44BD-AFDA-4A4E8186BE8E}" srcOrd="3" destOrd="0" presId="urn:microsoft.com/office/officeart/2018/2/layout/IconVerticalSolidList"/>
    <dgm:cxn modelId="{D4784544-47D2-4B4F-968A-5F1B81C6FB0E}" type="presParOf" srcId="{389BB03C-3084-470C-AFE9-634BA0B6D1AD}" destId="{E483D040-2526-4B4D-BF0E-A74B10732F57}" srcOrd="9" destOrd="0" presId="urn:microsoft.com/office/officeart/2018/2/layout/IconVerticalSolidList"/>
    <dgm:cxn modelId="{A72DA1B7-8126-4645-8081-EF8E7236C18E}" type="presParOf" srcId="{389BB03C-3084-470C-AFE9-634BA0B6D1AD}" destId="{ADB85B03-A20F-4731-828D-5542D47A6F1E}" srcOrd="10" destOrd="0" presId="urn:microsoft.com/office/officeart/2018/2/layout/IconVerticalSolidList"/>
    <dgm:cxn modelId="{CAD6CA2C-3F61-47AF-804F-2859B97575BD}" type="presParOf" srcId="{ADB85B03-A20F-4731-828D-5542D47A6F1E}" destId="{42BDCAE8-788E-4F97-9ACA-64436E2AA674}" srcOrd="0" destOrd="0" presId="urn:microsoft.com/office/officeart/2018/2/layout/IconVerticalSolidList"/>
    <dgm:cxn modelId="{D9D6E6B4-8AB2-432B-8759-1231AC2BD69E}" type="presParOf" srcId="{ADB85B03-A20F-4731-828D-5542D47A6F1E}" destId="{15F8E86F-E73F-4DED-AB5B-729C3E4DA54D}" srcOrd="1" destOrd="0" presId="urn:microsoft.com/office/officeart/2018/2/layout/IconVerticalSolidList"/>
    <dgm:cxn modelId="{E143B3BE-95BB-4F6F-BEE5-28FD444CA4E7}" type="presParOf" srcId="{ADB85B03-A20F-4731-828D-5542D47A6F1E}" destId="{647157DD-DD3F-48B2-980E-057FECF7FF75}" srcOrd="2" destOrd="0" presId="urn:microsoft.com/office/officeart/2018/2/layout/IconVerticalSolidList"/>
    <dgm:cxn modelId="{8902B26F-06B2-470D-A536-A312A30EC2F0}" type="presParOf" srcId="{ADB85B03-A20F-4731-828D-5542D47A6F1E}" destId="{8DF6DE9C-0E22-4D57-949C-71F39769F566}" srcOrd="3" destOrd="0" presId="urn:microsoft.com/office/officeart/2018/2/layout/IconVerticalSolidList"/>
    <dgm:cxn modelId="{7C156BD6-929E-408C-AF82-920146E80B78}" type="presParOf" srcId="{389BB03C-3084-470C-AFE9-634BA0B6D1AD}" destId="{E91DAB94-CC36-490E-BAFC-0F4DDD012741}" srcOrd="11" destOrd="0" presId="urn:microsoft.com/office/officeart/2018/2/layout/IconVerticalSolidList"/>
    <dgm:cxn modelId="{B3748757-514F-4DF5-8BA5-40F9700C2562}" type="presParOf" srcId="{389BB03C-3084-470C-AFE9-634BA0B6D1AD}" destId="{5EF6E882-B903-4FA8-A284-4721CEB95BD4}" srcOrd="12" destOrd="0" presId="urn:microsoft.com/office/officeart/2018/2/layout/IconVerticalSolidList"/>
    <dgm:cxn modelId="{8A1D6C0D-65CC-4AEC-B926-EB93FDF25570}" type="presParOf" srcId="{5EF6E882-B903-4FA8-A284-4721CEB95BD4}" destId="{C32794B1-B36F-45C2-A269-0762DBF938D2}" srcOrd="0" destOrd="0" presId="urn:microsoft.com/office/officeart/2018/2/layout/IconVerticalSolidList"/>
    <dgm:cxn modelId="{0A11F7DC-953E-483B-A1E2-2CBBD455216A}" type="presParOf" srcId="{5EF6E882-B903-4FA8-A284-4721CEB95BD4}" destId="{7B89CF3D-9F81-451B-B259-46E965A7660B}" srcOrd="1" destOrd="0" presId="urn:microsoft.com/office/officeart/2018/2/layout/IconVerticalSolidList"/>
    <dgm:cxn modelId="{10F8675C-8EDA-4744-913B-0CEC86189CD3}" type="presParOf" srcId="{5EF6E882-B903-4FA8-A284-4721CEB95BD4}" destId="{4322918E-F3C8-4064-93E5-B6B845891E4E}" srcOrd="2" destOrd="0" presId="urn:microsoft.com/office/officeart/2018/2/layout/IconVerticalSolidList"/>
    <dgm:cxn modelId="{E1F26833-7A6C-4B2C-B981-1998186DA605}" type="presParOf" srcId="{5EF6E882-B903-4FA8-A284-4721CEB95BD4}" destId="{607B5F64-5839-4C35-84B7-2EFE15157ED5}" srcOrd="3" destOrd="0" presId="urn:microsoft.com/office/officeart/2018/2/layout/IconVerticalSolidList"/>
    <dgm:cxn modelId="{10BFEEB0-9C04-4709-84EF-E35151EF0CA8}" type="presParOf" srcId="{389BB03C-3084-470C-AFE9-634BA0B6D1AD}" destId="{0AF8D213-210E-45C3-9CB9-60788D2CC0D3}" srcOrd="13" destOrd="0" presId="urn:microsoft.com/office/officeart/2018/2/layout/IconVerticalSolidList"/>
    <dgm:cxn modelId="{3903D4EC-5CE1-4A80-A7FE-B889399F9250}" type="presParOf" srcId="{389BB03C-3084-470C-AFE9-634BA0B6D1AD}" destId="{258CBF70-ACD5-4E66-8955-F4E58EAF3801}" srcOrd="14" destOrd="0" presId="urn:microsoft.com/office/officeart/2018/2/layout/IconVerticalSolidList"/>
    <dgm:cxn modelId="{DC86BBA0-2B58-418A-B471-77CCBC5325A3}" type="presParOf" srcId="{258CBF70-ACD5-4E66-8955-F4E58EAF3801}" destId="{4D870626-DFD0-478A-A414-C0C26033C9F3}" srcOrd="0" destOrd="0" presId="urn:microsoft.com/office/officeart/2018/2/layout/IconVerticalSolidList"/>
    <dgm:cxn modelId="{78F2BD36-659A-4539-95AF-9374CA027131}" type="presParOf" srcId="{258CBF70-ACD5-4E66-8955-F4E58EAF3801}" destId="{6093CA21-FF02-4ED6-86C0-1E376EE4AC95}" srcOrd="1" destOrd="0" presId="urn:microsoft.com/office/officeart/2018/2/layout/IconVerticalSolidList"/>
    <dgm:cxn modelId="{DBCBB5F4-FF88-4648-8790-FF47D2ACB8C6}" type="presParOf" srcId="{258CBF70-ACD5-4E66-8955-F4E58EAF3801}" destId="{165DDF7B-34A2-47F6-9008-E3B6B1350F5F}" srcOrd="2" destOrd="0" presId="urn:microsoft.com/office/officeart/2018/2/layout/IconVerticalSolidList"/>
    <dgm:cxn modelId="{2388A8AF-9CC3-4C09-A3F2-025737BE65E3}" type="presParOf" srcId="{258CBF70-ACD5-4E66-8955-F4E58EAF3801}" destId="{5E5F27BB-5F17-4B18-9A5A-DA9A6DBB66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E82767-68D6-4931-A28C-B4C9F63B5E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150261-6809-4200-AA16-BFEC3D54F866}">
      <dgm:prSet custT="1"/>
      <dgm:spPr/>
      <dgm:t>
        <a:bodyPr/>
        <a:lstStyle/>
        <a:p>
          <a:pPr>
            <a:lnSpc>
              <a:spcPct val="100000"/>
            </a:lnSpc>
          </a:pPr>
          <a:r>
            <a:rPr lang="en-GB" sz="2000" b="1" dirty="0">
              <a:latin typeface="Arial Nova" panose="020B0504020202020204" pitchFamily="34" charset="0"/>
            </a:rPr>
            <a:t>Hardware Components:</a:t>
          </a:r>
        </a:p>
        <a:p>
          <a:pPr>
            <a:lnSpc>
              <a:spcPct val="100000"/>
            </a:lnSpc>
          </a:pPr>
          <a:r>
            <a:rPr lang="en-GB" sz="1800" dirty="0">
              <a:latin typeface="Arial Nova" panose="020B0504020202020204" pitchFamily="34" charset="0"/>
            </a:rPr>
            <a:t>- Research and select cost-effective hardware components that meet the required specifications and future expansion plans.</a:t>
          </a:r>
          <a:endParaRPr lang="en-US" sz="1800" dirty="0">
            <a:latin typeface="Arial Nova" panose="020B0504020202020204" pitchFamily="34" charset="0"/>
          </a:endParaRPr>
        </a:p>
      </dgm:t>
    </dgm:pt>
    <dgm:pt modelId="{0687BACC-4A79-4E96-9AC2-62BE79FE2E5F}" type="parTrans" cxnId="{6D76B1E5-73BE-48B2-B55F-85961F7E336C}">
      <dgm:prSet/>
      <dgm:spPr/>
      <dgm:t>
        <a:bodyPr/>
        <a:lstStyle/>
        <a:p>
          <a:endParaRPr lang="en-US"/>
        </a:p>
      </dgm:t>
    </dgm:pt>
    <dgm:pt modelId="{A2544677-3805-4E2C-920D-7705B9BDD686}" type="sibTrans" cxnId="{6D76B1E5-73BE-48B2-B55F-85961F7E336C}">
      <dgm:prSet/>
      <dgm:spPr/>
      <dgm:t>
        <a:bodyPr/>
        <a:lstStyle/>
        <a:p>
          <a:endParaRPr lang="en-US"/>
        </a:p>
      </dgm:t>
    </dgm:pt>
    <dgm:pt modelId="{62C94E7B-D27E-4A41-80FB-54A28BB16AC9}">
      <dgm:prSet custT="1"/>
      <dgm:spPr/>
      <dgm:t>
        <a:bodyPr/>
        <a:lstStyle/>
        <a:p>
          <a:pPr>
            <a:lnSpc>
              <a:spcPct val="100000"/>
            </a:lnSpc>
          </a:pPr>
          <a:r>
            <a:rPr lang="en-GB" sz="1800" b="1" dirty="0">
              <a:latin typeface="Arial Nova" panose="020B0504020202020204" pitchFamily="34" charset="0"/>
            </a:rPr>
            <a:t>Software Resources: </a:t>
          </a:r>
        </a:p>
        <a:p>
          <a:pPr>
            <a:lnSpc>
              <a:spcPct val="100000"/>
            </a:lnSpc>
          </a:pPr>
          <a:r>
            <a:rPr lang="en-GB" sz="1800" dirty="0">
              <a:latin typeface="Arial Nova" panose="020B0504020202020204" pitchFamily="34" charset="0"/>
            </a:rPr>
            <a:t>-Evaluate different software options, considering both the upfront costs and long-term licensing fees, to optimize the software budget.</a:t>
          </a:r>
          <a:endParaRPr lang="en-US" sz="1800" dirty="0">
            <a:latin typeface="Arial Nova" panose="020B0504020202020204" pitchFamily="34" charset="0"/>
          </a:endParaRPr>
        </a:p>
      </dgm:t>
    </dgm:pt>
    <dgm:pt modelId="{C8FCD000-1253-4CEE-AA79-A8BAF8ED3BB8}" type="parTrans" cxnId="{C83D185D-0CF1-4729-9322-1AC44EF7BDE4}">
      <dgm:prSet/>
      <dgm:spPr/>
      <dgm:t>
        <a:bodyPr/>
        <a:lstStyle/>
        <a:p>
          <a:endParaRPr lang="en-US"/>
        </a:p>
      </dgm:t>
    </dgm:pt>
    <dgm:pt modelId="{22029EE8-60E4-44B3-B5EE-6C9703C843E1}" type="sibTrans" cxnId="{C83D185D-0CF1-4729-9322-1AC44EF7BDE4}">
      <dgm:prSet/>
      <dgm:spPr/>
      <dgm:t>
        <a:bodyPr/>
        <a:lstStyle/>
        <a:p>
          <a:endParaRPr lang="en-US"/>
        </a:p>
      </dgm:t>
    </dgm:pt>
    <dgm:pt modelId="{F85BEA61-75DE-4810-92BD-6FF055F866E5}">
      <dgm:prSet custT="1"/>
      <dgm:spPr/>
      <dgm:t>
        <a:bodyPr/>
        <a:lstStyle/>
        <a:p>
          <a:pPr>
            <a:lnSpc>
              <a:spcPct val="100000"/>
            </a:lnSpc>
          </a:pPr>
          <a:r>
            <a:rPr lang="en-GB" sz="1800" dirty="0">
              <a:latin typeface="Arial Nova" panose="020B0504020202020204" pitchFamily="34" charset="0"/>
            </a:rPr>
            <a:t>By incorporating these elements into your network design, you can ensure that 'First Music' has a secure, efficient, and scalable network and computing system that fulfils the immediate requirements and accommodates future growth.</a:t>
          </a:r>
          <a:endParaRPr lang="en-US" sz="1800" dirty="0">
            <a:latin typeface="Arial Nova" panose="020B0504020202020204" pitchFamily="34" charset="0"/>
          </a:endParaRPr>
        </a:p>
      </dgm:t>
    </dgm:pt>
    <dgm:pt modelId="{F7471477-FC9F-4B68-9D81-65B07E9029E7}" type="parTrans" cxnId="{60F0B29D-BE96-4D1C-B909-04394BC8DBC3}">
      <dgm:prSet/>
      <dgm:spPr/>
      <dgm:t>
        <a:bodyPr/>
        <a:lstStyle/>
        <a:p>
          <a:endParaRPr lang="en-US"/>
        </a:p>
      </dgm:t>
    </dgm:pt>
    <dgm:pt modelId="{C1DD746C-BB8C-4FF3-97F3-6CF3BB6DB3B3}" type="sibTrans" cxnId="{60F0B29D-BE96-4D1C-B909-04394BC8DBC3}">
      <dgm:prSet/>
      <dgm:spPr/>
      <dgm:t>
        <a:bodyPr/>
        <a:lstStyle/>
        <a:p>
          <a:endParaRPr lang="en-US"/>
        </a:p>
      </dgm:t>
    </dgm:pt>
    <dgm:pt modelId="{4D201688-AEE4-4258-A8CA-6B581212A763}" type="pres">
      <dgm:prSet presAssocID="{12E82767-68D6-4931-A28C-B4C9F63B5E0A}" presName="root" presStyleCnt="0">
        <dgm:presLayoutVars>
          <dgm:dir/>
          <dgm:resizeHandles val="exact"/>
        </dgm:presLayoutVars>
      </dgm:prSet>
      <dgm:spPr/>
    </dgm:pt>
    <dgm:pt modelId="{6174E1F0-E9DF-4CA1-92C9-731E5D0EE960}" type="pres">
      <dgm:prSet presAssocID="{B2150261-6809-4200-AA16-BFEC3D54F866}" presName="compNode" presStyleCnt="0"/>
      <dgm:spPr/>
    </dgm:pt>
    <dgm:pt modelId="{001D4DFC-482A-4CF3-BE44-07EF3D3354B3}" type="pres">
      <dgm:prSet presAssocID="{B2150261-6809-4200-AA16-BFEC3D54F866}" presName="bgRect" presStyleLbl="bgShp" presStyleIdx="0" presStyleCnt="3" custScaleY="115442"/>
      <dgm:spPr/>
    </dgm:pt>
    <dgm:pt modelId="{EE9BB314-60E1-4E4C-B0EC-ABC409A55820}" type="pres">
      <dgm:prSet presAssocID="{B2150261-6809-4200-AA16-BFEC3D54F8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3A6E9DAE-2D0C-4196-909B-B483C2EBA8C8}" type="pres">
      <dgm:prSet presAssocID="{B2150261-6809-4200-AA16-BFEC3D54F866}" presName="spaceRect" presStyleCnt="0"/>
      <dgm:spPr/>
    </dgm:pt>
    <dgm:pt modelId="{59DC426C-9F4F-4439-9AA7-CB11600F2909}" type="pres">
      <dgm:prSet presAssocID="{B2150261-6809-4200-AA16-BFEC3D54F866}" presName="parTx" presStyleLbl="revTx" presStyleIdx="0" presStyleCnt="3">
        <dgm:presLayoutVars>
          <dgm:chMax val="0"/>
          <dgm:chPref val="0"/>
        </dgm:presLayoutVars>
      </dgm:prSet>
      <dgm:spPr/>
    </dgm:pt>
    <dgm:pt modelId="{61A218CC-E495-45CB-BCD8-85281D3BC006}" type="pres">
      <dgm:prSet presAssocID="{A2544677-3805-4E2C-920D-7705B9BDD686}" presName="sibTrans" presStyleCnt="0"/>
      <dgm:spPr/>
    </dgm:pt>
    <dgm:pt modelId="{0D7376C4-0BA5-448F-9831-49597C6B4F16}" type="pres">
      <dgm:prSet presAssocID="{62C94E7B-D27E-4A41-80FB-54A28BB16AC9}" presName="compNode" presStyleCnt="0"/>
      <dgm:spPr/>
    </dgm:pt>
    <dgm:pt modelId="{E3648A04-8976-4BA6-AD51-BF0F495F0BFF}" type="pres">
      <dgm:prSet presAssocID="{62C94E7B-D27E-4A41-80FB-54A28BB16AC9}" presName="bgRect" presStyleLbl="bgShp" presStyleIdx="1" presStyleCnt="3" custLinFactNeighborX="-299" custLinFactNeighborY="1569"/>
      <dgm:spPr/>
    </dgm:pt>
    <dgm:pt modelId="{6E5AB40B-65B0-4AA0-852B-634D0676C6E9}" type="pres">
      <dgm:prSet presAssocID="{62C94E7B-D27E-4A41-80FB-54A28BB16A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uro"/>
        </a:ext>
      </dgm:extLst>
    </dgm:pt>
    <dgm:pt modelId="{59F099D0-883B-4F70-9020-E860E5C1D0F9}" type="pres">
      <dgm:prSet presAssocID="{62C94E7B-D27E-4A41-80FB-54A28BB16AC9}" presName="spaceRect" presStyleCnt="0"/>
      <dgm:spPr/>
    </dgm:pt>
    <dgm:pt modelId="{88E4D2DF-5804-4DAD-8F7A-51EF0E9CC087}" type="pres">
      <dgm:prSet presAssocID="{62C94E7B-D27E-4A41-80FB-54A28BB16AC9}" presName="parTx" presStyleLbl="revTx" presStyleIdx="1" presStyleCnt="3">
        <dgm:presLayoutVars>
          <dgm:chMax val="0"/>
          <dgm:chPref val="0"/>
        </dgm:presLayoutVars>
      </dgm:prSet>
      <dgm:spPr/>
    </dgm:pt>
    <dgm:pt modelId="{37CE61F1-82DA-427B-AC9C-452FB0A34F1E}" type="pres">
      <dgm:prSet presAssocID="{22029EE8-60E4-44B3-B5EE-6C9703C843E1}" presName="sibTrans" presStyleCnt="0"/>
      <dgm:spPr/>
    </dgm:pt>
    <dgm:pt modelId="{D411A7D3-2C7F-4D84-AB9F-345281143F46}" type="pres">
      <dgm:prSet presAssocID="{F85BEA61-75DE-4810-92BD-6FF055F866E5}" presName="compNode" presStyleCnt="0"/>
      <dgm:spPr/>
    </dgm:pt>
    <dgm:pt modelId="{8D8A810E-B39A-4E2D-A6AC-F224AB35D2BF}" type="pres">
      <dgm:prSet presAssocID="{F85BEA61-75DE-4810-92BD-6FF055F866E5}" presName="bgRect" presStyleLbl="bgShp" presStyleIdx="2" presStyleCnt="3"/>
      <dgm:spPr/>
    </dgm:pt>
    <dgm:pt modelId="{CF4A9F08-5A32-4F9A-91E6-26AF6CB1FD10}" type="pres">
      <dgm:prSet presAssocID="{F85BEA61-75DE-4810-92BD-6FF055F866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61BCFB5A-9526-498A-B293-E0384C092E3A}" type="pres">
      <dgm:prSet presAssocID="{F85BEA61-75DE-4810-92BD-6FF055F866E5}" presName="spaceRect" presStyleCnt="0"/>
      <dgm:spPr/>
    </dgm:pt>
    <dgm:pt modelId="{A3E80461-A1D9-4D32-A0EA-15E1C7F0D865}" type="pres">
      <dgm:prSet presAssocID="{F85BEA61-75DE-4810-92BD-6FF055F866E5}" presName="parTx" presStyleLbl="revTx" presStyleIdx="2" presStyleCnt="3">
        <dgm:presLayoutVars>
          <dgm:chMax val="0"/>
          <dgm:chPref val="0"/>
        </dgm:presLayoutVars>
      </dgm:prSet>
      <dgm:spPr/>
    </dgm:pt>
  </dgm:ptLst>
  <dgm:cxnLst>
    <dgm:cxn modelId="{C83D185D-0CF1-4729-9322-1AC44EF7BDE4}" srcId="{12E82767-68D6-4931-A28C-B4C9F63B5E0A}" destId="{62C94E7B-D27E-4A41-80FB-54A28BB16AC9}" srcOrd="1" destOrd="0" parTransId="{C8FCD000-1253-4CEE-AA79-A8BAF8ED3BB8}" sibTransId="{22029EE8-60E4-44B3-B5EE-6C9703C843E1}"/>
    <dgm:cxn modelId="{6B1BCD7D-FBBB-4123-BD72-D597409E0D78}" type="presOf" srcId="{B2150261-6809-4200-AA16-BFEC3D54F866}" destId="{59DC426C-9F4F-4439-9AA7-CB11600F2909}" srcOrd="0" destOrd="0" presId="urn:microsoft.com/office/officeart/2018/2/layout/IconVerticalSolidList"/>
    <dgm:cxn modelId="{5ED3B48C-7A21-4D55-8CDE-08B9964322C6}" type="presOf" srcId="{12E82767-68D6-4931-A28C-B4C9F63B5E0A}" destId="{4D201688-AEE4-4258-A8CA-6B581212A763}" srcOrd="0" destOrd="0" presId="urn:microsoft.com/office/officeart/2018/2/layout/IconVerticalSolidList"/>
    <dgm:cxn modelId="{60F0B29D-BE96-4D1C-B909-04394BC8DBC3}" srcId="{12E82767-68D6-4931-A28C-B4C9F63B5E0A}" destId="{F85BEA61-75DE-4810-92BD-6FF055F866E5}" srcOrd="2" destOrd="0" parTransId="{F7471477-FC9F-4B68-9D81-65B07E9029E7}" sibTransId="{C1DD746C-BB8C-4FF3-97F3-6CF3BB6DB3B3}"/>
    <dgm:cxn modelId="{3CC6CDD3-4947-41A1-AFA9-C5BAFF61390D}" type="presOf" srcId="{F85BEA61-75DE-4810-92BD-6FF055F866E5}" destId="{A3E80461-A1D9-4D32-A0EA-15E1C7F0D865}" srcOrd="0" destOrd="0" presId="urn:microsoft.com/office/officeart/2018/2/layout/IconVerticalSolidList"/>
    <dgm:cxn modelId="{6D76B1E5-73BE-48B2-B55F-85961F7E336C}" srcId="{12E82767-68D6-4931-A28C-B4C9F63B5E0A}" destId="{B2150261-6809-4200-AA16-BFEC3D54F866}" srcOrd="0" destOrd="0" parTransId="{0687BACC-4A79-4E96-9AC2-62BE79FE2E5F}" sibTransId="{A2544677-3805-4E2C-920D-7705B9BDD686}"/>
    <dgm:cxn modelId="{DDDA78E9-288F-4A15-9502-8A4129331B40}" type="presOf" srcId="{62C94E7B-D27E-4A41-80FB-54A28BB16AC9}" destId="{88E4D2DF-5804-4DAD-8F7A-51EF0E9CC087}" srcOrd="0" destOrd="0" presId="urn:microsoft.com/office/officeart/2018/2/layout/IconVerticalSolidList"/>
    <dgm:cxn modelId="{027CB2A0-E952-4869-81D7-105993CF0BD9}" type="presParOf" srcId="{4D201688-AEE4-4258-A8CA-6B581212A763}" destId="{6174E1F0-E9DF-4CA1-92C9-731E5D0EE960}" srcOrd="0" destOrd="0" presId="urn:microsoft.com/office/officeart/2018/2/layout/IconVerticalSolidList"/>
    <dgm:cxn modelId="{103B2005-1633-4A54-A31E-5B8D07ACEA5D}" type="presParOf" srcId="{6174E1F0-E9DF-4CA1-92C9-731E5D0EE960}" destId="{001D4DFC-482A-4CF3-BE44-07EF3D3354B3}" srcOrd="0" destOrd="0" presId="urn:microsoft.com/office/officeart/2018/2/layout/IconVerticalSolidList"/>
    <dgm:cxn modelId="{C66AA919-FF0E-4B7F-99E3-559399D639B9}" type="presParOf" srcId="{6174E1F0-E9DF-4CA1-92C9-731E5D0EE960}" destId="{EE9BB314-60E1-4E4C-B0EC-ABC409A55820}" srcOrd="1" destOrd="0" presId="urn:microsoft.com/office/officeart/2018/2/layout/IconVerticalSolidList"/>
    <dgm:cxn modelId="{9677819F-F22F-420A-A721-A49FA464527D}" type="presParOf" srcId="{6174E1F0-E9DF-4CA1-92C9-731E5D0EE960}" destId="{3A6E9DAE-2D0C-4196-909B-B483C2EBA8C8}" srcOrd="2" destOrd="0" presId="urn:microsoft.com/office/officeart/2018/2/layout/IconVerticalSolidList"/>
    <dgm:cxn modelId="{BBC52B3A-2BC1-4F32-BF62-B28587B4AB2A}" type="presParOf" srcId="{6174E1F0-E9DF-4CA1-92C9-731E5D0EE960}" destId="{59DC426C-9F4F-4439-9AA7-CB11600F2909}" srcOrd="3" destOrd="0" presId="urn:microsoft.com/office/officeart/2018/2/layout/IconVerticalSolidList"/>
    <dgm:cxn modelId="{533FA3A1-230C-4007-B08C-2BDE599D07D7}" type="presParOf" srcId="{4D201688-AEE4-4258-A8CA-6B581212A763}" destId="{61A218CC-E495-45CB-BCD8-85281D3BC006}" srcOrd="1" destOrd="0" presId="urn:microsoft.com/office/officeart/2018/2/layout/IconVerticalSolidList"/>
    <dgm:cxn modelId="{92CFAA21-59A9-440F-9CFD-64B1F38A8817}" type="presParOf" srcId="{4D201688-AEE4-4258-A8CA-6B581212A763}" destId="{0D7376C4-0BA5-448F-9831-49597C6B4F16}" srcOrd="2" destOrd="0" presId="urn:microsoft.com/office/officeart/2018/2/layout/IconVerticalSolidList"/>
    <dgm:cxn modelId="{A5F07325-5D25-4618-859C-C7380F2E5DF5}" type="presParOf" srcId="{0D7376C4-0BA5-448F-9831-49597C6B4F16}" destId="{E3648A04-8976-4BA6-AD51-BF0F495F0BFF}" srcOrd="0" destOrd="0" presId="urn:microsoft.com/office/officeart/2018/2/layout/IconVerticalSolidList"/>
    <dgm:cxn modelId="{437B562F-321F-432F-8CAF-8DB543E42D44}" type="presParOf" srcId="{0D7376C4-0BA5-448F-9831-49597C6B4F16}" destId="{6E5AB40B-65B0-4AA0-852B-634D0676C6E9}" srcOrd="1" destOrd="0" presId="urn:microsoft.com/office/officeart/2018/2/layout/IconVerticalSolidList"/>
    <dgm:cxn modelId="{57A70554-59F2-4947-9AF8-62A188471A36}" type="presParOf" srcId="{0D7376C4-0BA5-448F-9831-49597C6B4F16}" destId="{59F099D0-883B-4F70-9020-E860E5C1D0F9}" srcOrd="2" destOrd="0" presId="urn:microsoft.com/office/officeart/2018/2/layout/IconVerticalSolidList"/>
    <dgm:cxn modelId="{00A3A644-2F19-4477-BCEA-F97ADE094160}" type="presParOf" srcId="{0D7376C4-0BA5-448F-9831-49597C6B4F16}" destId="{88E4D2DF-5804-4DAD-8F7A-51EF0E9CC087}" srcOrd="3" destOrd="0" presId="urn:microsoft.com/office/officeart/2018/2/layout/IconVerticalSolidList"/>
    <dgm:cxn modelId="{1F41D643-DD87-4D38-A158-37358AC586E0}" type="presParOf" srcId="{4D201688-AEE4-4258-A8CA-6B581212A763}" destId="{37CE61F1-82DA-427B-AC9C-452FB0A34F1E}" srcOrd="3" destOrd="0" presId="urn:microsoft.com/office/officeart/2018/2/layout/IconVerticalSolidList"/>
    <dgm:cxn modelId="{A332711B-A913-4AC8-B111-4743377AE915}" type="presParOf" srcId="{4D201688-AEE4-4258-A8CA-6B581212A763}" destId="{D411A7D3-2C7F-4D84-AB9F-345281143F46}" srcOrd="4" destOrd="0" presId="urn:microsoft.com/office/officeart/2018/2/layout/IconVerticalSolidList"/>
    <dgm:cxn modelId="{293B9CE5-5AA1-40C7-8D9C-7F2F8E95885A}" type="presParOf" srcId="{D411A7D3-2C7F-4D84-AB9F-345281143F46}" destId="{8D8A810E-B39A-4E2D-A6AC-F224AB35D2BF}" srcOrd="0" destOrd="0" presId="urn:microsoft.com/office/officeart/2018/2/layout/IconVerticalSolidList"/>
    <dgm:cxn modelId="{8DDC8531-5319-4DC5-A997-B309753E9D3A}" type="presParOf" srcId="{D411A7D3-2C7F-4D84-AB9F-345281143F46}" destId="{CF4A9F08-5A32-4F9A-91E6-26AF6CB1FD10}" srcOrd="1" destOrd="0" presId="urn:microsoft.com/office/officeart/2018/2/layout/IconVerticalSolidList"/>
    <dgm:cxn modelId="{FEE3D029-A025-4405-B2D6-1F8526A7754F}" type="presParOf" srcId="{D411A7D3-2C7F-4D84-AB9F-345281143F46}" destId="{61BCFB5A-9526-498A-B293-E0384C092E3A}" srcOrd="2" destOrd="0" presId="urn:microsoft.com/office/officeart/2018/2/layout/IconVerticalSolidList"/>
    <dgm:cxn modelId="{F42619FF-5530-4624-8BA5-A8CD96E4CEF8}" type="presParOf" srcId="{D411A7D3-2C7F-4D84-AB9F-345281143F46}" destId="{A3E80461-A1D9-4D32-A0EA-15E1C7F0D8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BF759-A4BA-41DD-A4B3-F508A1C5C978}">
      <dsp:nvSpPr>
        <dsp:cNvPr id="0" name=""/>
        <dsp:cNvSpPr/>
      </dsp:nvSpPr>
      <dsp:spPr>
        <a:xfrm>
          <a:off x="0" y="0"/>
          <a:ext cx="5664038" cy="4979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Arial Nova" panose="020B0504020202020204" pitchFamily="34" charset="0"/>
            </a:rPr>
            <a:t>Investigate two different kinds of computer network to discuss Strengths and weaknesses of both.</a:t>
          </a:r>
        </a:p>
      </dsp:txBody>
      <dsp:txXfrm>
        <a:off x="0" y="0"/>
        <a:ext cx="5664038" cy="4979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6093-496F-4374-8DF3-CA1F6984A6A7}">
      <dsp:nvSpPr>
        <dsp:cNvPr id="0" name=""/>
        <dsp:cNvSpPr/>
      </dsp:nvSpPr>
      <dsp:spPr>
        <a:xfrm>
          <a:off x="0" y="9332"/>
          <a:ext cx="8884968" cy="1519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A5F92-0ACE-47A4-A8F8-FC3C27DA4707}">
      <dsp:nvSpPr>
        <dsp:cNvPr id="0" name=""/>
        <dsp:cNvSpPr/>
      </dsp:nvSpPr>
      <dsp:spPr>
        <a:xfrm>
          <a:off x="325188" y="464343"/>
          <a:ext cx="591251" cy="591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C1AF8-BE12-4B88-ADE3-840729EEC55F}">
      <dsp:nvSpPr>
        <dsp:cNvPr id="0" name=""/>
        <dsp:cNvSpPr/>
      </dsp:nvSpPr>
      <dsp:spPr>
        <a:xfrm>
          <a:off x="1241628" y="222468"/>
          <a:ext cx="7643339" cy="107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800100">
            <a:lnSpc>
              <a:spcPct val="100000"/>
            </a:lnSpc>
            <a:spcBef>
              <a:spcPct val="0"/>
            </a:spcBef>
            <a:spcAft>
              <a:spcPct val="35000"/>
            </a:spcAft>
            <a:buNone/>
          </a:pPr>
          <a:r>
            <a:rPr lang="en-GB" sz="1800" b="1" kern="1200" dirty="0">
              <a:latin typeface="Arial Nova" panose="020B0504020202020204" pitchFamily="34" charset="0"/>
            </a:rPr>
            <a:t>Increasingly, the needs of modern homes and workspaces are for greater and more versatile internet coverage than just having a single PC, or group of PCs wired up to a router with ethernet cables.</a:t>
          </a:r>
          <a:endParaRPr lang="en-US" sz="1800" kern="1200" dirty="0">
            <a:latin typeface="Arial Nova" panose="020B0504020202020204" pitchFamily="34" charset="0"/>
          </a:endParaRPr>
        </a:p>
      </dsp:txBody>
      <dsp:txXfrm>
        <a:off x="1241628" y="222468"/>
        <a:ext cx="7643339" cy="1075003"/>
      </dsp:txXfrm>
    </dsp:sp>
    <dsp:sp modelId="{F3AC5F25-08AE-4E65-94E6-3B8E5513761B}">
      <dsp:nvSpPr>
        <dsp:cNvPr id="0" name=""/>
        <dsp:cNvSpPr/>
      </dsp:nvSpPr>
      <dsp:spPr>
        <a:xfrm>
          <a:off x="0" y="1788237"/>
          <a:ext cx="8884968" cy="1075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AEB76-E642-4A79-9AF4-48A20D7F3562}">
      <dsp:nvSpPr>
        <dsp:cNvPr id="0" name=""/>
        <dsp:cNvSpPr/>
      </dsp:nvSpPr>
      <dsp:spPr>
        <a:xfrm>
          <a:off x="325188" y="2030113"/>
          <a:ext cx="591251" cy="591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0F89D-A9A0-46F1-BE5F-CB9FF392A5EC}">
      <dsp:nvSpPr>
        <dsp:cNvPr id="0" name=""/>
        <dsp:cNvSpPr/>
      </dsp:nvSpPr>
      <dsp:spPr>
        <a:xfrm>
          <a:off x="1241628" y="1788237"/>
          <a:ext cx="7643339" cy="107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800100">
            <a:lnSpc>
              <a:spcPct val="100000"/>
            </a:lnSpc>
            <a:spcBef>
              <a:spcPct val="0"/>
            </a:spcBef>
            <a:spcAft>
              <a:spcPct val="35000"/>
            </a:spcAft>
            <a:buNone/>
          </a:pPr>
          <a:r>
            <a:rPr lang="en-GB" sz="1800" b="1" kern="1200" dirty="0">
              <a:latin typeface="Arial Nova" panose="020B0504020202020204" pitchFamily="34" charset="0"/>
            </a:rPr>
            <a:t>Wireless networks enable multiple devices to use the same internet connection remotely, as well as share files and other resources.</a:t>
          </a:r>
          <a:endParaRPr lang="en-US" sz="1800" kern="1200" dirty="0">
            <a:latin typeface="Arial Nova" panose="020B0504020202020204" pitchFamily="34" charset="0"/>
          </a:endParaRPr>
        </a:p>
      </dsp:txBody>
      <dsp:txXfrm>
        <a:off x="1241628" y="1788237"/>
        <a:ext cx="7643339" cy="1075003"/>
      </dsp:txXfrm>
    </dsp:sp>
    <dsp:sp modelId="{7B137048-D026-4145-AB8D-820AB5105E8C}">
      <dsp:nvSpPr>
        <dsp:cNvPr id="0" name=""/>
        <dsp:cNvSpPr/>
      </dsp:nvSpPr>
      <dsp:spPr>
        <a:xfrm>
          <a:off x="0" y="3131991"/>
          <a:ext cx="8884968" cy="1075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7647A-D6E0-455E-8964-029F6EEF09A4}">
      <dsp:nvSpPr>
        <dsp:cNvPr id="0" name=""/>
        <dsp:cNvSpPr/>
      </dsp:nvSpPr>
      <dsp:spPr>
        <a:xfrm>
          <a:off x="325188" y="3373867"/>
          <a:ext cx="591251" cy="591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580D3-1C13-45BF-8CCE-C7D3FC5F5947}">
      <dsp:nvSpPr>
        <dsp:cNvPr id="0" name=""/>
        <dsp:cNvSpPr/>
      </dsp:nvSpPr>
      <dsp:spPr>
        <a:xfrm>
          <a:off x="1241628" y="3131991"/>
          <a:ext cx="7643339" cy="107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800100">
            <a:lnSpc>
              <a:spcPct val="100000"/>
            </a:lnSpc>
            <a:spcBef>
              <a:spcPct val="0"/>
            </a:spcBef>
            <a:spcAft>
              <a:spcPct val="35000"/>
            </a:spcAft>
            <a:buNone/>
          </a:pPr>
          <a:r>
            <a:rPr lang="en-GB" sz="1800" b="1" kern="1200" dirty="0">
              <a:latin typeface="Arial Nova" panose="020B0504020202020204" pitchFamily="34" charset="0"/>
            </a:rPr>
            <a:t>LAN is the ‘Local Area Network.’ As the name suggests, it works to connect local computers.</a:t>
          </a:r>
          <a:endParaRPr lang="en-US" sz="1800" kern="1200" dirty="0">
            <a:latin typeface="Arial Nova" panose="020B0504020202020204" pitchFamily="34" charset="0"/>
          </a:endParaRPr>
        </a:p>
      </dsp:txBody>
      <dsp:txXfrm>
        <a:off x="1241628" y="3131991"/>
        <a:ext cx="7643339" cy="1075003"/>
      </dsp:txXfrm>
    </dsp:sp>
    <dsp:sp modelId="{B3519F4A-385F-4BC5-81D9-D3828E4B9D2F}">
      <dsp:nvSpPr>
        <dsp:cNvPr id="0" name=""/>
        <dsp:cNvSpPr/>
      </dsp:nvSpPr>
      <dsp:spPr>
        <a:xfrm>
          <a:off x="0" y="4475745"/>
          <a:ext cx="8884968" cy="1075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6448B-A4B9-4EF0-BCE0-EB7B91CFE0EA}">
      <dsp:nvSpPr>
        <dsp:cNvPr id="0" name=""/>
        <dsp:cNvSpPr/>
      </dsp:nvSpPr>
      <dsp:spPr>
        <a:xfrm>
          <a:off x="325188" y="4717621"/>
          <a:ext cx="591251" cy="591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0ADD19-565D-41E0-AA18-BBDDFF9DF56D}">
      <dsp:nvSpPr>
        <dsp:cNvPr id="0" name=""/>
        <dsp:cNvSpPr/>
      </dsp:nvSpPr>
      <dsp:spPr>
        <a:xfrm>
          <a:off x="1241628" y="4475745"/>
          <a:ext cx="7643339" cy="107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800100">
            <a:lnSpc>
              <a:spcPct val="100000"/>
            </a:lnSpc>
            <a:spcBef>
              <a:spcPct val="0"/>
            </a:spcBef>
            <a:spcAft>
              <a:spcPct val="35000"/>
            </a:spcAft>
            <a:buNone/>
          </a:pPr>
          <a:r>
            <a:rPr lang="en-GB" sz="1800" b="1" kern="1200" dirty="0">
              <a:latin typeface="Arial Nova" panose="020B0504020202020204" pitchFamily="34" charset="0"/>
            </a:rPr>
            <a:t>WLAN is ‘Wireless Local Area Network.’ Wireless means connection without physical wire.</a:t>
          </a:r>
          <a:endParaRPr lang="en-US" sz="1800" kern="1200" dirty="0">
            <a:latin typeface="Arial Nova" panose="020B0504020202020204" pitchFamily="34" charset="0"/>
          </a:endParaRPr>
        </a:p>
      </dsp:txBody>
      <dsp:txXfrm>
        <a:off x="1241628" y="4475745"/>
        <a:ext cx="7643339" cy="1075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A4461-AA9C-4E69-AC04-566F9DAECEF7}">
      <dsp:nvSpPr>
        <dsp:cNvPr id="0" name=""/>
        <dsp:cNvSpPr/>
      </dsp:nvSpPr>
      <dsp:spPr>
        <a:xfrm>
          <a:off x="0" y="0"/>
          <a:ext cx="8536838" cy="6989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rial Nova" panose="020B0504020202020204" pitchFamily="34" charset="0"/>
            </a:rPr>
            <a:t>Wireless networks</a:t>
          </a:r>
          <a:r>
            <a:rPr lang="en-US" sz="1800" kern="1200" dirty="0">
              <a:latin typeface="Arial Nova" panose="020B0504020202020204" pitchFamily="34" charset="0"/>
            </a:rPr>
            <a:t> can sometimes handle a larger number of users because they are not limited by a specific number of connection ports.</a:t>
          </a:r>
        </a:p>
      </dsp:txBody>
      <dsp:txXfrm>
        <a:off x="20470" y="20470"/>
        <a:ext cx="7723608" cy="657965"/>
      </dsp:txXfrm>
    </dsp:sp>
    <dsp:sp modelId="{C7BCCE41-9B23-4E45-9140-5C666F013A3B}">
      <dsp:nvSpPr>
        <dsp:cNvPr id="0" name=""/>
        <dsp:cNvSpPr/>
      </dsp:nvSpPr>
      <dsp:spPr>
        <a:xfrm>
          <a:off x="714960" y="825978"/>
          <a:ext cx="8536838" cy="6989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Nova" panose="020B0504020202020204" pitchFamily="34" charset="0"/>
            </a:rPr>
            <a:t>As WLAN reduces physical wires so it is a flexible way of communication.</a:t>
          </a:r>
        </a:p>
      </dsp:txBody>
      <dsp:txXfrm>
        <a:off x="735430" y="846448"/>
        <a:ext cx="7326649" cy="657965"/>
      </dsp:txXfrm>
    </dsp:sp>
    <dsp:sp modelId="{5DDEB16F-2D7F-44D7-99D7-FB2E5DE06D33}">
      <dsp:nvSpPr>
        <dsp:cNvPr id="0" name=""/>
        <dsp:cNvSpPr/>
      </dsp:nvSpPr>
      <dsp:spPr>
        <a:xfrm>
          <a:off x="1419249" y="1651957"/>
          <a:ext cx="8536838" cy="6989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Nova" panose="020B0504020202020204" pitchFamily="34" charset="0"/>
            </a:rPr>
            <a:t>It provides high data rate due to small area coverage.</a:t>
          </a:r>
        </a:p>
      </dsp:txBody>
      <dsp:txXfrm>
        <a:off x="1439719" y="1672427"/>
        <a:ext cx="7337320" cy="657965"/>
      </dsp:txXfrm>
    </dsp:sp>
    <dsp:sp modelId="{87B19976-3582-4ABA-B4BD-4B6762ABB317}">
      <dsp:nvSpPr>
        <dsp:cNvPr id="0" name=""/>
        <dsp:cNvSpPr/>
      </dsp:nvSpPr>
      <dsp:spPr>
        <a:xfrm>
          <a:off x="2134209" y="2477936"/>
          <a:ext cx="8536838" cy="6989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Nova" panose="020B0504020202020204" pitchFamily="34" charset="0"/>
            </a:rPr>
            <a:t>The direction of connectivity can be anywhere i.e. you can connect devices in any direction unless it is in the range of access point</a:t>
          </a:r>
        </a:p>
      </dsp:txBody>
      <dsp:txXfrm>
        <a:off x="2154679" y="2498406"/>
        <a:ext cx="7326649" cy="657965"/>
      </dsp:txXfrm>
    </dsp:sp>
    <dsp:sp modelId="{2609DE6A-758E-4FB2-A3B9-A38BB99C7C3E}">
      <dsp:nvSpPr>
        <dsp:cNvPr id="0" name=""/>
        <dsp:cNvSpPr/>
      </dsp:nvSpPr>
      <dsp:spPr>
        <a:xfrm>
          <a:off x="8082549" y="535297"/>
          <a:ext cx="454288" cy="45428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84764" y="535297"/>
        <a:ext cx="249858" cy="341852"/>
      </dsp:txXfrm>
    </dsp:sp>
    <dsp:sp modelId="{6C287518-1CDD-4E7A-9BAF-75B6C5C387BE}">
      <dsp:nvSpPr>
        <dsp:cNvPr id="0" name=""/>
        <dsp:cNvSpPr/>
      </dsp:nvSpPr>
      <dsp:spPr>
        <a:xfrm>
          <a:off x="8797510" y="1361276"/>
          <a:ext cx="454288" cy="45428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99725" y="1361276"/>
        <a:ext cx="249858" cy="341852"/>
      </dsp:txXfrm>
    </dsp:sp>
    <dsp:sp modelId="{4AA1AD67-BA2E-4EEF-A6C1-979972627C78}">
      <dsp:nvSpPr>
        <dsp:cNvPr id="0" name=""/>
        <dsp:cNvSpPr/>
      </dsp:nvSpPr>
      <dsp:spPr>
        <a:xfrm>
          <a:off x="9501799" y="2187255"/>
          <a:ext cx="454288" cy="45428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604014" y="2187255"/>
        <a:ext cx="249858" cy="341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0A83A-B44E-46C4-BEC5-A7A215FBCA5C}">
      <dsp:nvSpPr>
        <dsp:cNvPr id="0" name=""/>
        <dsp:cNvSpPr/>
      </dsp:nvSpPr>
      <dsp:spPr>
        <a:xfrm>
          <a:off x="0" y="398"/>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1D7CA-28DE-45EB-8620-E1833CD7C31B}">
      <dsp:nvSpPr>
        <dsp:cNvPr id="0" name=""/>
        <dsp:cNvSpPr/>
      </dsp:nvSpPr>
      <dsp:spPr>
        <a:xfrm>
          <a:off x="101297" y="75744"/>
          <a:ext cx="184177" cy="184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01741-D95B-41DF-9750-F044EB180C9B}">
      <dsp:nvSpPr>
        <dsp:cNvPr id="0" name=""/>
        <dsp:cNvSpPr/>
      </dsp:nvSpPr>
      <dsp:spPr>
        <a:xfrm>
          <a:off x="386773" y="398"/>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t>- </a:t>
          </a:r>
          <a:r>
            <a:rPr lang="en-GB" sz="1600" kern="1200" dirty="0">
              <a:latin typeface="Arial Nova" panose="020B0504020202020204" pitchFamily="34" charset="0"/>
            </a:rPr>
            <a:t>Three high-spec computers:</a:t>
          </a:r>
          <a:endParaRPr lang="en-US" sz="1600" kern="1200" dirty="0">
            <a:latin typeface="Arial Nova" panose="020B0504020202020204" pitchFamily="34" charset="0"/>
          </a:endParaRPr>
        </a:p>
      </dsp:txBody>
      <dsp:txXfrm>
        <a:off x="386773" y="398"/>
        <a:ext cx="10290370" cy="334868"/>
      </dsp:txXfrm>
    </dsp:sp>
    <dsp:sp modelId="{6A8A428D-A94F-4EE7-9A68-FD19DB204BB2}">
      <dsp:nvSpPr>
        <dsp:cNvPr id="0" name=""/>
        <dsp:cNvSpPr/>
      </dsp:nvSpPr>
      <dsp:spPr>
        <a:xfrm>
          <a:off x="0" y="418984"/>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ABD1-2DFF-4C7B-AC52-3CC359BA68E9}">
      <dsp:nvSpPr>
        <dsp:cNvPr id="0" name=""/>
        <dsp:cNvSpPr/>
      </dsp:nvSpPr>
      <dsp:spPr>
        <a:xfrm>
          <a:off x="101297" y="494329"/>
          <a:ext cx="184177" cy="184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AF546A-586F-41F5-A639-3E056CB8203C}">
      <dsp:nvSpPr>
        <dsp:cNvPr id="0" name=""/>
        <dsp:cNvSpPr/>
      </dsp:nvSpPr>
      <dsp:spPr>
        <a:xfrm>
          <a:off x="386773" y="418984"/>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Sales and Stock Control: computer dedicated to sales and stock control operations.</a:t>
          </a:r>
          <a:endParaRPr lang="en-US" sz="1600" kern="1200" dirty="0">
            <a:latin typeface="Arial Nova" panose="020B0504020202020204" pitchFamily="34" charset="0"/>
          </a:endParaRPr>
        </a:p>
      </dsp:txBody>
      <dsp:txXfrm>
        <a:off x="386773" y="418984"/>
        <a:ext cx="10290370" cy="334868"/>
      </dsp:txXfrm>
    </dsp:sp>
    <dsp:sp modelId="{E3677BA4-5595-4E03-81D7-CA781F8EBBF6}">
      <dsp:nvSpPr>
        <dsp:cNvPr id="0" name=""/>
        <dsp:cNvSpPr/>
      </dsp:nvSpPr>
      <dsp:spPr>
        <a:xfrm>
          <a:off x="0" y="837570"/>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39888-BE3A-40BB-973F-8EDB76522E48}">
      <dsp:nvSpPr>
        <dsp:cNvPr id="0" name=""/>
        <dsp:cNvSpPr/>
      </dsp:nvSpPr>
      <dsp:spPr>
        <a:xfrm>
          <a:off x="101297" y="912915"/>
          <a:ext cx="184177" cy="184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6F000-BFE7-4630-9D4D-BA206B7CB035}">
      <dsp:nvSpPr>
        <dsp:cNvPr id="0" name=""/>
        <dsp:cNvSpPr/>
      </dsp:nvSpPr>
      <dsp:spPr>
        <a:xfrm>
          <a:off x="386773" y="837570"/>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Classes and MP3 Devices: computer to be used for classes on downloading music and configuring MP3 devices.</a:t>
          </a:r>
          <a:endParaRPr lang="en-US" sz="1600" kern="1200" dirty="0">
            <a:latin typeface="Arial Nova" panose="020B0504020202020204" pitchFamily="34" charset="0"/>
          </a:endParaRPr>
        </a:p>
      </dsp:txBody>
      <dsp:txXfrm>
        <a:off x="386773" y="837570"/>
        <a:ext cx="10290370" cy="334868"/>
      </dsp:txXfrm>
    </dsp:sp>
    <dsp:sp modelId="{C0FF36DD-915F-4F2B-ACF8-6574172CFEE0}">
      <dsp:nvSpPr>
        <dsp:cNvPr id="0" name=""/>
        <dsp:cNvSpPr/>
      </dsp:nvSpPr>
      <dsp:spPr>
        <a:xfrm>
          <a:off x="0" y="1256156"/>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EDDA5-2764-41A7-8849-F3ECB587260D}">
      <dsp:nvSpPr>
        <dsp:cNvPr id="0" name=""/>
        <dsp:cNvSpPr/>
      </dsp:nvSpPr>
      <dsp:spPr>
        <a:xfrm>
          <a:off x="101297" y="1331501"/>
          <a:ext cx="184177" cy="184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A3309-D565-44E1-9591-8CD766A70B22}">
      <dsp:nvSpPr>
        <dsp:cNvPr id="0" name=""/>
        <dsp:cNvSpPr/>
      </dsp:nvSpPr>
      <dsp:spPr>
        <a:xfrm>
          <a:off x="386773" y="1256156"/>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Manager's Office: computer set up in the manager's office for administrative tasks.</a:t>
          </a:r>
          <a:endParaRPr lang="en-US" sz="1600" kern="1200" dirty="0">
            <a:latin typeface="Arial Nova" panose="020B0504020202020204" pitchFamily="34" charset="0"/>
          </a:endParaRPr>
        </a:p>
      </dsp:txBody>
      <dsp:txXfrm>
        <a:off x="386773" y="1256156"/>
        <a:ext cx="10290370" cy="334868"/>
      </dsp:txXfrm>
    </dsp:sp>
    <dsp:sp modelId="{FE4C48AA-A9E4-4097-AD3F-982CD81B76CA}">
      <dsp:nvSpPr>
        <dsp:cNvPr id="0" name=""/>
        <dsp:cNvSpPr/>
      </dsp:nvSpPr>
      <dsp:spPr>
        <a:xfrm>
          <a:off x="0" y="1674742"/>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D97CF-D2FF-494C-BD28-00E33AAFF693}">
      <dsp:nvSpPr>
        <dsp:cNvPr id="0" name=""/>
        <dsp:cNvSpPr/>
      </dsp:nvSpPr>
      <dsp:spPr>
        <a:xfrm>
          <a:off x="101297" y="1750087"/>
          <a:ext cx="184177" cy="1841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E068E-197B-44BD-AFDA-4A4E8186BE8E}">
      <dsp:nvSpPr>
        <dsp:cNvPr id="0" name=""/>
        <dsp:cNvSpPr/>
      </dsp:nvSpPr>
      <dsp:spPr>
        <a:xfrm>
          <a:off x="386773" y="1674742"/>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Network Switch: Install a network switch to connect the computers, printers, and other network devices.</a:t>
          </a:r>
          <a:endParaRPr lang="en-US" sz="1600" kern="1200" dirty="0">
            <a:latin typeface="Arial Nova" panose="020B0504020202020204" pitchFamily="34" charset="0"/>
          </a:endParaRPr>
        </a:p>
      </dsp:txBody>
      <dsp:txXfrm>
        <a:off x="386773" y="1674742"/>
        <a:ext cx="10290370" cy="334868"/>
      </dsp:txXfrm>
    </dsp:sp>
    <dsp:sp modelId="{42BDCAE8-788E-4F97-9ACA-64436E2AA674}">
      <dsp:nvSpPr>
        <dsp:cNvPr id="0" name=""/>
        <dsp:cNvSpPr/>
      </dsp:nvSpPr>
      <dsp:spPr>
        <a:xfrm>
          <a:off x="0" y="2093327"/>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8E86F-E73F-4DED-AB5B-729C3E4DA54D}">
      <dsp:nvSpPr>
        <dsp:cNvPr id="0" name=""/>
        <dsp:cNvSpPr/>
      </dsp:nvSpPr>
      <dsp:spPr>
        <a:xfrm>
          <a:off x="101297" y="2168673"/>
          <a:ext cx="184177" cy="1841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6DE9C-0E22-4D57-949C-71F39769F566}">
      <dsp:nvSpPr>
        <dsp:cNvPr id="0" name=""/>
        <dsp:cNvSpPr/>
      </dsp:nvSpPr>
      <dsp:spPr>
        <a:xfrm>
          <a:off x="386773" y="2093327"/>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Printer: Set up a centralized printer that can be accessed by all computers on the network.</a:t>
          </a:r>
          <a:endParaRPr lang="en-US" sz="1600" kern="1200" dirty="0">
            <a:latin typeface="Arial Nova" panose="020B0504020202020204" pitchFamily="34" charset="0"/>
          </a:endParaRPr>
        </a:p>
      </dsp:txBody>
      <dsp:txXfrm>
        <a:off x="386773" y="2093327"/>
        <a:ext cx="10290370" cy="334868"/>
      </dsp:txXfrm>
    </dsp:sp>
    <dsp:sp modelId="{C32794B1-B36F-45C2-A269-0762DBF938D2}">
      <dsp:nvSpPr>
        <dsp:cNvPr id="0" name=""/>
        <dsp:cNvSpPr/>
      </dsp:nvSpPr>
      <dsp:spPr>
        <a:xfrm>
          <a:off x="0" y="2511913"/>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9CF3D-9F81-451B-B259-46E965A7660B}">
      <dsp:nvSpPr>
        <dsp:cNvPr id="0" name=""/>
        <dsp:cNvSpPr/>
      </dsp:nvSpPr>
      <dsp:spPr>
        <a:xfrm>
          <a:off x="101297" y="2587259"/>
          <a:ext cx="184177" cy="1841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B5F64-5839-4C35-84B7-2EFE15157ED5}">
      <dsp:nvSpPr>
        <dsp:cNvPr id="0" name=""/>
        <dsp:cNvSpPr/>
      </dsp:nvSpPr>
      <dsp:spPr>
        <a:xfrm>
          <a:off x="386773" y="2511913"/>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Scanner: Include a network-connected scanner for document digitization and archiving.</a:t>
          </a:r>
          <a:endParaRPr lang="en-US" sz="1600" kern="1200" dirty="0">
            <a:latin typeface="Arial Nova" panose="020B0504020202020204" pitchFamily="34" charset="0"/>
          </a:endParaRPr>
        </a:p>
      </dsp:txBody>
      <dsp:txXfrm>
        <a:off x="386773" y="2511913"/>
        <a:ext cx="10290370" cy="334868"/>
      </dsp:txXfrm>
    </dsp:sp>
    <dsp:sp modelId="{4D870626-DFD0-478A-A414-C0C26033C9F3}">
      <dsp:nvSpPr>
        <dsp:cNvPr id="0" name=""/>
        <dsp:cNvSpPr/>
      </dsp:nvSpPr>
      <dsp:spPr>
        <a:xfrm>
          <a:off x="0" y="2930499"/>
          <a:ext cx="10677144" cy="3348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3CA21-FF02-4ED6-86C0-1E376EE4AC95}">
      <dsp:nvSpPr>
        <dsp:cNvPr id="0" name=""/>
        <dsp:cNvSpPr/>
      </dsp:nvSpPr>
      <dsp:spPr>
        <a:xfrm>
          <a:off x="101297" y="3005845"/>
          <a:ext cx="184177" cy="18417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5F27BB-5F17-4B18-9A5A-DA9A6DBB6641}">
      <dsp:nvSpPr>
        <dsp:cNvPr id="0" name=""/>
        <dsp:cNvSpPr/>
      </dsp:nvSpPr>
      <dsp:spPr>
        <a:xfrm>
          <a:off x="386773" y="2930499"/>
          <a:ext cx="10290370" cy="33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0" tIns="35440" rIns="35440" bIns="35440" numCol="1" spcCol="1270" anchor="ctr" anchorCtr="0">
          <a:noAutofit/>
        </a:bodyPr>
        <a:lstStyle/>
        <a:p>
          <a:pPr marL="0" lvl="0" indent="0" algn="l" defTabSz="711200">
            <a:lnSpc>
              <a:spcPct val="100000"/>
            </a:lnSpc>
            <a:spcBef>
              <a:spcPct val="0"/>
            </a:spcBef>
            <a:spcAft>
              <a:spcPct val="35000"/>
            </a:spcAft>
            <a:buNone/>
          </a:pPr>
          <a:r>
            <a:rPr lang="en-GB" sz="1600" kern="1200" dirty="0">
              <a:latin typeface="Arial Nova" panose="020B0504020202020204" pitchFamily="34" charset="0"/>
            </a:rPr>
            <a:t>- External Storage Device: Attach an external storage device for shared file storage and backup purposes.</a:t>
          </a:r>
          <a:endParaRPr lang="en-US" sz="1600" kern="1200" dirty="0">
            <a:latin typeface="Arial Nova" panose="020B0504020202020204" pitchFamily="34" charset="0"/>
          </a:endParaRPr>
        </a:p>
      </dsp:txBody>
      <dsp:txXfrm>
        <a:off x="386773" y="2930499"/>
        <a:ext cx="10290370" cy="3348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D4DFC-482A-4CF3-BE44-07EF3D3354B3}">
      <dsp:nvSpPr>
        <dsp:cNvPr id="0" name=""/>
        <dsp:cNvSpPr/>
      </dsp:nvSpPr>
      <dsp:spPr>
        <a:xfrm>
          <a:off x="0" y="4530"/>
          <a:ext cx="7352522" cy="20536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BB314-60E1-4E4C-B0EC-ABC409A55820}">
      <dsp:nvSpPr>
        <dsp:cNvPr id="0" name=""/>
        <dsp:cNvSpPr/>
      </dsp:nvSpPr>
      <dsp:spPr>
        <a:xfrm>
          <a:off x="538132" y="542146"/>
          <a:ext cx="979378" cy="978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C426C-9F4F-4439-9AA7-CB11600F2909}">
      <dsp:nvSpPr>
        <dsp:cNvPr id="0" name=""/>
        <dsp:cNvSpPr/>
      </dsp:nvSpPr>
      <dsp:spPr>
        <a:xfrm>
          <a:off x="2055643" y="141883"/>
          <a:ext cx="5112272" cy="178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56" tIns="188456" rIns="188456" bIns="188456" numCol="1" spcCol="1270" anchor="ctr" anchorCtr="0">
          <a:noAutofit/>
        </a:bodyPr>
        <a:lstStyle/>
        <a:p>
          <a:pPr marL="0" lvl="0" indent="0" algn="l" defTabSz="889000">
            <a:lnSpc>
              <a:spcPct val="100000"/>
            </a:lnSpc>
            <a:spcBef>
              <a:spcPct val="0"/>
            </a:spcBef>
            <a:spcAft>
              <a:spcPct val="35000"/>
            </a:spcAft>
            <a:buNone/>
          </a:pPr>
          <a:r>
            <a:rPr lang="en-GB" sz="2000" b="1" kern="1200" dirty="0">
              <a:latin typeface="Arial Nova" panose="020B0504020202020204" pitchFamily="34" charset="0"/>
            </a:rPr>
            <a:t>Hardware Components:</a:t>
          </a:r>
        </a:p>
        <a:p>
          <a:pPr marL="0" lvl="0" indent="0" algn="l" defTabSz="889000">
            <a:lnSpc>
              <a:spcPct val="100000"/>
            </a:lnSpc>
            <a:spcBef>
              <a:spcPct val="0"/>
            </a:spcBef>
            <a:spcAft>
              <a:spcPct val="35000"/>
            </a:spcAft>
            <a:buNone/>
          </a:pPr>
          <a:r>
            <a:rPr lang="en-GB" sz="1800" kern="1200" dirty="0">
              <a:latin typeface="Arial Nova" panose="020B0504020202020204" pitchFamily="34" charset="0"/>
            </a:rPr>
            <a:t>- Research and select cost-effective hardware components that meet the required specifications and future expansion plans.</a:t>
          </a:r>
          <a:endParaRPr lang="en-US" sz="1800" kern="1200" dirty="0">
            <a:latin typeface="Arial Nova" panose="020B0504020202020204" pitchFamily="34" charset="0"/>
          </a:endParaRPr>
        </a:p>
      </dsp:txBody>
      <dsp:txXfrm>
        <a:off x="2055643" y="141883"/>
        <a:ext cx="5112272" cy="1780688"/>
      </dsp:txXfrm>
    </dsp:sp>
    <dsp:sp modelId="{E3648A04-8976-4BA6-AD51-BF0F495F0BFF}">
      <dsp:nvSpPr>
        <dsp:cNvPr id="0" name=""/>
        <dsp:cNvSpPr/>
      </dsp:nvSpPr>
      <dsp:spPr>
        <a:xfrm>
          <a:off x="0" y="2493112"/>
          <a:ext cx="7352522" cy="1778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AB40B-65B0-4AA0-852B-634D0676C6E9}">
      <dsp:nvSpPr>
        <dsp:cNvPr id="0" name=""/>
        <dsp:cNvSpPr/>
      </dsp:nvSpPr>
      <dsp:spPr>
        <a:xfrm>
          <a:off x="538132" y="2865464"/>
          <a:ext cx="979378" cy="978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2DF-5804-4DAD-8F7A-51EF0E9CC087}">
      <dsp:nvSpPr>
        <dsp:cNvPr id="0" name=""/>
        <dsp:cNvSpPr/>
      </dsp:nvSpPr>
      <dsp:spPr>
        <a:xfrm>
          <a:off x="2055643" y="2465200"/>
          <a:ext cx="5112272" cy="178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56" tIns="188456" rIns="188456" bIns="188456" numCol="1" spcCol="1270" anchor="ctr" anchorCtr="0">
          <a:noAutofit/>
        </a:bodyPr>
        <a:lstStyle/>
        <a:p>
          <a:pPr marL="0" lvl="0" indent="0" algn="l" defTabSz="800100">
            <a:lnSpc>
              <a:spcPct val="100000"/>
            </a:lnSpc>
            <a:spcBef>
              <a:spcPct val="0"/>
            </a:spcBef>
            <a:spcAft>
              <a:spcPct val="35000"/>
            </a:spcAft>
            <a:buNone/>
          </a:pPr>
          <a:r>
            <a:rPr lang="en-GB" sz="1800" b="1" kern="1200" dirty="0">
              <a:latin typeface="Arial Nova" panose="020B0504020202020204" pitchFamily="34" charset="0"/>
            </a:rPr>
            <a:t>Software Resources: </a:t>
          </a:r>
        </a:p>
        <a:p>
          <a:pPr marL="0" lvl="0" indent="0" algn="l" defTabSz="800100">
            <a:lnSpc>
              <a:spcPct val="100000"/>
            </a:lnSpc>
            <a:spcBef>
              <a:spcPct val="0"/>
            </a:spcBef>
            <a:spcAft>
              <a:spcPct val="35000"/>
            </a:spcAft>
            <a:buNone/>
          </a:pPr>
          <a:r>
            <a:rPr lang="en-GB" sz="1800" kern="1200" dirty="0">
              <a:latin typeface="Arial Nova" panose="020B0504020202020204" pitchFamily="34" charset="0"/>
            </a:rPr>
            <a:t>-Evaluate different software options, considering both the upfront costs and long-term licensing fees, to optimize the software budget.</a:t>
          </a:r>
          <a:endParaRPr lang="en-US" sz="1800" kern="1200" dirty="0">
            <a:latin typeface="Arial Nova" panose="020B0504020202020204" pitchFamily="34" charset="0"/>
          </a:endParaRPr>
        </a:p>
      </dsp:txBody>
      <dsp:txXfrm>
        <a:off x="2055643" y="2465200"/>
        <a:ext cx="5112272" cy="1780688"/>
      </dsp:txXfrm>
    </dsp:sp>
    <dsp:sp modelId="{8D8A810E-B39A-4E2D-A6AC-F224AB35D2BF}">
      <dsp:nvSpPr>
        <dsp:cNvPr id="0" name=""/>
        <dsp:cNvSpPr/>
      </dsp:nvSpPr>
      <dsp:spPr>
        <a:xfrm>
          <a:off x="0" y="4652903"/>
          <a:ext cx="7352522" cy="1778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A9F08-5A32-4F9A-91E6-26AF6CB1FD10}">
      <dsp:nvSpPr>
        <dsp:cNvPr id="0" name=""/>
        <dsp:cNvSpPr/>
      </dsp:nvSpPr>
      <dsp:spPr>
        <a:xfrm>
          <a:off x="538132" y="5053167"/>
          <a:ext cx="979378" cy="9784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80461-A1D9-4D32-A0EA-15E1C7F0D865}">
      <dsp:nvSpPr>
        <dsp:cNvPr id="0" name=""/>
        <dsp:cNvSpPr/>
      </dsp:nvSpPr>
      <dsp:spPr>
        <a:xfrm>
          <a:off x="2055643" y="4652903"/>
          <a:ext cx="5112272" cy="178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56" tIns="188456" rIns="188456" bIns="188456" numCol="1" spcCol="1270" anchor="ctr" anchorCtr="0">
          <a:noAutofit/>
        </a:bodyPr>
        <a:lstStyle/>
        <a:p>
          <a:pPr marL="0" lvl="0" indent="0" algn="l" defTabSz="800100">
            <a:lnSpc>
              <a:spcPct val="100000"/>
            </a:lnSpc>
            <a:spcBef>
              <a:spcPct val="0"/>
            </a:spcBef>
            <a:spcAft>
              <a:spcPct val="35000"/>
            </a:spcAft>
            <a:buNone/>
          </a:pPr>
          <a:r>
            <a:rPr lang="en-GB" sz="1800" kern="1200" dirty="0">
              <a:latin typeface="Arial Nova" panose="020B0504020202020204" pitchFamily="34" charset="0"/>
            </a:rPr>
            <a:t>By incorporating these elements into your network design, you can ensure that 'First Music' has a secure, efficient, and scalable network and computing system that fulfils the immediate requirements and accommodates future growth.</a:t>
          </a:r>
          <a:endParaRPr lang="en-US" sz="1800" kern="1200" dirty="0">
            <a:latin typeface="Arial Nova" panose="020B0504020202020204" pitchFamily="34" charset="0"/>
          </a:endParaRPr>
        </a:p>
      </dsp:txBody>
      <dsp:txXfrm>
        <a:off x="2055643" y="4652903"/>
        <a:ext cx="5112272" cy="17806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6/23/2023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753423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4882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436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982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267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362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09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61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13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30312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6/23/2023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4279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6/23/2023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324397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pwithease.com/wired-network-vs-wireless-network/" TargetMode="External"/><Relationship Id="rId3" Type="http://schemas.openxmlformats.org/officeDocument/2006/relationships/hyperlink" Target="https://techsession.be/TS20/wireless.html#:~:text=Products%20made%20according%20to%20this,they%20can%20be%20used%20unlicensed." TargetMode="External"/><Relationship Id="rId7" Type="http://schemas.openxmlformats.org/officeDocument/2006/relationships/hyperlink" Target="https://www.pcwdld.com/access-management#wbounce-modal" TargetMode="External"/><Relationship Id="rId2" Type="http://schemas.openxmlformats.org/officeDocument/2006/relationships/hyperlink" Target="https://www.google.com/search?q=test+speed&amp;oq=test+speed&amp;aqs=edge..69i57j0i433i512j0i512l7.2360j0j1&amp;sourceid=chrome&amp;ie=UTF-8&amp;safe=active&amp;ssui=on" TargetMode="External"/><Relationship Id="rId1" Type="http://schemas.openxmlformats.org/officeDocument/2006/relationships/slideLayout" Target="../slideLayouts/slideLayout2.xml"/><Relationship Id="rId6" Type="http://schemas.openxmlformats.org/officeDocument/2006/relationships/hyperlink" Target="https://www.computer-solutions.co.uk/chipdev/tcpwnw.html" TargetMode="External"/><Relationship Id="rId5" Type="http://schemas.openxmlformats.org/officeDocument/2006/relationships/hyperlink" Target="https://www.quora.com/What-do-you-mean-by-reliability-of-computer-network-How-it-is-provided" TargetMode="External"/><Relationship Id="rId4" Type="http://schemas.openxmlformats.org/officeDocument/2006/relationships/hyperlink" Target="https://en.wikipedia.org/wiki/User_Datagram_Protocol" TargetMode="External"/><Relationship Id="rId9" Type="http://schemas.openxmlformats.org/officeDocument/2006/relationships/hyperlink" Target="https://digitalworld839.com/types-of-networks-compu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svg"/><Relationship Id="rId21" Type="http://schemas.openxmlformats.org/officeDocument/2006/relationships/image" Target="../media/image35.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39.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sv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38.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7.sv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svg"/><Relationship Id="rId31" Type="http://schemas.openxmlformats.org/officeDocument/2006/relationships/image" Target="../media/image45.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svg"/><Relationship Id="rId30"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E65FE-133C-2534-F614-22D9E1E2AE1F}"/>
              </a:ext>
            </a:extLst>
          </p:cNvPr>
          <p:cNvSpPr>
            <a:spLocks noGrp="1"/>
          </p:cNvSpPr>
          <p:nvPr>
            <p:ph type="ctrTitle"/>
          </p:nvPr>
        </p:nvSpPr>
        <p:spPr>
          <a:xfrm>
            <a:off x="758952" y="758951"/>
            <a:ext cx="4782039" cy="1966747"/>
          </a:xfrm>
        </p:spPr>
        <p:txBody>
          <a:bodyPr vert="horz" lIns="91440" tIns="45720" rIns="91440" bIns="45720" rtlCol="0" anchor="ctr">
            <a:normAutofit/>
          </a:bodyPr>
          <a:lstStyle/>
          <a:p>
            <a:r>
              <a:rPr lang="en-US" sz="3300" b="0" i="1" kern="1200" spc="100" baseline="0">
                <a:solidFill>
                  <a:schemeClr val="tx1">
                    <a:lumMod val="85000"/>
                    <a:lumOff val="15000"/>
                  </a:schemeClr>
                </a:solidFill>
                <a:effectLst/>
                <a:latin typeface="+mj-lt"/>
                <a:ea typeface="+mj-ea"/>
                <a:cs typeface="+mj-cs"/>
              </a:rPr>
              <a:t>Unit 11 : Computer Networks</a:t>
            </a:r>
            <a:br>
              <a:rPr lang="en-US" sz="3300" b="0" i="1" kern="1200" spc="100" baseline="0">
                <a:solidFill>
                  <a:schemeClr val="tx1">
                    <a:lumMod val="85000"/>
                    <a:lumOff val="15000"/>
                  </a:schemeClr>
                </a:solidFill>
                <a:effectLst/>
                <a:latin typeface="+mj-lt"/>
                <a:ea typeface="+mj-ea"/>
                <a:cs typeface="+mj-cs"/>
              </a:rPr>
            </a:br>
            <a:r>
              <a:rPr lang="en-US" sz="3300" b="0" i="1" kern="1200" spc="100" baseline="0">
                <a:solidFill>
                  <a:schemeClr val="tx1">
                    <a:lumMod val="85000"/>
                    <a:lumOff val="15000"/>
                  </a:schemeClr>
                </a:solidFill>
                <a:effectLst/>
                <a:latin typeface="+mj-lt"/>
                <a:ea typeface="+mj-ea"/>
                <a:cs typeface="+mj-cs"/>
              </a:rPr>
              <a:t>First Music Computer Network</a:t>
            </a:r>
            <a:endParaRPr lang="en-US" sz="3300" i="1" kern="1200" spc="100" baseline="0">
              <a:solidFill>
                <a:schemeClr val="tx1">
                  <a:lumMod val="85000"/>
                  <a:lumOff val="15000"/>
                </a:schemeClr>
              </a:solidFill>
              <a:latin typeface="+mj-lt"/>
              <a:ea typeface="+mj-ea"/>
              <a:cs typeface="+mj-cs"/>
            </a:endParaRPr>
          </a:p>
        </p:txBody>
      </p:sp>
      <p:cxnSp>
        <p:nvCxnSpPr>
          <p:cNvPr id="13" name="Straight Connector 1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4832408-9B8C-C5A9-D88C-260D47FBA62A}"/>
              </a:ext>
            </a:extLst>
          </p:cNvPr>
          <p:cNvSpPr>
            <a:spLocks noGrp="1"/>
          </p:cNvSpPr>
          <p:nvPr>
            <p:ph type="subTitle" idx="1"/>
          </p:nvPr>
        </p:nvSpPr>
        <p:spPr>
          <a:xfrm>
            <a:off x="758826" y="3161684"/>
            <a:ext cx="4782166" cy="2620405"/>
          </a:xfrm>
        </p:spPr>
        <p:txBody>
          <a:bodyPr vert="horz" lIns="91440" tIns="45720" rIns="91440" bIns="45720" rtlCol="0">
            <a:normAutofit/>
          </a:bodyPr>
          <a:lstStyle/>
          <a:p>
            <a:pPr marL="182880"/>
            <a:r>
              <a:rPr lang="en-US" sz="2000" b="0" i="0" dirty="0">
                <a:effectLst/>
                <a:latin typeface="Arial Nova" panose="020B0504020202020204" pitchFamily="34" charset="0"/>
              </a:rPr>
              <a:t>A: Understand the features and uses of computer networking</a:t>
            </a:r>
          </a:p>
          <a:p>
            <a:pPr marL="182880"/>
            <a:r>
              <a:rPr lang="en-US" sz="2000" b="0" i="0" dirty="0">
                <a:effectLst/>
                <a:latin typeface="Arial Nova" panose="020B0504020202020204" pitchFamily="34" charset="0"/>
              </a:rPr>
              <a:t> B: Design a computer network </a:t>
            </a:r>
          </a:p>
          <a:p>
            <a:pPr marL="182880"/>
            <a:r>
              <a:rPr lang="en-US" sz="2000" b="0" i="0" dirty="0">
                <a:effectLst/>
                <a:latin typeface="Arial Nova" panose="020B0504020202020204" pitchFamily="34" charset="0"/>
              </a:rPr>
              <a:t>C: Develop and test a computer network</a:t>
            </a:r>
          </a:p>
          <a:p>
            <a:pPr marL="182880"/>
            <a:r>
              <a:rPr lang="en-US" sz="2000" b="0" i="0" dirty="0">
                <a:effectLst/>
                <a:latin typeface="Arial Nova" panose="020B0504020202020204" pitchFamily="34" charset="0"/>
              </a:rPr>
              <a:t> D: Review the finished computer network</a:t>
            </a:r>
            <a:endParaRPr lang="en-US" sz="2000" dirty="0">
              <a:latin typeface="Arial Nova" panose="020B0504020202020204" pitchFamily="34" charset="0"/>
            </a:endParaRPr>
          </a:p>
        </p:txBody>
      </p:sp>
      <p:pic>
        <p:nvPicPr>
          <p:cNvPr id="4" name="Picture 3">
            <a:extLst>
              <a:ext uri="{FF2B5EF4-FFF2-40B4-BE49-F238E27FC236}">
                <a16:creationId xmlns:a16="http://schemas.microsoft.com/office/drawing/2014/main" id="{CBA2FB97-4AF4-3F04-5D92-81D015BCCA3F}"/>
              </a:ext>
            </a:extLst>
          </p:cNvPr>
          <p:cNvPicPr>
            <a:picLocks noChangeAspect="1"/>
          </p:cNvPicPr>
          <p:nvPr/>
        </p:nvPicPr>
        <p:blipFill rotWithShape="1">
          <a:blip r:embed="rId2"/>
          <a:srcRect l="24381" r="25619"/>
          <a:stretch/>
        </p:blipFill>
        <p:spPr>
          <a:xfrm>
            <a:off x="6096000" y="10"/>
            <a:ext cx="6095998" cy="6857990"/>
          </a:xfrm>
          <a:prstGeom prst="rect">
            <a:avLst/>
          </a:prstGeom>
        </p:spPr>
      </p:pic>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86665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5F7EED-E440-5EA3-45B3-BA538E821934}"/>
              </a:ext>
            </a:extLst>
          </p:cNvPr>
          <p:cNvSpPr>
            <a:spLocks noGrp="1"/>
          </p:cNvSpPr>
          <p:nvPr>
            <p:ph idx="1"/>
          </p:nvPr>
        </p:nvSpPr>
        <p:spPr>
          <a:xfrm>
            <a:off x="1068496" y="531446"/>
            <a:ext cx="5827603" cy="5263293"/>
          </a:xfrm>
        </p:spPr>
        <p:txBody>
          <a:bodyPr>
            <a:normAutofit fontScale="47500" lnSpcReduction="20000"/>
          </a:bodyPr>
          <a:lstStyle/>
          <a:p>
            <a:pPr>
              <a:lnSpc>
                <a:spcPct val="100000"/>
              </a:lnSpc>
              <a:spcAft>
                <a:spcPts val="800"/>
              </a:spcAft>
            </a:pPr>
            <a:r>
              <a:rPr lang="en-GB" sz="3800" b="1" kern="100" dirty="0">
                <a:effectLst/>
                <a:latin typeface="Arial Nova" panose="020B0504020202020204" pitchFamily="34" charset="0"/>
                <a:ea typeface="Calibri" panose="020F0502020204030204" pitchFamily="34" charset="0"/>
                <a:cs typeface="Arial" panose="020B0604020202020204" pitchFamily="34" charset="0"/>
              </a:rPr>
              <a:t>1. Network Design:</a:t>
            </a:r>
          </a:p>
          <a:p>
            <a:pPr>
              <a:lnSpc>
                <a:spcPct val="100000"/>
              </a:lnSpc>
              <a:spcAft>
                <a:spcPts val="800"/>
              </a:spcAft>
            </a:pPr>
            <a:r>
              <a:rPr lang="en-GB" sz="3800" b="1" kern="100" dirty="0">
                <a:effectLst/>
                <a:latin typeface="Arial Nova" panose="020B0504020202020204" pitchFamily="34" charset="0"/>
                <a:ea typeface="Calibri" panose="020F0502020204030204" pitchFamily="34" charset="0"/>
                <a:cs typeface="Arial" panose="020B0604020202020204" pitchFamily="34" charset="0"/>
              </a:rPr>
              <a:t>Local Area Network (LAN):</a:t>
            </a:r>
          </a:p>
          <a:p>
            <a:pPr marL="0" indent="0">
              <a:lnSpc>
                <a:spcPct val="100000"/>
              </a:lnSpc>
              <a:spcAft>
                <a:spcPts val="800"/>
              </a:spcAft>
              <a:buNone/>
            </a:pPr>
            <a:r>
              <a:rPr lang="en-GB" sz="3800" b="1" kern="100" dirty="0">
                <a:effectLst/>
                <a:latin typeface="Arial Nova" panose="020B0504020202020204" pitchFamily="34" charset="0"/>
                <a:ea typeface="Calibri" panose="020F0502020204030204" pitchFamily="34" charset="0"/>
                <a:cs typeface="Arial" panose="020B0604020202020204" pitchFamily="34" charset="0"/>
              </a:rPr>
              <a:t>- Implement a wired LAN infrastructure to ensure stable and high-speed connectivity throughout the store.</a:t>
            </a:r>
          </a:p>
          <a:p>
            <a:pPr>
              <a:lnSpc>
                <a:spcPct val="100000"/>
              </a:lnSpc>
              <a:spcAft>
                <a:spcPts val="800"/>
              </a:spcAft>
            </a:pPr>
            <a:endParaRPr lang="en-GB" sz="3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0000"/>
              </a:lnSpc>
              <a:spcAft>
                <a:spcPts val="800"/>
              </a:spcAft>
            </a:pPr>
            <a:r>
              <a:rPr lang="en-GB" sz="3800" b="1" kern="100" dirty="0">
                <a:effectLst/>
                <a:latin typeface="Arial Nova" panose="020B0504020202020204" pitchFamily="34" charset="0"/>
                <a:ea typeface="Calibri" panose="020F0502020204030204" pitchFamily="34" charset="0"/>
                <a:cs typeface="Arial" panose="020B0604020202020204" pitchFamily="34" charset="0"/>
              </a:rPr>
              <a:t>Network Security: </a:t>
            </a:r>
          </a:p>
          <a:p>
            <a:pPr marL="0" indent="0">
              <a:lnSpc>
                <a:spcPct val="100000"/>
              </a:lnSpc>
              <a:spcAft>
                <a:spcPts val="800"/>
              </a:spcAft>
              <a:buNone/>
            </a:pPr>
            <a:r>
              <a:rPr lang="en-GB" sz="3800" b="1" kern="100" dirty="0">
                <a:latin typeface="Arial Nova" panose="020B0504020202020204" pitchFamily="34" charset="0"/>
                <a:ea typeface="Calibri" panose="020F0502020204030204" pitchFamily="34" charset="0"/>
                <a:cs typeface="Arial" panose="020B0604020202020204" pitchFamily="34" charset="0"/>
              </a:rPr>
              <a:t>- </a:t>
            </a:r>
            <a:r>
              <a:rPr lang="en-GB" sz="3800" b="1" kern="100" dirty="0">
                <a:effectLst/>
                <a:latin typeface="Arial Nova" panose="020B0504020202020204" pitchFamily="34" charset="0"/>
                <a:ea typeface="Calibri" panose="020F0502020204030204" pitchFamily="34" charset="0"/>
                <a:cs typeface="Arial" panose="020B0604020202020204" pitchFamily="34" charset="0"/>
              </a:rPr>
              <a:t>Deploy a firewall, antivirus software, and encryption protocols to protect the network from unauthorized access and ensure data security.</a:t>
            </a:r>
          </a:p>
          <a:p>
            <a:pPr marL="0" indent="0">
              <a:lnSpc>
                <a:spcPct val="100000"/>
              </a:lnSpc>
              <a:spcAft>
                <a:spcPts val="800"/>
              </a:spcAft>
              <a:buNone/>
            </a:pPr>
            <a:endParaRPr lang="en-GB" sz="3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0000"/>
              </a:lnSpc>
              <a:spcAft>
                <a:spcPts val="800"/>
              </a:spcAft>
            </a:pPr>
            <a:r>
              <a:rPr lang="en-GB" sz="3800" b="1" kern="100" dirty="0">
                <a:effectLst/>
                <a:latin typeface="Arial Nova" panose="020B0504020202020204" pitchFamily="34" charset="0"/>
                <a:ea typeface="Calibri" panose="020F0502020204030204" pitchFamily="34" charset="0"/>
                <a:cs typeface="Arial" panose="020B0604020202020204" pitchFamily="34" charset="0"/>
              </a:rPr>
              <a:t>Wireless Access Points (WAPs): </a:t>
            </a:r>
          </a:p>
          <a:p>
            <a:pPr marL="0" indent="0">
              <a:lnSpc>
                <a:spcPct val="100000"/>
              </a:lnSpc>
              <a:spcAft>
                <a:spcPts val="800"/>
              </a:spcAft>
              <a:buNone/>
            </a:pPr>
            <a:r>
              <a:rPr lang="en-GB" sz="3800" b="1" kern="100" dirty="0">
                <a:latin typeface="Arial Nova" panose="020B0504020202020204" pitchFamily="34" charset="0"/>
                <a:ea typeface="Calibri" panose="020F0502020204030204" pitchFamily="34" charset="0"/>
                <a:cs typeface="Arial" panose="020B0604020202020204" pitchFamily="34" charset="0"/>
              </a:rPr>
              <a:t>- </a:t>
            </a:r>
            <a:r>
              <a:rPr lang="en-GB" sz="3800" b="1" kern="100" dirty="0">
                <a:effectLst/>
                <a:latin typeface="Arial Nova" panose="020B0504020202020204" pitchFamily="34" charset="0"/>
                <a:ea typeface="Calibri" panose="020F0502020204030204" pitchFamily="34" charset="0"/>
                <a:cs typeface="Arial" panose="020B0604020202020204" pitchFamily="34" charset="0"/>
              </a:rPr>
              <a:t>Install WAPs strategically within the store to provide wireless internet access for customers and staff.</a:t>
            </a:r>
          </a:p>
          <a:p>
            <a:pPr>
              <a:lnSpc>
                <a:spcPct val="100000"/>
              </a:lnSpc>
            </a:pPr>
            <a:endParaRPr lang="en-GB" sz="1400" dirty="0"/>
          </a:p>
        </p:txBody>
      </p:sp>
      <p:sp>
        <p:nvSpPr>
          <p:cNvPr id="25" name="Freeform: Shape 24">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ireless router">
            <a:extLst>
              <a:ext uri="{FF2B5EF4-FFF2-40B4-BE49-F238E27FC236}">
                <a16:creationId xmlns:a16="http://schemas.microsoft.com/office/drawing/2014/main" id="{7FCA04DE-DDDF-12F7-D4F9-5DCCA2CC3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9247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A9FEC-8471-6428-B3DA-211EAE5C100B}"/>
              </a:ext>
            </a:extLst>
          </p:cNvPr>
          <p:cNvSpPr>
            <a:spLocks noGrp="1"/>
          </p:cNvSpPr>
          <p:nvPr>
            <p:ph type="title"/>
          </p:nvPr>
        </p:nvSpPr>
        <p:spPr>
          <a:xfrm>
            <a:off x="758952" y="420625"/>
            <a:ext cx="10667998" cy="1374056"/>
          </a:xfrm>
        </p:spPr>
        <p:txBody>
          <a:bodyPr anchor="b">
            <a:normAutofit/>
          </a:bodyPr>
          <a:lstStyle/>
          <a:p>
            <a:r>
              <a:rPr lang="en-GB">
                <a:effectLst/>
                <a:latin typeface="Arial Nova" panose="020B0504020202020204" pitchFamily="34" charset="0"/>
                <a:ea typeface="Calibri" panose="020F0502020204030204" pitchFamily="34" charset="0"/>
                <a:cs typeface="Arial" panose="020B0604020202020204" pitchFamily="34" charset="0"/>
              </a:rPr>
              <a:t>2. Hardware Requirements:</a:t>
            </a:r>
            <a:endParaRPr lang="en-GB"/>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8" name="Content Placeholder 2">
            <a:extLst>
              <a:ext uri="{FF2B5EF4-FFF2-40B4-BE49-F238E27FC236}">
                <a16:creationId xmlns:a16="http://schemas.microsoft.com/office/drawing/2014/main" id="{4366E45F-DAE7-9C99-1279-FB14D3C591B9}"/>
              </a:ext>
            </a:extLst>
          </p:cNvPr>
          <p:cNvGraphicFramePr>
            <a:graphicFrameLocks noGrp="1"/>
          </p:cNvGraphicFramePr>
          <p:nvPr>
            <p:ph idx="1"/>
            <p:extLst>
              <p:ext uri="{D42A27DB-BD31-4B8C-83A1-F6EECF244321}">
                <p14:modId xmlns:p14="http://schemas.microsoft.com/office/powerpoint/2010/main" val="965674479"/>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14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9">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FB971-CC87-5D96-8D92-1310CAD566C2}"/>
              </a:ext>
            </a:extLst>
          </p:cNvPr>
          <p:cNvSpPr>
            <a:spLocks noGrp="1"/>
          </p:cNvSpPr>
          <p:nvPr>
            <p:ph type="title"/>
          </p:nvPr>
        </p:nvSpPr>
        <p:spPr>
          <a:xfrm>
            <a:off x="758952" y="420625"/>
            <a:ext cx="10667998" cy="1326814"/>
          </a:xfrm>
        </p:spPr>
        <p:txBody>
          <a:bodyPr anchor="ctr">
            <a:normAutofit/>
          </a:bodyPr>
          <a:lstStyle/>
          <a:p>
            <a:r>
              <a:rPr lang="en-GB" sz="4200" kern="100" dirty="0">
                <a:solidFill>
                  <a:schemeClr val="bg1"/>
                </a:solidFill>
                <a:effectLst/>
                <a:latin typeface="Arial Nova" panose="020B0504020202020204" pitchFamily="34" charset="0"/>
                <a:ea typeface="Calibri" panose="020F0502020204030204" pitchFamily="34" charset="0"/>
                <a:cs typeface="Arial" panose="020B0604020202020204" pitchFamily="34" charset="0"/>
              </a:rPr>
              <a:t>3. Software and Applications:</a:t>
            </a:r>
            <a:br>
              <a:rPr lang="en-GB" sz="4200" kern="100" dirty="0">
                <a:solidFill>
                  <a:schemeClr val="bg1"/>
                </a:solidFill>
                <a:effectLst/>
                <a:latin typeface="Arial Nova" panose="020B0504020202020204" pitchFamily="34" charset="0"/>
                <a:ea typeface="Calibri" panose="020F0502020204030204" pitchFamily="34" charset="0"/>
                <a:cs typeface="Arial" panose="020B0604020202020204" pitchFamily="34" charset="0"/>
              </a:rPr>
            </a:br>
            <a:endParaRPr lang="en-GB" sz="4200" dirty="0">
              <a:solidFill>
                <a:schemeClr val="bg1"/>
              </a:solidFill>
              <a:latin typeface="Arial Nova" panose="020B0504020202020204" pitchFamily="34" charset="0"/>
            </a:endParaRPr>
          </a:p>
        </p:txBody>
      </p:sp>
      <p:sp>
        <p:nvSpPr>
          <p:cNvPr id="3" name="Content Placeholder 2">
            <a:extLst>
              <a:ext uri="{FF2B5EF4-FFF2-40B4-BE49-F238E27FC236}">
                <a16:creationId xmlns:a16="http://schemas.microsoft.com/office/drawing/2014/main" id="{A76E90BE-59D9-A3F3-BFCC-1DC6ED2CA8C1}"/>
              </a:ext>
            </a:extLst>
          </p:cNvPr>
          <p:cNvSpPr>
            <a:spLocks noGrp="1"/>
          </p:cNvSpPr>
          <p:nvPr>
            <p:ph idx="1"/>
          </p:nvPr>
        </p:nvSpPr>
        <p:spPr>
          <a:xfrm>
            <a:off x="109415" y="2168063"/>
            <a:ext cx="7276123" cy="4269312"/>
          </a:xfrm>
        </p:spPr>
        <p:txBody>
          <a:bodyPr anchor="ctr">
            <a:noAutofit/>
          </a:bodyPr>
          <a:lstStyle/>
          <a:p>
            <a:pPr>
              <a:lnSpc>
                <a:spcPct val="100000"/>
              </a:lnSpc>
              <a:spcAft>
                <a:spcPts val="800"/>
              </a:spcAft>
            </a:pPr>
            <a:r>
              <a:rPr lang="en-GB" b="1" kern="100" dirty="0">
                <a:effectLst/>
                <a:latin typeface="Arial Nova" panose="020B0504020202020204" pitchFamily="34" charset="0"/>
                <a:ea typeface="Calibri" panose="020F0502020204030204" pitchFamily="34" charset="0"/>
                <a:cs typeface="Arial" panose="020B0604020202020204" pitchFamily="34" charset="0"/>
              </a:rPr>
              <a:t>Operating System: </a:t>
            </a:r>
          </a:p>
          <a:p>
            <a:pPr marL="0" indent="0">
              <a:lnSpc>
                <a:spcPct val="100000"/>
              </a:lnSpc>
              <a:spcAft>
                <a:spcPts val="800"/>
              </a:spcAft>
              <a:buNone/>
            </a:pPr>
            <a:r>
              <a:rPr lang="en-GB" sz="1800" kern="100" dirty="0">
                <a:effectLst/>
                <a:latin typeface="Arial Nova" panose="020B0504020202020204" pitchFamily="34" charset="0"/>
                <a:ea typeface="Calibri" panose="020F0502020204030204" pitchFamily="34" charset="0"/>
                <a:cs typeface="Arial" panose="020B0604020202020204" pitchFamily="34" charset="0"/>
              </a:rPr>
              <a:t>- Choose a suitable operating system like Windows or macOS for the computers based on compatibility and user preferences.</a:t>
            </a:r>
          </a:p>
          <a:p>
            <a:pPr>
              <a:lnSpc>
                <a:spcPct val="100000"/>
              </a:lnSpc>
              <a:spcAft>
                <a:spcPts val="800"/>
              </a:spcAft>
            </a:pPr>
            <a:r>
              <a:rPr lang="en-GB" b="1" kern="100" dirty="0">
                <a:effectLst/>
                <a:latin typeface="Arial Nova" panose="020B0504020202020204" pitchFamily="34" charset="0"/>
                <a:ea typeface="Calibri" panose="020F0502020204030204" pitchFamily="34" charset="0"/>
                <a:cs typeface="Arial" panose="020B0604020202020204" pitchFamily="34" charset="0"/>
              </a:rPr>
              <a:t>Application Software:</a:t>
            </a:r>
          </a:p>
          <a:p>
            <a:pPr marL="0" indent="0">
              <a:lnSpc>
                <a:spcPct val="100000"/>
              </a:lnSpc>
              <a:spcAft>
                <a:spcPts val="800"/>
              </a:spcAft>
              <a:buNone/>
            </a:pPr>
            <a:r>
              <a:rPr lang="en-GB" sz="1800" kern="100" dirty="0">
                <a:effectLst/>
                <a:latin typeface="Arial Nova" panose="020B0504020202020204" pitchFamily="34" charset="0"/>
                <a:ea typeface="Calibri" panose="020F0502020204030204" pitchFamily="34" charset="0"/>
                <a:cs typeface="Arial" panose="020B0604020202020204" pitchFamily="34" charset="0"/>
              </a:rPr>
              <a:t> - Sales and Stock Control: Utilize specialized inventory management and point-of-sale (POS) software to streamline sales operations and track inventory.</a:t>
            </a:r>
          </a:p>
          <a:p>
            <a:pPr>
              <a:lnSpc>
                <a:spcPct val="100000"/>
              </a:lnSpc>
              <a:spcAft>
                <a:spcPts val="800"/>
              </a:spcAft>
            </a:pPr>
            <a:r>
              <a:rPr lang="en-GB" b="1" kern="100" dirty="0">
                <a:effectLst/>
                <a:latin typeface="Arial Nova" panose="020B0504020202020204" pitchFamily="34" charset="0"/>
                <a:ea typeface="Calibri" panose="020F0502020204030204" pitchFamily="34" charset="0"/>
                <a:cs typeface="Arial" panose="020B0604020202020204" pitchFamily="34" charset="0"/>
              </a:rPr>
              <a:t>Classes and MP3 Devices: </a:t>
            </a:r>
          </a:p>
          <a:p>
            <a:pPr marL="0" indent="0">
              <a:lnSpc>
                <a:spcPct val="100000"/>
              </a:lnSpc>
              <a:spcAft>
                <a:spcPts val="800"/>
              </a:spcAft>
              <a:buNone/>
            </a:pPr>
            <a:r>
              <a:rPr lang="en-GB" sz="1800" kern="100" dirty="0">
                <a:effectLst/>
                <a:latin typeface="Arial Nova" panose="020B0504020202020204" pitchFamily="34" charset="0"/>
                <a:ea typeface="Calibri" panose="020F0502020204030204" pitchFamily="34" charset="0"/>
                <a:cs typeface="Arial" panose="020B0604020202020204" pitchFamily="34" charset="0"/>
              </a:rPr>
              <a:t>- Install software applications that facilitate downloading music and configuring MP3 devices, ensuring a user-friendly experience.</a:t>
            </a:r>
          </a:p>
          <a:p>
            <a:pPr>
              <a:lnSpc>
                <a:spcPct val="100000"/>
              </a:lnSpc>
              <a:spcAft>
                <a:spcPts val="800"/>
              </a:spcAft>
            </a:pPr>
            <a:r>
              <a:rPr lang="en-GB" b="1" kern="100" dirty="0">
                <a:effectLst/>
                <a:latin typeface="Arial Nova" panose="020B0504020202020204" pitchFamily="34" charset="0"/>
                <a:ea typeface="Calibri" panose="020F0502020204030204" pitchFamily="34" charset="0"/>
                <a:cs typeface="Arial" panose="020B0604020202020204" pitchFamily="34" charset="0"/>
              </a:rPr>
              <a:t>Administrative Tasks:</a:t>
            </a:r>
          </a:p>
          <a:p>
            <a:pPr marL="0" indent="0">
              <a:lnSpc>
                <a:spcPct val="100000"/>
              </a:lnSpc>
              <a:spcAft>
                <a:spcPts val="800"/>
              </a:spcAft>
              <a:buNone/>
            </a:pPr>
            <a:r>
              <a:rPr lang="en-GB" sz="1800" kern="100" dirty="0">
                <a:latin typeface="Arial Nova" panose="020B0504020202020204" pitchFamily="34" charset="0"/>
                <a:ea typeface="Calibri" panose="020F0502020204030204" pitchFamily="34" charset="0"/>
                <a:cs typeface="Arial" panose="020B0604020202020204" pitchFamily="34" charset="0"/>
              </a:rPr>
              <a:t>- </a:t>
            </a:r>
            <a:r>
              <a:rPr lang="en-GB" sz="1800" kern="100" dirty="0">
                <a:effectLst/>
                <a:latin typeface="Arial Nova" panose="020B0504020202020204" pitchFamily="34" charset="0"/>
                <a:ea typeface="Calibri" panose="020F0502020204030204" pitchFamily="34" charset="0"/>
                <a:cs typeface="Arial" panose="020B0604020202020204" pitchFamily="34" charset="0"/>
              </a:rPr>
              <a:t>Install office productivity software, such as word processing and spreadsheet applications, to meet the manager's administrative needs.</a:t>
            </a:r>
            <a:endParaRPr lang="en-GB" sz="1400" dirty="0">
              <a:latin typeface="Arial Nova" panose="020B0504020202020204" pitchFamily="34" charset="0"/>
            </a:endParaRPr>
          </a:p>
        </p:txBody>
      </p:sp>
      <p:pic>
        <p:nvPicPr>
          <p:cNvPr id="23" name="Picture 22">
            <a:extLst>
              <a:ext uri="{FF2B5EF4-FFF2-40B4-BE49-F238E27FC236}">
                <a16:creationId xmlns:a16="http://schemas.microsoft.com/office/drawing/2014/main" id="{ACC1527F-4E9B-62F6-27F2-EF28222DF35A}"/>
              </a:ext>
            </a:extLst>
          </p:cNvPr>
          <p:cNvPicPr>
            <a:picLocks noChangeAspect="1"/>
          </p:cNvPicPr>
          <p:nvPr/>
        </p:nvPicPr>
        <p:blipFill rotWithShape="1">
          <a:blip r:embed="rId2"/>
          <a:srcRect t="20495"/>
          <a:stretch/>
        </p:blipFill>
        <p:spPr>
          <a:xfrm>
            <a:off x="7453951" y="2980965"/>
            <a:ext cx="3973000" cy="2234804"/>
          </a:xfrm>
          <a:prstGeom prst="rect">
            <a:avLst/>
          </a:prstGeom>
        </p:spPr>
      </p:pic>
      <p:sp>
        <p:nvSpPr>
          <p:cNvPr id="4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1876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99D1B-008B-4294-10D7-4A9B9AB69148}"/>
              </a:ext>
            </a:extLst>
          </p:cNvPr>
          <p:cNvSpPr>
            <a:spLocks noGrp="1"/>
          </p:cNvSpPr>
          <p:nvPr>
            <p:ph type="title"/>
          </p:nvPr>
        </p:nvSpPr>
        <p:spPr>
          <a:xfrm>
            <a:off x="758952" y="379475"/>
            <a:ext cx="10671048" cy="1554480"/>
          </a:xfrm>
        </p:spPr>
        <p:txBody>
          <a:bodyPr anchor="ctr">
            <a:noAutofit/>
          </a:bodyPr>
          <a:lstStyle/>
          <a:p>
            <a:r>
              <a:rPr lang="en-GB" sz="5400" dirty="0">
                <a:solidFill>
                  <a:schemeClr val="bg1"/>
                </a:solidFill>
                <a:latin typeface="Arial Nova" panose="020B0504020202020204" pitchFamily="34" charset="0"/>
              </a:rPr>
              <a:t>4. User Management and Access Control:</a:t>
            </a:r>
          </a:p>
        </p:txBody>
      </p:sp>
      <p:sp>
        <p:nvSpPr>
          <p:cNvPr id="3" name="Content Placeholder 2">
            <a:extLst>
              <a:ext uri="{FF2B5EF4-FFF2-40B4-BE49-F238E27FC236}">
                <a16:creationId xmlns:a16="http://schemas.microsoft.com/office/drawing/2014/main" id="{4FF6F0A0-4A9A-F79C-6400-FF229E2D5F8A}"/>
              </a:ext>
            </a:extLst>
          </p:cNvPr>
          <p:cNvSpPr>
            <a:spLocks noGrp="1"/>
          </p:cNvSpPr>
          <p:nvPr>
            <p:ph idx="1"/>
          </p:nvPr>
        </p:nvSpPr>
        <p:spPr>
          <a:xfrm>
            <a:off x="758824" y="2607732"/>
            <a:ext cx="9854468" cy="3994982"/>
          </a:xfrm>
        </p:spPr>
        <p:txBody>
          <a:bodyPr>
            <a:normAutofit fontScale="70000" lnSpcReduction="20000"/>
          </a:bodyPr>
          <a:lstStyle/>
          <a:p>
            <a:r>
              <a:rPr lang="en-GB" sz="2600" b="1" dirty="0">
                <a:latin typeface="Arial Nova" panose="020B0504020202020204" pitchFamily="34" charset="0"/>
              </a:rPr>
              <a:t>User Accounts: </a:t>
            </a:r>
          </a:p>
          <a:p>
            <a:pPr marL="0" indent="0">
              <a:buNone/>
            </a:pPr>
            <a:r>
              <a:rPr lang="en-GB" sz="2600" dirty="0">
                <a:latin typeface="Arial Nova" panose="020B0504020202020204" pitchFamily="34" charset="0"/>
              </a:rPr>
              <a:t>- Set up individual user accounts for network users, including the administrator with full control over the network.</a:t>
            </a:r>
          </a:p>
          <a:p>
            <a:r>
              <a:rPr lang="en-GB" sz="2600" b="1" dirty="0">
                <a:latin typeface="Arial Nova" panose="020B0504020202020204" pitchFamily="34" charset="0"/>
              </a:rPr>
              <a:t>Access Permissions: </a:t>
            </a:r>
          </a:p>
          <a:p>
            <a:pPr marL="0" indent="0">
              <a:buNone/>
            </a:pPr>
            <a:r>
              <a:rPr lang="en-GB" sz="2600" dirty="0">
                <a:latin typeface="Arial Nova" panose="020B0504020202020204" pitchFamily="34" charset="0"/>
              </a:rPr>
              <a:t>- Configure different access permissions for shared folders and files to control user access based on their roles and responsibilities.</a:t>
            </a:r>
          </a:p>
          <a:p>
            <a:r>
              <a:rPr lang="en-GB" sz="2600" b="1" dirty="0">
                <a:latin typeface="Arial Nova" panose="020B0504020202020204" pitchFamily="34" charset="0"/>
              </a:rPr>
              <a:t>Password Management: </a:t>
            </a:r>
          </a:p>
          <a:p>
            <a:pPr marL="0" indent="0">
              <a:buNone/>
            </a:pPr>
            <a:r>
              <a:rPr lang="en-GB" sz="2600" dirty="0">
                <a:latin typeface="Arial Nova" panose="020B0504020202020204" pitchFamily="34" charset="0"/>
              </a:rPr>
              <a:t>-Implement password policies and enable password change/reset mechanisms to enhance security.</a:t>
            </a:r>
          </a:p>
          <a:p>
            <a:r>
              <a:rPr lang="en-GB" sz="2600" b="1" dirty="0">
                <a:latin typeface="Arial Nova" panose="020B0504020202020204" pitchFamily="34" charset="0"/>
              </a:rPr>
              <a:t>User Account Administration: </a:t>
            </a:r>
          </a:p>
          <a:p>
            <a:pPr marL="0" indent="0">
              <a:buNone/>
            </a:pPr>
            <a:r>
              <a:rPr lang="en-GB" sz="2600" dirty="0">
                <a:latin typeface="Arial Nova" panose="020B0504020202020204" pitchFamily="34" charset="0"/>
              </a:rPr>
              <a:t>- Provide the ability to add, remove, and modify user accounts, change passwords, and manage login restrictions.</a:t>
            </a:r>
          </a:p>
          <a:p>
            <a:endParaRPr lang="en-GB"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4272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B32C1-8D5D-BC52-B326-40CC245F397A}"/>
              </a:ext>
            </a:extLst>
          </p:cNvPr>
          <p:cNvSpPr>
            <a:spLocks noGrp="1"/>
          </p:cNvSpPr>
          <p:nvPr>
            <p:ph type="title"/>
          </p:nvPr>
        </p:nvSpPr>
        <p:spPr>
          <a:xfrm>
            <a:off x="758952" y="379475"/>
            <a:ext cx="10671048" cy="1554480"/>
          </a:xfrm>
        </p:spPr>
        <p:txBody>
          <a:bodyPr anchor="ctr">
            <a:normAutofit fontScale="90000"/>
          </a:bodyPr>
          <a:lstStyle/>
          <a:p>
            <a:r>
              <a:rPr lang="en-GB" dirty="0">
                <a:solidFill>
                  <a:schemeClr val="bg1"/>
                </a:solidFill>
                <a:latin typeface="Arial Nova" panose="020B0504020202020204" pitchFamily="34" charset="0"/>
              </a:rPr>
              <a:t>5. Network Utilities and Security Measures:</a:t>
            </a:r>
          </a:p>
        </p:txBody>
      </p:sp>
      <p:sp>
        <p:nvSpPr>
          <p:cNvPr id="3" name="Content Placeholder 2">
            <a:extLst>
              <a:ext uri="{FF2B5EF4-FFF2-40B4-BE49-F238E27FC236}">
                <a16:creationId xmlns:a16="http://schemas.microsoft.com/office/drawing/2014/main" id="{D41D7804-248C-D876-4A01-86DEAFA487ED}"/>
              </a:ext>
            </a:extLst>
          </p:cNvPr>
          <p:cNvSpPr>
            <a:spLocks noGrp="1"/>
          </p:cNvSpPr>
          <p:nvPr>
            <p:ph idx="1"/>
          </p:nvPr>
        </p:nvSpPr>
        <p:spPr>
          <a:xfrm>
            <a:off x="758824" y="2607732"/>
            <a:ext cx="10948622" cy="4100978"/>
          </a:xfrm>
        </p:spPr>
        <p:txBody>
          <a:bodyPr>
            <a:noAutofit/>
          </a:bodyPr>
          <a:lstStyle/>
          <a:p>
            <a:pPr>
              <a:lnSpc>
                <a:spcPct val="107000"/>
              </a:lnSpc>
              <a:spcAft>
                <a:spcPts val="800"/>
              </a:spcAft>
            </a:pPr>
            <a:r>
              <a:rPr lang="en-GB" sz="1800" b="1" kern="100" dirty="0">
                <a:effectLst/>
                <a:latin typeface="Arial Nova" panose="020B0504020202020204" pitchFamily="34" charset="0"/>
                <a:ea typeface="Calibri" panose="020F0502020204030204" pitchFamily="34" charset="0"/>
                <a:cs typeface="Arial" panose="020B0604020202020204" pitchFamily="34" charset="0"/>
              </a:rPr>
              <a:t>Remote Desktop:</a:t>
            </a:r>
            <a:r>
              <a:rPr lang="en-GB" sz="1800" kern="100" dirty="0">
                <a:effectLst/>
                <a:latin typeface="Arial Nova" panose="020B0504020202020204" pitchFamily="34" charset="0"/>
                <a:ea typeface="Calibri" panose="020F0502020204030204" pitchFamily="34" charset="0"/>
                <a:cs typeface="Arial" panose="020B0604020202020204" pitchFamily="34" charset="0"/>
              </a:rPr>
              <a:t> </a:t>
            </a:r>
          </a:p>
          <a:p>
            <a:pPr>
              <a:lnSpc>
                <a:spcPct val="107000"/>
              </a:lnSpc>
              <a:spcAft>
                <a:spcPts val="800"/>
              </a:spcAft>
              <a:buFontTx/>
              <a:buChar char="-"/>
            </a:pPr>
            <a:r>
              <a:rPr lang="en-GB" sz="1800" kern="100" dirty="0">
                <a:effectLst/>
                <a:latin typeface="Arial Nova" panose="020B0504020202020204" pitchFamily="34" charset="0"/>
                <a:ea typeface="Calibri" panose="020F0502020204030204" pitchFamily="34" charset="0"/>
                <a:cs typeface="Arial" panose="020B0604020202020204" pitchFamily="34" charset="0"/>
              </a:rPr>
              <a:t>Enable remote desktop functionality to facilitate remote access and troubleshooting of computers.</a:t>
            </a:r>
          </a:p>
          <a:p>
            <a:pPr marL="0" indent="0">
              <a:lnSpc>
                <a:spcPct val="107000"/>
              </a:lnSpc>
              <a:spcAft>
                <a:spcPts val="800"/>
              </a:spcAft>
              <a:buNone/>
            </a:pPr>
            <a:endParaRPr lang="en-GB" sz="1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kern="100" dirty="0">
                <a:effectLst/>
                <a:latin typeface="Arial Nova" panose="020B0504020202020204" pitchFamily="34" charset="0"/>
                <a:ea typeface="Calibri" panose="020F0502020204030204" pitchFamily="34" charset="0"/>
                <a:cs typeface="Arial" panose="020B0604020202020204" pitchFamily="34" charset="0"/>
              </a:rPr>
              <a:t>Instant Messaging:</a:t>
            </a:r>
          </a:p>
          <a:p>
            <a:pPr>
              <a:lnSpc>
                <a:spcPct val="107000"/>
              </a:lnSpc>
              <a:spcAft>
                <a:spcPts val="800"/>
              </a:spcAft>
              <a:buFontTx/>
              <a:buChar char="-"/>
            </a:pPr>
            <a:r>
              <a:rPr lang="en-GB" sz="1800" kern="100" dirty="0">
                <a:effectLst/>
                <a:latin typeface="Arial Nova" panose="020B0504020202020204" pitchFamily="34" charset="0"/>
                <a:ea typeface="Calibri" panose="020F0502020204030204" pitchFamily="34" charset="0"/>
                <a:cs typeface="Arial" panose="020B0604020202020204" pitchFamily="34" charset="0"/>
              </a:rPr>
              <a:t>Install an instant messaging application to enhance communication and collaboration among staff members.</a:t>
            </a:r>
          </a:p>
          <a:p>
            <a:pPr marL="0" indent="0">
              <a:lnSpc>
                <a:spcPct val="107000"/>
              </a:lnSpc>
              <a:spcAft>
                <a:spcPts val="800"/>
              </a:spcAft>
              <a:buNone/>
            </a:pPr>
            <a:endParaRPr lang="en-GB" sz="1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kern="100" dirty="0">
                <a:effectLst/>
                <a:latin typeface="Arial Nova" panose="020B0504020202020204" pitchFamily="34" charset="0"/>
                <a:ea typeface="Calibri" panose="020F0502020204030204" pitchFamily="34" charset="0"/>
                <a:cs typeface="Arial" panose="020B0604020202020204" pitchFamily="34" charset="0"/>
              </a:rPr>
              <a:t>Antivirus and Firewall: </a:t>
            </a:r>
          </a:p>
          <a:p>
            <a:pPr>
              <a:lnSpc>
                <a:spcPct val="107000"/>
              </a:lnSpc>
              <a:spcAft>
                <a:spcPts val="800"/>
              </a:spcAft>
              <a:buFontTx/>
              <a:buChar char="-"/>
            </a:pPr>
            <a:r>
              <a:rPr lang="en-GB" sz="1800" kern="100" dirty="0">
                <a:effectLst/>
                <a:latin typeface="Arial Nova" panose="020B0504020202020204" pitchFamily="34" charset="0"/>
                <a:ea typeface="Calibri" panose="020F0502020204030204" pitchFamily="34" charset="0"/>
                <a:cs typeface="Arial" panose="020B0604020202020204" pitchFamily="34" charset="0"/>
              </a:rPr>
              <a:t>Deploy robust antivirus software and a firewall to protect the network from malware, viruses, and unauthorized access attempts.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4223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A806B-7546-AEE4-D160-7B7708B5EFA6}"/>
              </a:ext>
            </a:extLst>
          </p:cNvPr>
          <p:cNvSpPr>
            <a:spLocks noGrp="1"/>
          </p:cNvSpPr>
          <p:nvPr>
            <p:ph type="title"/>
          </p:nvPr>
        </p:nvSpPr>
        <p:spPr>
          <a:xfrm>
            <a:off x="983395" y="223501"/>
            <a:ext cx="5312254" cy="1540106"/>
          </a:xfrm>
        </p:spPr>
        <p:txBody>
          <a:bodyPr>
            <a:normAutofit fontScale="90000"/>
          </a:bodyPr>
          <a:lstStyle/>
          <a:p>
            <a:r>
              <a:rPr lang="en-GB" sz="4700" dirty="0">
                <a:latin typeface="Arial Nova" panose="020B0504020202020204" pitchFamily="34" charset="0"/>
              </a:rPr>
              <a:t>6. Future Expansion and Scalability:</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22E16DB5-0332-3F96-88FB-B33684B2BC4B}"/>
              </a:ext>
            </a:extLst>
          </p:cNvPr>
          <p:cNvSpPr>
            <a:spLocks noGrp="1"/>
          </p:cNvSpPr>
          <p:nvPr>
            <p:ph idx="1"/>
          </p:nvPr>
        </p:nvSpPr>
        <p:spPr>
          <a:xfrm>
            <a:off x="1105819" y="1585142"/>
            <a:ext cx="5683995" cy="5017571"/>
          </a:xfrm>
        </p:spPr>
        <p:txBody>
          <a:bodyPr>
            <a:noAutofit/>
          </a:bodyPr>
          <a:lstStyle/>
          <a:p>
            <a:pPr>
              <a:lnSpc>
                <a:spcPct val="100000"/>
              </a:lnSpc>
              <a:spcAft>
                <a:spcPts val="800"/>
              </a:spcAft>
            </a:pPr>
            <a:r>
              <a:rPr lang="en-GB" sz="1800" b="1" kern="100" dirty="0">
                <a:effectLst/>
                <a:latin typeface="Arial Nova" panose="020B0504020202020204" pitchFamily="34" charset="0"/>
                <a:ea typeface="Calibri" panose="020F0502020204030204" pitchFamily="34" charset="0"/>
                <a:cs typeface="Arial" panose="020B0604020202020204" pitchFamily="34" charset="0"/>
              </a:rPr>
              <a:t>Website Development: </a:t>
            </a:r>
          </a:p>
          <a:p>
            <a:pPr>
              <a:lnSpc>
                <a:spcPct val="100000"/>
              </a:lnSpc>
              <a:spcAft>
                <a:spcPts val="800"/>
              </a:spcAft>
              <a:buFontTx/>
              <a:buChar char="-"/>
            </a:pPr>
            <a:r>
              <a:rPr lang="en-GB" sz="1800" kern="100" dirty="0">
                <a:latin typeface="Arial Nova" panose="020B0504020202020204" pitchFamily="34" charset="0"/>
                <a:ea typeface="Calibri" panose="020F0502020204030204" pitchFamily="34" charset="0"/>
                <a:cs typeface="Arial" panose="020B0604020202020204" pitchFamily="34" charset="0"/>
              </a:rPr>
              <a:t>Plan </a:t>
            </a:r>
            <a:r>
              <a:rPr lang="en-GB" sz="1800" kern="100" dirty="0">
                <a:effectLst/>
                <a:latin typeface="Arial Nova" panose="020B0504020202020204" pitchFamily="34" charset="0"/>
                <a:ea typeface="Calibri" panose="020F0502020204030204" pitchFamily="34" charset="0"/>
                <a:cs typeface="Arial" panose="020B0604020202020204" pitchFamily="34" charset="0"/>
              </a:rPr>
              <a:t>development of a general information website and a secure e-commerce website to facilitate online sales.</a:t>
            </a:r>
          </a:p>
          <a:p>
            <a:pPr marL="0" indent="0">
              <a:lnSpc>
                <a:spcPct val="100000"/>
              </a:lnSpc>
              <a:spcAft>
                <a:spcPts val="800"/>
              </a:spcAft>
              <a:buNone/>
            </a:pPr>
            <a:endParaRPr lang="en-GB" sz="1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0000"/>
              </a:lnSpc>
              <a:spcAft>
                <a:spcPts val="800"/>
              </a:spcAft>
            </a:pPr>
            <a:r>
              <a:rPr lang="en-GB" sz="1800" b="1" kern="100" dirty="0">
                <a:effectLst/>
                <a:latin typeface="Arial Nova" panose="020B0504020202020204" pitchFamily="34" charset="0"/>
                <a:ea typeface="Calibri" panose="020F0502020204030204" pitchFamily="34" charset="0"/>
                <a:cs typeface="Arial" panose="020B0604020202020204" pitchFamily="34" charset="0"/>
              </a:rPr>
              <a:t>Network Capacity:</a:t>
            </a:r>
          </a:p>
          <a:p>
            <a:pPr>
              <a:lnSpc>
                <a:spcPct val="100000"/>
              </a:lnSpc>
              <a:spcAft>
                <a:spcPts val="800"/>
              </a:spcAft>
              <a:buFontTx/>
              <a:buChar char="-"/>
            </a:pPr>
            <a:r>
              <a:rPr lang="en-GB" sz="1800" kern="100" dirty="0">
                <a:effectLst/>
                <a:latin typeface="Arial Nova" panose="020B0504020202020204" pitchFamily="34" charset="0"/>
                <a:ea typeface="Calibri" panose="020F0502020204030204" pitchFamily="34" charset="0"/>
                <a:cs typeface="Arial" panose="020B0604020202020204" pitchFamily="34" charset="0"/>
              </a:rPr>
              <a:t>Design the network infrastructure with scalability in mind, allowing for additional devices, increased network traffic, and future growth.</a:t>
            </a:r>
          </a:p>
          <a:p>
            <a:pPr marL="0" indent="0">
              <a:lnSpc>
                <a:spcPct val="100000"/>
              </a:lnSpc>
              <a:spcAft>
                <a:spcPts val="800"/>
              </a:spcAft>
              <a:buNone/>
            </a:pPr>
            <a:endParaRPr lang="en-GB" sz="1800" kern="100" dirty="0">
              <a:effectLst/>
              <a:latin typeface="Arial Nova" panose="020B0504020202020204" pitchFamily="34" charset="0"/>
              <a:ea typeface="Calibri" panose="020F0502020204030204" pitchFamily="34" charset="0"/>
              <a:cs typeface="Arial" panose="020B0604020202020204" pitchFamily="34" charset="0"/>
            </a:endParaRPr>
          </a:p>
          <a:p>
            <a:pPr>
              <a:lnSpc>
                <a:spcPct val="100000"/>
              </a:lnSpc>
            </a:pPr>
            <a:r>
              <a:rPr lang="en-GB" sz="1800" dirty="0">
                <a:effectLst/>
                <a:latin typeface="Arial Nova" panose="020B0504020202020204" pitchFamily="34" charset="0"/>
                <a:ea typeface="Calibri" panose="020F0502020204030204" pitchFamily="34" charset="0"/>
                <a:cs typeface="Arial" panose="020B0604020202020204" pitchFamily="34" charset="0"/>
              </a:rPr>
              <a:t> </a:t>
            </a:r>
            <a:r>
              <a:rPr lang="en-GB" sz="1800" b="1" dirty="0">
                <a:effectLst/>
                <a:latin typeface="Arial Nova" panose="020B0504020202020204" pitchFamily="34" charset="0"/>
                <a:ea typeface="Calibri" panose="020F0502020204030204" pitchFamily="34" charset="0"/>
                <a:cs typeface="Arial" panose="020B0604020202020204" pitchFamily="34" charset="0"/>
              </a:rPr>
              <a:t>Cloud Integration: </a:t>
            </a:r>
          </a:p>
          <a:p>
            <a:pPr marL="0" indent="0">
              <a:lnSpc>
                <a:spcPct val="100000"/>
              </a:lnSpc>
              <a:buNone/>
            </a:pPr>
            <a:r>
              <a:rPr lang="en-GB" sz="1800" dirty="0">
                <a:latin typeface="Arial Nova" panose="020B0504020202020204" pitchFamily="34" charset="0"/>
                <a:ea typeface="Calibri" panose="020F0502020204030204" pitchFamily="34" charset="0"/>
                <a:cs typeface="Arial" panose="020B0604020202020204" pitchFamily="34" charset="0"/>
              </a:rPr>
              <a:t>- </a:t>
            </a:r>
            <a:r>
              <a:rPr lang="en-GB" sz="1800" dirty="0">
                <a:effectLst/>
                <a:latin typeface="Arial Nova" panose="020B0504020202020204" pitchFamily="34" charset="0"/>
                <a:ea typeface="Calibri" panose="020F0502020204030204" pitchFamily="34" charset="0"/>
                <a:cs typeface="Arial" panose="020B0604020202020204" pitchFamily="34" charset="0"/>
              </a:rPr>
              <a:t>Explore cloud-based solutions for storage, backup, and hosting the websites to minimize hardware and maintenance costs.</a:t>
            </a:r>
            <a:endParaRPr lang="en-GB" sz="1800" dirty="0">
              <a:latin typeface="Arial Nova" panose="020B0504020202020204" pitchFamily="34" charset="0"/>
            </a:endParaRP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6" descr="Web Design">
            <a:extLst>
              <a:ext uri="{FF2B5EF4-FFF2-40B4-BE49-F238E27FC236}">
                <a16:creationId xmlns:a16="http://schemas.microsoft.com/office/drawing/2014/main" id="{0C38C6E2-2B61-D9C8-9EFB-2D7EC4B47C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3012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D85C-6A52-319B-0F8F-84961DAC2DD5}"/>
              </a:ext>
            </a:extLst>
          </p:cNvPr>
          <p:cNvSpPr>
            <a:spLocks noGrp="1"/>
          </p:cNvSpPr>
          <p:nvPr>
            <p:ph type="title"/>
          </p:nvPr>
        </p:nvSpPr>
        <p:spPr>
          <a:xfrm>
            <a:off x="758952" y="758952"/>
            <a:ext cx="3831336" cy="1046402"/>
          </a:xfrm>
        </p:spPr>
        <p:txBody>
          <a:bodyPr>
            <a:normAutofit/>
          </a:bodyPr>
          <a:lstStyle/>
          <a:p>
            <a:r>
              <a:rPr lang="en-GB" sz="3200" b="1" dirty="0">
                <a:effectLst/>
                <a:latin typeface="Arial Nova" panose="020B0504020202020204" pitchFamily="34" charset="0"/>
                <a:ea typeface="Calibri" panose="020F0502020204030204" pitchFamily="34" charset="0"/>
                <a:cs typeface="Arial" panose="020B0604020202020204" pitchFamily="34" charset="0"/>
              </a:rPr>
              <a:t>7. Cost Considerations:</a:t>
            </a:r>
            <a:endParaRPr lang="en-GB" sz="8800" b="1" dirty="0"/>
          </a:p>
        </p:txBody>
      </p:sp>
      <p:graphicFrame>
        <p:nvGraphicFramePr>
          <p:cNvPr id="5" name="Content Placeholder 2">
            <a:extLst>
              <a:ext uri="{FF2B5EF4-FFF2-40B4-BE49-F238E27FC236}">
                <a16:creationId xmlns:a16="http://schemas.microsoft.com/office/drawing/2014/main" id="{B3699DBD-1F64-17FF-BD52-DFDB260FD44B}"/>
              </a:ext>
            </a:extLst>
          </p:cNvPr>
          <p:cNvGraphicFramePr>
            <a:graphicFrameLocks noGrp="1"/>
          </p:cNvGraphicFramePr>
          <p:nvPr>
            <p:ph idx="1"/>
            <p:extLst>
              <p:ext uri="{D42A27DB-BD31-4B8C-83A1-F6EECF244321}">
                <p14:modId xmlns:p14="http://schemas.microsoft.com/office/powerpoint/2010/main" val="660615072"/>
              </p:ext>
            </p:extLst>
          </p:nvPr>
        </p:nvGraphicFramePr>
        <p:xfrm>
          <a:off x="4077478" y="261257"/>
          <a:ext cx="7352522" cy="6438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61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6EFAC-28DE-2E79-EB29-CF254BCA3AF1}"/>
              </a:ext>
            </a:extLst>
          </p:cNvPr>
          <p:cNvSpPr>
            <a:spLocks noGrp="1"/>
          </p:cNvSpPr>
          <p:nvPr>
            <p:ph type="title"/>
          </p:nvPr>
        </p:nvSpPr>
        <p:spPr>
          <a:xfrm>
            <a:off x="763051" y="1567543"/>
            <a:ext cx="10666949" cy="4973216"/>
          </a:xfrm>
        </p:spPr>
        <p:txBody>
          <a:bodyPr>
            <a:normAutofit/>
          </a:bodyPr>
          <a:lstStyle/>
          <a:p>
            <a:r>
              <a:rPr lang="en-GB" sz="1800" b="0" i="0" dirty="0">
                <a:solidFill>
                  <a:schemeClr val="tx1"/>
                </a:solidFill>
                <a:effectLst/>
                <a:latin typeface="Arial Nova" panose="020B0504020202020204" pitchFamily="34" charset="0"/>
              </a:rPr>
              <a:t> </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2000" b="1" i="0" dirty="0">
                <a:solidFill>
                  <a:schemeClr val="tx1"/>
                </a:solidFill>
                <a:effectLst/>
                <a:latin typeface="Arial Nova" panose="020B0504020202020204" pitchFamily="34" charset="0"/>
              </a:rPr>
              <a:t>Network Diagram:</a:t>
            </a:r>
            <a:br>
              <a:rPr lang="en-GB" sz="2000" b="1" i="0" dirty="0">
                <a:solidFill>
                  <a:schemeClr val="tx1"/>
                </a:solidFill>
                <a:effectLst/>
                <a:latin typeface="Arial Nova" panose="020B0504020202020204" pitchFamily="34" charset="0"/>
              </a:rPr>
            </a:br>
            <a:r>
              <a:rPr lang="en-GB" sz="2000" b="1" i="0" dirty="0">
                <a:solidFill>
                  <a:schemeClr val="tx1"/>
                </a:solidFill>
                <a:effectLst/>
                <a:latin typeface="Arial Nova" panose="020B0504020202020204" pitchFamily="34" charset="0"/>
              </a:rPr>
              <a:t>a visual representation of this network structure, including 9 Pc devices , connections is LAN and WLAN, and IP addresses (if applicable).</a:t>
            </a:r>
            <a:br>
              <a:rPr lang="en-GB" sz="2000" b="1" i="0" dirty="0">
                <a:solidFill>
                  <a:schemeClr val="tx1"/>
                </a:solidFill>
                <a:effectLst/>
                <a:latin typeface="Arial Nova" panose="020B0504020202020204" pitchFamily="34" charset="0"/>
              </a:rPr>
            </a:br>
            <a:r>
              <a:rPr lang="en-GB" sz="2000" b="1" i="0" dirty="0">
                <a:solidFill>
                  <a:schemeClr val="tx1"/>
                </a:solidFill>
                <a:effectLst/>
                <a:latin typeface="Arial Nova" panose="020B0504020202020204" pitchFamily="34" charset="0"/>
              </a:rPr>
              <a:t>Picture is showing the positioning of network devices and equipment within the store.</a:t>
            </a:r>
            <a:br>
              <a:rPr lang="en-GB" sz="2000" b="1" i="0" dirty="0">
                <a:solidFill>
                  <a:schemeClr val="tx1"/>
                </a:solidFill>
                <a:effectLst/>
                <a:latin typeface="Arial Nova" panose="020B0504020202020204" pitchFamily="34" charset="0"/>
              </a:rPr>
            </a:br>
            <a:endParaRPr lang="en-GB" sz="1800" b="1" dirty="0">
              <a:solidFill>
                <a:schemeClr val="tx1"/>
              </a:solidFill>
              <a:latin typeface="Arial Nova" panose="020B0504020202020204" pitchFamily="34" charset="0"/>
            </a:endParaRPr>
          </a:p>
        </p:txBody>
      </p:sp>
      <p:sp>
        <p:nvSpPr>
          <p:cNvPr id="5" name="Text Placeholder 4">
            <a:extLst>
              <a:ext uri="{FF2B5EF4-FFF2-40B4-BE49-F238E27FC236}">
                <a16:creationId xmlns:a16="http://schemas.microsoft.com/office/drawing/2014/main" id="{C54386B6-3E76-44A2-8559-FFE134007D2E}"/>
              </a:ext>
            </a:extLst>
          </p:cNvPr>
          <p:cNvSpPr>
            <a:spLocks noGrp="1"/>
          </p:cNvSpPr>
          <p:nvPr>
            <p:ph type="body" idx="1"/>
          </p:nvPr>
        </p:nvSpPr>
        <p:spPr>
          <a:xfrm>
            <a:off x="758952" y="410174"/>
            <a:ext cx="10671048" cy="822960"/>
          </a:xfrm>
        </p:spPr>
        <p:txBody>
          <a:bodyPr/>
          <a:lstStyle/>
          <a:p>
            <a:r>
              <a:rPr lang="en-GB" b="0" i="0" dirty="0">
                <a:solidFill>
                  <a:schemeClr val="tx1"/>
                </a:solidFill>
                <a:effectLst/>
                <a:latin typeface="Arial Nova" panose="020B0504020202020204" pitchFamily="34" charset="0"/>
              </a:rPr>
              <a:t>The purpose of the new computer network for 'First Music' is to establish a robust and secure network infrastructure that supports the following user requirements:</a:t>
            </a:r>
            <a:endParaRPr lang="en-GB"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72485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8696-4BC7-9101-D179-2B8DD03671AD}"/>
              </a:ext>
            </a:extLst>
          </p:cNvPr>
          <p:cNvSpPr>
            <a:spLocks noGrp="1"/>
          </p:cNvSpPr>
          <p:nvPr>
            <p:ph type="title"/>
          </p:nvPr>
        </p:nvSpPr>
        <p:spPr>
          <a:xfrm>
            <a:off x="763051" y="1602252"/>
            <a:ext cx="10666949" cy="5162442"/>
          </a:xfrm>
        </p:spPr>
        <p:txBody>
          <a:bodyPr>
            <a:normAutofit/>
          </a:bodyPr>
          <a:lstStyle/>
          <a:p>
            <a:r>
              <a:rPr lang="en-GB" sz="1800" b="1" i="0" dirty="0">
                <a:solidFill>
                  <a:schemeClr val="tx1"/>
                </a:solidFill>
                <a:effectLst/>
                <a:latin typeface="Arial Nova" panose="020B0504020202020204" pitchFamily="34" charset="0"/>
              </a:rPr>
              <a:t>1-Customers:</a:t>
            </a: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a:t>
            </a:r>
            <a:r>
              <a:rPr lang="en-GB" sz="1800" b="0" i="0" dirty="0">
                <a:solidFill>
                  <a:schemeClr val="tx1"/>
                </a:solidFill>
                <a:effectLst/>
                <a:latin typeface="Arial Nova" panose="020B0504020202020204" pitchFamily="34" charset="0"/>
              </a:rPr>
              <a:t>Access the network for music downloads and online browsing.</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-Seamless and reliable connectivity.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-Connect MP3 devices to the customer computers for data transfer.</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-Individual login credentials for each customer for personalized access.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2-Sales and Stock Control Operations:</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a:t>
            </a:r>
            <a:r>
              <a:rPr lang="en-GB" sz="1800" b="0" i="0" dirty="0">
                <a:solidFill>
                  <a:schemeClr val="tx1"/>
                </a:solidFill>
                <a:effectLst/>
                <a:latin typeface="Arial Nova" panose="020B0504020202020204" pitchFamily="34" charset="0"/>
              </a:rPr>
              <a:t>Dedicated computer for managing sales and stock control processes.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-Fast and efficient connectivity to ensure real-time updates.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3-General Office Computer:</a:t>
            </a: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a:t>
            </a:r>
            <a:r>
              <a:rPr lang="en-GB" sz="1800" b="0" i="0" dirty="0">
                <a:solidFill>
                  <a:schemeClr val="tx1"/>
                </a:solidFill>
                <a:effectLst/>
                <a:latin typeface="Arial Nova" panose="020B0504020202020204" pitchFamily="34" charset="0"/>
              </a:rPr>
              <a:t>Connectivity to the network for administrative tasks and access to shared resources.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-Wireless connectivity for flexibility and convenience.</a:t>
            </a:r>
            <a:br>
              <a:rPr lang="en-GB" sz="1800" b="0" i="0" dirty="0">
                <a:solidFill>
                  <a:schemeClr val="tx1"/>
                </a:solidFill>
                <a:effectLst/>
                <a:latin typeface="Arial Nova" panose="020B0504020202020204" pitchFamily="34" charset="0"/>
              </a:rPr>
            </a:br>
            <a:endParaRPr lang="en-GB" sz="1800" dirty="0">
              <a:solidFill>
                <a:schemeClr val="tx1"/>
              </a:solidFill>
              <a:latin typeface="Arial Nova" panose="020B0504020202020204" pitchFamily="34" charset="0"/>
            </a:endParaRPr>
          </a:p>
        </p:txBody>
      </p:sp>
      <p:sp>
        <p:nvSpPr>
          <p:cNvPr id="3" name="Text Placeholder 2">
            <a:extLst>
              <a:ext uri="{FF2B5EF4-FFF2-40B4-BE49-F238E27FC236}">
                <a16:creationId xmlns:a16="http://schemas.microsoft.com/office/drawing/2014/main" id="{D3DB264C-DEAA-C1B2-14F0-C44976711942}"/>
              </a:ext>
            </a:extLst>
          </p:cNvPr>
          <p:cNvSpPr>
            <a:spLocks noGrp="1"/>
          </p:cNvSpPr>
          <p:nvPr>
            <p:ph type="body" idx="1"/>
          </p:nvPr>
        </p:nvSpPr>
        <p:spPr>
          <a:xfrm>
            <a:off x="758952" y="447496"/>
            <a:ext cx="10671048" cy="822960"/>
          </a:xfrm>
        </p:spPr>
        <p:txBody>
          <a:bodyPr/>
          <a:lstStyle/>
          <a:p>
            <a:r>
              <a:rPr lang="en-GB" b="0" i="0" dirty="0">
                <a:solidFill>
                  <a:schemeClr val="tx1"/>
                </a:solidFill>
                <a:effectLst/>
                <a:latin typeface="Arial Nova" panose="020B0504020202020204" pitchFamily="34" charset="0"/>
              </a:rPr>
              <a:t>The purpose of the new computer network for 'First Music' is to establish a robust and secure network infrastructure that supports the following user requirements:</a:t>
            </a:r>
            <a:endParaRPr lang="en-GB"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19320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3C55-0763-9C05-A84B-461E35885148}"/>
              </a:ext>
            </a:extLst>
          </p:cNvPr>
          <p:cNvSpPr>
            <a:spLocks noGrp="1"/>
          </p:cNvSpPr>
          <p:nvPr>
            <p:ph type="title"/>
          </p:nvPr>
        </p:nvSpPr>
        <p:spPr>
          <a:xfrm>
            <a:off x="762525" y="839754"/>
            <a:ext cx="10666949" cy="5411755"/>
          </a:xfrm>
        </p:spPr>
        <p:txBody>
          <a:bodyPr>
            <a:normAutofit/>
          </a:bodyPr>
          <a:lstStyle/>
          <a:p>
            <a:r>
              <a:rPr lang="en-GB" sz="1800" b="1" i="0" dirty="0">
                <a:solidFill>
                  <a:schemeClr val="tx1"/>
                </a:solidFill>
                <a:effectLst/>
                <a:latin typeface="Arial Nova" panose="020B0504020202020204" pitchFamily="34" charset="0"/>
              </a:rPr>
              <a:t>4-Servers and Data Protection:</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a:t>
            </a:r>
            <a:r>
              <a:rPr lang="en-GB" sz="1800" b="0" i="0" dirty="0">
                <a:solidFill>
                  <a:schemeClr val="tx1"/>
                </a:solidFill>
                <a:effectLst/>
                <a:latin typeface="Arial Nova" panose="020B0504020202020204" pitchFamily="34" charset="0"/>
              </a:rPr>
              <a:t>General Server: Centralized storage and management of data.</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-Honey Pods: Additional security layer for protecting the server against potential hackers.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 </a:t>
            </a:r>
            <a:r>
              <a:rPr lang="en-GB" sz="1800" i="0" dirty="0">
                <a:solidFill>
                  <a:schemeClr val="tx1"/>
                </a:solidFill>
                <a:effectLst/>
                <a:latin typeface="Arial Nova" panose="020B0504020202020204" pitchFamily="34" charset="0"/>
              </a:rPr>
              <a:t>Backup Server : </a:t>
            </a:r>
            <a:r>
              <a:rPr lang="en-GB" sz="1800" b="0" i="0" dirty="0">
                <a:solidFill>
                  <a:schemeClr val="tx1"/>
                </a:solidFill>
                <a:effectLst/>
                <a:latin typeface="Arial Nova" panose="020B0504020202020204" pitchFamily="34" charset="0"/>
              </a:rPr>
              <a:t>Stores duplicate copies of data for disaster recovery.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 - Firewall, antivirus software, and encryption protocols for network security.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latin typeface="Arial Nova" panose="020B0504020202020204" pitchFamily="34" charset="0"/>
              </a:rPr>
              <a:t>5</a:t>
            </a:r>
            <a:r>
              <a:rPr lang="en-GB" sz="1800" b="1" i="0" dirty="0">
                <a:solidFill>
                  <a:schemeClr val="tx1"/>
                </a:solidFill>
                <a:effectLst/>
                <a:latin typeface="Arial Nova" panose="020B0504020202020204" pitchFamily="34" charset="0"/>
              </a:rPr>
              <a:t>-Printer:</a:t>
            </a:r>
            <a:br>
              <a:rPr lang="en-GB" sz="1800" b="1"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 Connected to the switch hub for accessibility by all customers.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latin typeface="Arial Nova" panose="020B0504020202020204" pitchFamily="34" charset="0"/>
              </a:rPr>
              <a:t>6</a:t>
            </a:r>
            <a:r>
              <a:rPr lang="en-GB" sz="1800" b="1" i="0" dirty="0">
                <a:solidFill>
                  <a:schemeClr val="tx1"/>
                </a:solidFill>
                <a:effectLst/>
                <a:latin typeface="Arial Nova" panose="020B0504020202020204" pitchFamily="34" charset="0"/>
              </a:rPr>
              <a:t>-CCTV Security:</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 </a:t>
            </a:r>
            <a:r>
              <a:rPr lang="en-GB" sz="1800" b="0" i="0" dirty="0">
                <a:solidFill>
                  <a:schemeClr val="tx1"/>
                </a:solidFill>
                <a:effectLst/>
                <a:latin typeface="Arial Nova" panose="020B0504020202020204" pitchFamily="34" charset="0"/>
              </a:rPr>
              <a:t>Network integration of CCTV cameras for surveillance and security purposes.</a:t>
            </a:r>
            <a:endParaRPr lang="en-GB" sz="1800"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151771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3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552293-D3A4-C71D-D8CA-9CAA60B5086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4600" i="1" kern="1200" spc="100" baseline="0">
                <a:solidFill>
                  <a:schemeClr val="bg1"/>
                </a:solidFill>
                <a:latin typeface="+mj-lt"/>
                <a:ea typeface="+mj-ea"/>
                <a:cs typeface="+mj-cs"/>
              </a:rPr>
              <a:t>The uses and features of two different computer networks: </a:t>
            </a:r>
          </a:p>
        </p:txBody>
      </p:sp>
      <p:sp>
        <p:nvSpPr>
          <p:cNvPr id="3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775AD8F8-7A47-07B4-3879-FD556E49E478}"/>
              </a:ext>
            </a:extLst>
          </p:cNvPr>
          <p:cNvGraphicFramePr>
            <a:graphicFrameLocks noGrp="1"/>
          </p:cNvGraphicFramePr>
          <p:nvPr>
            <p:ph idx="1"/>
            <p:extLst>
              <p:ext uri="{D42A27DB-BD31-4B8C-83A1-F6EECF244321}">
                <p14:modId xmlns:p14="http://schemas.microsoft.com/office/powerpoint/2010/main" val="4061916236"/>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100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86F4-8F54-3E42-426E-61BB47CADAA4}"/>
              </a:ext>
            </a:extLst>
          </p:cNvPr>
          <p:cNvSpPr>
            <a:spLocks noGrp="1"/>
          </p:cNvSpPr>
          <p:nvPr>
            <p:ph type="title"/>
          </p:nvPr>
        </p:nvSpPr>
        <p:spPr>
          <a:xfrm>
            <a:off x="763051" y="1082351"/>
            <a:ext cx="10666949" cy="5430416"/>
          </a:xfrm>
        </p:spPr>
        <p:txBody>
          <a:bodyPr>
            <a:normAutofit/>
          </a:bodyPr>
          <a:lstStyle/>
          <a:p>
            <a:r>
              <a:rPr lang="en-GB" sz="1800" b="0" i="0" dirty="0">
                <a:solidFill>
                  <a:schemeClr val="tx1"/>
                </a:solidFill>
                <a:effectLst/>
                <a:latin typeface="Arial Nova" panose="020B0504020202020204" pitchFamily="34" charset="0"/>
              </a:rPr>
              <a:t>The network structure for 'First Music' is as follows: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1-</a:t>
            </a:r>
            <a:r>
              <a:rPr lang="en-GB" sz="1800" b="1" i="0" dirty="0">
                <a:solidFill>
                  <a:schemeClr val="tx1"/>
                </a:solidFill>
                <a:effectLst/>
                <a:latin typeface="Arial Nova" panose="020B0504020202020204" pitchFamily="34" charset="0"/>
              </a:rPr>
              <a:t>Networking Components:</a:t>
            </a:r>
            <a:br>
              <a:rPr lang="en-GB" sz="1800" b="1"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-LAN: Connects the 8 customer computers and the sales and stock control computer.</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-Firewall: Controls and filters incoming and outgoing internet traffic.</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-Router: Provides internet connectivity and routes data packets.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-Switch Hub: Connects various network devices, servers, customer computers, and printer.</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-Wi-Fi Router: Provides wireless connectivity for devices, including the general office computer.</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2-</a:t>
            </a:r>
            <a:r>
              <a:rPr lang="en-GB" sz="1800" b="1" i="0" dirty="0">
                <a:solidFill>
                  <a:schemeClr val="tx1"/>
                </a:solidFill>
                <a:effectLst/>
                <a:latin typeface="Arial Nova" panose="020B0504020202020204" pitchFamily="34" charset="0"/>
              </a:rPr>
              <a:t>Servers:</a:t>
            </a:r>
            <a:br>
              <a:rPr lang="en-GB" sz="1800" b="1"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-General Server: Centralized storage and management of data.</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-Honey Pods: Additional security layer for protecting the server against potential hackers.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-Backup Server: Stores duplicate copies of data for disaster recovery purposes.</a:t>
            </a:r>
            <a:endParaRPr lang="en-GB" sz="1800" dirty="0">
              <a:latin typeface="Arial Nova" panose="020B0504020202020204" pitchFamily="34" charset="0"/>
            </a:endParaRPr>
          </a:p>
        </p:txBody>
      </p:sp>
      <p:sp>
        <p:nvSpPr>
          <p:cNvPr id="3" name="Text Placeholder 2">
            <a:extLst>
              <a:ext uri="{FF2B5EF4-FFF2-40B4-BE49-F238E27FC236}">
                <a16:creationId xmlns:a16="http://schemas.microsoft.com/office/drawing/2014/main" id="{48204EE4-3778-427A-F710-C8F3B1D8D438}"/>
              </a:ext>
            </a:extLst>
          </p:cNvPr>
          <p:cNvSpPr>
            <a:spLocks noGrp="1"/>
          </p:cNvSpPr>
          <p:nvPr>
            <p:ph type="body" idx="1"/>
          </p:nvPr>
        </p:nvSpPr>
        <p:spPr>
          <a:xfrm>
            <a:off x="758952" y="195569"/>
            <a:ext cx="10671048" cy="662847"/>
          </a:xfrm>
        </p:spPr>
        <p:txBody>
          <a:bodyPr>
            <a:normAutofit/>
          </a:bodyPr>
          <a:lstStyle/>
          <a:p>
            <a:r>
              <a:rPr lang="en-GB" sz="3200" b="1" i="0" dirty="0">
                <a:effectLst/>
                <a:latin typeface="Arial Nova" panose="020B0504020202020204" pitchFamily="34" charset="0"/>
              </a:rPr>
              <a:t>Description of Network Structure:</a:t>
            </a:r>
            <a:endParaRPr lang="en-GB" sz="3200" dirty="0">
              <a:latin typeface="Arial Nova" panose="020B0504020202020204" pitchFamily="34" charset="0"/>
            </a:endParaRPr>
          </a:p>
        </p:txBody>
      </p:sp>
    </p:spTree>
    <p:extLst>
      <p:ext uri="{BB962C8B-B14F-4D97-AF65-F5344CB8AC3E}">
        <p14:creationId xmlns:p14="http://schemas.microsoft.com/office/powerpoint/2010/main" val="39126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13FB-07CF-8413-A2E7-50F8C829957E}"/>
              </a:ext>
            </a:extLst>
          </p:cNvPr>
          <p:cNvSpPr>
            <a:spLocks noGrp="1"/>
          </p:cNvSpPr>
          <p:nvPr>
            <p:ph type="title"/>
          </p:nvPr>
        </p:nvSpPr>
        <p:spPr>
          <a:xfrm>
            <a:off x="763051" y="783771"/>
            <a:ext cx="10666949" cy="5477070"/>
          </a:xfrm>
        </p:spPr>
        <p:txBody>
          <a:bodyPr>
            <a:noAutofit/>
          </a:bodyPr>
          <a:lstStyle/>
          <a:p>
            <a:r>
              <a:rPr lang="en-GB" sz="1800" b="1" i="0" dirty="0">
                <a:solidFill>
                  <a:schemeClr val="tx1"/>
                </a:solidFill>
                <a:effectLst/>
                <a:latin typeface="Arial Nova" panose="020B0504020202020204" pitchFamily="34" charset="0"/>
              </a:rPr>
              <a:t>3-Printer:</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r>
              <a:rPr lang="en-GB" sz="1800" i="0" dirty="0">
                <a:solidFill>
                  <a:schemeClr val="tx1"/>
                </a:solidFill>
                <a:effectLst/>
                <a:latin typeface="Arial Nova" panose="020B0504020202020204" pitchFamily="34" charset="0"/>
              </a:rPr>
              <a:t>Connected to the switch hub for accessibility by all customers.</a:t>
            </a:r>
            <a:br>
              <a:rPr lang="en-GB" sz="1800"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4-CCTV Security:</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br>
              <a:rPr lang="en-GB" sz="1800" i="0" dirty="0">
                <a:solidFill>
                  <a:schemeClr val="tx1"/>
                </a:solidFill>
                <a:effectLst/>
                <a:latin typeface="Arial Nova" panose="020B0504020202020204" pitchFamily="34" charset="0"/>
              </a:rPr>
            </a:br>
            <a:r>
              <a:rPr lang="en-GB" sz="1800" i="0" dirty="0">
                <a:solidFill>
                  <a:schemeClr val="tx1"/>
                </a:solidFill>
                <a:effectLst/>
                <a:latin typeface="Arial Nova" panose="020B0504020202020204" pitchFamily="34" charset="0"/>
              </a:rPr>
              <a:t>Integrated into the network infrastructure for surveillance and security monitoring.</a:t>
            </a:r>
            <a:br>
              <a:rPr lang="en-GB" sz="1800" i="0" dirty="0">
                <a:solidFill>
                  <a:schemeClr val="tx1"/>
                </a:solidFill>
                <a:effectLst/>
                <a:latin typeface="Arial Nova" panose="020B0504020202020204" pitchFamily="34" charset="0"/>
              </a:rPr>
            </a:br>
            <a:endParaRPr lang="en-GB" sz="1800"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367111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A425-6360-0ED6-B9A9-08E603866356}"/>
              </a:ext>
            </a:extLst>
          </p:cNvPr>
          <p:cNvSpPr>
            <a:spLocks noGrp="1"/>
          </p:cNvSpPr>
          <p:nvPr>
            <p:ph type="title"/>
          </p:nvPr>
        </p:nvSpPr>
        <p:spPr>
          <a:xfrm>
            <a:off x="763051" y="1222309"/>
            <a:ext cx="10666949" cy="5253135"/>
          </a:xfrm>
        </p:spPr>
        <p:txBody>
          <a:bodyPr>
            <a:normAutofit/>
          </a:bodyPr>
          <a:lstStyle/>
          <a:p>
            <a:r>
              <a:rPr lang="en-GB" sz="1800" b="1" i="0" dirty="0">
                <a:solidFill>
                  <a:schemeClr val="tx1"/>
                </a:solidFill>
                <a:effectLst/>
                <a:latin typeface="Arial Nova" panose="020B0504020202020204" pitchFamily="34" charset="0"/>
              </a:rPr>
              <a:t>1-Network Diagram:</a:t>
            </a:r>
            <a:br>
              <a:rPr lang="en-GB" sz="1800" b="1"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-Illustrates the structure of the network, including LAN connections, networking components, servers, printer, Wi-Fi connectivity, and CCTV security integration.</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-Includes the positioning of the devices and their connections.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2-Security Measures:</a:t>
            </a:r>
            <a:br>
              <a:rPr lang="en-GB" sz="1800" b="1"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-Deploy a firewall, antivirus software, and encryption protocols to protect the network from unauthorized access and ensure data security.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3-Customer Computers:</a:t>
            </a:r>
            <a:br>
              <a:rPr lang="en-GB" sz="1800" b="1"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-Each customer computer will have software installed to facilitate music downloads and MP3 device connectivity.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-Each customer will have their own unique username and password for personalized access.</a:t>
            </a:r>
            <a:endParaRPr lang="en-GB" sz="1800" dirty="0">
              <a:solidFill>
                <a:schemeClr val="tx1"/>
              </a:solidFill>
              <a:latin typeface="Arial Nova" panose="020B0504020202020204" pitchFamily="34" charset="0"/>
            </a:endParaRPr>
          </a:p>
        </p:txBody>
      </p:sp>
      <p:sp>
        <p:nvSpPr>
          <p:cNvPr id="3" name="Text Placeholder 2">
            <a:extLst>
              <a:ext uri="{FF2B5EF4-FFF2-40B4-BE49-F238E27FC236}">
                <a16:creationId xmlns:a16="http://schemas.microsoft.com/office/drawing/2014/main" id="{CF84CB1A-9066-55D5-4B8F-B21C7AC616DE}"/>
              </a:ext>
            </a:extLst>
          </p:cNvPr>
          <p:cNvSpPr>
            <a:spLocks noGrp="1"/>
          </p:cNvSpPr>
          <p:nvPr>
            <p:ph type="body" idx="1"/>
          </p:nvPr>
        </p:nvSpPr>
        <p:spPr>
          <a:xfrm>
            <a:off x="609662" y="289250"/>
            <a:ext cx="10671048" cy="727787"/>
          </a:xfrm>
        </p:spPr>
        <p:txBody>
          <a:bodyPr/>
          <a:lstStyle/>
          <a:p>
            <a:r>
              <a:rPr lang="en-GB" b="1" i="0" dirty="0">
                <a:effectLst/>
                <a:latin typeface="Arial Nova" panose="020B0504020202020204" pitchFamily="34" charset="0"/>
              </a:rPr>
              <a:t>Detailed Design Documentation:</a:t>
            </a:r>
            <a:endParaRPr lang="en-GB" dirty="0">
              <a:latin typeface="Arial Nova" panose="020B0504020202020204" pitchFamily="34" charset="0"/>
            </a:endParaRPr>
          </a:p>
        </p:txBody>
      </p:sp>
    </p:spTree>
    <p:extLst>
      <p:ext uri="{BB962C8B-B14F-4D97-AF65-F5344CB8AC3E}">
        <p14:creationId xmlns:p14="http://schemas.microsoft.com/office/powerpoint/2010/main" val="88406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E96B-7699-863F-2701-304EF9E04521}"/>
              </a:ext>
            </a:extLst>
          </p:cNvPr>
          <p:cNvSpPr>
            <a:spLocks noGrp="1"/>
          </p:cNvSpPr>
          <p:nvPr>
            <p:ph type="title"/>
          </p:nvPr>
        </p:nvSpPr>
        <p:spPr>
          <a:xfrm>
            <a:off x="762525" y="1036818"/>
            <a:ext cx="10666949" cy="5607324"/>
          </a:xfrm>
        </p:spPr>
        <p:txBody>
          <a:bodyPr>
            <a:normAutofit fontScale="90000"/>
          </a:bodyPr>
          <a:lstStyle/>
          <a:p>
            <a:r>
              <a:rPr lang="en-GB" sz="1800" b="1" i="0" dirty="0">
                <a:solidFill>
                  <a:schemeClr val="tx1"/>
                </a:solidFill>
                <a:effectLst/>
                <a:latin typeface="Arial Nova" panose="020B0504020202020204" pitchFamily="34" charset="0"/>
              </a:rPr>
              <a:t>1-Fulfilling Purpose and User Requirements:</a:t>
            </a:r>
            <a:br>
              <a:rPr lang="en-GB" sz="1800" b="1" i="0" dirty="0">
                <a:solidFill>
                  <a:schemeClr val="tx1"/>
                </a:solidFill>
                <a:effectLst/>
                <a:latin typeface="Arial Nova" panose="020B0504020202020204" pitchFamily="34" charset="0"/>
              </a:rPr>
            </a:br>
            <a:br>
              <a:rPr lang="en-GB" sz="1800" b="1"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a:t>
            </a:r>
            <a:r>
              <a:rPr lang="en-GB" sz="1800" b="0" i="0" dirty="0">
                <a:solidFill>
                  <a:schemeClr val="tx1"/>
                </a:solidFill>
                <a:effectLst/>
                <a:latin typeface="Arial Nova" panose="020B0504020202020204" pitchFamily="34" charset="0"/>
              </a:rPr>
              <a:t>The network design enables customers to download music, connect MP3 devices, and access personalized accounts.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-Sales and stock control operations have dedicated computer connectivity for efficient management.</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-The general office computer is wirelessly connected for flexibility.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-Servers and security measures ensure centralized data management, protection, and disaster recovery.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-The printer is accessible to all customers, enhancing convenience.</a:t>
            </a:r>
            <a:br>
              <a:rPr lang="en-GB" sz="1800" b="0" i="0" dirty="0">
                <a:solidFill>
                  <a:schemeClr val="tx1"/>
                </a:solidFill>
                <a:effectLst/>
                <a:latin typeface="Arial Nova" panose="020B0504020202020204" pitchFamily="34" charset="0"/>
              </a:rPr>
            </a:br>
            <a:r>
              <a:rPr lang="en-GB" sz="1800" b="1" i="0" dirty="0">
                <a:solidFill>
                  <a:schemeClr val="tx1"/>
                </a:solidFill>
                <a:effectLst/>
                <a:latin typeface="Arial Nova" panose="020B0504020202020204" pitchFamily="34" charset="0"/>
              </a:rPr>
              <a:t>2-Impact of Constraints</a:t>
            </a:r>
            <a:r>
              <a:rPr lang="en-GB" sz="1800" b="0" i="0" dirty="0">
                <a:solidFill>
                  <a:schemeClr val="tx1"/>
                </a:solidFill>
                <a:effectLst/>
                <a:latin typeface="Arial Nova" panose="020B0504020202020204" pitchFamily="34" charset="0"/>
              </a:rPr>
              <a:t>:</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-Hardware and Software Availability: Selected reliable and cost-effective networking components, servers, and security software within budgetary constraints.</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-Security Measures: Implemented necessary security measures to protect against unauthorized access and ensure data privacy.</a:t>
            </a:r>
            <a:br>
              <a:rPr lang="en-GB" sz="1800" b="0" i="0" dirty="0">
                <a:solidFill>
                  <a:schemeClr val="tx1"/>
                </a:solidFill>
                <a:effectLst/>
                <a:latin typeface="Arial Nova" panose="020B0504020202020204" pitchFamily="34" charset="0"/>
              </a:rPr>
            </a:br>
            <a:br>
              <a:rPr lang="en-GB" sz="1800" b="0" i="0" dirty="0">
                <a:solidFill>
                  <a:schemeClr val="tx1"/>
                </a:solidFill>
                <a:effectLst/>
                <a:latin typeface="Arial Nova" panose="020B0504020202020204" pitchFamily="34" charset="0"/>
              </a:rPr>
            </a:br>
            <a:r>
              <a:rPr lang="en-GB" sz="1800" b="0" i="0" dirty="0">
                <a:solidFill>
                  <a:schemeClr val="tx1"/>
                </a:solidFill>
                <a:effectLst/>
                <a:latin typeface="Arial Nova" panose="020B0504020202020204" pitchFamily="34" charset="0"/>
              </a:rPr>
              <a:t>-Alternative Designs: Evaluated alternative hardware and software options based on cost, scalability, and compatibility. Rejected alternatives that were overly expensive, lacked necessary features, or were incompatible with existing systems.</a:t>
            </a:r>
            <a:br>
              <a:rPr lang="en-GB" sz="1800" b="0" i="0" dirty="0">
                <a:solidFill>
                  <a:schemeClr val="tx1"/>
                </a:solidFill>
                <a:effectLst/>
                <a:latin typeface="Arial Nova" panose="020B0504020202020204" pitchFamily="34" charset="0"/>
              </a:rPr>
            </a:br>
            <a:endParaRPr lang="en-GB" sz="1800" dirty="0">
              <a:solidFill>
                <a:schemeClr val="tx1"/>
              </a:solidFill>
              <a:latin typeface="Arial Nova" panose="020B0504020202020204" pitchFamily="34" charset="0"/>
            </a:endParaRPr>
          </a:p>
        </p:txBody>
      </p:sp>
      <p:sp>
        <p:nvSpPr>
          <p:cNvPr id="3" name="Text Placeholder 2">
            <a:extLst>
              <a:ext uri="{FF2B5EF4-FFF2-40B4-BE49-F238E27FC236}">
                <a16:creationId xmlns:a16="http://schemas.microsoft.com/office/drawing/2014/main" id="{F81B4F2F-C4C2-45CD-4A89-C0E90958D156}"/>
              </a:ext>
            </a:extLst>
          </p:cNvPr>
          <p:cNvSpPr>
            <a:spLocks noGrp="1"/>
          </p:cNvSpPr>
          <p:nvPr>
            <p:ph type="body" idx="1"/>
          </p:nvPr>
        </p:nvSpPr>
        <p:spPr>
          <a:xfrm>
            <a:off x="763051" y="213858"/>
            <a:ext cx="10671048" cy="822960"/>
          </a:xfrm>
        </p:spPr>
        <p:txBody>
          <a:bodyPr>
            <a:normAutofit/>
          </a:bodyPr>
          <a:lstStyle/>
          <a:p>
            <a:r>
              <a:rPr lang="en-GB" sz="2400" b="1" i="0" dirty="0">
                <a:effectLst/>
                <a:latin typeface="Arial Nova" panose="020B0504020202020204" pitchFamily="34" charset="0"/>
              </a:rPr>
              <a:t>Justification and Impact of Constraints:</a:t>
            </a:r>
            <a:endParaRPr lang="en-GB" sz="2400" dirty="0">
              <a:latin typeface="Arial Nova" panose="020B0504020202020204" pitchFamily="34" charset="0"/>
            </a:endParaRPr>
          </a:p>
        </p:txBody>
      </p:sp>
    </p:spTree>
    <p:extLst>
      <p:ext uri="{BB962C8B-B14F-4D97-AF65-F5344CB8AC3E}">
        <p14:creationId xmlns:p14="http://schemas.microsoft.com/office/powerpoint/2010/main" val="398497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B77745-F3AF-503F-C9B1-55CD66ACBAFF}"/>
              </a:ext>
            </a:extLst>
          </p:cNvPr>
          <p:cNvSpPr>
            <a:spLocks noGrp="1"/>
          </p:cNvSpPr>
          <p:nvPr>
            <p:ph type="body" idx="1"/>
          </p:nvPr>
        </p:nvSpPr>
        <p:spPr>
          <a:xfrm>
            <a:off x="760476" y="895738"/>
            <a:ext cx="10671048" cy="4683967"/>
          </a:xfrm>
        </p:spPr>
        <p:txBody>
          <a:bodyPr>
            <a:normAutofit/>
          </a:bodyPr>
          <a:lstStyle/>
          <a:p>
            <a:pPr marL="457200" indent="-457200">
              <a:buFont typeface="Arial" panose="020B0604020202020204" pitchFamily="34" charset="0"/>
              <a:buChar char="•"/>
            </a:pPr>
            <a:r>
              <a:rPr lang="en-GB" sz="2900" b="0" i="0" dirty="0">
                <a:solidFill>
                  <a:schemeClr val="tx1"/>
                </a:solidFill>
                <a:effectLst/>
                <a:highlight>
                  <a:srgbClr val="FFFF00"/>
                </a:highlight>
                <a:latin typeface="Arial Nova" panose="020B0504020202020204" pitchFamily="34" charset="0"/>
              </a:rPr>
              <a:t>By considering the user requirements, the implementing necessary security measures, and addressing the impact of constraints, the proposed computer network will update, and we will work on weaknesses.</a:t>
            </a:r>
          </a:p>
          <a:p>
            <a:pPr marL="342900" indent="-342900">
              <a:buFont typeface="Arial" panose="020B0604020202020204" pitchFamily="34" charset="0"/>
              <a:buChar char="•"/>
            </a:pPr>
            <a:r>
              <a:rPr lang="en-GB" dirty="0">
                <a:solidFill>
                  <a:schemeClr val="tx1"/>
                </a:solidFill>
                <a:highlight>
                  <a:srgbClr val="FFFF00"/>
                </a:highlight>
                <a:latin typeface="Arial Nova" panose="020B0504020202020204" pitchFamily="34" charset="0"/>
              </a:rPr>
              <a:t>*</a:t>
            </a:r>
            <a:r>
              <a:rPr lang="en-GB" b="0" i="0" dirty="0">
                <a:solidFill>
                  <a:schemeClr val="tx1"/>
                </a:solidFill>
                <a:effectLst/>
                <a:highlight>
                  <a:srgbClr val="FFFF00"/>
                </a:highlight>
                <a:latin typeface="Arial Nova" panose="020B0504020202020204" pitchFamily="34" charset="0"/>
              </a:rPr>
              <a:t> </a:t>
            </a:r>
            <a:r>
              <a:rPr lang="en-GB" sz="3600" b="0" i="0" dirty="0">
                <a:solidFill>
                  <a:schemeClr val="tx1"/>
                </a:solidFill>
                <a:effectLst/>
                <a:highlight>
                  <a:srgbClr val="FFFF00"/>
                </a:highlight>
                <a:latin typeface="Arial Nova" panose="020B0504020202020204" pitchFamily="34" charset="0"/>
              </a:rPr>
              <a:t>the proposed computer network design for 'First Music' aims to provide a secure, efficient, and capable solution to meet their needs.</a:t>
            </a:r>
            <a:endParaRPr lang="en-GB" sz="2800" dirty="0">
              <a:solidFill>
                <a:schemeClr val="tx1"/>
              </a:solidFill>
              <a:highlight>
                <a:srgbClr val="FFFF00"/>
              </a:highlight>
              <a:latin typeface="Arial Nova" panose="020B0504020202020204" pitchFamily="34" charset="0"/>
            </a:endParaRPr>
          </a:p>
        </p:txBody>
      </p:sp>
    </p:spTree>
    <p:extLst>
      <p:ext uri="{BB962C8B-B14F-4D97-AF65-F5344CB8AC3E}">
        <p14:creationId xmlns:p14="http://schemas.microsoft.com/office/powerpoint/2010/main" val="19541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8F72E25-F6CD-55D1-67BB-0D57F850A030}"/>
              </a:ext>
            </a:extLst>
          </p:cNvPr>
          <p:cNvGraphicFramePr>
            <a:graphicFrameLocks noGrp="1"/>
          </p:cNvGraphicFramePr>
          <p:nvPr>
            <p:extLst>
              <p:ext uri="{D42A27DB-BD31-4B8C-83A1-F6EECF244321}">
                <p14:modId xmlns:p14="http://schemas.microsoft.com/office/powerpoint/2010/main" val="707255339"/>
              </p:ext>
            </p:extLst>
          </p:nvPr>
        </p:nvGraphicFramePr>
        <p:xfrm>
          <a:off x="437213" y="1136753"/>
          <a:ext cx="10292320" cy="5449298"/>
        </p:xfrm>
        <a:graphic>
          <a:graphicData uri="http://schemas.openxmlformats.org/drawingml/2006/table">
            <a:tbl>
              <a:tblPr firstRow="1" bandRow="1">
                <a:tableStyleId>{5C22544A-7EE6-4342-B048-85BDC9FD1C3A}</a:tableStyleId>
              </a:tblPr>
              <a:tblGrid>
                <a:gridCol w="2058464">
                  <a:extLst>
                    <a:ext uri="{9D8B030D-6E8A-4147-A177-3AD203B41FA5}">
                      <a16:colId xmlns:a16="http://schemas.microsoft.com/office/drawing/2014/main" val="4014335641"/>
                    </a:ext>
                  </a:extLst>
                </a:gridCol>
                <a:gridCol w="2058464">
                  <a:extLst>
                    <a:ext uri="{9D8B030D-6E8A-4147-A177-3AD203B41FA5}">
                      <a16:colId xmlns:a16="http://schemas.microsoft.com/office/drawing/2014/main" val="2319470738"/>
                    </a:ext>
                  </a:extLst>
                </a:gridCol>
                <a:gridCol w="2058464">
                  <a:extLst>
                    <a:ext uri="{9D8B030D-6E8A-4147-A177-3AD203B41FA5}">
                      <a16:colId xmlns:a16="http://schemas.microsoft.com/office/drawing/2014/main" val="2095627925"/>
                    </a:ext>
                  </a:extLst>
                </a:gridCol>
                <a:gridCol w="2058464">
                  <a:extLst>
                    <a:ext uri="{9D8B030D-6E8A-4147-A177-3AD203B41FA5}">
                      <a16:colId xmlns:a16="http://schemas.microsoft.com/office/drawing/2014/main" val="1022501337"/>
                    </a:ext>
                  </a:extLst>
                </a:gridCol>
                <a:gridCol w="2058464">
                  <a:extLst>
                    <a:ext uri="{9D8B030D-6E8A-4147-A177-3AD203B41FA5}">
                      <a16:colId xmlns:a16="http://schemas.microsoft.com/office/drawing/2014/main" val="1850661850"/>
                    </a:ext>
                  </a:extLst>
                </a:gridCol>
              </a:tblGrid>
              <a:tr h="511538">
                <a:tc>
                  <a:txBody>
                    <a:bodyPr/>
                    <a:lstStyle/>
                    <a:p>
                      <a:r>
                        <a:rPr lang="en-GB" dirty="0"/>
                        <a:t>Item</a:t>
                      </a:r>
                    </a:p>
                  </a:txBody>
                  <a:tcPr/>
                </a:tc>
                <a:tc>
                  <a:txBody>
                    <a:bodyPr/>
                    <a:lstStyle/>
                    <a:p>
                      <a:r>
                        <a:rPr lang="en-GB" dirty="0"/>
                        <a:t>Type</a:t>
                      </a:r>
                    </a:p>
                  </a:txBody>
                  <a:tcPr/>
                </a:tc>
                <a:tc>
                  <a:txBody>
                    <a:bodyPr/>
                    <a:lstStyle/>
                    <a:p>
                      <a:pPr lvl="0">
                        <a:buNone/>
                      </a:pPr>
                      <a:r>
                        <a:rPr lang="en-GB" sz="1800" b="1" i="0" u="none" strike="noStrike" noProof="0" dirty="0">
                          <a:latin typeface="Avenir Next LT Pro Light"/>
                        </a:rPr>
                        <a:t>Reaction</a:t>
                      </a:r>
                      <a:endParaRPr lang="en-US" dirty="0"/>
                    </a:p>
                  </a:txBody>
                  <a:tcPr/>
                </a:tc>
                <a:tc>
                  <a:txBody>
                    <a:bodyPr/>
                    <a:lstStyle/>
                    <a:p>
                      <a:pPr lvl="0">
                        <a:buNone/>
                      </a:pPr>
                      <a:r>
                        <a:rPr lang="en-GB" sz="1800" b="1" i="0" u="none" strike="noStrike" noProof="0" dirty="0">
                          <a:latin typeface="Avenir Next LT Pro Light"/>
                        </a:rPr>
                        <a:t>Date</a:t>
                      </a:r>
                      <a:endParaRPr lang="en-US" dirty="0"/>
                    </a:p>
                  </a:txBody>
                  <a:tcPr/>
                </a:tc>
                <a:tc>
                  <a:txBody>
                    <a:bodyPr/>
                    <a:lstStyle/>
                    <a:p>
                      <a:pPr lvl="0">
                        <a:buNone/>
                      </a:pPr>
                      <a:r>
                        <a:rPr lang="en-GB" sz="1800" b="1" i="0" u="none" strike="noStrike" noProof="0" dirty="0">
                          <a:latin typeface="Avenir Next LT Pro Light"/>
                        </a:rPr>
                        <a:t>Security</a:t>
                      </a:r>
                      <a:endParaRPr lang="en-US" dirty="0"/>
                    </a:p>
                  </a:txBody>
                  <a:tcPr/>
                </a:tc>
                <a:extLst>
                  <a:ext uri="{0D108BD9-81ED-4DB2-BD59-A6C34878D82A}">
                    <a16:rowId xmlns:a16="http://schemas.microsoft.com/office/drawing/2014/main" val="1749203579"/>
                  </a:ext>
                </a:extLst>
              </a:tr>
              <a:tr h="511538">
                <a:tc>
                  <a:txBody>
                    <a:bodyPr/>
                    <a:lstStyle/>
                    <a:p>
                      <a:r>
                        <a:rPr lang="en-GB" dirty="0"/>
                        <a:t>Connectivity</a:t>
                      </a:r>
                    </a:p>
                  </a:txBody>
                  <a:tcPr/>
                </a:tc>
                <a:tc>
                  <a:txBody>
                    <a:bodyPr/>
                    <a:lstStyle/>
                    <a:p>
                      <a:r>
                        <a:rPr lang="en-GB" dirty="0"/>
                        <a:t>LAN</a:t>
                      </a:r>
                    </a:p>
                  </a:txBody>
                  <a:tcPr/>
                </a:tc>
                <a:tc>
                  <a:txBody>
                    <a:bodyPr/>
                    <a:lstStyle/>
                    <a:p>
                      <a:r>
                        <a:rPr lang="en-GB" dirty="0"/>
                        <a:t>Connected without error</a:t>
                      </a:r>
                    </a:p>
                  </a:txBody>
                  <a:tcPr/>
                </a:tc>
                <a:tc>
                  <a:txBody>
                    <a:bodyPr/>
                    <a:lstStyle/>
                    <a:p>
                      <a:r>
                        <a:rPr lang="en-GB" dirty="0"/>
                        <a:t>07/03/2023</a:t>
                      </a:r>
                    </a:p>
                  </a:txBody>
                  <a:tcPr/>
                </a:tc>
                <a:tc>
                  <a:txBody>
                    <a:bodyPr/>
                    <a:lstStyle/>
                    <a:p>
                      <a:pPr lvl="0">
                        <a:buNone/>
                      </a:pPr>
                      <a:r>
                        <a:rPr lang="en-GB" dirty="0"/>
                        <a:t>ManageEngine Firewall Analyzer Software</a:t>
                      </a:r>
                    </a:p>
                  </a:txBody>
                  <a:tcPr/>
                </a:tc>
                <a:extLst>
                  <a:ext uri="{0D108BD9-81ED-4DB2-BD59-A6C34878D82A}">
                    <a16:rowId xmlns:a16="http://schemas.microsoft.com/office/drawing/2014/main" val="790554108"/>
                  </a:ext>
                </a:extLst>
              </a:tr>
              <a:tr h="511538">
                <a:tc>
                  <a:txBody>
                    <a:bodyPr/>
                    <a:lstStyle/>
                    <a:p>
                      <a:r>
                        <a:rPr lang="en-GB" dirty="0"/>
                        <a:t>Reliability</a:t>
                      </a:r>
                    </a:p>
                  </a:txBody>
                  <a:tcPr/>
                </a:tc>
                <a:tc>
                  <a:txBody>
                    <a:bodyPr/>
                    <a:lstStyle/>
                    <a:p>
                      <a:r>
                        <a:rPr lang="en-GB" dirty="0"/>
                        <a:t>UDP</a:t>
                      </a:r>
                    </a:p>
                  </a:txBody>
                  <a:tcPr/>
                </a:tc>
                <a:tc>
                  <a:txBody>
                    <a:bodyPr/>
                    <a:lstStyle/>
                    <a:p>
                      <a:r>
                        <a:rPr lang="en-GB" dirty="0"/>
                        <a:t>Reliable</a:t>
                      </a:r>
                    </a:p>
                  </a:txBody>
                  <a:tcPr/>
                </a:tc>
                <a:tc>
                  <a:txBody>
                    <a:bodyPr/>
                    <a:lstStyle/>
                    <a:p>
                      <a:r>
                        <a:rPr lang="en-GB" dirty="0"/>
                        <a:t>07/03/2023</a:t>
                      </a:r>
                    </a:p>
                  </a:txBody>
                  <a:tcPr/>
                </a:tc>
                <a:tc>
                  <a:txBody>
                    <a:bodyPr/>
                    <a:lstStyle/>
                    <a:p>
                      <a:pPr lvl="0">
                        <a:buNone/>
                      </a:pPr>
                      <a:r>
                        <a:rPr lang="en-GB" sz="1800" b="0" i="0" u="none" strike="noStrike" noProof="0" dirty="0">
                          <a:latin typeface="Avenir Next LT Pro Light"/>
                        </a:rPr>
                        <a:t>ManageEngine </a:t>
                      </a:r>
                      <a:endParaRPr lang="en-US" dirty="0"/>
                    </a:p>
                    <a:p>
                      <a:pPr lvl="0">
                        <a:buNone/>
                      </a:pPr>
                      <a:r>
                        <a:rPr lang="en-GB" sz="1800" b="0" i="0" u="none" strike="noStrike" noProof="0" dirty="0">
                          <a:latin typeface="Avenir Next LT Pro Light"/>
                        </a:rPr>
                        <a:t>Firewall Analyzer Software</a:t>
                      </a:r>
                      <a:endParaRPr lang="en-US"/>
                    </a:p>
                  </a:txBody>
                  <a:tcPr/>
                </a:tc>
                <a:extLst>
                  <a:ext uri="{0D108BD9-81ED-4DB2-BD59-A6C34878D82A}">
                    <a16:rowId xmlns:a16="http://schemas.microsoft.com/office/drawing/2014/main" val="3042970334"/>
                  </a:ext>
                </a:extLst>
              </a:tr>
              <a:tr h="880983">
                <a:tc>
                  <a:txBody>
                    <a:bodyPr/>
                    <a:lstStyle/>
                    <a:p>
                      <a:r>
                        <a:rPr lang="en-GB" dirty="0"/>
                        <a:t>Download </a:t>
                      </a:r>
                      <a:r>
                        <a:rPr lang="en-GB" sz="1800" b="0" i="0" u="none" strike="noStrike" noProof="0" dirty="0">
                          <a:latin typeface="Avenir Next LT Pro Light"/>
                        </a:rPr>
                        <a:t>Speed </a:t>
                      </a:r>
                      <a:endParaRPr lang="en-GB"/>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635.9</a:t>
                      </a:r>
                    </a:p>
                  </a:txBody>
                  <a:tcPr/>
                </a:tc>
                <a:tc>
                  <a:txBody>
                    <a:bodyPr/>
                    <a:lstStyle/>
                    <a:p>
                      <a:r>
                        <a:rPr lang="en-GB" dirty="0"/>
                        <a:t>07/03/2023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3560098189"/>
                  </a:ext>
                </a:extLst>
              </a:tr>
              <a:tr h="880983">
                <a:tc>
                  <a:txBody>
                    <a:bodyPr/>
                    <a:lstStyle/>
                    <a:p>
                      <a:pPr lvl="0">
                        <a:buNone/>
                      </a:pPr>
                      <a:r>
                        <a:rPr lang="en-GB" sz="1800" b="0" i="0" u="none" strike="noStrike" noProof="0" dirty="0">
                          <a:latin typeface="Avenir Next LT Pro Light"/>
                        </a:rPr>
                        <a:t>Upload </a:t>
                      </a:r>
                      <a:r>
                        <a:rPr lang="en-GB" sz="1800" b="0" i="0" u="none" strike="noStrike" noProof="0" dirty="0"/>
                        <a:t>Speed </a:t>
                      </a:r>
                      <a:endParaRPr lang="en-US"/>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177.0</a:t>
                      </a:r>
                    </a:p>
                  </a:txBody>
                  <a:tcPr/>
                </a:tc>
                <a:tc>
                  <a:txBody>
                    <a:bodyPr/>
                    <a:lstStyle/>
                    <a:p>
                      <a:r>
                        <a:rPr lang="en-GB" dirty="0"/>
                        <a:t>07/03/2023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161329053"/>
                  </a:ext>
                </a:extLst>
              </a:tr>
              <a:tr h="511538">
                <a:tc>
                  <a:txBody>
                    <a:bodyPr/>
                    <a:lstStyle/>
                    <a:p>
                      <a:pPr lvl="0">
                        <a:buNone/>
                      </a:pPr>
                      <a:r>
                        <a:rPr lang="en-GB" dirty="0"/>
                        <a:t>Frequency </a:t>
                      </a:r>
                    </a:p>
                  </a:txBody>
                  <a:tcPr/>
                </a:tc>
                <a:tc>
                  <a:txBody>
                    <a:bodyPr/>
                    <a:lstStyle/>
                    <a:p>
                      <a:pPr lvl="0">
                        <a:buNone/>
                      </a:pPr>
                      <a:r>
                        <a:rPr lang="en-GB" sz="1800" b="0" i="0" u="none" strike="noStrike" noProof="0" dirty="0">
                          <a:latin typeface="Avenir Next LT Pro Light"/>
                        </a:rPr>
                        <a:t>Core: 5.0 GHz band</a:t>
                      </a:r>
                      <a:endParaRPr lang="en-US" dirty="0"/>
                    </a:p>
                  </a:txBody>
                  <a:tcPr/>
                </a:tc>
                <a:tc>
                  <a:txBody>
                    <a:bodyPr/>
                    <a:lstStyle/>
                    <a:p>
                      <a:pPr lvl="0">
                        <a:buNone/>
                      </a:pPr>
                      <a:r>
                        <a:rPr lang="en-GB" dirty="0"/>
                        <a:t>     Satisfying</a:t>
                      </a:r>
                    </a:p>
                  </a:txBody>
                  <a:tcPr/>
                </a:tc>
                <a:tc>
                  <a:txBody>
                    <a:bodyPr/>
                    <a:lstStyle/>
                    <a:p>
                      <a:pPr lvl="0">
                        <a:buNone/>
                      </a:pPr>
                      <a:r>
                        <a:rPr lang="en-GB" dirty="0"/>
                        <a:t>07/03/2023</a:t>
                      </a:r>
                    </a:p>
                  </a:txBody>
                  <a:tcPr/>
                </a:tc>
                <a:tc>
                  <a:txBody>
                    <a:bodyPr/>
                    <a:lstStyle/>
                    <a:p>
                      <a:pPr lvl="0">
                        <a:buNone/>
                      </a:pPr>
                      <a:r>
                        <a:rPr lang="en-GB" sz="1800" b="0" i="0" u="none" strike="noStrike" noProof="0" dirty="0">
                          <a:latin typeface="Avenir Next LT Pro Light"/>
                        </a:rPr>
                        <a:t>techsession.be</a:t>
                      </a:r>
                      <a:endParaRPr lang="en-US" dirty="0"/>
                    </a:p>
                  </a:txBody>
                  <a:tcPr/>
                </a:tc>
                <a:extLst>
                  <a:ext uri="{0D108BD9-81ED-4DB2-BD59-A6C34878D82A}">
                    <a16:rowId xmlns:a16="http://schemas.microsoft.com/office/drawing/2014/main" val="1259709889"/>
                  </a:ext>
                </a:extLst>
              </a:tr>
              <a:tr h="511538">
                <a:tc>
                  <a:txBody>
                    <a:bodyPr/>
                    <a:lstStyle/>
                    <a:p>
                      <a:pPr lvl="0">
                        <a:buNone/>
                      </a:pPr>
                      <a:r>
                        <a:rPr lang="en-GB" dirty="0"/>
                        <a:t>Performance</a:t>
                      </a:r>
                    </a:p>
                  </a:txBody>
                  <a:tcPr/>
                </a:tc>
                <a:tc>
                  <a:txBody>
                    <a:bodyPr/>
                    <a:lstStyle/>
                    <a:p>
                      <a:pPr lvl="0">
                        <a:buNone/>
                      </a:pPr>
                      <a:r>
                        <a:rPr lang="en-GB" dirty="0"/>
                        <a:t>Gamer User</a:t>
                      </a:r>
                    </a:p>
                  </a:txBody>
                  <a:tcPr/>
                </a:tc>
                <a:tc>
                  <a:txBody>
                    <a:bodyPr/>
                    <a:lstStyle/>
                    <a:p>
                      <a:pPr lvl="0">
                        <a:buNone/>
                      </a:pPr>
                      <a:r>
                        <a:rPr lang="en-GB" dirty="0"/>
                        <a:t>Excellent result</a:t>
                      </a:r>
                    </a:p>
                  </a:txBody>
                  <a:tcPr/>
                </a:tc>
                <a:tc>
                  <a:txBody>
                    <a:bodyPr/>
                    <a:lstStyle/>
                    <a:p>
                      <a:pPr lvl="0">
                        <a:buNone/>
                      </a:pPr>
                      <a:r>
                        <a:rPr lang="en-GB" dirty="0"/>
                        <a:t>07/03/2023</a:t>
                      </a:r>
                    </a:p>
                  </a:txBody>
                  <a:tcPr/>
                </a:tc>
                <a:tc>
                  <a:txBody>
                    <a:bodyPr/>
                    <a:lstStyle/>
                    <a:p>
                      <a:pPr lvl="0">
                        <a:buNone/>
                      </a:pPr>
                      <a:r>
                        <a:rPr lang="en-GB" dirty="0"/>
                        <a:t>User and password</a:t>
                      </a:r>
                    </a:p>
                  </a:txBody>
                  <a:tcPr/>
                </a:tc>
                <a:extLst>
                  <a:ext uri="{0D108BD9-81ED-4DB2-BD59-A6C34878D82A}">
                    <a16:rowId xmlns:a16="http://schemas.microsoft.com/office/drawing/2014/main" val="1984989108"/>
                  </a:ext>
                </a:extLst>
              </a:tr>
            </a:tbl>
          </a:graphicData>
        </a:graphic>
      </p:graphicFrame>
      <p:sp>
        <p:nvSpPr>
          <p:cNvPr id="3" name="TextBox 2">
            <a:extLst>
              <a:ext uri="{FF2B5EF4-FFF2-40B4-BE49-F238E27FC236}">
                <a16:creationId xmlns:a16="http://schemas.microsoft.com/office/drawing/2014/main" id="{0CBE4CE7-D95C-AC46-7540-3CE2F04221D6}"/>
              </a:ext>
            </a:extLst>
          </p:cNvPr>
          <p:cNvSpPr txBox="1"/>
          <p:nvPr/>
        </p:nvSpPr>
        <p:spPr>
          <a:xfrm>
            <a:off x="2773179" y="337278"/>
            <a:ext cx="3360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Nova"/>
              </a:rPr>
              <a:t>LAN Action Plan</a:t>
            </a:r>
          </a:p>
        </p:txBody>
      </p:sp>
    </p:spTree>
    <p:extLst>
      <p:ext uri="{BB962C8B-B14F-4D97-AF65-F5344CB8AC3E}">
        <p14:creationId xmlns:p14="http://schemas.microsoft.com/office/powerpoint/2010/main" val="120887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8F1F25EB-340A-F6CC-ECD5-D9DF5F00F237}"/>
              </a:ext>
            </a:extLst>
          </p:cNvPr>
          <p:cNvGraphicFramePr>
            <a:graphicFrameLocks noGrp="1"/>
          </p:cNvGraphicFramePr>
          <p:nvPr>
            <p:extLst>
              <p:ext uri="{D42A27DB-BD31-4B8C-83A1-F6EECF244321}">
                <p14:modId xmlns:p14="http://schemas.microsoft.com/office/powerpoint/2010/main" val="3484615867"/>
              </p:ext>
            </p:extLst>
          </p:nvPr>
        </p:nvGraphicFramePr>
        <p:xfrm>
          <a:off x="437213" y="1136753"/>
          <a:ext cx="10292320" cy="5449298"/>
        </p:xfrm>
        <a:graphic>
          <a:graphicData uri="http://schemas.openxmlformats.org/drawingml/2006/table">
            <a:tbl>
              <a:tblPr firstRow="1" bandRow="1">
                <a:tableStyleId>{5C22544A-7EE6-4342-B048-85BDC9FD1C3A}</a:tableStyleId>
              </a:tblPr>
              <a:tblGrid>
                <a:gridCol w="2058464">
                  <a:extLst>
                    <a:ext uri="{9D8B030D-6E8A-4147-A177-3AD203B41FA5}">
                      <a16:colId xmlns:a16="http://schemas.microsoft.com/office/drawing/2014/main" val="4014335641"/>
                    </a:ext>
                  </a:extLst>
                </a:gridCol>
                <a:gridCol w="2058464">
                  <a:extLst>
                    <a:ext uri="{9D8B030D-6E8A-4147-A177-3AD203B41FA5}">
                      <a16:colId xmlns:a16="http://schemas.microsoft.com/office/drawing/2014/main" val="2319470738"/>
                    </a:ext>
                  </a:extLst>
                </a:gridCol>
                <a:gridCol w="2058464">
                  <a:extLst>
                    <a:ext uri="{9D8B030D-6E8A-4147-A177-3AD203B41FA5}">
                      <a16:colId xmlns:a16="http://schemas.microsoft.com/office/drawing/2014/main" val="2095627925"/>
                    </a:ext>
                  </a:extLst>
                </a:gridCol>
                <a:gridCol w="2058464">
                  <a:extLst>
                    <a:ext uri="{9D8B030D-6E8A-4147-A177-3AD203B41FA5}">
                      <a16:colId xmlns:a16="http://schemas.microsoft.com/office/drawing/2014/main" val="1022501337"/>
                    </a:ext>
                  </a:extLst>
                </a:gridCol>
                <a:gridCol w="2058464">
                  <a:extLst>
                    <a:ext uri="{9D8B030D-6E8A-4147-A177-3AD203B41FA5}">
                      <a16:colId xmlns:a16="http://schemas.microsoft.com/office/drawing/2014/main" val="1850661850"/>
                    </a:ext>
                  </a:extLst>
                </a:gridCol>
              </a:tblGrid>
              <a:tr h="511538">
                <a:tc>
                  <a:txBody>
                    <a:bodyPr/>
                    <a:lstStyle/>
                    <a:p>
                      <a:r>
                        <a:rPr lang="en-GB" dirty="0"/>
                        <a:t>Item</a:t>
                      </a:r>
                    </a:p>
                  </a:txBody>
                  <a:tcPr/>
                </a:tc>
                <a:tc>
                  <a:txBody>
                    <a:bodyPr/>
                    <a:lstStyle/>
                    <a:p>
                      <a:r>
                        <a:rPr lang="en-GB" dirty="0"/>
                        <a:t>Type</a:t>
                      </a:r>
                    </a:p>
                  </a:txBody>
                  <a:tcPr/>
                </a:tc>
                <a:tc>
                  <a:txBody>
                    <a:bodyPr/>
                    <a:lstStyle/>
                    <a:p>
                      <a:pPr lvl="0">
                        <a:buNone/>
                      </a:pPr>
                      <a:r>
                        <a:rPr lang="en-GB" sz="1800" b="1" i="0" u="none" strike="noStrike" noProof="0" dirty="0">
                          <a:latin typeface="Avenir Next LT Pro Light"/>
                        </a:rPr>
                        <a:t>Reaction</a:t>
                      </a:r>
                      <a:endParaRPr lang="en-US" dirty="0"/>
                    </a:p>
                  </a:txBody>
                  <a:tcPr/>
                </a:tc>
                <a:tc>
                  <a:txBody>
                    <a:bodyPr/>
                    <a:lstStyle/>
                    <a:p>
                      <a:pPr lvl="0">
                        <a:buNone/>
                      </a:pPr>
                      <a:r>
                        <a:rPr lang="en-GB" sz="1800" b="1" i="0" u="none" strike="noStrike" noProof="0" dirty="0">
                          <a:latin typeface="Avenir Next LT Pro Light"/>
                        </a:rPr>
                        <a:t>Date</a:t>
                      </a:r>
                      <a:endParaRPr lang="en-US" dirty="0"/>
                    </a:p>
                  </a:txBody>
                  <a:tcPr/>
                </a:tc>
                <a:tc>
                  <a:txBody>
                    <a:bodyPr/>
                    <a:lstStyle/>
                    <a:p>
                      <a:pPr lvl="0">
                        <a:buNone/>
                      </a:pPr>
                      <a:r>
                        <a:rPr lang="en-GB" sz="1800" b="1" i="0" u="none" strike="noStrike" noProof="0" dirty="0">
                          <a:latin typeface="Avenir Next LT Pro Light"/>
                        </a:rPr>
                        <a:t>Security</a:t>
                      </a:r>
                      <a:endParaRPr lang="en-US" dirty="0"/>
                    </a:p>
                  </a:txBody>
                  <a:tcPr/>
                </a:tc>
                <a:extLst>
                  <a:ext uri="{0D108BD9-81ED-4DB2-BD59-A6C34878D82A}">
                    <a16:rowId xmlns:a16="http://schemas.microsoft.com/office/drawing/2014/main" val="1749203579"/>
                  </a:ext>
                </a:extLst>
              </a:tr>
              <a:tr h="511538">
                <a:tc>
                  <a:txBody>
                    <a:bodyPr/>
                    <a:lstStyle/>
                    <a:p>
                      <a:r>
                        <a:rPr lang="en-GB" dirty="0"/>
                        <a:t>Connectivity</a:t>
                      </a:r>
                    </a:p>
                  </a:txBody>
                  <a:tcPr/>
                </a:tc>
                <a:tc>
                  <a:txBody>
                    <a:bodyPr/>
                    <a:lstStyle/>
                    <a:p>
                      <a:r>
                        <a:rPr lang="en-GB" dirty="0"/>
                        <a:t>WLAN </a:t>
                      </a:r>
                    </a:p>
                  </a:txBody>
                  <a:tcPr/>
                </a:tc>
                <a:tc>
                  <a:txBody>
                    <a:bodyPr/>
                    <a:lstStyle/>
                    <a:p>
                      <a:r>
                        <a:rPr lang="en-GB" dirty="0"/>
                        <a:t>Connected But </a:t>
                      </a:r>
                    </a:p>
                    <a:p>
                      <a:pPr lvl="0">
                        <a:buNone/>
                      </a:pPr>
                      <a:r>
                        <a:rPr lang="en-GB" dirty="0"/>
                        <a:t>A few Jamming</a:t>
                      </a:r>
                    </a:p>
                  </a:txBody>
                  <a:tcPr/>
                </a:tc>
                <a:tc>
                  <a:txBody>
                    <a:bodyPr/>
                    <a:lstStyle/>
                    <a:p>
                      <a:r>
                        <a:rPr lang="en-GB" dirty="0"/>
                        <a:t>07/03/2023</a:t>
                      </a:r>
                    </a:p>
                  </a:txBody>
                  <a:tcPr/>
                </a:tc>
                <a:tc>
                  <a:txBody>
                    <a:bodyPr/>
                    <a:lstStyle/>
                    <a:p>
                      <a:pPr lvl="0">
                        <a:buNone/>
                      </a:pPr>
                      <a:r>
                        <a:rPr lang="en-GB" dirty="0"/>
                        <a:t>ManageEngine Firewall Analyzer Software</a:t>
                      </a:r>
                    </a:p>
                  </a:txBody>
                  <a:tcPr/>
                </a:tc>
                <a:extLst>
                  <a:ext uri="{0D108BD9-81ED-4DB2-BD59-A6C34878D82A}">
                    <a16:rowId xmlns:a16="http://schemas.microsoft.com/office/drawing/2014/main" val="790554108"/>
                  </a:ext>
                </a:extLst>
              </a:tr>
              <a:tr h="511538">
                <a:tc>
                  <a:txBody>
                    <a:bodyPr/>
                    <a:lstStyle/>
                    <a:p>
                      <a:r>
                        <a:rPr lang="en-GB" dirty="0"/>
                        <a:t>Reliability</a:t>
                      </a:r>
                    </a:p>
                  </a:txBody>
                  <a:tcPr/>
                </a:tc>
                <a:tc>
                  <a:txBody>
                    <a:bodyPr/>
                    <a:lstStyle/>
                    <a:p>
                      <a:r>
                        <a:rPr lang="en-GB" dirty="0"/>
                        <a:t>TCP</a:t>
                      </a:r>
                    </a:p>
                  </a:txBody>
                  <a:tcPr/>
                </a:tc>
                <a:tc>
                  <a:txBody>
                    <a:bodyPr/>
                    <a:lstStyle/>
                    <a:p>
                      <a:r>
                        <a:rPr lang="en-GB" dirty="0"/>
                        <a:t>Reliable</a:t>
                      </a:r>
                    </a:p>
                  </a:txBody>
                  <a:tcPr/>
                </a:tc>
                <a:tc>
                  <a:txBody>
                    <a:bodyPr/>
                    <a:lstStyle/>
                    <a:p>
                      <a:r>
                        <a:rPr lang="en-GB" dirty="0"/>
                        <a:t>07/023/2023</a:t>
                      </a:r>
                    </a:p>
                  </a:txBody>
                  <a:tcPr/>
                </a:tc>
                <a:tc>
                  <a:txBody>
                    <a:bodyPr/>
                    <a:lstStyle/>
                    <a:p>
                      <a:pPr lvl="0">
                        <a:buNone/>
                      </a:pPr>
                      <a:r>
                        <a:rPr lang="en-GB" sz="1800" b="0" i="0" u="none" strike="noStrike" noProof="0" dirty="0">
                          <a:latin typeface="Avenir Next LT Pro Light"/>
                        </a:rPr>
                        <a:t>ManageEngine </a:t>
                      </a:r>
                      <a:endParaRPr lang="en-US" dirty="0"/>
                    </a:p>
                    <a:p>
                      <a:pPr lvl="0">
                        <a:buNone/>
                      </a:pPr>
                      <a:r>
                        <a:rPr lang="en-GB" sz="1800" b="0" i="0" u="none" strike="noStrike" noProof="0" dirty="0">
                          <a:latin typeface="Avenir Next LT Pro Light"/>
                        </a:rPr>
                        <a:t>Firewall Analyzer Software</a:t>
                      </a:r>
                      <a:endParaRPr lang="en-US"/>
                    </a:p>
                  </a:txBody>
                  <a:tcPr/>
                </a:tc>
                <a:extLst>
                  <a:ext uri="{0D108BD9-81ED-4DB2-BD59-A6C34878D82A}">
                    <a16:rowId xmlns:a16="http://schemas.microsoft.com/office/drawing/2014/main" val="3042970334"/>
                  </a:ext>
                </a:extLst>
              </a:tr>
              <a:tr h="880983">
                <a:tc>
                  <a:txBody>
                    <a:bodyPr/>
                    <a:lstStyle/>
                    <a:p>
                      <a:r>
                        <a:rPr lang="en-GB" dirty="0"/>
                        <a:t>Download </a:t>
                      </a:r>
                      <a:r>
                        <a:rPr lang="en-GB" sz="1800" b="0" i="0" u="none" strike="noStrike" noProof="0" dirty="0">
                          <a:latin typeface="Avenir Next LT Pro Light"/>
                        </a:rPr>
                        <a:t>Speed </a:t>
                      </a:r>
                      <a:endParaRPr lang="en-GB"/>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109.9</a:t>
                      </a:r>
                    </a:p>
                  </a:txBody>
                  <a:tcPr/>
                </a:tc>
                <a:tc>
                  <a:txBody>
                    <a:bodyPr/>
                    <a:lstStyle/>
                    <a:p>
                      <a:r>
                        <a:rPr lang="en-GB" dirty="0"/>
                        <a:t>07/03/2023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3560098189"/>
                  </a:ext>
                </a:extLst>
              </a:tr>
              <a:tr h="880983">
                <a:tc>
                  <a:txBody>
                    <a:bodyPr/>
                    <a:lstStyle/>
                    <a:p>
                      <a:pPr lvl="0">
                        <a:buNone/>
                      </a:pPr>
                      <a:r>
                        <a:rPr lang="en-GB" sz="1800" b="0" i="0" u="none" strike="noStrike" noProof="0" dirty="0">
                          <a:latin typeface="Avenir Next LT Pro Light"/>
                        </a:rPr>
                        <a:t>Upload </a:t>
                      </a:r>
                      <a:r>
                        <a:rPr lang="en-GB" sz="1800" b="0" i="0" u="none" strike="noStrike" noProof="0" dirty="0"/>
                        <a:t>Speed </a:t>
                      </a:r>
                      <a:endParaRPr lang="en-US"/>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99.0</a:t>
                      </a:r>
                    </a:p>
                  </a:txBody>
                  <a:tcPr/>
                </a:tc>
                <a:tc>
                  <a:txBody>
                    <a:bodyPr/>
                    <a:lstStyle/>
                    <a:p>
                      <a:r>
                        <a:rPr lang="en-GB" dirty="0"/>
                        <a:t>07/03/2023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161329053"/>
                  </a:ext>
                </a:extLst>
              </a:tr>
              <a:tr h="511538">
                <a:tc>
                  <a:txBody>
                    <a:bodyPr/>
                    <a:lstStyle/>
                    <a:p>
                      <a:pPr lvl="0">
                        <a:buNone/>
                      </a:pPr>
                      <a:r>
                        <a:rPr lang="en-GB" dirty="0"/>
                        <a:t>Frequency </a:t>
                      </a:r>
                    </a:p>
                  </a:txBody>
                  <a:tcPr/>
                </a:tc>
                <a:tc>
                  <a:txBody>
                    <a:bodyPr/>
                    <a:lstStyle/>
                    <a:p>
                      <a:pPr lvl="0">
                        <a:buNone/>
                      </a:pPr>
                      <a:r>
                        <a:rPr lang="en-GB" sz="1800" b="0" i="0" u="none" strike="noStrike" noProof="0" dirty="0">
                          <a:latin typeface="Avenir Next LT Pro Light"/>
                        </a:rPr>
                        <a:t>Core: 2.4 GHz band</a:t>
                      </a:r>
                      <a:endParaRPr lang="en-US" dirty="0"/>
                    </a:p>
                  </a:txBody>
                  <a:tcPr/>
                </a:tc>
                <a:tc>
                  <a:txBody>
                    <a:bodyPr/>
                    <a:lstStyle/>
                    <a:p>
                      <a:pPr lvl="0">
                        <a:buNone/>
                      </a:pPr>
                      <a:r>
                        <a:rPr lang="en-GB" dirty="0"/>
                        <a:t>     Sufficient </a:t>
                      </a:r>
                    </a:p>
                  </a:txBody>
                  <a:tcPr/>
                </a:tc>
                <a:tc>
                  <a:txBody>
                    <a:bodyPr/>
                    <a:lstStyle/>
                    <a:p>
                      <a:pPr lvl="0">
                        <a:buNone/>
                      </a:pPr>
                      <a:r>
                        <a:rPr lang="en-GB" dirty="0"/>
                        <a:t>07/03/2023</a:t>
                      </a:r>
                    </a:p>
                  </a:txBody>
                  <a:tcPr/>
                </a:tc>
                <a:tc>
                  <a:txBody>
                    <a:bodyPr/>
                    <a:lstStyle/>
                    <a:p>
                      <a:pPr lvl="0">
                        <a:buNone/>
                      </a:pPr>
                      <a:r>
                        <a:rPr lang="en-GB" sz="1800" b="0" i="0" u="none" strike="noStrike" noProof="0" dirty="0">
                          <a:latin typeface="Avenir Next LT Pro Light"/>
                        </a:rPr>
                        <a:t>techsession.be</a:t>
                      </a:r>
                      <a:endParaRPr lang="en-US" dirty="0"/>
                    </a:p>
                  </a:txBody>
                  <a:tcPr/>
                </a:tc>
                <a:extLst>
                  <a:ext uri="{0D108BD9-81ED-4DB2-BD59-A6C34878D82A}">
                    <a16:rowId xmlns:a16="http://schemas.microsoft.com/office/drawing/2014/main" val="1259709889"/>
                  </a:ext>
                </a:extLst>
              </a:tr>
              <a:tr h="511538">
                <a:tc>
                  <a:txBody>
                    <a:bodyPr/>
                    <a:lstStyle/>
                    <a:p>
                      <a:pPr lvl="0">
                        <a:buNone/>
                      </a:pPr>
                      <a:r>
                        <a:rPr lang="en-GB" dirty="0"/>
                        <a:t>Performance</a:t>
                      </a:r>
                    </a:p>
                  </a:txBody>
                  <a:tcPr/>
                </a:tc>
                <a:tc>
                  <a:txBody>
                    <a:bodyPr/>
                    <a:lstStyle/>
                    <a:p>
                      <a:pPr lvl="0">
                        <a:buNone/>
                      </a:pPr>
                      <a:r>
                        <a:rPr lang="en-GB" dirty="0"/>
                        <a:t>Gamer User</a:t>
                      </a:r>
                    </a:p>
                  </a:txBody>
                  <a:tcPr/>
                </a:tc>
                <a:tc>
                  <a:txBody>
                    <a:bodyPr/>
                    <a:lstStyle/>
                    <a:p>
                      <a:pPr lvl="0">
                        <a:buNone/>
                      </a:pPr>
                      <a:r>
                        <a:rPr lang="en-GB" dirty="0"/>
                        <a:t>Convincing</a:t>
                      </a:r>
                    </a:p>
                  </a:txBody>
                  <a:tcPr/>
                </a:tc>
                <a:tc>
                  <a:txBody>
                    <a:bodyPr/>
                    <a:lstStyle/>
                    <a:p>
                      <a:pPr lvl="0">
                        <a:buNone/>
                      </a:pPr>
                      <a:r>
                        <a:rPr lang="en-GB" dirty="0"/>
                        <a:t>07/03/2023</a:t>
                      </a:r>
                    </a:p>
                  </a:txBody>
                  <a:tcPr/>
                </a:tc>
                <a:tc>
                  <a:txBody>
                    <a:bodyPr/>
                    <a:lstStyle/>
                    <a:p>
                      <a:pPr lvl="0">
                        <a:buNone/>
                      </a:pPr>
                      <a:r>
                        <a:rPr lang="en-GB" dirty="0"/>
                        <a:t>User and password</a:t>
                      </a:r>
                    </a:p>
                  </a:txBody>
                  <a:tcPr/>
                </a:tc>
                <a:extLst>
                  <a:ext uri="{0D108BD9-81ED-4DB2-BD59-A6C34878D82A}">
                    <a16:rowId xmlns:a16="http://schemas.microsoft.com/office/drawing/2014/main" val="1984989108"/>
                  </a:ext>
                </a:extLst>
              </a:tr>
            </a:tbl>
          </a:graphicData>
        </a:graphic>
      </p:graphicFrame>
      <p:sp>
        <p:nvSpPr>
          <p:cNvPr id="6" name="TextBox 5">
            <a:extLst>
              <a:ext uri="{FF2B5EF4-FFF2-40B4-BE49-F238E27FC236}">
                <a16:creationId xmlns:a16="http://schemas.microsoft.com/office/drawing/2014/main" id="{66343277-6A4A-4C26-EADA-60431A5E2075}"/>
              </a:ext>
            </a:extLst>
          </p:cNvPr>
          <p:cNvSpPr txBox="1"/>
          <p:nvPr/>
        </p:nvSpPr>
        <p:spPr>
          <a:xfrm>
            <a:off x="2698229" y="237343"/>
            <a:ext cx="32853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Nova"/>
              </a:rPr>
              <a:t>WLAN Action Plan</a:t>
            </a:r>
          </a:p>
        </p:txBody>
      </p:sp>
    </p:spTree>
    <p:extLst>
      <p:ext uri="{BB962C8B-B14F-4D97-AF65-F5344CB8AC3E}">
        <p14:creationId xmlns:p14="http://schemas.microsoft.com/office/powerpoint/2010/main" val="1538013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21CFE-C0BC-343E-E7A3-2042DE382B1C}"/>
              </a:ext>
            </a:extLst>
          </p:cNvPr>
          <p:cNvSpPr>
            <a:spLocks noGrp="1"/>
          </p:cNvSpPr>
          <p:nvPr>
            <p:ph idx="1"/>
          </p:nvPr>
        </p:nvSpPr>
        <p:spPr>
          <a:xfrm>
            <a:off x="1014903" y="1328037"/>
            <a:ext cx="9950103" cy="4975054"/>
          </a:xfrm>
        </p:spPr>
        <p:txBody>
          <a:bodyPr vert="horz" lIns="91440" tIns="45720" rIns="91440" bIns="45720" rtlCol="0" anchor="t">
            <a:normAutofit/>
          </a:bodyPr>
          <a:lstStyle/>
          <a:p>
            <a:r>
              <a:rPr lang="en-US" dirty="0">
                <a:ea typeface="+mn-lt"/>
                <a:cs typeface="+mn-lt"/>
                <a:hlinkClick r:id="rId2"/>
              </a:rPr>
              <a:t>test speed - Google Search</a:t>
            </a:r>
          </a:p>
          <a:p>
            <a:r>
              <a:rPr lang="en-US" dirty="0">
                <a:ea typeface="+mn-lt"/>
                <a:cs typeface="+mn-lt"/>
                <a:hlinkClick r:id="rId3"/>
              </a:rPr>
              <a:t>Wireless LAN &amp; WAN - Tech Session</a:t>
            </a:r>
          </a:p>
          <a:p>
            <a:r>
              <a:rPr lang="en-US" dirty="0">
                <a:ea typeface="+mn-lt"/>
                <a:cs typeface="+mn-lt"/>
                <a:hlinkClick r:id="rId4"/>
              </a:rPr>
              <a:t>User Datagram Protocol - Wikipedia</a:t>
            </a:r>
          </a:p>
          <a:p>
            <a:r>
              <a:rPr lang="en-US" dirty="0">
                <a:ea typeface="+mn-lt"/>
                <a:cs typeface="+mn-lt"/>
                <a:hlinkClick r:id="rId5"/>
              </a:rPr>
              <a:t>What do you mean by reliability of computer network? How it is provided? - Quora</a:t>
            </a:r>
          </a:p>
          <a:p>
            <a:r>
              <a:rPr lang="en-GB" dirty="0">
                <a:ea typeface="+mn-lt"/>
                <a:cs typeface="+mn-lt"/>
                <a:hlinkClick r:id="rId6"/>
              </a:rPr>
              <a:t>https://www.computer-solutions.co.uk/chipdev/tcpwnw.html</a:t>
            </a:r>
            <a:endParaRPr lang="en-GB">
              <a:ea typeface="+mn-lt"/>
              <a:cs typeface="+mn-lt"/>
            </a:endParaRPr>
          </a:p>
          <a:p>
            <a:r>
              <a:rPr lang="en-GB" dirty="0">
                <a:ea typeface="+mn-lt"/>
                <a:cs typeface="+mn-lt"/>
                <a:hlinkClick r:id="rId6"/>
              </a:rPr>
              <a:t>https://www.computer-solutions.co.uk/chipdev/tcpwnw.html</a:t>
            </a:r>
            <a:endParaRPr lang="en-GB">
              <a:ea typeface="+mn-lt"/>
              <a:cs typeface="+mn-lt"/>
            </a:endParaRPr>
          </a:p>
          <a:p>
            <a:r>
              <a:rPr lang="en-GB" dirty="0">
                <a:ea typeface="+mn-lt"/>
                <a:cs typeface="+mn-lt"/>
                <a:hlinkClick r:id="rId7"/>
              </a:rPr>
              <a:t>https://www.pcwdld.com/access-management#wbounce-modal</a:t>
            </a:r>
            <a:endParaRPr lang="en-US">
              <a:ea typeface="+mn-lt"/>
              <a:cs typeface="+mn-lt"/>
            </a:endParaRPr>
          </a:p>
          <a:p>
            <a:r>
              <a:rPr lang="en-GB" dirty="0">
                <a:ea typeface="+mn-lt"/>
                <a:cs typeface="+mn-lt"/>
                <a:hlinkClick r:id="rId8"/>
              </a:rPr>
              <a:t>https://ipwithease.com/wired-network-vs-wireless-network/</a:t>
            </a:r>
            <a:endParaRPr lang="en-US">
              <a:ea typeface="+mn-lt"/>
              <a:cs typeface="+mn-lt"/>
            </a:endParaRPr>
          </a:p>
          <a:p>
            <a:r>
              <a:rPr lang="en-GB" dirty="0">
                <a:ea typeface="+mn-lt"/>
                <a:cs typeface="+mn-lt"/>
                <a:hlinkClick r:id="rId9"/>
              </a:rPr>
              <a:t>https://digitalworld839.com/types-of-networks-computer/</a:t>
            </a:r>
            <a:endParaRPr lang="en-GB">
              <a:ea typeface="+mn-lt"/>
              <a:cs typeface="+mn-lt"/>
            </a:endParaRPr>
          </a:p>
          <a:p>
            <a:endParaRPr lang="en-US" dirty="0"/>
          </a:p>
        </p:txBody>
      </p:sp>
      <p:sp>
        <p:nvSpPr>
          <p:cNvPr id="2" name="TextBox 1">
            <a:extLst>
              <a:ext uri="{FF2B5EF4-FFF2-40B4-BE49-F238E27FC236}">
                <a16:creationId xmlns:a16="http://schemas.microsoft.com/office/drawing/2014/main" id="{7E80062A-E3D0-00F3-E6CA-5AD1300FE598}"/>
              </a:ext>
            </a:extLst>
          </p:cNvPr>
          <p:cNvSpPr txBox="1"/>
          <p:nvPr/>
        </p:nvSpPr>
        <p:spPr>
          <a:xfrm>
            <a:off x="737016" y="562131"/>
            <a:ext cx="1598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latin typeface="Arial Nova"/>
              </a:rPr>
              <a:t>SOURCE:</a:t>
            </a:r>
          </a:p>
        </p:txBody>
      </p:sp>
    </p:spTree>
    <p:extLst>
      <p:ext uri="{BB962C8B-B14F-4D97-AF65-F5344CB8AC3E}">
        <p14:creationId xmlns:p14="http://schemas.microsoft.com/office/powerpoint/2010/main" val="281318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A191-C66C-3ADA-1683-0750FEBE5C4D}"/>
              </a:ext>
            </a:extLst>
          </p:cNvPr>
          <p:cNvSpPr>
            <a:spLocks noGrp="1"/>
          </p:cNvSpPr>
          <p:nvPr>
            <p:ph type="title"/>
          </p:nvPr>
        </p:nvSpPr>
        <p:spPr>
          <a:xfrm>
            <a:off x="1120948" y="158220"/>
            <a:ext cx="9950103" cy="521260"/>
          </a:xfrm>
        </p:spPr>
        <p:txBody>
          <a:bodyPr/>
          <a:lstStyle/>
          <a:p>
            <a:r>
              <a:rPr lang="en-GB" sz="2400" dirty="0">
                <a:latin typeface="Arial Nova" panose="020B0504020202020204" pitchFamily="34" charset="0"/>
              </a:rPr>
              <a:t>Difference between wired and wireless connections :</a:t>
            </a:r>
            <a:endParaRPr lang="en-US" sz="2400" dirty="0">
              <a:latin typeface="Arial Nova" panose="020B0504020202020204" pitchFamily="34" charset="0"/>
            </a:endParaRPr>
          </a:p>
        </p:txBody>
      </p:sp>
      <p:sp>
        <p:nvSpPr>
          <p:cNvPr id="4" name="TextBox 3">
            <a:extLst>
              <a:ext uri="{FF2B5EF4-FFF2-40B4-BE49-F238E27FC236}">
                <a16:creationId xmlns:a16="http://schemas.microsoft.com/office/drawing/2014/main" id="{127D6B76-C5B3-7B49-3909-27A6786E8EF6}"/>
              </a:ext>
            </a:extLst>
          </p:cNvPr>
          <p:cNvSpPr txBox="1"/>
          <p:nvPr/>
        </p:nvSpPr>
        <p:spPr>
          <a:xfrm>
            <a:off x="266140" y="3905249"/>
            <a:ext cx="108584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Arial Nova"/>
              </a:rPr>
              <a:t>Wireless connection</a:t>
            </a:r>
          </a:p>
          <a:p>
            <a:r>
              <a:rPr lang="en-GB" dirty="0">
                <a:latin typeface="Arial Nova"/>
              </a:rPr>
              <a:t>+Wireless  Network Connections: “Wireless” means without wire, media that is made up of electromagnetic waves (EM Waves) or infrared waves. Antennas or sensors will be present on all wireless devices. </a:t>
            </a:r>
          </a:p>
          <a:p>
            <a:r>
              <a:rPr lang="en-GB" dirty="0">
                <a:latin typeface="Arial Nova"/>
              </a:rPr>
              <a:t>- Example: Cellular phones, wireless sensors, TV remotes, satellite disc receivers, and laptops with WLAN cards are all examples of wireless devices. For data or voice communication, a wireless network uses radiofrequency waves rather than wires.</a:t>
            </a:r>
          </a:p>
          <a:p>
            <a:r>
              <a:rPr lang="en-GB" dirty="0">
                <a:latin typeface="Arial Nova"/>
                <a:ea typeface="+mn-lt"/>
                <a:cs typeface="+mn-lt"/>
              </a:rPr>
              <a:t>- Though wireless connectivity is less secured and higher delay than wired connectivity, it is still preferred communication technology for customers. Wireless also earns low Installation cost in contrast to wired connectivity.</a:t>
            </a:r>
            <a:endParaRPr lang="en-GB" dirty="0">
              <a:latin typeface="Arial Nova"/>
            </a:endParaRPr>
          </a:p>
          <a:p>
            <a:endParaRPr lang="en-GB" dirty="0"/>
          </a:p>
        </p:txBody>
      </p:sp>
      <p:sp>
        <p:nvSpPr>
          <p:cNvPr id="5" name="TextBox 4">
            <a:extLst>
              <a:ext uri="{FF2B5EF4-FFF2-40B4-BE49-F238E27FC236}">
                <a16:creationId xmlns:a16="http://schemas.microsoft.com/office/drawing/2014/main" id="{4AC9FB4B-9690-4FF6-9261-55709BA46D47}"/>
              </a:ext>
            </a:extLst>
          </p:cNvPr>
          <p:cNvSpPr txBox="1"/>
          <p:nvPr/>
        </p:nvSpPr>
        <p:spPr>
          <a:xfrm>
            <a:off x="364190" y="820830"/>
            <a:ext cx="11600889" cy="30808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GB" b="1" dirty="0">
                <a:latin typeface="Arial Nova"/>
                <a:ea typeface="+mn-lt"/>
                <a:cs typeface="+mn-lt"/>
              </a:rPr>
              <a:t>Wired connection</a:t>
            </a:r>
            <a:endParaRPr lang="en-US" dirty="0">
              <a:latin typeface="Arial Nova"/>
              <a:ea typeface="+mn-lt"/>
              <a:cs typeface="+mn-lt"/>
            </a:endParaRPr>
          </a:p>
          <a:p>
            <a:pPr>
              <a:lnSpc>
                <a:spcPct val="120000"/>
              </a:lnSpc>
              <a:spcBef>
                <a:spcPts val="1000"/>
              </a:spcBef>
            </a:pPr>
            <a:r>
              <a:rPr lang="en-GB" dirty="0">
                <a:latin typeface="Arial Nova"/>
                <a:ea typeface="+mn-lt"/>
                <a:cs typeface="+mn-lt"/>
              </a:rPr>
              <a:t>+A wired network employs wires to link devices to the Internet or another network, such as laptops or desktop PCs. </a:t>
            </a:r>
            <a:endParaRPr lang="en-US" dirty="0">
              <a:latin typeface="Arial Nova"/>
              <a:ea typeface="+mn-lt"/>
              <a:cs typeface="+mn-lt"/>
            </a:endParaRPr>
          </a:p>
          <a:p>
            <a:pPr>
              <a:lnSpc>
                <a:spcPct val="120000"/>
              </a:lnSpc>
              <a:spcBef>
                <a:spcPts val="1000"/>
              </a:spcBef>
            </a:pPr>
            <a:r>
              <a:rPr lang="en-GB" dirty="0">
                <a:latin typeface="Arial Nova"/>
                <a:ea typeface="+mn-lt"/>
                <a:cs typeface="+mn-lt"/>
              </a:rPr>
              <a:t>- Example: In the networking world, “Wired” as the name suggests refers to any physical medium connected through wires and cables. The wires/cables can be copper wire, twisted pair or even fibre optic. Wired connectivity is responsible for providing high security with high Bandwidth provisioned for each user.</a:t>
            </a:r>
          </a:p>
          <a:p>
            <a:pPr>
              <a:lnSpc>
                <a:spcPct val="120000"/>
              </a:lnSpc>
              <a:spcBef>
                <a:spcPts val="1000"/>
              </a:spcBef>
            </a:pPr>
            <a:r>
              <a:rPr lang="en-GB" dirty="0">
                <a:latin typeface="Arial Nova"/>
                <a:ea typeface="+mn-lt"/>
                <a:cs typeface="+mn-lt"/>
              </a:rPr>
              <a:t>- In fact, Wired connectivity is considered highly reliable and incurs very low delay, unlike Wireless connectivity.</a:t>
            </a:r>
          </a:p>
          <a:p>
            <a:pPr algn="l"/>
            <a:endParaRPr lang="en-GB" dirty="0">
              <a:latin typeface="Arial Nova"/>
            </a:endParaRPr>
          </a:p>
        </p:txBody>
      </p:sp>
    </p:spTree>
    <p:extLst>
      <p:ext uri="{BB962C8B-B14F-4D97-AF65-F5344CB8AC3E}">
        <p14:creationId xmlns:p14="http://schemas.microsoft.com/office/powerpoint/2010/main" val="53813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E68A-F27D-59AE-5079-FE56BCF08233}"/>
              </a:ext>
            </a:extLst>
          </p:cNvPr>
          <p:cNvSpPr>
            <a:spLocks noGrp="1"/>
          </p:cNvSpPr>
          <p:nvPr>
            <p:ph type="title"/>
          </p:nvPr>
        </p:nvSpPr>
        <p:spPr>
          <a:xfrm>
            <a:off x="559837" y="182380"/>
            <a:ext cx="9950103" cy="717499"/>
          </a:xfrm>
        </p:spPr>
        <p:txBody>
          <a:bodyPr vert="horz" lIns="91440" tIns="45720" rIns="91440" bIns="45720" rtlCol="0" anchor="b">
            <a:noAutofit/>
          </a:bodyPr>
          <a:lstStyle/>
          <a:p>
            <a:r>
              <a:rPr lang="en-US" sz="1800" b="1" i="0" dirty="0">
                <a:latin typeface="Arial Nova"/>
                <a:ea typeface="+mj-lt"/>
                <a:cs typeface="+mj-lt"/>
              </a:rPr>
              <a:t>Investigate two different kinds of computer </a:t>
            </a:r>
            <a:r>
              <a:rPr lang="en-US" sz="1800" b="1" i="0" dirty="0">
                <a:latin typeface="Arial Nova"/>
              </a:rPr>
              <a:t>network to discuss Strengths and weaknesses of both.</a:t>
            </a:r>
            <a:endParaRPr lang="en-US" sz="1800" b="1" i="0" dirty="0">
              <a:latin typeface="Arial Nova"/>
              <a:ea typeface="+mj-lt"/>
              <a:cs typeface="+mj-lt"/>
            </a:endParaRPr>
          </a:p>
        </p:txBody>
      </p:sp>
      <p:graphicFrame>
        <p:nvGraphicFramePr>
          <p:cNvPr id="9" name="Content Placeholder 2">
            <a:extLst>
              <a:ext uri="{FF2B5EF4-FFF2-40B4-BE49-F238E27FC236}">
                <a16:creationId xmlns:a16="http://schemas.microsoft.com/office/drawing/2014/main" id="{3369A617-E14E-7C00-15A4-B7D95659E27B}"/>
              </a:ext>
            </a:extLst>
          </p:cNvPr>
          <p:cNvGraphicFramePr>
            <a:graphicFrameLocks noGrp="1"/>
          </p:cNvGraphicFramePr>
          <p:nvPr>
            <p:ph idx="1"/>
            <p:extLst>
              <p:ext uri="{D42A27DB-BD31-4B8C-83A1-F6EECF244321}">
                <p14:modId xmlns:p14="http://schemas.microsoft.com/office/powerpoint/2010/main" val="290958471"/>
              </p:ext>
            </p:extLst>
          </p:nvPr>
        </p:nvGraphicFramePr>
        <p:xfrm>
          <a:off x="559837" y="1036146"/>
          <a:ext cx="8884968" cy="5551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4" descr="Chevron arrows with solid fill">
            <a:extLst>
              <a:ext uri="{FF2B5EF4-FFF2-40B4-BE49-F238E27FC236}">
                <a16:creationId xmlns:a16="http://schemas.microsoft.com/office/drawing/2014/main" id="{BDA9279A-0278-7878-EBC7-F8AC41D093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17763" y="5672948"/>
            <a:ext cx="914400" cy="914400"/>
          </a:xfrm>
          <a:prstGeom prst="rect">
            <a:avLst/>
          </a:prstGeom>
        </p:spPr>
      </p:pic>
      <p:sp>
        <p:nvSpPr>
          <p:cNvPr id="5" name="TextBox 4">
            <a:extLst>
              <a:ext uri="{FF2B5EF4-FFF2-40B4-BE49-F238E27FC236}">
                <a16:creationId xmlns:a16="http://schemas.microsoft.com/office/drawing/2014/main" id="{41859522-26C0-7E43-A8BA-2F7249C59E43}"/>
              </a:ext>
            </a:extLst>
          </p:cNvPr>
          <p:cNvSpPr txBox="1"/>
          <p:nvPr/>
        </p:nvSpPr>
        <p:spPr>
          <a:xfrm>
            <a:off x="9444805" y="5945482"/>
            <a:ext cx="16180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Next page</a:t>
            </a:r>
          </a:p>
        </p:txBody>
      </p:sp>
    </p:spTree>
    <p:extLst>
      <p:ext uri="{BB962C8B-B14F-4D97-AF65-F5344CB8AC3E}">
        <p14:creationId xmlns:p14="http://schemas.microsoft.com/office/powerpoint/2010/main" val="34105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B5C7F-109D-834B-90D8-6FB8CF9A35F7}"/>
              </a:ext>
            </a:extLst>
          </p:cNvPr>
          <p:cNvSpPr>
            <a:spLocks noGrp="1"/>
          </p:cNvSpPr>
          <p:nvPr>
            <p:ph type="title"/>
          </p:nvPr>
        </p:nvSpPr>
        <p:spPr>
          <a:xfrm>
            <a:off x="758952" y="420625"/>
            <a:ext cx="10667998" cy="1326814"/>
          </a:xfrm>
        </p:spPr>
        <p:txBody>
          <a:bodyPr anchor="ctr">
            <a:normAutofit/>
          </a:bodyPr>
          <a:lstStyle/>
          <a:p>
            <a:r>
              <a:rPr lang="en-US">
                <a:solidFill>
                  <a:schemeClr val="bg1"/>
                </a:solidFill>
                <a:latin typeface="Arial Nova"/>
              </a:rPr>
              <a:t>LAN Advantage:</a:t>
            </a:r>
          </a:p>
        </p:txBody>
      </p:sp>
      <p:sp>
        <p:nvSpPr>
          <p:cNvPr id="3" name="Content Placeholder 2">
            <a:extLst>
              <a:ext uri="{FF2B5EF4-FFF2-40B4-BE49-F238E27FC236}">
                <a16:creationId xmlns:a16="http://schemas.microsoft.com/office/drawing/2014/main" id="{D0BC5DDA-A918-6487-0E0E-D6B8ABC014BE}"/>
              </a:ext>
            </a:extLst>
          </p:cNvPr>
          <p:cNvSpPr>
            <a:spLocks noGrp="1"/>
          </p:cNvSpPr>
          <p:nvPr>
            <p:ph idx="1"/>
          </p:nvPr>
        </p:nvSpPr>
        <p:spPr>
          <a:xfrm>
            <a:off x="758952" y="2052734"/>
            <a:ext cx="6039340" cy="4711960"/>
          </a:xfrm>
        </p:spPr>
        <p:txBody>
          <a:bodyPr vert="horz" lIns="91440" tIns="45720" rIns="91440" bIns="45720" rtlCol="0" anchor="ctr">
            <a:normAutofit lnSpcReduction="10000"/>
          </a:bodyPr>
          <a:lstStyle/>
          <a:p>
            <a:pPr>
              <a:lnSpc>
                <a:spcPct val="100000"/>
              </a:lnSpc>
            </a:pPr>
            <a:r>
              <a:rPr lang="en-US" sz="1800" b="1" dirty="0">
                <a:latin typeface="Arial Nova"/>
                <a:ea typeface="+mn-lt"/>
                <a:cs typeface="+mn-lt"/>
              </a:rPr>
              <a:t>Simple and relatively inexpensive: </a:t>
            </a:r>
            <a:r>
              <a:rPr lang="en-US" sz="1800" dirty="0">
                <a:latin typeface="Arial Nova"/>
                <a:ea typeface="+mn-lt"/>
                <a:cs typeface="+mn-lt"/>
              </a:rPr>
              <a:t>The primary benefit of a local area network is that this is quick and easy to set up and reasonably priced when contrasted to other alternatives; consequently, if an organization intends to build a network at a minimal price and with flexibility, a local area network is the ultimate answer.</a:t>
            </a:r>
            <a:endParaRPr lang="en-US" sz="1800" dirty="0">
              <a:latin typeface="Arial Nova"/>
            </a:endParaRPr>
          </a:p>
          <a:p>
            <a:pPr>
              <a:lnSpc>
                <a:spcPct val="100000"/>
              </a:lnSpc>
            </a:pPr>
            <a:r>
              <a:rPr lang="en-US" sz="2100" b="1" dirty="0">
                <a:latin typeface="Arial Nova"/>
                <a:ea typeface="+mn-lt"/>
                <a:cs typeface="+mn-lt"/>
              </a:rPr>
              <a:t>Fast communication: </a:t>
            </a:r>
            <a:r>
              <a:rPr lang="en-US" sz="2100" dirty="0">
                <a:latin typeface="Arial Nova"/>
                <a:ea typeface="+mn-lt"/>
                <a:cs typeface="+mn-lt"/>
              </a:rPr>
              <a:t>LAN-connected systems or devices communicate directly at very high rates of speed, based on the LAN model and ethernet cabling installed. The most prevalent enabled speeds are 10 Mbps, 100 Mbps, and 1000 Mbps. Technologies of gigabit ethernet are quickly developing. Once the technology becomes more sophisticated and large-scale production has commenced, lower-cost variants will be accessible to the public.</a:t>
            </a:r>
            <a:endParaRPr lang="en-US" sz="2100" dirty="0">
              <a:latin typeface="Arial Nova"/>
            </a:endParaRPr>
          </a:p>
          <a:p>
            <a:pPr>
              <a:lnSpc>
                <a:spcPct val="100000"/>
              </a:lnSpc>
            </a:pPr>
            <a:endParaRPr lang="en-US" sz="1400" dirty="0"/>
          </a:p>
        </p:txBody>
      </p:sp>
      <p:pic>
        <p:nvPicPr>
          <p:cNvPr id="5" name="Picture 4" descr="A 3D pattern of ring shapes connected by lines">
            <a:extLst>
              <a:ext uri="{FF2B5EF4-FFF2-40B4-BE49-F238E27FC236}">
                <a16:creationId xmlns:a16="http://schemas.microsoft.com/office/drawing/2014/main" id="{086F98D2-8FF0-F093-5649-8D15159B710E}"/>
              </a:ext>
            </a:extLst>
          </p:cNvPr>
          <p:cNvPicPr>
            <a:picLocks noChangeAspect="1"/>
          </p:cNvPicPr>
          <p:nvPr/>
        </p:nvPicPr>
        <p:blipFill rotWithShape="1">
          <a:blip r:embed="rId2"/>
          <a:srcRect l="4182" r="39010" b="-5"/>
          <a:stretch/>
        </p:blipFill>
        <p:spPr>
          <a:xfrm>
            <a:off x="7738621" y="2413169"/>
            <a:ext cx="3403660" cy="3370396"/>
          </a:xfrm>
          <a:prstGeom prst="rect">
            <a:avLst/>
          </a:prstGeom>
        </p:spPr>
      </p:pic>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3549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A562D-32E8-7DCE-24A7-3DCAFA52D6E3}"/>
              </a:ext>
            </a:extLst>
          </p:cNvPr>
          <p:cNvSpPr>
            <a:spLocks noGrp="1"/>
          </p:cNvSpPr>
          <p:nvPr>
            <p:ph type="title"/>
          </p:nvPr>
        </p:nvSpPr>
        <p:spPr>
          <a:xfrm>
            <a:off x="1068497" y="1063256"/>
            <a:ext cx="5312254" cy="1540106"/>
          </a:xfrm>
        </p:spPr>
        <p:txBody>
          <a:bodyPr>
            <a:normAutofit/>
          </a:bodyPr>
          <a:lstStyle/>
          <a:p>
            <a:r>
              <a:rPr lang="en-US" sz="5100" dirty="0"/>
              <a:t>LAN Disadvantage: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58D195-E892-4153-F450-C48359D0CB25}"/>
              </a:ext>
            </a:extLst>
          </p:cNvPr>
          <p:cNvSpPr>
            <a:spLocks noGrp="1"/>
          </p:cNvSpPr>
          <p:nvPr>
            <p:ph idx="1"/>
          </p:nvPr>
        </p:nvSpPr>
        <p:spPr>
          <a:xfrm>
            <a:off x="1068497" y="2127380"/>
            <a:ext cx="5312254" cy="4124130"/>
          </a:xfrm>
        </p:spPr>
        <p:txBody>
          <a:bodyPr vert="horz" lIns="91440" tIns="45720" rIns="91440" bIns="45720" rtlCol="0">
            <a:normAutofit/>
          </a:bodyPr>
          <a:lstStyle/>
          <a:p>
            <a:pPr>
              <a:lnSpc>
                <a:spcPct val="100000"/>
              </a:lnSpc>
            </a:pPr>
            <a:r>
              <a:rPr lang="en-US" sz="1800" b="1" dirty="0">
                <a:latin typeface="Arial Nova"/>
                <a:ea typeface="+mn-lt"/>
                <a:cs typeface="+mn-lt"/>
              </a:rPr>
              <a:t>All devices may be disproportionately affected if the server fails: </a:t>
            </a:r>
            <a:r>
              <a:rPr lang="en-US" sz="1800" dirty="0">
                <a:latin typeface="Arial Nova"/>
                <a:ea typeface="+mn-lt"/>
                <a:cs typeface="+mn-lt"/>
              </a:rPr>
              <a:t>If a file on the server gets heavily damaged or a hard disc crashes, all the linked PCs will have extreme difficulty operating correctly</a:t>
            </a:r>
            <a:r>
              <a:rPr lang="en-US" sz="1600" dirty="0">
                <a:latin typeface="Arial Nova"/>
                <a:ea typeface="+mn-lt"/>
                <a:cs typeface="+mn-lt"/>
              </a:rPr>
              <a:t>.</a:t>
            </a:r>
            <a:endParaRPr lang="en-US" sz="1600" dirty="0">
              <a:latin typeface="Arial Nova"/>
            </a:endParaRPr>
          </a:p>
          <a:p>
            <a:pPr>
              <a:lnSpc>
                <a:spcPct val="100000"/>
              </a:lnSpc>
            </a:pPr>
            <a:endParaRPr lang="en-US" sz="1600" dirty="0">
              <a:latin typeface="Arial Nova"/>
              <a:ea typeface="+mn-lt"/>
              <a:cs typeface="+mn-lt"/>
            </a:endParaRPr>
          </a:p>
          <a:p>
            <a:pPr>
              <a:lnSpc>
                <a:spcPct val="100000"/>
              </a:lnSpc>
            </a:pPr>
            <a:endParaRPr lang="en-US" sz="1600" dirty="0">
              <a:latin typeface="Arial Nova"/>
              <a:ea typeface="+mn-lt"/>
              <a:cs typeface="+mn-lt"/>
            </a:endParaRPr>
          </a:p>
          <a:p>
            <a:pPr>
              <a:lnSpc>
                <a:spcPct val="100000"/>
              </a:lnSpc>
            </a:pPr>
            <a:r>
              <a:rPr lang="en-US" sz="1800" b="1" dirty="0">
                <a:latin typeface="Arial Nova"/>
                <a:ea typeface="+mn-lt"/>
                <a:cs typeface="+mn-lt"/>
              </a:rPr>
              <a:t>Long-distance major limitation: </a:t>
            </a:r>
            <a:r>
              <a:rPr lang="en-US" sz="1800" dirty="0">
                <a:latin typeface="Arial Nova"/>
                <a:ea typeface="+mn-lt"/>
                <a:cs typeface="+mn-lt"/>
              </a:rPr>
              <a:t>Local area networks are often devised within a building or apartment complex and cannot be stretched to a bigger area.</a:t>
            </a:r>
            <a:endParaRPr lang="en-US" sz="1800" dirty="0">
              <a:latin typeface="Arial Nova"/>
            </a:endParaRPr>
          </a:p>
          <a:p>
            <a:pPr>
              <a:lnSpc>
                <a:spcPct val="100000"/>
              </a:lnSpc>
            </a:pPr>
            <a:endParaRPr lang="en-US" sz="1600" dirty="0"/>
          </a:p>
        </p:txBody>
      </p:sp>
      <p:sp>
        <p:nvSpPr>
          <p:cNvPr id="14" name="Freeform: Shape 13">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114F2F49-55E1-7084-E72A-D810E9348D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44163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9F7CB-1586-9F4B-6389-E6E2BD7B0E36}"/>
              </a:ext>
            </a:extLst>
          </p:cNvPr>
          <p:cNvSpPr>
            <a:spLocks noGrp="1"/>
          </p:cNvSpPr>
          <p:nvPr>
            <p:ph type="title"/>
          </p:nvPr>
        </p:nvSpPr>
        <p:spPr>
          <a:xfrm>
            <a:off x="758952" y="420625"/>
            <a:ext cx="10667998" cy="1326814"/>
          </a:xfrm>
        </p:spPr>
        <p:txBody>
          <a:bodyPr anchor="ctr">
            <a:normAutofit/>
          </a:bodyPr>
          <a:lstStyle/>
          <a:p>
            <a:r>
              <a:rPr lang="en-US">
                <a:solidFill>
                  <a:schemeClr val="bg1"/>
                </a:solidFill>
                <a:latin typeface="Arial Nova"/>
              </a:rPr>
              <a:t>WLAN Advantage:</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CE3B9840-B73C-8572-1615-B05A804BCE7D}"/>
              </a:ext>
            </a:extLst>
          </p:cNvPr>
          <p:cNvGraphicFramePr>
            <a:graphicFrameLocks noGrp="1"/>
          </p:cNvGraphicFramePr>
          <p:nvPr>
            <p:ph idx="1"/>
            <p:extLst>
              <p:ext uri="{D42A27DB-BD31-4B8C-83A1-F6EECF244321}">
                <p14:modId xmlns:p14="http://schemas.microsoft.com/office/powerpoint/2010/main" val="2723539738"/>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72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FF631-8409-76BC-48FF-B98D6E71F2B3}"/>
              </a:ext>
            </a:extLst>
          </p:cNvPr>
          <p:cNvSpPr>
            <a:spLocks noGrp="1"/>
          </p:cNvSpPr>
          <p:nvPr>
            <p:ph type="title"/>
          </p:nvPr>
        </p:nvSpPr>
        <p:spPr>
          <a:xfrm>
            <a:off x="1068497" y="1063256"/>
            <a:ext cx="5312254" cy="1540106"/>
          </a:xfrm>
        </p:spPr>
        <p:txBody>
          <a:bodyPr>
            <a:normAutofit/>
          </a:bodyPr>
          <a:lstStyle/>
          <a:p>
            <a:r>
              <a:rPr lang="en-US" sz="5100"/>
              <a:t>WLAN Disadvantage: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AEDEC5-3A65-62AA-E9DF-774B720FB889}"/>
              </a:ext>
            </a:extLst>
          </p:cNvPr>
          <p:cNvSpPr>
            <a:spLocks noGrp="1"/>
          </p:cNvSpPr>
          <p:nvPr>
            <p:ph idx="1"/>
          </p:nvPr>
        </p:nvSpPr>
        <p:spPr>
          <a:xfrm>
            <a:off x="1068497" y="2933390"/>
            <a:ext cx="5312254" cy="2861349"/>
          </a:xfrm>
        </p:spPr>
        <p:txBody>
          <a:bodyPr vert="horz" lIns="91440" tIns="45720" rIns="91440" bIns="45720" rtlCol="0">
            <a:normAutofit/>
          </a:bodyPr>
          <a:lstStyle/>
          <a:p>
            <a:pPr>
              <a:lnSpc>
                <a:spcPct val="100000"/>
              </a:lnSpc>
            </a:pPr>
            <a:r>
              <a:rPr lang="en-US" sz="1800" dirty="0">
                <a:latin typeface="Arial Nova"/>
                <a:ea typeface="+mn-lt"/>
                <a:cs typeface="+mn-lt"/>
              </a:rPr>
              <a:t>File-sharing transfer speeds are normally slower with wireless networks than they are with cabled. The speeds can also vary considerably according to your location in relation to the network.</a:t>
            </a:r>
            <a:endParaRPr lang="en-US" sz="1800" dirty="0">
              <a:latin typeface="Arial Nova"/>
            </a:endParaRPr>
          </a:p>
          <a:p>
            <a:pPr>
              <a:lnSpc>
                <a:spcPct val="100000"/>
              </a:lnSpc>
            </a:pPr>
            <a:r>
              <a:rPr lang="en-US" sz="1800" dirty="0">
                <a:latin typeface="Arial Nova"/>
                <a:ea typeface="+mn-lt"/>
                <a:cs typeface="+mn-lt"/>
              </a:rPr>
              <a:t>WLAN uses frequency which may interfere with other devices which use frequency. </a:t>
            </a:r>
          </a:p>
          <a:p>
            <a:pPr>
              <a:lnSpc>
                <a:spcPct val="100000"/>
              </a:lnSpc>
            </a:pPr>
            <a:r>
              <a:rPr lang="en-US" sz="1800" dirty="0">
                <a:latin typeface="Arial Nova"/>
                <a:ea typeface="+mn-lt"/>
                <a:cs typeface="+mn-lt"/>
              </a:rPr>
              <a:t>Signals could also be suffering from the environment as compared to using fiber optics. </a:t>
            </a:r>
            <a:endParaRPr lang="en-US" sz="1800" dirty="0">
              <a:latin typeface="Arial Nova"/>
            </a:endParaRPr>
          </a:p>
        </p:txBody>
      </p:sp>
      <p:sp>
        <p:nvSpPr>
          <p:cNvPr id="14" name="Freeform: Shape 13">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ireless">
            <a:extLst>
              <a:ext uri="{FF2B5EF4-FFF2-40B4-BE49-F238E27FC236}">
                <a16:creationId xmlns:a16="http://schemas.microsoft.com/office/drawing/2014/main" id="{8E66B4F5-DB17-F011-3CF7-8A15B49F1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951676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2" descr="Computer with solid fill">
            <a:extLst>
              <a:ext uri="{FF2B5EF4-FFF2-40B4-BE49-F238E27FC236}">
                <a16:creationId xmlns:a16="http://schemas.microsoft.com/office/drawing/2014/main" id="{B5258B38-8917-0A46-038A-889144F99A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649" y="1203384"/>
            <a:ext cx="914400" cy="914400"/>
          </a:xfrm>
          <a:prstGeom prst="rect">
            <a:avLst/>
          </a:prstGeom>
        </p:spPr>
      </p:pic>
      <p:pic>
        <p:nvPicPr>
          <p:cNvPr id="13" name="Graphic 12" descr="Computer with solid fill">
            <a:extLst>
              <a:ext uri="{FF2B5EF4-FFF2-40B4-BE49-F238E27FC236}">
                <a16:creationId xmlns:a16="http://schemas.microsoft.com/office/drawing/2014/main" id="{BC28EF45-380A-EA9B-EDD5-9D094BAE8C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3025" y="2281685"/>
            <a:ext cx="914400" cy="914400"/>
          </a:xfrm>
          <a:prstGeom prst="rect">
            <a:avLst/>
          </a:prstGeom>
        </p:spPr>
      </p:pic>
      <p:pic>
        <p:nvPicPr>
          <p:cNvPr id="14" name="Graphic 12" descr="Computer with solid fill">
            <a:extLst>
              <a:ext uri="{FF2B5EF4-FFF2-40B4-BE49-F238E27FC236}">
                <a16:creationId xmlns:a16="http://schemas.microsoft.com/office/drawing/2014/main" id="{21217FCD-EF4A-4D8B-CAC9-761EDFC6C8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649" y="3273724"/>
            <a:ext cx="914400" cy="914400"/>
          </a:xfrm>
          <a:prstGeom prst="rect">
            <a:avLst/>
          </a:prstGeom>
        </p:spPr>
      </p:pic>
      <p:pic>
        <p:nvPicPr>
          <p:cNvPr id="15" name="Graphic 12" descr="Computer with solid fill">
            <a:extLst>
              <a:ext uri="{FF2B5EF4-FFF2-40B4-BE49-F238E27FC236}">
                <a16:creationId xmlns:a16="http://schemas.microsoft.com/office/drawing/2014/main" id="{5E2C9101-DF82-7527-FBAB-1D13BE5DC1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648" y="4237006"/>
            <a:ext cx="914400" cy="914400"/>
          </a:xfrm>
          <a:prstGeom prst="rect">
            <a:avLst/>
          </a:prstGeom>
        </p:spPr>
      </p:pic>
      <p:pic>
        <p:nvPicPr>
          <p:cNvPr id="16" name="Graphic 12" descr="Computer with solid fill">
            <a:extLst>
              <a:ext uri="{FF2B5EF4-FFF2-40B4-BE49-F238E27FC236}">
                <a16:creationId xmlns:a16="http://schemas.microsoft.com/office/drawing/2014/main" id="{B162CA80-62C4-3049-3FDB-151D97A36A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8234" y="1203384"/>
            <a:ext cx="914400" cy="914400"/>
          </a:xfrm>
          <a:prstGeom prst="rect">
            <a:avLst/>
          </a:prstGeom>
        </p:spPr>
      </p:pic>
      <p:pic>
        <p:nvPicPr>
          <p:cNvPr id="17" name="Graphic 12" descr="Computer with solid fill">
            <a:extLst>
              <a:ext uri="{FF2B5EF4-FFF2-40B4-BE49-F238E27FC236}">
                <a16:creationId xmlns:a16="http://schemas.microsoft.com/office/drawing/2014/main" id="{648144DF-9729-7323-60E1-B7AA15282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8233" y="2324109"/>
            <a:ext cx="914400" cy="914400"/>
          </a:xfrm>
          <a:prstGeom prst="rect">
            <a:avLst/>
          </a:prstGeom>
        </p:spPr>
      </p:pic>
      <p:pic>
        <p:nvPicPr>
          <p:cNvPr id="18" name="Graphic 12" descr="Computer with solid fill">
            <a:extLst>
              <a:ext uri="{FF2B5EF4-FFF2-40B4-BE49-F238E27FC236}">
                <a16:creationId xmlns:a16="http://schemas.microsoft.com/office/drawing/2014/main" id="{3B40E7C0-14DA-3EDF-D1EE-5D50277440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8233" y="3273723"/>
            <a:ext cx="914400" cy="914400"/>
          </a:xfrm>
          <a:prstGeom prst="rect">
            <a:avLst/>
          </a:prstGeom>
        </p:spPr>
      </p:pic>
      <p:pic>
        <p:nvPicPr>
          <p:cNvPr id="19" name="Graphic 12" descr="Computer with solid fill">
            <a:extLst>
              <a:ext uri="{FF2B5EF4-FFF2-40B4-BE49-F238E27FC236}">
                <a16:creationId xmlns:a16="http://schemas.microsoft.com/office/drawing/2014/main" id="{62D25161-BE14-537D-A82D-D820C9E125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8234" y="4237007"/>
            <a:ext cx="914400" cy="914400"/>
          </a:xfrm>
          <a:prstGeom prst="rect">
            <a:avLst/>
          </a:prstGeom>
        </p:spPr>
      </p:pic>
      <p:cxnSp>
        <p:nvCxnSpPr>
          <p:cNvPr id="20" name="Straight Arrow Connector 19">
            <a:extLst>
              <a:ext uri="{FF2B5EF4-FFF2-40B4-BE49-F238E27FC236}">
                <a16:creationId xmlns:a16="http://schemas.microsoft.com/office/drawing/2014/main" id="{67E21F11-AD9B-83F2-2D23-8CA52B2328A6}"/>
              </a:ext>
            </a:extLst>
          </p:cNvPr>
          <p:cNvCxnSpPr/>
          <p:nvPr/>
        </p:nvCxnSpPr>
        <p:spPr>
          <a:xfrm flipH="1">
            <a:off x="1966823" y="1102743"/>
            <a:ext cx="20128" cy="4048664"/>
          </a:xfrm>
          <a:prstGeom prst="straightConnector1">
            <a:avLst/>
          </a:prstGeom>
          <a:ln>
            <a:solidFill>
              <a:srgbClr val="FFFF00"/>
            </a:solidFill>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B90152EC-1A57-F076-6BE2-6B757B17731A}"/>
              </a:ext>
            </a:extLst>
          </p:cNvPr>
          <p:cNvCxnSpPr>
            <a:cxnSpLocks/>
          </p:cNvCxnSpPr>
          <p:nvPr/>
        </p:nvCxnSpPr>
        <p:spPr>
          <a:xfrm>
            <a:off x="1974459" y="1102742"/>
            <a:ext cx="3577509" cy="1322"/>
          </a:xfrm>
          <a:prstGeom prst="straightConnector1">
            <a:avLst/>
          </a:prstGeom>
          <a:ln>
            <a:solidFill>
              <a:srgbClr val="FFFF00"/>
            </a:solidFill>
          </a:ln>
        </p:spPr>
        <p:style>
          <a:lnRef idx="3">
            <a:schemeClr val="dk1"/>
          </a:lnRef>
          <a:fillRef idx="0">
            <a:schemeClr val="dk1"/>
          </a:fillRef>
          <a:effectRef idx="2">
            <a:schemeClr val="dk1"/>
          </a:effectRef>
          <a:fontRef idx="minor">
            <a:schemeClr val="tx1"/>
          </a:fontRef>
        </p:style>
      </p:cxnSp>
      <p:pic>
        <p:nvPicPr>
          <p:cNvPr id="23" name="Graphic 23" descr="Server with solid fill">
            <a:extLst>
              <a:ext uri="{FF2B5EF4-FFF2-40B4-BE49-F238E27FC236}">
                <a16:creationId xmlns:a16="http://schemas.microsoft.com/office/drawing/2014/main" id="{43EB363B-CB0C-6467-EFE0-848227C13C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73849" y="311046"/>
            <a:ext cx="914400" cy="914400"/>
          </a:xfrm>
          <a:prstGeom prst="rect">
            <a:avLst/>
          </a:prstGeom>
        </p:spPr>
      </p:pic>
      <p:pic>
        <p:nvPicPr>
          <p:cNvPr id="24" name="Graphic 24" descr="Server with solid fill">
            <a:extLst>
              <a:ext uri="{FF2B5EF4-FFF2-40B4-BE49-F238E27FC236}">
                <a16:creationId xmlns:a16="http://schemas.microsoft.com/office/drawing/2014/main" id="{3DB00081-FA75-FF74-B0C3-C8FEB43AA6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88033" y="1733472"/>
            <a:ext cx="914400" cy="914400"/>
          </a:xfrm>
          <a:prstGeom prst="rect">
            <a:avLst/>
          </a:prstGeom>
        </p:spPr>
      </p:pic>
      <p:pic>
        <p:nvPicPr>
          <p:cNvPr id="25" name="Graphic 25" descr="Wireless router with solid fill">
            <a:extLst>
              <a:ext uri="{FF2B5EF4-FFF2-40B4-BE49-F238E27FC236}">
                <a16:creationId xmlns:a16="http://schemas.microsoft.com/office/drawing/2014/main" id="{D158D5DD-8D1A-D348-3D7F-AC312C435D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37096" y="2634522"/>
            <a:ext cx="914400" cy="914400"/>
          </a:xfrm>
          <a:prstGeom prst="rect">
            <a:avLst/>
          </a:prstGeom>
        </p:spPr>
      </p:pic>
      <p:pic>
        <p:nvPicPr>
          <p:cNvPr id="26" name="Graphic 26" descr="Wireless router outline">
            <a:extLst>
              <a:ext uri="{FF2B5EF4-FFF2-40B4-BE49-F238E27FC236}">
                <a16:creationId xmlns:a16="http://schemas.microsoft.com/office/drawing/2014/main" id="{EC5D5C60-D8A2-AEF5-B0AD-167952CF73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6407" y="4121047"/>
            <a:ext cx="914400" cy="914400"/>
          </a:xfrm>
          <a:prstGeom prst="rect">
            <a:avLst/>
          </a:prstGeom>
        </p:spPr>
      </p:pic>
      <p:pic>
        <p:nvPicPr>
          <p:cNvPr id="27" name="Graphic 27" descr="Earth globe: Americas with solid fill">
            <a:extLst>
              <a:ext uri="{FF2B5EF4-FFF2-40B4-BE49-F238E27FC236}">
                <a16:creationId xmlns:a16="http://schemas.microsoft.com/office/drawing/2014/main" id="{749EF40B-BF2F-B4B4-A0DB-D7338AA941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89160" y="2734456"/>
            <a:ext cx="914400" cy="914400"/>
          </a:xfrm>
          <a:prstGeom prst="rect">
            <a:avLst/>
          </a:prstGeom>
        </p:spPr>
      </p:pic>
      <p:pic>
        <p:nvPicPr>
          <p:cNvPr id="28" name="Graphic 28" descr="Full Brick Wall outline">
            <a:extLst>
              <a:ext uri="{FF2B5EF4-FFF2-40B4-BE49-F238E27FC236}">
                <a16:creationId xmlns:a16="http://schemas.microsoft.com/office/drawing/2014/main" id="{2736C52B-B001-0795-5F65-18AA5AFD69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63128" y="2734456"/>
            <a:ext cx="914400" cy="914400"/>
          </a:xfrm>
          <a:prstGeom prst="rect">
            <a:avLst/>
          </a:prstGeom>
        </p:spPr>
      </p:pic>
      <p:cxnSp>
        <p:nvCxnSpPr>
          <p:cNvPr id="29" name="Straight Arrow Connector 28">
            <a:extLst>
              <a:ext uri="{FF2B5EF4-FFF2-40B4-BE49-F238E27FC236}">
                <a16:creationId xmlns:a16="http://schemas.microsoft.com/office/drawing/2014/main" id="{BC4AD20D-48BB-8297-B546-B9571ECEF37F}"/>
              </a:ext>
            </a:extLst>
          </p:cNvPr>
          <p:cNvCxnSpPr>
            <a:cxnSpLocks/>
          </p:cNvCxnSpPr>
          <p:nvPr/>
        </p:nvCxnSpPr>
        <p:spPr>
          <a:xfrm>
            <a:off x="5996818" y="3263823"/>
            <a:ext cx="716887" cy="13813"/>
          </a:xfrm>
          <a:prstGeom prst="straightConnector1">
            <a:avLst/>
          </a:prstGeom>
          <a:ln>
            <a:solidFill>
              <a:srgbClr val="00B050"/>
            </a:solidFill>
          </a:ln>
        </p:spPr>
        <p:style>
          <a:lnRef idx="3">
            <a:schemeClr val="dk1"/>
          </a:lnRef>
          <a:fillRef idx="0">
            <a:schemeClr val="dk1"/>
          </a:fillRef>
          <a:effectRef idx="2">
            <a:schemeClr val="dk1"/>
          </a:effectRef>
          <a:fontRef idx="minor">
            <a:schemeClr val="tx1"/>
          </a:fontRef>
        </p:style>
      </p:cxnSp>
      <p:pic>
        <p:nvPicPr>
          <p:cNvPr id="30" name="Graphic 30" descr="Ethernet with solid fill">
            <a:extLst>
              <a:ext uri="{FF2B5EF4-FFF2-40B4-BE49-F238E27FC236}">
                <a16:creationId xmlns:a16="http://schemas.microsoft.com/office/drawing/2014/main" id="{2111CF89-2310-07B5-3DB0-C96B12F4026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01063" y="2634521"/>
            <a:ext cx="702038" cy="489681"/>
          </a:xfrm>
          <a:prstGeom prst="rect">
            <a:avLst/>
          </a:prstGeom>
        </p:spPr>
      </p:pic>
      <p:cxnSp>
        <p:nvCxnSpPr>
          <p:cNvPr id="31" name="Straight Arrow Connector 30">
            <a:extLst>
              <a:ext uri="{FF2B5EF4-FFF2-40B4-BE49-F238E27FC236}">
                <a16:creationId xmlns:a16="http://schemas.microsoft.com/office/drawing/2014/main" id="{383785E8-0968-44C5-8974-73FAD19141C8}"/>
              </a:ext>
            </a:extLst>
          </p:cNvPr>
          <p:cNvCxnSpPr>
            <a:cxnSpLocks/>
          </p:cNvCxnSpPr>
          <p:nvPr/>
        </p:nvCxnSpPr>
        <p:spPr>
          <a:xfrm>
            <a:off x="7520817" y="3338773"/>
            <a:ext cx="716887" cy="13813"/>
          </a:xfrm>
          <a:prstGeom prst="straightConnector1">
            <a:avLst/>
          </a:prstGeom>
          <a:ln>
            <a:solidFill>
              <a:srgbClr val="00B050"/>
            </a:solidFill>
          </a:ln>
        </p:spPr>
        <p:style>
          <a:lnRef idx="3">
            <a:schemeClr val="dk1"/>
          </a:lnRef>
          <a:fillRef idx="0">
            <a:schemeClr val="dk1"/>
          </a:fillRef>
          <a:effectRef idx="2">
            <a:schemeClr val="dk1"/>
          </a:effectRef>
          <a:fontRef idx="minor">
            <a:schemeClr val="tx1"/>
          </a:fontRef>
        </p:style>
      </p:cxnSp>
      <p:pic>
        <p:nvPicPr>
          <p:cNvPr id="32" name="Graphic 30" descr="Ethernet with solid fill">
            <a:extLst>
              <a:ext uri="{FF2B5EF4-FFF2-40B4-BE49-F238E27FC236}">
                <a16:creationId xmlns:a16="http://schemas.microsoft.com/office/drawing/2014/main" id="{4AB748D0-D907-03B3-05A0-4F363DAA97A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37488" y="2734455"/>
            <a:ext cx="639579" cy="464697"/>
          </a:xfrm>
          <a:prstGeom prst="rect">
            <a:avLst/>
          </a:prstGeom>
        </p:spPr>
      </p:pic>
      <p:cxnSp>
        <p:nvCxnSpPr>
          <p:cNvPr id="33" name="Straight Arrow Connector 32">
            <a:extLst>
              <a:ext uri="{FF2B5EF4-FFF2-40B4-BE49-F238E27FC236}">
                <a16:creationId xmlns:a16="http://schemas.microsoft.com/office/drawing/2014/main" id="{AED227F7-AB21-EEE1-56FB-16214CE017DD}"/>
              </a:ext>
            </a:extLst>
          </p:cNvPr>
          <p:cNvCxnSpPr>
            <a:cxnSpLocks/>
          </p:cNvCxnSpPr>
          <p:nvPr/>
        </p:nvCxnSpPr>
        <p:spPr>
          <a:xfrm>
            <a:off x="6195083" y="1268482"/>
            <a:ext cx="2144446" cy="1522342"/>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pic>
        <p:nvPicPr>
          <p:cNvPr id="34" name="Graphic 34" descr="Syncing cloud with solid fill">
            <a:extLst>
              <a:ext uri="{FF2B5EF4-FFF2-40B4-BE49-F238E27FC236}">
                <a16:creationId xmlns:a16="http://schemas.microsoft.com/office/drawing/2014/main" id="{D7C288F1-4BEB-62F5-8E82-E06CC5A9EA2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62407" y="361013"/>
            <a:ext cx="577122" cy="602105"/>
          </a:xfrm>
          <a:prstGeom prst="rect">
            <a:avLst/>
          </a:prstGeom>
        </p:spPr>
      </p:pic>
      <p:pic>
        <p:nvPicPr>
          <p:cNvPr id="35" name="Graphic 35" descr="Server outline">
            <a:extLst>
              <a:ext uri="{FF2B5EF4-FFF2-40B4-BE49-F238E27FC236}">
                <a16:creationId xmlns:a16="http://schemas.microsoft.com/office/drawing/2014/main" id="{8DC143D9-A5D8-172D-AE20-CDA41F83743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38930" y="361013"/>
            <a:ext cx="914400" cy="914400"/>
          </a:xfrm>
          <a:prstGeom prst="rect">
            <a:avLst/>
          </a:prstGeom>
        </p:spPr>
      </p:pic>
      <p:cxnSp>
        <p:nvCxnSpPr>
          <p:cNvPr id="36" name="Straight Arrow Connector 35">
            <a:extLst>
              <a:ext uri="{FF2B5EF4-FFF2-40B4-BE49-F238E27FC236}">
                <a16:creationId xmlns:a16="http://schemas.microsoft.com/office/drawing/2014/main" id="{7204654C-FDBC-CDD2-D4A8-F979DF8BE8BC}"/>
              </a:ext>
            </a:extLst>
          </p:cNvPr>
          <p:cNvCxnSpPr>
            <a:cxnSpLocks/>
          </p:cNvCxnSpPr>
          <p:nvPr/>
        </p:nvCxnSpPr>
        <p:spPr>
          <a:xfrm>
            <a:off x="6706067" y="1066020"/>
            <a:ext cx="2663251" cy="27482"/>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3B2302CD-3BE8-04AE-13A3-18BC7ECB76A4}"/>
              </a:ext>
            </a:extLst>
          </p:cNvPr>
          <p:cNvCxnSpPr>
            <a:cxnSpLocks/>
          </p:cNvCxnSpPr>
          <p:nvPr/>
        </p:nvCxnSpPr>
        <p:spPr>
          <a:xfrm flipV="1">
            <a:off x="6381281" y="3579372"/>
            <a:ext cx="2201055" cy="1196713"/>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pic>
        <p:nvPicPr>
          <p:cNvPr id="38" name="Graphic 38" descr="Wi-Fi with solid fill">
            <a:extLst>
              <a:ext uri="{FF2B5EF4-FFF2-40B4-BE49-F238E27FC236}">
                <a16:creationId xmlns:a16="http://schemas.microsoft.com/office/drawing/2014/main" id="{B62C2E04-4B5A-2E2B-6BA3-E53D70BC6B5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9560000">
            <a:off x="6401979" y="1664167"/>
            <a:ext cx="602105" cy="589614"/>
          </a:xfrm>
          <a:prstGeom prst="rect">
            <a:avLst/>
          </a:prstGeom>
        </p:spPr>
      </p:pic>
      <p:pic>
        <p:nvPicPr>
          <p:cNvPr id="39" name="Graphic 38" descr="Wi-Fi with solid fill">
            <a:extLst>
              <a:ext uri="{FF2B5EF4-FFF2-40B4-BE49-F238E27FC236}">
                <a16:creationId xmlns:a16="http://schemas.microsoft.com/office/drawing/2014/main" id="{191127C4-55E9-6514-3CA1-988DB3A015C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15240000">
            <a:off x="7000406" y="3696324"/>
            <a:ext cx="602105" cy="589614"/>
          </a:xfrm>
          <a:prstGeom prst="rect">
            <a:avLst/>
          </a:prstGeom>
        </p:spPr>
      </p:pic>
      <p:sp>
        <p:nvSpPr>
          <p:cNvPr id="40" name="TextBox 39">
            <a:extLst>
              <a:ext uri="{FF2B5EF4-FFF2-40B4-BE49-F238E27FC236}">
                <a16:creationId xmlns:a16="http://schemas.microsoft.com/office/drawing/2014/main" id="{00FE746A-0301-224B-985E-515C39208898}"/>
              </a:ext>
            </a:extLst>
          </p:cNvPr>
          <p:cNvSpPr txBox="1"/>
          <p:nvPr/>
        </p:nvSpPr>
        <p:spPr>
          <a:xfrm>
            <a:off x="5184098" y="2323475"/>
            <a:ext cx="10618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Internet</a:t>
            </a:r>
          </a:p>
        </p:txBody>
      </p:sp>
      <p:pic>
        <p:nvPicPr>
          <p:cNvPr id="2" name="Graphic 2" descr="Security camera with solid fill">
            <a:extLst>
              <a:ext uri="{FF2B5EF4-FFF2-40B4-BE49-F238E27FC236}">
                <a16:creationId xmlns:a16="http://schemas.microsoft.com/office/drawing/2014/main" id="{DCE68AFE-FD8C-B2B6-D39F-6E947A86BA5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0460" y="412630"/>
            <a:ext cx="655608" cy="669985"/>
          </a:xfrm>
          <a:prstGeom prst="rect">
            <a:avLst/>
          </a:prstGeom>
        </p:spPr>
      </p:pic>
      <p:pic>
        <p:nvPicPr>
          <p:cNvPr id="3" name="Graphic 2" descr="Security camera with solid fill">
            <a:extLst>
              <a:ext uri="{FF2B5EF4-FFF2-40B4-BE49-F238E27FC236}">
                <a16:creationId xmlns:a16="http://schemas.microsoft.com/office/drawing/2014/main" id="{710DBB00-C9B4-AACA-C4B4-20274847A8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0460" y="5754836"/>
            <a:ext cx="655608" cy="669985"/>
          </a:xfrm>
          <a:prstGeom prst="rect">
            <a:avLst/>
          </a:prstGeom>
        </p:spPr>
      </p:pic>
      <p:pic>
        <p:nvPicPr>
          <p:cNvPr id="4" name="Graphic 4" descr="Security camera with solid fill">
            <a:extLst>
              <a:ext uri="{FF2B5EF4-FFF2-40B4-BE49-F238E27FC236}">
                <a16:creationId xmlns:a16="http://schemas.microsoft.com/office/drawing/2014/main" id="{F18D9D1B-2459-3267-AD4E-32301D19179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972801" y="455762"/>
            <a:ext cx="669985" cy="626854"/>
          </a:xfrm>
          <a:prstGeom prst="rect">
            <a:avLst/>
          </a:prstGeom>
        </p:spPr>
      </p:pic>
      <p:pic>
        <p:nvPicPr>
          <p:cNvPr id="5" name="Graphic 4" descr="Security camera with solid fill">
            <a:extLst>
              <a:ext uri="{FF2B5EF4-FFF2-40B4-BE49-F238E27FC236}">
                <a16:creationId xmlns:a16="http://schemas.microsoft.com/office/drawing/2014/main" id="{2D6A205B-B878-A8DE-E9CD-61DB573014B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857781" y="5516592"/>
            <a:ext cx="669985" cy="626854"/>
          </a:xfrm>
          <a:prstGeom prst="rect">
            <a:avLst/>
          </a:prstGeom>
        </p:spPr>
      </p:pic>
      <p:cxnSp>
        <p:nvCxnSpPr>
          <p:cNvPr id="7" name="Straight Arrow Connector 6">
            <a:extLst>
              <a:ext uri="{FF2B5EF4-FFF2-40B4-BE49-F238E27FC236}">
                <a16:creationId xmlns:a16="http://schemas.microsoft.com/office/drawing/2014/main" id="{172941DF-4316-CFA4-4335-D808856B5670}"/>
              </a:ext>
            </a:extLst>
          </p:cNvPr>
          <p:cNvCxnSpPr>
            <a:cxnSpLocks/>
          </p:cNvCxnSpPr>
          <p:nvPr/>
        </p:nvCxnSpPr>
        <p:spPr>
          <a:xfrm>
            <a:off x="6477293" y="1079761"/>
            <a:ext cx="3747884" cy="1480045"/>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E19C950D-EE24-34A4-426A-AD5F21ECA3E6}"/>
              </a:ext>
            </a:extLst>
          </p:cNvPr>
          <p:cNvSpPr txBox="1"/>
          <p:nvPr/>
        </p:nvSpPr>
        <p:spPr>
          <a:xfrm>
            <a:off x="6604000" y="2333624"/>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Firewall</a:t>
            </a:r>
          </a:p>
        </p:txBody>
      </p:sp>
      <p:sp>
        <p:nvSpPr>
          <p:cNvPr id="22" name="TextBox 21">
            <a:extLst>
              <a:ext uri="{FF2B5EF4-FFF2-40B4-BE49-F238E27FC236}">
                <a16:creationId xmlns:a16="http://schemas.microsoft.com/office/drawing/2014/main" id="{8E5924A5-7542-0349-938C-26B54D99E92D}"/>
              </a:ext>
            </a:extLst>
          </p:cNvPr>
          <p:cNvSpPr txBox="1"/>
          <p:nvPr/>
        </p:nvSpPr>
        <p:spPr>
          <a:xfrm>
            <a:off x="8699799" y="3346630"/>
            <a:ext cx="952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Router</a:t>
            </a:r>
          </a:p>
        </p:txBody>
      </p:sp>
      <p:pic>
        <p:nvPicPr>
          <p:cNvPr id="41" name="Graphic 34" descr="Syncing cloud with solid fill">
            <a:extLst>
              <a:ext uri="{FF2B5EF4-FFF2-40B4-BE49-F238E27FC236}">
                <a16:creationId xmlns:a16="http://schemas.microsoft.com/office/drawing/2014/main" id="{3536CEDB-7233-19EF-DBD1-15812BC1347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
            <a:off x="8985928" y="1644413"/>
            <a:ext cx="577122" cy="602105"/>
          </a:xfrm>
          <a:prstGeom prst="rect">
            <a:avLst/>
          </a:prstGeom>
        </p:spPr>
      </p:pic>
      <p:sp>
        <p:nvSpPr>
          <p:cNvPr id="42" name="TextBox 41">
            <a:extLst>
              <a:ext uri="{FF2B5EF4-FFF2-40B4-BE49-F238E27FC236}">
                <a16:creationId xmlns:a16="http://schemas.microsoft.com/office/drawing/2014/main" id="{12ECC3C5-B346-95D2-8F99-135E51EF0950}"/>
              </a:ext>
            </a:extLst>
          </p:cNvPr>
          <p:cNvSpPr txBox="1"/>
          <p:nvPr/>
        </p:nvSpPr>
        <p:spPr>
          <a:xfrm>
            <a:off x="4656467" y="4849962"/>
            <a:ext cx="15503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WIFI Router</a:t>
            </a:r>
          </a:p>
        </p:txBody>
      </p:sp>
      <p:sp>
        <p:nvSpPr>
          <p:cNvPr id="43" name="TextBox 42">
            <a:extLst>
              <a:ext uri="{FF2B5EF4-FFF2-40B4-BE49-F238E27FC236}">
                <a16:creationId xmlns:a16="http://schemas.microsoft.com/office/drawing/2014/main" id="{EDFA50AD-EFFE-7171-1D1D-A07F78F65EE7}"/>
              </a:ext>
            </a:extLst>
          </p:cNvPr>
          <p:cNvSpPr txBox="1"/>
          <p:nvPr/>
        </p:nvSpPr>
        <p:spPr>
          <a:xfrm>
            <a:off x="9318624" y="1222375"/>
            <a:ext cx="15386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SERVER 1</a:t>
            </a:r>
          </a:p>
        </p:txBody>
      </p:sp>
      <p:sp>
        <p:nvSpPr>
          <p:cNvPr id="44" name="TextBox 43">
            <a:extLst>
              <a:ext uri="{FF2B5EF4-FFF2-40B4-BE49-F238E27FC236}">
                <a16:creationId xmlns:a16="http://schemas.microsoft.com/office/drawing/2014/main" id="{A8BA4779-2108-892D-8EF4-C585222EE8B8}"/>
              </a:ext>
            </a:extLst>
          </p:cNvPr>
          <p:cNvSpPr txBox="1"/>
          <p:nvPr/>
        </p:nvSpPr>
        <p:spPr>
          <a:xfrm>
            <a:off x="10423435" y="2620994"/>
            <a:ext cx="15386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SERVER 2</a:t>
            </a:r>
          </a:p>
          <a:p>
            <a:r>
              <a:rPr lang="en-US" b="1" dirty="0">
                <a:latin typeface="Arial Nova"/>
              </a:rPr>
              <a:t>Honey pods</a:t>
            </a:r>
          </a:p>
        </p:txBody>
      </p:sp>
      <p:pic>
        <p:nvPicPr>
          <p:cNvPr id="45" name="Graphic 45" descr="Photocopier with solid fill">
            <a:extLst>
              <a:ext uri="{FF2B5EF4-FFF2-40B4-BE49-F238E27FC236}">
                <a16:creationId xmlns:a16="http://schemas.microsoft.com/office/drawing/2014/main" id="{03796F57-724E-3EB1-481D-508C2C352E0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143554" y="1879120"/>
            <a:ext cx="684363" cy="641231"/>
          </a:xfrm>
          <a:prstGeom prst="rect">
            <a:avLst/>
          </a:prstGeom>
        </p:spPr>
      </p:pic>
      <p:cxnSp>
        <p:nvCxnSpPr>
          <p:cNvPr id="46" name="Straight Arrow Connector 45">
            <a:extLst>
              <a:ext uri="{FF2B5EF4-FFF2-40B4-BE49-F238E27FC236}">
                <a16:creationId xmlns:a16="http://schemas.microsoft.com/office/drawing/2014/main" id="{CA3D39EA-7346-485A-191C-5A8C0AC2B407}"/>
              </a:ext>
            </a:extLst>
          </p:cNvPr>
          <p:cNvCxnSpPr>
            <a:cxnSpLocks/>
          </p:cNvCxnSpPr>
          <p:nvPr/>
        </p:nvCxnSpPr>
        <p:spPr>
          <a:xfrm flipV="1">
            <a:off x="4872365" y="1259195"/>
            <a:ext cx="888473" cy="656267"/>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22FDAFA-11ED-6CAA-E468-279A83C923F8}"/>
              </a:ext>
            </a:extLst>
          </p:cNvPr>
          <p:cNvSpPr txBox="1"/>
          <p:nvPr/>
        </p:nvSpPr>
        <p:spPr>
          <a:xfrm>
            <a:off x="3889375" y="666750"/>
            <a:ext cx="1460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Switch HUB</a:t>
            </a:r>
          </a:p>
        </p:txBody>
      </p:sp>
      <p:pic>
        <p:nvPicPr>
          <p:cNvPr id="48" name="Graphic 48" descr="Internet with solid fill">
            <a:extLst>
              <a:ext uri="{FF2B5EF4-FFF2-40B4-BE49-F238E27FC236}">
                <a16:creationId xmlns:a16="http://schemas.microsoft.com/office/drawing/2014/main" id="{ED4F3F26-8C9C-AE1C-C2D5-6681284DCF1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589081" y="5935212"/>
            <a:ext cx="914400" cy="914400"/>
          </a:xfrm>
          <a:prstGeom prst="rect">
            <a:avLst/>
          </a:prstGeom>
        </p:spPr>
      </p:pic>
      <p:pic>
        <p:nvPicPr>
          <p:cNvPr id="49" name="Graphic 48" descr="Internet with solid fill">
            <a:extLst>
              <a:ext uri="{FF2B5EF4-FFF2-40B4-BE49-F238E27FC236}">
                <a16:creationId xmlns:a16="http://schemas.microsoft.com/office/drawing/2014/main" id="{0F2B0A82-BACF-B756-7C7A-B43DB94F503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9371" y="5321895"/>
            <a:ext cx="914400" cy="914400"/>
          </a:xfrm>
          <a:prstGeom prst="rect">
            <a:avLst/>
          </a:prstGeom>
        </p:spPr>
      </p:pic>
      <p:pic>
        <p:nvPicPr>
          <p:cNvPr id="50" name="Graphic 48" descr="Internet with solid fill">
            <a:extLst>
              <a:ext uri="{FF2B5EF4-FFF2-40B4-BE49-F238E27FC236}">
                <a16:creationId xmlns:a16="http://schemas.microsoft.com/office/drawing/2014/main" id="{9E2B3002-226F-9BC0-F24F-28F6F40B221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082418" y="5322153"/>
            <a:ext cx="914400" cy="914400"/>
          </a:xfrm>
          <a:prstGeom prst="rect">
            <a:avLst/>
          </a:prstGeom>
        </p:spPr>
      </p:pic>
      <p:pic>
        <p:nvPicPr>
          <p:cNvPr id="51" name="Graphic 51" descr="Smart Phone with solid fill">
            <a:extLst>
              <a:ext uri="{FF2B5EF4-FFF2-40B4-BE49-F238E27FC236}">
                <a16:creationId xmlns:a16="http://schemas.microsoft.com/office/drawing/2014/main" id="{118108EB-AB6B-25D4-E137-56F57140F45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029144" y="5470444"/>
            <a:ext cx="612476" cy="583721"/>
          </a:xfrm>
          <a:prstGeom prst="rect">
            <a:avLst/>
          </a:prstGeom>
        </p:spPr>
      </p:pic>
      <p:pic>
        <p:nvPicPr>
          <p:cNvPr id="52" name="Graphic 51" descr="Smart Phone with solid fill">
            <a:extLst>
              <a:ext uri="{FF2B5EF4-FFF2-40B4-BE49-F238E27FC236}">
                <a16:creationId xmlns:a16="http://schemas.microsoft.com/office/drawing/2014/main" id="{030194EA-C9A7-FBEA-0928-BF361A842A0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563024" y="5470444"/>
            <a:ext cx="612476" cy="583721"/>
          </a:xfrm>
          <a:prstGeom prst="rect">
            <a:avLst/>
          </a:prstGeom>
        </p:spPr>
      </p:pic>
      <p:sp>
        <p:nvSpPr>
          <p:cNvPr id="53" name="TextBox 52">
            <a:extLst>
              <a:ext uri="{FF2B5EF4-FFF2-40B4-BE49-F238E27FC236}">
                <a16:creationId xmlns:a16="http://schemas.microsoft.com/office/drawing/2014/main" id="{0EB124B5-1E74-C226-A830-1685A35A47A4}"/>
              </a:ext>
            </a:extLst>
          </p:cNvPr>
          <p:cNvSpPr txBox="1"/>
          <p:nvPr/>
        </p:nvSpPr>
        <p:spPr>
          <a:xfrm>
            <a:off x="3965755" y="2560368"/>
            <a:ext cx="101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Printer</a:t>
            </a:r>
          </a:p>
        </p:txBody>
      </p:sp>
      <p:sp>
        <p:nvSpPr>
          <p:cNvPr id="54" name="TextBox 53">
            <a:extLst>
              <a:ext uri="{FF2B5EF4-FFF2-40B4-BE49-F238E27FC236}">
                <a16:creationId xmlns:a16="http://schemas.microsoft.com/office/drawing/2014/main" id="{33C31180-9C2C-4D01-08A8-8BB579E67BDD}"/>
              </a:ext>
            </a:extLst>
          </p:cNvPr>
          <p:cNvSpPr txBox="1"/>
          <p:nvPr/>
        </p:nvSpPr>
        <p:spPr>
          <a:xfrm>
            <a:off x="1197215" y="550233"/>
            <a:ext cx="85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CCTV</a:t>
            </a:r>
          </a:p>
        </p:txBody>
      </p:sp>
      <p:sp>
        <p:nvSpPr>
          <p:cNvPr id="56" name="TextBox 55">
            <a:extLst>
              <a:ext uri="{FF2B5EF4-FFF2-40B4-BE49-F238E27FC236}">
                <a16:creationId xmlns:a16="http://schemas.microsoft.com/office/drawing/2014/main" id="{A0B769B5-5994-306B-AC12-9EE22F80C6F2}"/>
              </a:ext>
            </a:extLst>
          </p:cNvPr>
          <p:cNvSpPr txBox="1"/>
          <p:nvPr/>
        </p:nvSpPr>
        <p:spPr>
          <a:xfrm>
            <a:off x="419639" y="5460687"/>
            <a:ext cx="85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CCTV</a:t>
            </a:r>
          </a:p>
        </p:txBody>
      </p:sp>
      <p:sp>
        <p:nvSpPr>
          <p:cNvPr id="57" name="TextBox 56">
            <a:extLst>
              <a:ext uri="{FF2B5EF4-FFF2-40B4-BE49-F238E27FC236}">
                <a16:creationId xmlns:a16="http://schemas.microsoft.com/office/drawing/2014/main" id="{E5B96942-74A7-AF4B-B09A-EAB00C51AFA3}"/>
              </a:ext>
            </a:extLst>
          </p:cNvPr>
          <p:cNvSpPr txBox="1"/>
          <p:nvPr/>
        </p:nvSpPr>
        <p:spPr>
          <a:xfrm>
            <a:off x="10786913" y="1039063"/>
            <a:ext cx="85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CCTV</a:t>
            </a:r>
          </a:p>
        </p:txBody>
      </p:sp>
      <p:sp>
        <p:nvSpPr>
          <p:cNvPr id="58" name="TextBox 57">
            <a:extLst>
              <a:ext uri="{FF2B5EF4-FFF2-40B4-BE49-F238E27FC236}">
                <a16:creationId xmlns:a16="http://schemas.microsoft.com/office/drawing/2014/main" id="{9DFDD17B-73A8-503A-C576-3F271E9B19FA}"/>
              </a:ext>
            </a:extLst>
          </p:cNvPr>
          <p:cNvSpPr txBox="1"/>
          <p:nvPr/>
        </p:nvSpPr>
        <p:spPr>
          <a:xfrm>
            <a:off x="9924271" y="5754836"/>
            <a:ext cx="85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Nova"/>
              </a:rPr>
              <a:t>CCTV</a:t>
            </a:r>
          </a:p>
        </p:txBody>
      </p:sp>
      <p:pic>
        <p:nvPicPr>
          <p:cNvPr id="55" name="Graphic 24" descr="Server with solid fill">
            <a:extLst>
              <a:ext uri="{FF2B5EF4-FFF2-40B4-BE49-F238E27FC236}">
                <a16:creationId xmlns:a16="http://schemas.microsoft.com/office/drawing/2014/main" id="{D1227276-3219-DB01-0F23-92D36ABF4E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72669" y="3322486"/>
            <a:ext cx="914400" cy="914400"/>
          </a:xfrm>
          <a:prstGeom prst="rect">
            <a:avLst/>
          </a:prstGeom>
        </p:spPr>
      </p:pic>
      <p:sp>
        <p:nvSpPr>
          <p:cNvPr id="59" name="TextBox 58">
            <a:extLst>
              <a:ext uri="{FF2B5EF4-FFF2-40B4-BE49-F238E27FC236}">
                <a16:creationId xmlns:a16="http://schemas.microsoft.com/office/drawing/2014/main" id="{080BDF62-6CFC-376D-D271-415359CA6CD9}"/>
              </a:ext>
            </a:extLst>
          </p:cNvPr>
          <p:cNvSpPr txBox="1"/>
          <p:nvPr/>
        </p:nvSpPr>
        <p:spPr>
          <a:xfrm>
            <a:off x="10446200" y="4269926"/>
            <a:ext cx="15386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SERVER 3</a:t>
            </a:r>
          </a:p>
          <a:p>
            <a:r>
              <a:rPr lang="en-US" b="1" dirty="0">
                <a:latin typeface="Arial Nova"/>
              </a:rPr>
              <a:t>(backups)</a:t>
            </a:r>
          </a:p>
        </p:txBody>
      </p:sp>
      <p:cxnSp>
        <p:nvCxnSpPr>
          <p:cNvPr id="60" name="Straight Arrow Connector 59">
            <a:extLst>
              <a:ext uri="{FF2B5EF4-FFF2-40B4-BE49-F238E27FC236}">
                <a16:creationId xmlns:a16="http://schemas.microsoft.com/office/drawing/2014/main" id="{0F78F275-3BCD-79A1-E14C-EB83BA8A20E3}"/>
              </a:ext>
            </a:extLst>
          </p:cNvPr>
          <p:cNvCxnSpPr>
            <a:cxnSpLocks/>
          </p:cNvCxnSpPr>
          <p:nvPr/>
        </p:nvCxnSpPr>
        <p:spPr>
          <a:xfrm>
            <a:off x="6335382" y="1189904"/>
            <a:ext cx="4119755" cy="2366346"/>
          </a:xfrm>
          <a:prstGeom prst="straightConnector1">
            <a:avLst/>
          </a:prstGeom>
          <a:ln>
            <a:solidFill>
              <a:srgbClr val="00B0F0"/>
            </a:solidFill>
            <a:headEnd type="triangle"/>
            <a:tailEnd type="triangle"/>
          </a:ln>
        </p:spPr>
        <p:style>
          <a:lnRef idx="3">
            <a:schemeClr val="dk1"/>
          </a:lnRef>
          <a:fillRef idx="0">
            <a:schemeClr val="dk1"/>
          </a:fillRef>
          <a:effectRef idx="2">
            <a:schemeClr val="dk1"/>
          </a:effectRef>
          <a:fontRef idx="minor">
            <a:schemeClr val="tx1"/>
          </a:fontRef>
        </p:style>
      </p:cxnSp>
      <p:pic>
        <p:nvPicPr>
          <p:cNvPr id="64" name="Graphic 12" descr="Computer with solid fill">
            <a:extLst>
              <a:ext uri="{FF2B5EF4-FFF2-40B4-BE49-F238E27FC236}">
                <a16:creationId xmlns:a16="http://schemas.microsoft.com/office/drawing/2014/main" id="{2BF81093-230F-A9DC-9ED5-9CFBC6BBE5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6605" y="4978026"/>
            <a:ext cx="914400" cy="914400"/>
          </a:xfrm>
          <a:prstGeom prst="rect">
            <a:avLst/>
          </a:prstGeom>
        </p:spPr>
      </p:pic>
    </p:spTree>
    <p:extLst>
      <p:ext uri="{BB962C8B-B14F-4D97-AF65-F5344CB8AC3E}">
        <p14:creationId xmlns:p14="http://schemas.microsoft.com/office/powerpoint/2010/main" val="423237448"/>
      </p:ext>
    </p:extLst>
  </p:cSld>
  <p:clrMapOvr>
    <a:masterClrMapping/>
  </p:clrMapOvr>
</p:sld>
</file>

<file path=ppt/theme/theme1.xml><?xml version="1.0" encoding="utf-8"?>
<a:theme xmlns:a="http://schemas.openxmlformats.org/drawingml/2006/main" name="Headlines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376</TotalTime>
  <Words>2514</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Nova</vt:lpstr>
      <vt:lpstr>Avenir Next LT Pro</vt:lpstr>
      <vt:lpstr>Avenir Next LT Pro Light</vt:lpstr>
      <vt:lpstr>Sitka Banner</vt:lpstr>
      <vt:lpstr>HeadlinesVTI</vt:lpstr>
      <vt:lpstr>Unit 11 : Computer Networks First Music Computer Network</vt:lpstr>
      <vt:lpstr>The uses and features of two different computer networks: </vt:lpstr>
      <vt:lpstr>Difference between wired and wireless connections :</vt:lpstr>
      <vt:lpstr>Investigate two different kinds of computer network to discuss Strengths and weaknesses of both.</vt:lpstr>
      <vt:lpstr>LAN Advantage:</vt:lpstr>
      <vt:lpstr>LAN Disadvantage:</vt:lpstr>
      <vt:lpstr>WLAN Advantage:</vt:lpstr>
      <vt:lpstr>WLAN Disadvantage:</vt:lpstr>
      <vt:lpstr>PowerPoint Presentation</vt:lpstr>
      <vt:lpstr>PowerPoint Presentation</vt:lpstr>
      <vt:lpstr>2. Hardware Requirements:</vt:lpstr>
      <vt:lpstr>3. Software and Applications: </vt:lpstr>
      <vt:lpstr>4. User Management and Access Control:</vt:lpstr>
      <vt:lpstr>5. Network Utilities and Security Measures:</vt:lpstr>
      <vt:lpstr>6. Future Expansion and Scalability:</vt:lpstr>
      <vt:lpstr>7. Cost Considerations:</vt:lpstr>
      <vt:lpstr>       Network Diagram: a visual representation of this network structure, including 9 Pc devices , connections is LAN and WLAN, and IP addresses (if applicable). Picture is showing the positioning of network devices and equipment within the store. </vt:lpstr>
      <vt:lpstr>1-Customers: -Access the network for music downloads and online browsing.  -Seamless and reliable connectivity.  -Connect MP3 devices to the customer computers for data transfer.  -Individual login credentials for each customer for personalized access.  2-Sales and Stock Control Operations:  -Dedicated computer for managing sales and stock control processes.  -Fast and efficient connectivity to ensure real-time updates.  3-General Office Computer: -Connectivity to the network for administrative tasks and access to shared resources.  -Wireless connectivity for flexibility and convenience. </vt:lpstr>
      <vt:lpstr>4-Servers and Data Protection:  -General Server: Centralized storage and management of data.  -Honey Pods: Additional security layer for protecting the server against potential hackers.  - Backup Server : Stores duplicate copies of data for disaster recovery.   - Firewall, antivirus software, and encryption protocols for network security.  5-Printer:  - Connected to the switch hub for accessibility by all customers.  6-CCTV Security:  - Network integration of CCTV cameras for surveillance and security purposes.</vt:lpstr>
      <vt:lpstr>The network structure for 'First Music' is as follows:  1-Networking Components: -LAN: Connects the 8 customer computers and the sales and stock control computer.  -Firewall: Controls and filters incoming and outgoing internet traffic.  -Router: Provides internet connectivity and routes data packets.  -Switch Hub: Connects various network devices, servers, customer computers, and printer.  -Wi-Fi Router: Provides wireless connectivity for devices, including the general office computer.  2-Servers:  -General Server: Centralized storage and management of data.  -Honey Pods: Additional security layer for protecting the server against potential hackers.  -Backup Server: Stores duplicate copies of data for disaster recovery purposes.</vt:lpstr>
      <vt:lpstr>3-Printer:     Connected to the switch hub for accessibility by all customers.     4-CCTV Security:    Integrated into the network infrastructure for surveillance and security monitoring. </vt:lpstr>
      <vt:lpstr>1-Network Diagram:  -Illustrates the structure of the network, including LAN connections, networking components, servers, printer, Wi-Fi connectivity, and CCTV security integration.  -Includes the positioning of the devices and their connections.  2-Security Measures:  -Deploy a firewall, antivirus software, and encryption protocols to protect the network from unauthorized access and ensure data security.  3-Customer Computers:  -Each customer computer will have software installed to facilitate music downloads and MP3 device connectivity.  -Each customer will have their own unique username and password for personalized access.</vt:lpstr>
      <vt:lpstr>1-Fulfilling Purpose and User Requirements:  -The network design enables customers to download music, connect MP3 devices, and access personalized accounts.  -Sales and stock control operations have dedicated computer connectivity for efficient management.  -The general office computer is wirelessly connected for flexibility.  -Servers and security measures ensure centralized data management, protection, and disaster recovery.  -The printer is accessible to all customers, enhancing convenience. 2-Impact of Constraints:  -Hardware and Software Availability: Selected reliable and cost-effective networking components, servers, and security software within budgetary constraints.  -Security Measures: Implemented necessary security measures to protect against unauthorized access and ensure data privacy.  -Alternative Designs: Evaluated alternative hardware and software options based on cost, scalability, and compatibility. Rejected alternatives that were overly expensive, lacked necessary features, or were incompatible with existing systems.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11 : Computer Networks First Music Computer Network</dc:title>
  <dc:creator>AMIR JAFARI</dc:creator>
  <cp:lastModifiedBy>AMIR JAFARI</cp:lastModifiedBy>
  <cp:revision>8</cp:revision>
  <dcterms:created xsi:type="dcterms:W3CDTF">2023-06-17T03:39:41Z</dcterms:created>
  <dcterms:modified xsi:type="dcterms:W3CDTF">2023-06-23T04:19:46Z</dcterms:modified>
</cp:coreProperties>
</file>