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603" y="-23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mailto:700799@student.centralbeds.ac.uk"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mailto:700799@student.centralbeds.ac.uk"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2567939"/>
            <a:ext cx="911860" cy="247015"/>
          </a:xfrm>
          <a:custGeom>
            <a:avLst/>
            <a:gdLst/>
            <a:ahLst/>
            <a:cxnLst/>
            <a:rect l="l" t="t" r="r" b="b"/>
            <a:pathLst>
              <a:path w="911860" h="247014">
                <a:moveTo>
                  <a:pt x="911351" y="0"/>
                </a:moveTo>
                <a:lnTo>
                  <a:pt x="0" y="0"/>
                </a:lnTo>
                <a:lnTo>
                  <a:pt x="0" y="246888"/>
                </a:lnTo>
                <a:lnTo>
                  <a:pt x="911351" y="246888"/>
                </a:lnTo>
                <a:lnTo>
                  <a:pt x="911351" y="0"/>
                </a:lnTo>
                <a:close/>
              </a:path>
            </a:pathLst>
          </a:custGeom>
          <a:solidFill>
            <a:srgbClr val="FFFF00"/>
          </a:solidFill>
        </p:spPr>
        <p:txBody>
          <a:bodyPr wrap="square" lIns="0" tIns="0" rIns="0" bIns="0" rtlCol="0"/>
          <a:lstStyle/>
          <a:p>
            <a:endParaRPr/>
          </a:p>
        </p:txBody>
      </p:sp>
      <p:graphicFrame>
        <p:nvGraphicFramePr>
          <p:cNvPr id="3" name="object 3"/>
          <p:cNvGraphicFramePr>
            <a:graphicFrameLocks noGrp="1"/>
          </p:cNvGraphicFramePr>
          <p:nvPr>
            <p:extLst>
              <p:ext uri="{D42A27DB-BD31-4B8C-83A1-F6EECF244321}">
                <p14:modId xmlns:p14="http://schemas.microsoft.com/office/powerpoint/2010/main" val="864303319"/>
              </p:ext>
            </p:extLst>
          </p:nvPr>
        </p:nvGraphicFramePr>
        <p:xfrm>
          <a:off x="304800" y="304799"/>
          <a:ext cx="6941818" cy="10068551"/>
        </p:xfrm>
        <a:graphic>
          <a:graphicData uri="http://schemas.openxmlformats.org/drawingml/2006/table">
            <a:tbl>
              <a:tblPr firstRow="1" bandRow="1">
                <a:tableStyleId>{2D5ABB26-0587-4C30-8999-92F81FD0307C}</a:tableStyleId>
              </a:tblPr>
              <a:tblGrid>
                <a:gridCol w="3575050">
                  <a:extLst>
                    <a:ext uri="{9D8B030D-6E8A-4147-A177-3AD203B41FA5}">
                      <a16:colId xmlns:a16="http://schemas.microsoft.com/office/drawing/2014/main" val="20000"/>
                    </a:ext>
                  </a:extLst>
                </a:gridCol>
                <a:gridCol w="1440179">
                  <a:extLst>
                    <a:ext uri="{9D8B030D-6E8A-4147-A177-3AD203B41FA5}">
                      <a16:colId xmlns:a16="http://schemas.microsoft.com/office/drawing/2014/main" val="20001"/>
                    </a:ext>
                  </a:extLst>
                </a:gridCol>
                <a:gridCol w="1926589">
                  <a:extLst>
                    <a:ext uri="{9D8B030D-6E8A-4147-A177-3AD203B41FA5}">
                      <a16:colId xmlns:a16="http://schemas.microsoft.com/office/drawing/2014/main" val="20002"/>
                    </a:ext>
                  </a:extLst>
                </a:gridCol>
              </a:tblGrid>
              <a:tr h="2626995">
                <a:tc gridSpan="3">
                  <a:txBody>
                    <a:bodyPr/>
                    <a:lstStyle/>
                    <a:p>
                      <a:pPr>
                        <a:lnSpc>
                          <a:spcPct val="100000"/>
                        </a:lnSpc>
                      </a:pPr>
                      <a:endParaRPr sz="1900">
                        <a:latin typeface="Times New Roman"/>
                        <a:cs typeface="Times New Roman"/>
                      </a:endParaRPr>
                    </a:p>
                    <a:p>
                      <a:pPr>
                        <a:lnSpc>
                          <a:spcPct val="100000"/>
                        </a:lnSpc>
                        <a:spcBef>
                          <a:spcPts val="15"/>
                        </a:spcBef>
                      </a:pPr>
                      <a:endParaRPr sz="2050">
                        <a:latin typeface="Times New Roman"/>
                        <a:cs typeface="Times New Roman"/>
                      </a:endParaRPr>
                    </a:p>
                    <a:p>
                      <a:pPr marL="662305" marR="655320" algn="ctr">
                        <a:lnSpc>
                          <a:spcPct val="109100"/>
                        </a:lnSpc>
                        <a:spcBef>
                          <a:spcPts val="5"/>
                        </a:spcBef>
                      </a:pPr>
                      <a:r>
                        <a:rPr sz="1600" b="1" u="sng" spc="-10" dirty="0">
                          <a:uFill>
                            <a:solidFill>
                              <a:srgbClr val="000000"/>
                            </a:solidFill>
                          </a:uFill>
                          <a:latin typeface="Arial"/>
                          <a:cs typeface="Arial"/>
                        </a:rPr>
                        <a:t>Maintaining</a:t>
                      </a:r>
                      <a:r>
                        <a:rPr sz="1600" b="1" u="sng" spc="-75" dirty="0">
                          <a:uFill>
                            <a:solidFill>
                              <a:srgbClr val="000000"/>
                            </a:solidFill>
                          </a:uFill>
                          <a:latin typeface="Arial"/>
                          <a:cs typeface="Arial"/>
                        </a:rPr>
                        <a:t> </a:t>
                      </a:r>
                      <a:r>
                        <a:rPr sz="1600" b="1" u="sng" dirty="0">
                          <a:uFill>
                            <a:solidFill>
                              <a:srgbClr val="000000"/>
                            </a:solidFill>
                          </a:uFill>
                          <a:latin typeface="Arial"/>
                          <a:cs typeface="Arial"/>
                        </a:rPr>
                        <a:t>client</a:t>
                      </a:r>
                      <a:r>
                        <a:rPr sz="1600" b="1" u="sng" spc="-70" dirty="0">
                          <a:uFill>
                            <a:solidFill>
                              <a:srgbClr val="000000"/>
                            </a:solidFill>
                          </a:uFill>
                          <a:latin typeface="Arial"/>
                          <a:cs typeface="Arial"/>
                        </a:rPr>
                        <a:t> </a:t>
                      </a:r>
                      <a:r>
                        <a:rPr sz="1600" b="1" u="sng" dirty="0">
                          <a:uFill>
                            <a:solidFill>
                              <a:srgbClr val="000000"/>
                            </a:solidFill>
                          </a:uFill>
                          <a:latin typeface="Arial"/>
                          <a:cs typeface="Arial"/>
                        </a:rPr>
                        <a:t>data</a:t>
                      </a:r>
                      <a:r>
                        <a:rPr sz="1600" b="1" dirty="0">
                          <a:latin typeface="Arial"/>
                          <a:cs typeface="Arial"/>
                        </a:rPr>
                        <a:t>,</a:t>
                      </a:r>
                      <a:r>
                        <a:rPr sz="1600" b="1" spc="-80" dirty="0">
                          <a:latin typeface="Arial"/>
                          <a:cs typeface="Arial"/>
                        </a:rPr>
                        <a:t> </a:t>
                      </a:r>
                      <a:r>
                        <a:rPr sz="1600" b="1" dirty="0">
                          <a:latin typeface="Arial"/>
                          <a:cs typeface="Arial"/>
                        </a:rPr>
                        <a:t>and</a:t>
                      </a:r>
                      <a:r>
                        <a:rPr sz="1600" b="1" spc="-75" dirty="0">
                          <a:latin typeface="Arial"/>
                          <a:cs typeface="Arial"/>
                        </a:rPr>
                        <a:t> </a:t>
                      </a:r>
                      <a:r>
                        <a:rPr sz="1600" b="1" u="sng" spc="-10" dirty="0">
                          <a:uFill>
                            <a:solidFill>
                              <a:srgbClr val="000000"/>
                            </a:solidFill>
                          </a:uFill>
                          <a:latin typeface="Arial"/>
                          <a:cs typeface="Arial"/>
                        </a:rPr>
                        <a:t>Improving</a:t>
                      </a:r>
                      <a:r>
                        <a:rPr sz="1600" b="1" u="sng" spc="-75" dirty="0">
                          <a:uFill>
                            <a:solidFill>
                              <a:srgbClr val="000000"/>
                            </a:solidFill>
                          </a:uFill>
                          <a:latin typeface="Arial"/>
                          <a:cs typeface="Arial"/>
                        </a:rPr>
                        <a:t> </a:t>
                      </a:r>
                      <a:r>
                        <a:rPr sz="1600" b="1" u="sng" spc="-10" dirty="0">
                          <a:uFill>
                            <a:solidFill>
                              <a:srgbClr val="000000"/>
                            </a:solidFill>
                          </a:uFill>
                          <a:latin typeface="Arial"/>
                          <a:cs typeface="Arial"/>
                        </a:rPr>
                        <a:t>communication</a:t>
                      </a:r>
                      <a:r>
                        <a:rPr sz="1600" b="1" spc="-10" dirty="0">
                          <a:latin typeface="Arial"/>
                          <a:cs typeface="Arial"/>
                        </a:rPr>
                        <a:t> </a:t>
                      </a:r>
                      <a:r>
                        <a:rPr sz="1600" b="1" u="sng" spc="-30" dirty="0">
                          <a:uFill>
                            <a:solidFill>
                              <a:srgbClr val="000000"/>
                            </a:solidFill>
                          </a:uFill>
                          <a:latin typeface="Arial"/>
                          <a:cs typeface="Arial"/>
                        </a:rPr>
                        <a:t>systems</a:t>
                      </a:r>
                      <a:r>
                        <a:rPr sz="1600" b="1" spc="-30" dirty="0">
                          <a:latin typeface="Arial"/>
                          <a:cs typeface="Arial"/>
                        </a:rPr>
                        <a:t>,</a:t>
                      </a:r>
                      <a:r>
                        <a:rPr sz="1600" b="1" spc="-60" dirty="0">
                          <a:latin typeface="Arial"/>
                          <a:cs typeface="Arial"/>
                        </a:rPr>
                        <a:t> </a:t>
                      </a:r>
                      <a:r>
                        <a:rPr sz="1600" b="1" dirty="0">
                          <a:latin typeface="Arial"/>
                          <a:cs typeface="Arial"/>
                        </a:rPr>
                        <a:t>and</a:t>
                      </a:r>
                      <a:r>
                        <a:rPr sz="1600" b="1" spc="-65" dirty="0">
                          <a:latin typeface="Arial"/>
                          <a:cs typeface="Arial"/>
                        </a:rPr>
                        <a:t> </a:t>
                      </a:r>
                      <a:r>
                        <a:rPr sz="1600" b="1" spc="-20" dirty="0">
                          <a:latin typeface="Arial"/>
                          <a:cs typeface="Arial"/>
                        </a:rPr>
                        <a:t>providing</a:t>
                      </a:r>
                      <a:r>
                        <a:rPr sz="1600" b="1" spc="-60" dirty="0">
                          <a:latin typeface="Arial"/>
                          <a:cs typeface="Arial"/>
                        </a:rPr>
                        <a:t> </a:t>
                      </a:r>
                      <a:r>
                        <a:rPr sz="1600" b="1" dirty="0">
                          <a:latin typeface="Arial"/>
                          <a:cs typeface="Arial"/>
                        </a:rPr>
                        <a:t>relevant</a:t>
                      </a:r>
                      <a:r>
                        <a:rPr sz="1600" b="1" spc="-65" dirty="0">
                          <a:latin typeface="Arial"/>
                          <a:cs typeface="Arial"/>
                        </a:rPr>
                        <a:t> </a:t>
                      </a:r>
                      <a:r>
                        <a:rPr sz="1600" b="1" spc="-20" dirty="0">
                          <a:latin typeface="Arial"/>
                          <a:cs typeface="Arial"/>
                        </a:rPr>
                        <a:t>information</a:t>
                      </a:r>
                      <a:r>
                        <a:rPr sz="1600" b="1" spc="-70" dirty="0">
                          <a:latin typeface="Arial"/>
                          <a:cs typeface="Arial"/>
                        </a:rPr>
                        <a:t> </a:t>
                      </a:r>
                      <a:r>
                        <a:rPr sz="1600" b="1" dirty="0">
                          <a:latin typeface="Arial"/>
                          <a:cs typeface="Arial"/>
                        </a:rPr>
                        <a:t>to</a:t>
                      </a:r>
                      <a:r>
                        <a:rPr sz="1600" b="1" spc="-40" dirty="0">
                          <a:latin typeface="Arial"/>
                          <a:cs typeface="Arial"/>
                        </a:rPr>
                        <a:t> </a:t>
                      </a:r>
                      <a:r>
                        <a:rPr sz="1600" b="1" u="sng" spc="-10" dirty="0">
                          <a:uFill>
                            <a:solidFill>
                              <a:srgbClr val="000000"/>
                            </a:solidFill>
                          </a:uFill>
                          <a:latin typeface="Arial"/>
                          <a:cs typeface="Arial"/>
                        </a:rPr>
                        <a:t>both</a:t>
                      </a:r>
                      <a:r>
                        <a:rPr sz="1600" b="1" u="sng" spc="-60" dirty="0">
                          <a:uFill>
                            <a:solidFill>
                              <a:srgbClr val="000000"/>
                            </a:solidFill>
                          </a:uFill>
                          <a:latin typeface="Arial"/>
                          <a:cs typeface="Arial"/>
                        </a:rPr>
                        <a:t> </a:t>
                      </a:r>
                      <a:r>
                        <a:rPr sz="1600" b="1" u="sng" spc="-10" dirty="0">
                          <a:uFill>
                            <a:solidFill>
                              <a:srgbClr val="000000"/>
                            </a:solidFill>
                          </a:uFill>
                          <a:latin typeface="Arial"/>
                          <a:cs typeface="Arial"/>
                        </a:rPr>
                        <a:t>clients</a:t>
                      </a:r>
                      <a:r>
                        <a:rPr sz="1600" b="1" spc="-10" dirty="0">
                          <a:latin typeface="Arial"/>
                          <a:cs typeface="Arial"/>
                        </a:rPr>
                        <a:t> </a:t>
                      </a:r>
                      <a:r>
                        <a:rPr sz="1600" b="1" u="sng" spc="-10" dirty="0">
                          <a:uFill>
                            <a:solidFill>
                              <a:srgbClr val="000000"/>
                            </a:solidFill>
                          </a:uFill>
                          <a:latin typeface="Arial"/>
                          <a:cs typeface="Arial"/>
                        </a:rPr>
                        <a:t>electronically</a:t>
                      </a:r>
                      <a:r>
                        <a:rPr sz="1600" b="1" u="sng" spc="-70" dirty="0">
                          <a:uFill>
                            <a:solidFill>
                              <a:srgbClr val="000000"/>
                            </a:solidFill>
                          </a:uFill>
                          <a:latin typeface="Arial"/>
                          <a:cs typeface="Arial"/>
                        </a:rPr>
                        <a:t> </a:t>
                      </a:r>
                      <a:r>
                        <a:rPr sz="1600" b="1" u="sng" dirty="0">
                          <a:uFill>
                            <a:solidFill>
                              <a:srgbClr val="000000"/>
                            </a:solidFill>
                          </a:uFill>
                          <a:latin typeface="Arial"/>
                          <a:cs typeface="Arial"/>
                        </a:rPr>
                        <a:t>and</a:t>
                      </a:r>
                      <a:r>
                        <a:rPr sz="1600" b="1" u="sng" spc="-75" dirty="0">
                          <a:uFill>
                            <a:solidFill>
                              <a:srgbClr val="000000"/>
                            </a:solidFill>
                          </a:uFill>
                          <a:latin typeface="Arial"/>
                          <a:cs typeface="Arial"/>
                        </a:rPr>
                        <a:t> </a:t>
                      </a:r>
                      <a:r>
                        <a:rPr sz="1600" b="1" u="sng" dirty="0">
                          <a:uFill>
                            <a:solidFill>
                              <a:srgbClr val="000000"/>
                            </a:solidFill>
                          </a:uFill>
                          <a:latin typeface="Arial"/>
                          <a:cs typeface="Arial"/>
                        </a:rPr>
                        <a:t>in</a:t>
                      </a:r>
                      <a:r>
                        <a:rPr sz="1600" b="1" u="sng" spc="-65" dirty="0">
                          <a:uFill>
                            <a:solidFill>
                              <a:srgbClr val="000000"/>
                            </a:solidFill>
                          </a:uFill>
                          <a:latin typeface="Arial"/>
                          <a:cs typeface="Arial"/>
                        </a:rPr>
                        <a:t> </a:t>
                      </a:r>
                      <a:r>
                        <a:rPr sz="1600" b="1" u="sng" dirty="0">
                          <a:uFill>
                            <a:solidFill>
                              <a:srgbClr val="000000"/>
                            </a:solidFill>
                          </a:uFill>
                          <a:latin typeface="Arial"/>
                          <a:cs typeface="Arial"/>
                        </a:rPr>
                        <a:t>hard</a:t>
                      </a:r>
                      <a:r>
                        <a:rPr sz="1600" b="1" u="sng" spc="-75" dirty="0">
                          <a:uFill>
                            <a:solidFill>
                              <a:srgbClr val="000000"/>
                            </a:solidFill>
                          </a:uFill>
                          <a:latin typeface="Arial"/>
                          <a:cs typeface="Arial"/>
                        </a:rPr>
                        <a:t> </a:t>
                      </a:r>
                      <a:r>
                        <a:rPr sz="1600" b="1" u="sng" spc="-20" dirty="0">
                          <a:uFill>
                            <a:solidFill>
                              <a:srgbClr val="000000"/>
                            </a:solidFill>
                          </a:uFill>
                          <a:latin typeface="Arial"/>
                          <a:cs typeface="Arial"/>
                        </a:rPr>
                        <a:t>copy</a:t>
                      </a:r>
                      <a:r>
                        <a:rPr sz="1600" b="1" u="sng" spc="-70" dirty="0">
                          <a:uFill>
                            <a:solidFill>
                              <a:srgbClr val="000000"/>
                            </a:solidFill>
                          </a:uFill>
                          <a:latin typeface="Arial"/>
                          <a:cs typeface="Arial"/>
                        </a:rPr>
                        <a:t> </a:t>
                      </a:r>
                      <a:r>
                        <a:rPr sz="1600" b="1" u="sng" spc="-10" dirty="0">
                          <a:uFill>
                            <a:solidFill>
                              <a:srgbClr val="000000"/>
                            </a:solidFill>
                          </a:uFill>
                          <a:latin typeface="Arial"/>
                          <a:cs typeface="Arial"/>
                        </a:rPr>
                        <a:t>format.</a:t>
                      </a:r>
                      <a:endParaRPr sz="1600">
                        <a:latin typeface="Arial"/>
                        <a:cs typeface="Arial"/>
                      </a:endParaRPr>
                    </a:p>
                    <a:p>
                      <a:pPr>
                        <a:lnSpc>
                          <a:spcPct val="100000"/>
                        </a:lnSpc>
                      </a:pPr>
                      <a:endParaRPr sz="1900">
                        <a:latin typeface="Times New Roman"/>
                        <a:cs typeface="Times New Roman"/>
                      </a:endParaRPr>
                    </a:p>
                    <a:p>
                      <a:pPr>
                        <a:lnSpc>
                          <a:spcPct val="100000"/>
                        </a:lnSpc>
                      </a:pPr>
                      <a:endParaRPr sz="1900">
                        <a:latin typeface="Times New Roman"/>
                        <a:cs typeface="Times New Roman"/>
                      </a:endParaRPr>
                    </a:p>
                    <a:p>
                      <a:pPr>
                        <a:lnSpc>
                          <a:spcPct val="100000"/>
                        </a:lnSpc>
                        <a:spcBef>
                          <a:spcPts val="20"/>
                        </a:spcBef>
                      </a:pPr>
                      <a:endParaRPr sz="2200">
                        <a:latin typeface="Times New Roman"/>
                        <a:cs typeface="Times New Roman"/>
                      </a:endParaRPr>
                    </a:p>
                    <a:p>
                      <a:pPr marL="604520">
                        <a:lnSpc>
                          <a:spcPct val="100000"/>
                        </a:lnSpc>
                      </a:pPr>
                      <a:r>
                        <a:rPr sz="1600" spc="-10" dirty="0">
                          <a:latin typeface="Arial"/>
                          <a:cs typeface="Arial"/>
                        </a:rPr>
                        <a:t>Work</a:t>
                      </a:r>
                      <a:r>
                        <a:rPr sz="1600" spc="-80" dirty="0">
                          <a:latin typeface="Arial"/>
                          <a:cs typeface="Arial"/>
                        </a:rPr>
                        <a:t> </a:t>
                      </a:r>
                      <a:r>
                        <a:rPr sz="1600" spc="-20" dirty="0">
                          <a:latin typeface="Arial"/>
                          <a:cs typeface="Arial"/>
                        </a:rPr>
                        <a:t>Log:</a:t>
                      </a:r>
                      <a:endParaRPr sz="16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52729">
                <a:tc>
                  <a:txBody>
                    <a:bodyPr/>
                    <a:lstStyle/>
                    <a:p>
                      <a:pPr marL="42545">
                        <a:lnSpc>
                          <a:spcPts val="1885"/>
                        </a:lnSpc>
                        <a:spcBef>
                          <a:spcPts val="5"/>
                        </a:spcBef>
                      </a:pPr>
                      <a:r>
                        <a:rPr sz="1600" spc="0" dirty="0">
                          <a:latin typeface="Arial Nova" panose="020B0504020202020204" pitchFamily="34" charset="0"/>
                          <a:cs typeface="Arial"/>
                        </a:rPr>
                        <a:t>Task Descriptions</a:t>
                      </a:r>
                    </a:p>
                  </a:txBody>
                  <a:tcPr marL="0" marR="0" marT="6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6FAC46"/>
                    </a:solidFill>
                  </a:tcPr>
                </a:tc>
                <a:tc>
                  <a:txBody>
                    <a:bodyPr/>
                    <a:lstStyle/>
                    <a:p>
                      <a:pPr marL="436880">
                        <a:lnSpc>
                          <a:spcPts val="1885"/>
                        </a:lnSpc>
                        <a:spcBef>
                          <a:spcPts val="5"/>
                        </a:spcBef>
                      </a:pPr>
                      <a:r>
                        <a:rPr sz="1600" spc="-10" dirty="0">
                          <a:latin typeface="Arial"/>
                          <a:cs typeface="Arial"/>
                        </a:rPr>
                        <a:t>Status</a:t>
                      </a:r>
                      <a:endParaRPr sz="1600">
                        <a:latin typeface="Arial"/>
                        <a:cs typeface="Arial"/>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6FAC46"/>
                    </a:solidFill>
                  </a:tcPr>
                </a:tc>
                <a:tc>
                  <a:txBody>
                    <a:bodyPr/>
                    <a:lstStyle/>
                    <a:p>
                      <a:pPr marL="67945">
                        <a:lnSpc>
                          <a:spcPts val="1885"/>
                        </a:lnSpc>
                        <a:spcBef>
                          <a:spcPts val="5"/>
                        </a:spcBef>
                      </a:pPr>
                      <a:r>
                        <a:rPr sz="1600" dirty="0">
                          <a:latin typeface="Arial"/>
                          <a:cs typeface="Arial"/>
                        </a:rPr>
                        <a:t>Completion</a:t>
                      </a:r>
                      <a:r>
                        <a:rPr sz="1600" spc="-60" dirty="0">
                          <a:latin typeface="Arial"/>
                          <a:cs typeface="Arial"/>
                        </a:rPr>
                        <a:t> </a:t>
                      </a:r>
                      <a:r>
                        <a:rPr sz="1600" spc="-20" dirty="0">
                          <a:latin typeface="Arial"/>
                          <a:cs typeface="Arial"/>
                        </a:rPr>
                        <a:t>Date</a:t>
                      </a:r>
                      <a:endParaRPr sz="1600">
                        <a:latin typeface="Arial"/>
                        <a:cs typeface="Arial"/>
                      </a:endParaRPr>
                    </a:p>
                  </a:txBody>
                  <a:tcPr marL="0" marR="0" marT="635"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solidFill>
                      <a:srgbClr val="6FAC46"/>
                    </a:solidFill>
                  </a:tcPr>
                </a:tc>
                <a:extLst>
                  <a:ext uri="{0D108BD9-81ED-4DB2-BD59-A6C34878D82A}">
                    <a16:rowId xmlns:a16="http://schemas.microsoft.com/office/drawing/2014/main" val="10001"/>
                  </a:ext>
                </a:extLst>
              </a:tr>
              <a:tr h="250825">
                <a:tc>
                  <a:txBody>
                    <a:bodyPr/>
                    <a:lstStyle/>
                    <a:p>
                      <a:pPr marL="42545">
                        <a:lnSpc>
                          <a:spcPct val="100000"/>
                        </a:lnSpc>
                        <a:spcBef>
                          <a:spcPts val="5"/>
                        </a:spcBef>
                      </a:pPr>
                      <a:r>
                        <a:rPr sz="1400" spc="0" dirty="0">
                          <a:latin typeface="Arial Nova" panose="020B0504020202020204" pitchFamily="34" charset="0"/>
                          <a:cs typeface="Arial"/>
                        </a:rPr>
                        <a:t>Database system design and development</a:t>
                      </a:r>
                    </a:p>
                  </a:txBody>
                  <a:tcPr marL="0" marR="0" marT="6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0"/>
                        </a:lnSpc>
                      </a:pPr>
                      <a:r>
                        <a:rPr sz="1600" spc="0" dirty="0">
                          <a:latin typeface="Arial"/>
                          <a:cs typeface="Arial"/>
                        </a:rPr>
                        <a:t>Completed</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220">
                        <a:lnSpc>
                          <a:spcPts val="1880"/>
                        </a:lnSpc>
                      </a:pPr>
                      <a:r>
                        <a:rPr sz="1600" spc="-10" dirty="0">
                          <a:latin typeface="Arial"/>
                          <a:cs typeface="Arial"/>
                        </a:rPr>
                        <a:t>10/6/2023</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252729">
                <a:tc>
                  <a:txBody>
                    <a:bodyPr/>
                    <a:lstStyle/>
                    <a:p>
                      <a:pPr marL="42545">
                        <a:lnSpc>
                          <a:spcPct val="100000"/>
                        </a:lnSpc>
                        <a:spcBef>
                          <a:spcPts val="5"/>
                        </a:spcBef>
                      </a:pPr>
                      <a:r>
                        <a:rPr sz="1400" spc="0" dirty="0">
                          <a:latin typeface="Arial Nova" panose="020B0504020202020204" pitchFamily="34" charset="0"/>
                          <a:cs typeface="Arial"/>
                        </a:rPr>
                        <a:t>User interface development</a:t>
                      </a:r>
                    </a:p>
                  </a:txBody>
                  <a:tcPr marL="0" marR="0" marT="6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9"/>
                        </a:lnSpc>
                      </a:pPr>
                      <a:r>
                        <a:rPr sz="1600" spc="0" dirty="0">
                          <a:latin typeface="Arial"/>
                          <a:cs typeface="Arial"/>
                        </a:rPr>
                        <a:t>Completed</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220">
                        <a:lnSpc>
                          <a:spcPts val="1889"/>
                        </a:lnSpc>
                      </a:pPr>
                      <a:r>
                        <a:rPr sz="1600" spc="-10" dirty="0">
                          <a:latin typeface="Arial"/>
                          <a:cs typeface="Arial"/>
                        </a:rPr>
                        <a:t>10/6/2023</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250825">
                <a:tc>
                  <a:txBody>
                    <a:bodyPr/>
                    <a:lstStyle/>
                    <a:p>
                      <a:pPr marL="42545">
                        <a:lnSpc>
                          <a:spcPct val="100000"/>
                        </a:lnSpc>
                      </a:pPr>
                      <a:r>
                        <a:rPr sz="1400" spc="0" dirty="0">
                          <a:latin typeface="Arial Nova" panose="020B0504020202020204" pitchFamily="34" charset="0"/>
                          <a:cs typeface="Arial"/>
                        </a:rPr>
                        <a:t>Data validation and security implementation</a:t>
                      </a: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0"/>
                        </a:lnSpc>
                      </a:pPr>
                      <a:r>
                        <a:rPr sz="1600" spc="0" dirty="0">
                          <a:latin typeface="Arial"/>
                          <a:cs typeface="Arial"/>
                        </a:rPr>
                        <a:t>Completed</a:t>
                      </a:r>
                      <a:endParaRPr sz="1600" spc="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220">
                        <a:lnSpc>
                          <a:spcPts val="1880"/>
                        </a:lnSpc>
                      </a:pPr>
                      <a:r>
                        <a:rPr sz="1600" spc="-10" dirty="0">
                          <a:latin typeface="Arial"/>
                          <a:cs typeface="Arial"/>
                        </a:rPr>
                        <a:t>10/6/2023</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252729">
                <a:tc>
                  <a:txBody>
                    <a:bodyPr/>
                    <a:lstStyle/>
                    <a:p>
                      <a:pPr marL="42545">
                        <a:lnSpc>
                          <a:spcPct val="100000"/>
                        </a:lnSpc>
                      </a:pPr>
                      <a:r>
                        <a:rPr sz="1400" spc="0" dirty="0">
                          <a:latin typeface="Arial Nova" panose="020B0504020202020204" pitchFamily="34" charset="0"/>
                          <a:cs typeface="Arial"/>
                        </a:rPr>
                        <a:t>Access control setup</a:t>
                      </a: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9"/>
                        </a:lnSpc>
                      </a:pPr>
                      <a:r>
                        <a:rPr sz="1600" spc="0" dirty="0">
                          <a:latin typeface="Arial"/>
                          <a:cs typeface="Arial"/>
                        </a:rPr>
                        <a:t>Completed</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220">
                        <a:lnSpc>
                          <a:spcPts val="1889"/>
                        </a:lnSpc>
                      </a:pPr>
                      <a:r>
                        <a:rPr sz="1600" spc="-10" dirty="0">
                          <a:latin typeface="Arial"/>
                          <a:cs typeface="Arial"/>
                        </a:rPr>
                        <a:t>10/6/2023</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251460">
                <a:tc>
                  <a:txBody>
                    <a:bodyPr/>
                    <a:lstStyle/>
                    <a:p>
                      <a:pPr marL="42545">
                        <a:lnSpc>
                          <a:spcPct val="100000"/>
                        </a:lnSpc>
                        <a:spcBef>
                          <a:spcPts val="5"/>
                        </a:spcBef>
                      </a:pPr>
                      <a:r>
                        <a:rPr sz="1400" spc="0" dirty="0">
                          <a:latin typeface="Arial Nova" panose="020B0504020202020204" pitchFamily="34" charset="0"/>
                          <a:cs typeface="Arial"/>
                        </a:rPr>
                        <a:t>Evaluation of communication systems</a:t>
                      </a:r>
                    </a:p>
                  </a:txBody>
                  <a:tcPr marL="0" marR="0" marT="6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0"/>
                        </a:lnSpc>
                      </a:pPr>
                      <a:r>
                        <a:rPr sz="1600" spc="0" dirty="0">
                          <a:latin typeface="Arial"/>
                          <a:cs typeface="Arial"/>
                        </a:rPr>
                        <a:t>Completed</a:t>
                      </a:r>
                      <a:endParaRPr sz="1600" spc="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220">
                        <a:lnSpc>
                          <a:spcPts val="1880"/>
                        </a:lnSpc>
                      </a:pPr>
                      <a:r>
                        <a:rPr sz="1600" spc="-10" dirty="0">
                          <a:latin typeface="Arial"/>
                          <a:cs typeface="Arial"/>
                        </a:rPr>
                        <a:t>10/6/2023</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250825">
                <a:tc>
                  <a:txBody>
                    <a:bodyPr/>
                    <a:lstStyle/>
                    <a:p>
                      <a:pPr marL="42545">
                        <a:lnSpc>
                          <a:spcPct val="100000"/>
                        </a:lnSpc>
                      </a:pPr>
                      <a:r>
                        <a:rPr sz="1400" spc="0" dirty="0">
                          <a:latin typeface="Arial Nova" panose="020B0504020202020204" pitchFamily="34" charset="0"/>
                          <a:cs typeface="Arial"/>
                        </a:rPr>
                        <a:t>Email management system implementation</a:t>
                      </a: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0"/>
                        </a:lnSpc>
                      </a:pPr>
                      <a:r>
                        <a:rPr sz="1600" spc="0" dirty="0">
                          <a:latin typeface="Arial"/>
                          <a:cs typeface="Arial"/>
                        </a:rPr>
                        <a:t>Completed</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220">
                        <a:lnSpc>
                          <a:spcPts val="1880"/>
                        </a:lnSpc>
                      </a:pPr>
                      <a:r>
                        <a:rPr sz="1600" spc="-10" dirty="0">
                          <a:latin typeface="Arial"/>
                          <a:cs typeface="Arial"/>
                        </a:rPr>
                        <a:t>10/6/2023</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r h="252729">
                <a:tc>
                  <a:txBody>
                    <a:bodyPr/>
                    <a:lstStyle/>
                    <a:p>
                      <a:pPr marL="42545">
                        <a:lnSpc>
                          <a:spcPct val="100000"/>
                        </a:lnSpc>
                        <a:spcBef>
                          <a:spcPts val="15"/>
                        </a:spcBef>
                      </a:pPr>
                      <a:r>
                        <a:rPr lang="en-GB" sz="1400" b="0" i="0" spc="0" dirty="0">
                          <a:solidFill>
                            <a:schemeClr val="tx1"/>
                          </a:solidFill>
                          <a:effectLst/>
                          <a:latin typeface="Arial Nova" panose="020B0504020202020204" pitchFamily="34" charset="0"/>
                          <a:ea typeface="+mn-ea"/>
                          <a:cs typeface="+mn-cs"/>
                        </a:rPr>
                        <a:t>The integration of a notification system</a:t>
                      </a:r>
                      <a:endParaRPr sz="1400" spc="0" dirty="0">
                        <a:latin typeface="Arial Nova" panose="020B0504020202020204" pitchFamily="34" charset="0"/>
                        <a:cs typeface="Arial Narrow"/>
                      </a:endParaRPr>
                    </a:p>
                  </a:txBody>
                  <a:tcPr marL="0" marR="0" marT="190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5"/>
                        </a:lnSpc>
                        <a:spcBef>
                          <a:spcPts val="5"/>
                        </a:spcBef>
                      </a:pPr>
                      <a:r>
                        <a:rPr sz="1600" spc="0" dirty="0">
                          <a:latin typeface="Arial"/>
                          <a:cs typeface="Arial"/>
                        </a:rPr>
                        <a:t>Completed</a:t>
                      </a:r>
                      <a:endParaRPr sz="1600" spc="0">
                        <a:latin typeface="Arial"/>
                        <a:cs typeface="Arial"/>
                      </a:endParaRP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0220">
                        <a:lnSpc>
                          <a:spcPts val="1885"/>
                        </a:lnSpc>
                        <a:spcBef>
                          <a:spcPts val="5"/>
                        </a:spcBef>
                      </a:pPr>
                      <a:r>
                        <a:rPr sz="1600" spc="-10" dirty="0">
                          <a:latin typeface="Arial"/>
                          <a:cs typeface="Arial"/>
                        </a:rPr>
                        <a:t>10/6/2023</a:t>
                      </a:r>
                      <a:endParaRPr sz="1600">
                        <a:latin typeface="Arial"/>
                        <a:cs typeface="Arial"/>
                      </a:endParaRPr>
                    </a:p>
                  </a:txBody>
                  <a:tcPr marL="0" marR="0" marT="635"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r h="251460">
                <a:tc>
                  <a:txBody>
                    <a:bodyPr/>
                    <a:lstStyle/>
                    <a:p>
                      <a:pPr marL="42545">
                        <a:lnSpc>
                          <a:spcPct val="100000"/>
                        </a:lnSpc>
                        <a:spcBef>
                          <a:spcPts val="5"/>
                        </a:spcBef>
                      </a:pPr>
                      <a:r>
                        <a:rPr sz="1400" spc="0" dirty="0">
                          <a:latin typeface="Arial Nova" panose="020B0504020202020204" pitchFamily="34" charset="0"/>
                          <a:cs typeface="Arial"/>
                        </a:rPr>
                        <a:t>Collaboration tools implementation</a:t>
                      </a:r>
                    </a:p>
                  </a:txBody>
                  <a:tcPr marL="0" marR="0" marT="6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0"/>
                        </a:lnSpc>
                      </a:pPr>
                      <a:r>
                        <a:rPr sz="1600" spc="0" dirty="0">
                          <a:latin typeface="Arial"/>
                          <a:cs typeface="Arial"/>
                        </a:rPr>
                        <a:t>In progress…</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7940" algn="ctr">
                        <a:lnSpc>
                          <a:spcPts val="1880"/>
                        </a:lnSpc>
                      </a:pPr>
                      <a:r>
                        <a:rPr sz="1600" dirty="0">
                          <a:latin typeface="Arial"/>
                          <a:cs typeface="Arial"/>
                        </a:rPr>
                        <a:t>-</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9"/>
                  </a:ext>
                </a:extLst>
              </a:tr>
              <a:tr h="252729">
                <a:tc>
                  <a:txBody>
                    <a:bodyPr/>
                    <a:lstStyle/>
                    <a:p>
                      <a:pPr marL="42545">
                        <a:lnSpc>
                          <a:spcPct val="100000"/>
                        </a:lnSpc>
                        <a:spcBef>
                          <a:spcPts val="5"/>
                        </a:spcBef>
                      </a:pPr>
                      <a:r>
                        <a:rPr sz="1400" spc="0" dirty="0">
                          <a:latin typeface="Arial Nova" panose="020B0504020202020204" pitchFamily="34" charset="0"/>
                          <a:cs typeface="Arial"/>
                        </a:rPr>
                        <a:t>Web portal/intranet development</a:t>
                      </a:r>
                    </a:p>
                  </a:txBody>
                  <a:tcPr marL="0" marR="0" marT="63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9"/>
                        </a:lnSpc>
                      </a:pPr>
                      <a:r>
                        <a:rPr sz="1600" spc="0" dirty="0">
                          <a:latin typeface="Arial"/>
                          <a:cs typeface="Arial"/>
                        </a:rPr>
                        <a:t>In progress…</a:t>
                      </a:r>
                      <a:endParaRPr sz="1600" spc="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7940" algn="ctr">
                        <a:lnSpc>
                          <a:spcPts val="1889"/>
                        </a:lnSpc>
                      </a:pPr>
                      <a:r>
                        <a:rPr sz="1600" dirty="0">
                          <a:latin typeface="Arial"/>
                          <a:cs typeface="Arial"/>
                        </a:rPr>
                        <a:t>-</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0"/>
                  </a:ext>
                </a:extLst>
              </a:tr>
              <a:tr h="435609">
                <a:tc>
                  <a:txBody>
                    <a:bodyPr/>
                    <a:lstStyle/>
                    <a:p>
                      <a:pPr marL="42545" marR="1033144">
                        <a:lnSpc>
                          <a:spcPts val="1689"/>
                        </a:lnSpc>
                      </a:pPr>
                      <a:r>
                        <a:rPr sz="1400" spc="0" dirty="0">
                          <a:latin typeface="Arial Nova" panose="020B0504020202020204" pitchFamily="34" charset="0"/>
                          <a:cs typeface="Arial"/>
                        </a:rPr>
                        <a:t>Document management system implementation</a:t>
                      </a: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914"/>
                        </a:lnSpc>
                      </a:pPr>
                      <a:r>
                        <a:rPr sz="1600" spc="0" dirty="0">
                          <a:latin typeface="Arial"/>
                          <a:cs typeface="Arial"/>
                        </a:rPr>
                        <a:t>Not started</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8575" algn="ctr">
                        <a:lnSpc>
                          <a:spcPts val="1914"/>
                        </a:lnSpc>
                      </a:pPr>
                      <a:r>
                        <a:rPr sz="1600" dirty="0">
                          <a:latin typeface="Arial"/>
                          <a:cs typeface="Arial"/>
                        </a:rPr>
                        <a:t>-</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1"/>
                  </a:ext>
                </a:extLst>
              </a:tr>
              <a:tr h="435609">
                <a:tc>
                  <a:txBody>
                    <a:bodyPr/>
                    <a:lstStyle/>
                    <a:p>
                      <a:pPr marL="42545" marR="104775">
                        <a:lnSpc>
                          <a:spcPts val="1689"/>
                        </a:lnSpc>
                      </a:pPr>
                      <a:r>
                        <a:rPr sz="1400" spc="0" dirty="0">
                          <a:latin typeface="Arial Nova" panose="020B0504020202020204" pitchFamily="34" charset="0"/>
                          <a:cs typeface="Arial"/>
                        </a:rPr>
                        <a:t>Review of provided brief and alignment with action plan</a:t>
                      </a: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914"/>
                        </a:lnSpc>
                      </a:pPr>
                      <a:r>
                        <a:rPr sz="1600" spc="0" dirty="0">
                          <a:latin typeface="Arial"/>
                          <a:cs typeface="Arial"/>
                        </a:rPr>
                        <a:t>Not started</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8575" algn="ctr">
                        <a:lnSpc>
                          <a:spcPts val="1914"/>
                        </a:lnSpc>
                      </a:pPr>
                      <a:r>
                        <a:rPr sz="1600" dirty="0">
                          <a:latin typeface="Arial"/>
                          <a:cs typeface="Arial"/>
                        </a:rPr>
                        <a:t>-</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2"/>
                  </a:ext>
                </a:extLst>
              </a:tr>
              <a:tr h="252729">
                <a:tc>
                  <a:txBody>
                    <a:bodyPr/>
                    <a:lstStyle/>
                    <a:p>
                      <a:pPr marL="42545">
                        <a:lnSpc>
                          <a:spcPct val="100000"/>
                        </a:lnSpc>
                        <a:spcBef>
                          <a:spcPts val="15"/>
                        </a:spcBef>
                      </a:pPr>
                      <a:r>
                        <a:rPr sz="1400" spc="0" dirty="0">
                          <a:latin typeface="Arial Nova" panose="020B0504020202020204" pitchFamily="34" charset="0"/>
                          <a:cs typeface="Arial"/>
                        </a:rPr>
                        <a:t>Execution of action plan</a:t>
                      </a:r>
                    </a:p>
                  </a:txBody>
                  <a:tcPr marL="0" marR="0" marT="1905"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885"/>
                        </a:lnSpc>
                        <a:spcBef>
                          <a:spcPts val="5"/>
                        </a:spcBef>
                      </a:pPr>
                      <a:r>
                        <a:rPr sz="1600" spc="0" dirty="0">
                          <a:latin typeface="Arial"/>
                          <a:cs typeface="Arial"/>
                        </a:rPr>
                        <a:t>Not started</a:t>
                      </a:r>
                    </a:p>
                  </a:txBody>
                  <a:tcPr marL="0" marR="0" marT="63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7940" algn="ctr">
                        <a:lnSpc>
                          <a:spcPts val="1885"/>
                        </a:lnSpc>
                        <a:spcBef>
                          <a:spcPts val="5"/>
                        </a:spcBef>
                      </a:pPr>
                      <a:r>
                        <a:rPr sz="1600" dirty="0">
                          <a:latin typeface="Arial"/>
                          <a:cs typeface="Arial"/>
                        </a:rPr>
                        <a:t>-</a:t>
                      </a:r>
                      <a:endParaRPr sz="1600">
                        <a:latin typeface="Arial"/>
                        <a:cs typeface="Arial"/>
                      </a:endParaRPr>
                    </a:p>
                  </a:txBody>
                  <a:tcPr marL="0" marR="0" marT="635"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3"/>
                  </a:ext>
                </a:extLst>
              </a:tr>
              <a:tr h="435609">
                <a:tc>
                  <a:txBody>
                    <a:bodyPr/>
                    <a:lstStyle/>
                    <a:p>
                      <a:pPr marL="42545" marR="638175">
                        <a:lnSpc>
                          <a:spcPts val="1689"/>
                        </a:lnSpc>
                      </a:pPr>
                      <a:r>
                        <a:rPr sz="1400" spc="0" dirty="0">
                          <a:latin typeface="Arial Nova" panose="020B0504020202020204" pitchFamily="34" charset="0"/>
                          <a:cs typeface="Arial"/>
                        </a:rPr>
                        <a:t>Monitoring and adjustment of project progress</a:t>
                      </a: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914"/>
                        </a:lnSpc>
                      </a:pPr>
                      <a:r>
                        <a:rPr sz="1600" spc="0" dirty="0">
                          <a:latin typeface="Arial"/>
                          <a:cs typeface="Arial"/>
                        </a:rPr>
                        <a:t>Not started</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8575" algn="ctr">
                        <a:lnSpc>
                          <a:spcPts val="1914"/>
                        </a:lnSpc>
                      </a:pPr>
                      <a:r>
                        <a:rPr sz="1600" dirty="0">
                          <a:latin typeface="Arial"/>
                          <a:cs typeface="Arial"/>
                        </a:rPr>
                        <a:t>-</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4"/>
                  </a:ext>
                </a:extLst>
              </a:tr>
              <a:tr h="436880">
                <a:tc>
                  <a:txBody>
                    <a:bodyPr/>
                    <a:lstStyle/>
                    <a:p>
                      <a:pPr marL="42545" marR="541020">
                        <a:lnSpc>
                          <a:spcPts val="1700"/>
                        </a:lnSpc>
                      </a:pPr>
                      <a:r>
                        <a:rPr sz="1400" spc="0" dirty="0">
                          <a:latin typeface="Arial Nova" panose="020B0504020202020204" pitchFamily="34" charset="0"/>
                          <a:cs typeface="Arial"/>
                        </a:rPr>
                        <a:t>Client communication for updates and feedback</a:t>
                      </a:r>
                    </a:p>
                  </a:txBody>
                  <a:tcPr marL="0" marR="0" marT="0" marB="0">
                    <a:lnL w="9525">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1914"/>
                        </a:lnSpc>
                      </a:pPr>
                      <a:r>
                        <a:rPr sz="1600" spc="0" dirty="0">
                          <a:latin typeface="Arial"/>
                          <a:cs typeface="Arial"/>
                        </a:rPr>
                        <a:t>Not started</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27940" algn="ctr">
                        <a:lnSpc>
                          <a:spcPts val="1914"/>
                        </a:lnSpc>
                      </a:pPr>
                      <a:r>
                        <a:rPr sz="1600" dirty="0">
                          <a:latin typeface="Arial"/>
                          <a:cs typeface="Arial"/>
                        </a:rPr>
                        <a:t>-</a:t>
                      </a:r>
                      <a:endParaRPr sz="1600">
                        <a:latin typeface="Arial"/>
                        <a:cs typeface="Arial"/>
                      </a:endParaRPr>
                    </a:p>
                  </a:txBody>
                  <a:tcPr marL="0" marR="0" marT="0" marB="0">
                    <a:lnL w="6350">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15"/>
                  </a:ext>
                </a:extLst>
              </a:tr>
              <a:tr h="2926080">
                <a:tc gridSpan="3">
                  <a:txBody>
                    <a:bodyPr/>
                    <a:lstStyle/>
                    <a:p>
                      <a:pPr>
                        <a:lnSpc>
                          <a:spcPct val="100000"/>
                        </a:lnSpc>
                      </a:pPr>
                      <a:endParaRPr sz="14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6"/>
                  </a:ext>
                </a:extLst>
              </a:tr>
            </a:tbl>
          </a:graphicData>
        </a:graphic>
      </p:graphicFrame>
      <p:sp>
        <p:nvSpPr>
          <p:cNvPr id="4" name="object 4"/>
          <p:cNvSpPr/>
          <p:nvPr/>
        </p:nvSpPr>
        <p:spPr>
          <a:xfrm>
            <a:off x="896111" y="2089403"/>
            <a:ext cx="5768340" cy="9525"/>
          </a:xfrm>
          <a:custGeom>
            <a:avLst/>
            <a:gdLst/>
            <a:ahLst/>
            <a:cxnLst/>
            <a:rect l="l" t="t" r="r" b="b"/>
            <a:pathLst>
              <a:path w="5768340" h="9525">
                <a:moveTo>
                  <a:pt x="5768340" y="0"/>
                </a:moveTo>
                <a:lnTo>
                  <a:pt x="0" y="0"/>
                </a:lnTo>
                <a:lnTo>
                  <a:pt x="0" y="9144"/>
                </a:lnTo>
                <a:lnTo>
                  <a:pt x="5768340" y="9144"/>
                </a:lnTo>
                <a:lnTo>
                  <a:pt x="5768340" y="0"/>
                </a:lnTo>
                <a:close/>
              </a:path>
            </a:pathLst>
          </a:custGeom>
          <a:solidFill>
            <a:srgbClr val="00000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0999"/>
            <a:ext cx="5685155" cy="2757806"/>
          </a:xfrm>
          <a:prstGeom prst="rect">
            <a:avLst/>
          </a:prstGeom>
        </p:spPr>
        <p:txBody>
          <a:bodyPr vert="horz" wrap="square" lIns="0" tIns="11430" rIns="0" bIns="0" rtlCol="0">
            <a:spAutoFit/>
          </a:bodyPr>
          <a:lstStyle/>
          <a:p>
            <a:pPr marL="12700" marR="5080">
              <a:lnSpc>
                <a:spcPct val="108900"/>
              </a:lnSpc>
              <a:spcBef>
                <a:spcPts val="90"/>
              </a:spcBef>
            </a:pPr>
            <a:r>
              <a:rPr sz="1400" b="1" dirty="0">
                <a:latin typeface="Arial Nova" panose="020B0504020202020204" pitchFamily="34" charset="0"/>
                <a:cs typeface="Arial"/>
              </a:rPr>
              <a:t>If you require any further information or would like to discuss this evaluation and the recommendations in more detail, please feel free to reach out to me. Thank you for your attention to this report.</a:t>
            </a:r>
            <a:endParaRPr sz="1400" dirty="0">
              <a:latin typeface="Arial Nova" panose="020B0504020202020204" pitchFamily="34" charset="0"/>
              <a:cs typeface="Arial"/>
            </a:endParaRPr>
          </a:p>
          <a:p>
            <a:pPr>
              <a:lnSpc>
                <a:spcPct val="100000"/>
              </a:lnSpc>
            </a:pPr>
            <a:endParaRPr sz="1700" dirty="0">
              <a:latin typeface="Arial Nova" panose="020B0504020202020204" pitchFamily="34" charset="0"/>
              <a:cs typeface="Arial"/>
            </a:endParaRPr>
          </a:p>
          <a:p>
            <a:pPr>
              <a:lnSpc>
                <a:spcPct val="100000"/>
              </a:lnSpc>
            </a:pPr>
            <a:endParaRPr sz="1400" dirty="0">
              <a:latin typeface="Arial Nova" panose="020B0504020202020204" pitchFamily="34" charset="0"/>
              <a:cs typeface="Arial"/>
            </a:endParaRPr>
          </a:p>
          <a:p>
            <a:pPr marL="12700">
              <a:lnSpc>
                <a:spcPct val="100000"/>
              </a:lnSpc>
            </a:pPr>
            <a:r>
              <a:rPr sz="1400" b="1" dirty="0">
                <a:latin typeface="Arial Nova" panose="020B0504020202020204" pitchFamily="34" charset="0"/>
                <a:cs typeface="Arial"/>
              </a:rPr>
              <a:t>Sincerely,</a:t>
            </a:r>
            <a:endParaRPr sz="1400" dirty="0">
              <a:latin typeface="Arial Nova" panose="020B0504020202020204" pitchFamily="34" charset="0"/>
              <a:cs typeface="Arial"/>
            </a:endParaRPr>
          </a:p>
          <a:p>
            <a:pPr>
              <a:lnSpc>
                <a:spcPct val="100000"/>
              </a:lnSpc>
              <a:spcBef>
                <a:spcPts val="40"/>
              </a:spcBef>
            </a:pPr>
            <a:endParaRPr sz="2250" dirty="0">
              <a:latin typeface="Arial Nova" panose="020B0504020202020204" pitchFamily="34" charset="0"/>
              <a:cs typeface="Arial"/>
            </a:endParaRPr>
          </a:p>
          <a:p>
            <a:pPr marL="12700" marR="4456430">
              <a:lnSpc>
                <a:spcPct val="156400"/>
              </a:lnSpc>
              <a:spcBef>
                <a:spcPts val="5"/>
              </a:spcBef>
            </a:pPr>
            <a:r>
              <a:rPr sz="1400" dirty="0">
                <a:latin typeface="Arial Nova" panose="020B0504020202020204" pitchFamily="34" charset="0"/>
                <a:cs typeface="Arial"/>
              </a:rPr>
              <a:t>Amir Jafari consultant of IT</a:t>
            </a:r>
          </a:p>
          <a:p>
            <a:pPr marL="12700">
              <a:lnSpc>
                <a:spcPct val="100000"/>
              </a:lnSpc>
              <a:spcBef>
                <a:spcPts val="944"/>
              </a:spcBef>
            </a:pPr>
            <a:r>
              <a:rPr sz="1400" dirty="0">
                <a:latin typeface="Arial Nova" panose="020B0504020202020204" pitchFamily="34" charset="0"/>
                <a:cs typeface="Arial"/>
              </a:rPr>
              <a:t>Email: </a:t>
            </a:r>
            <a:r>
              <a:rPr sz="1400" dirty="0">
                <a:latin typeface="Arial Nova" panose="020B0504020202020204" pitchFamily="34" charset="0"/>
                <a:cs typeface="Arial"/>
                <a:hlinkClick r:id="rId2"/>
              </a:rPr>
              <a:t>700799@student.centralbeds.ac.uk</a:t>
            </a:r>
            <a:endParaRPr sz="1400" dirty="0">
              <a:latin typeface="Arial Nova" panose="020B0504020202020204" pitchFamily="34" charset="0"/>
              <a:cs typeface="Arial"/>
            </a:endParaRPr>
          </a:p>
        </p:txBody>
      </p:sp>
      <p:sp>
        <p:nvSpPr>
          <p:cNvPr id="3" name="object 3"/>
          <p:cNvSpPr/>
          <p:nvPr/>
        </p:nvSpPr>
        <p:spPr>
          <a:xfrm>
            <a:off x="304800" y="304799"/>
            <a:ext cx="6951345" cy="10083165"/>
          </a:xfrm>
          <a:custGeom>
            <a:avLst/>
            <a:gdLst/>
            <a:ahLst/>
            <a:cxnLst/>
            <a:rect l="l" t="t" r="r" b="b"/>
            <a:pathLst>
              <a:path w="6951345" h="10083165">
                <a:moveTo>
                  <a:pt x="6950964" y="0"/>
                </a:moveTo>
                <a:lnTo>
                  <a:pt x="6941820" y="0"/>
                </a:lnTo>
                <a:lnTo>
                  <a:pt x="6941820" y="9144"/>
                </a:lnTo>
                <a:lnTo>
                  <a:pt x="6941820" y="10073640"/>
                </a:lnTo>
                <a:lnTo>
                  <a:pt x="9144" y="10073640"/>
                </a:lnTo>
                <a:lnTo>
                  <a:pt x="9144" y="9144"/>
                </a:lnTo>
                <a:lnTo>
                  <a:pt x="6941820" y="9144"/>
                </a:lnTo>
                <a:lnTo>
                  <a:pt x="6941820" y="0"/>
                </a:lnTo>
                <a:lnTo>
                  <a:pt x="9144" y="0"/>
                </a:lnTo>
                <a:lnTo>
                  <a:pt x="0" y="0"/>
                </a:lnTo>
                <a:lnTo>
                  <a:pt x="0" y="9144"/>
                </a:lnTo>
                <a:lnTo>
                  <a:pt x="0" y="10073640"/>
                </a:lnTo>
                <a:lnTo>
                  <a:pt x="0" y="10082784"/>
                </a:lnTo>
                <a:lnTo>
                  <a:pt x="9144" y="10082784"/>
                </a:lnTo>
                <a:lnTo>
                  <a:pt x="6941820" y="10082784"/>
                </a:lnTo>
                <a:lnTo>
                  <a:pt x="6950964" y="10082784"/>
                </a:lnTo>
                <a:lnTo>
                  <a:pt x="6950964" y="10073640"/>
                </a:lnTo>
                <a:lnTo>
                  <a:pt x="6950964" y="9144"/>
                </a:lnTo>
                <a:lnTo>
                  <a:pt x="6950964" y="0"/>
                </a:lnTo>
                <a:close/>
              </a:path>
            </a:pathLst>
          </a:custGeom>
          <a:solidFill>
            <a:srgbClr val="00000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1650" y="1079500"/>
            <a:ext cx="6553200" cy="9049016"/>
          </a:xfrm>
          <a:prstGeom prst="rect">
            <a:avLst/>
          </a:prstGeom>
        </p:spPr>
        <p:txBody>
          <a:bodyPr vert="horz" wrap="square" lIns="0" tIns="12700" rIns="0" bIns="0" rtlCol="0">
            <a:spAutoFit/>
          </a:bodyPr>
          <a:lstStyle/>
          <a:p>
            <a:pPr marL="12700">
              <a:lnSpc>
                <a:spcPct val="100000"/>
              </a:lnSpc>
              <a:spcBef>
                <a:spcPts val="100"/>
              </a:spcBef>
            </a:pPr>
            <a:r>
              <a:rPr lang="en-GB" sz="1400" dirty="0">
                <a:latin typeface="Arial Nova" panose="020B0504020202020204" pitchFamily="34" charset="0"/>
                <a:cs typeface="Arial"/>
              </a:rPr>
              <a:t>What you must know about the</a:t>
            </a:r>
            <a:r>
              <a:rPr sz="1400" dirty="0">
                <a:latin typeface="Arial Nova" panose="020B0504020202020204" pitchFamily="34" charset="0"/>
                <a:cs typeface="Arial"/>
              </a:rPr>
              <a:t>Technology System:</a:t>
            </a:r>
          </a:p>
          <a:p>
            <a:pPr>
              <a:lnSpc>
                <a:spcPct val="100000"/>
              </a:lnSpc>
            </a:pPr>
            <a:endParaRPr sz="1700" dirty="0">
              <a:latin typeface="Arial Nova" panose="020B0504020202020204" pitchFamily="34" charset="0"/>
              <a:cs typeface="Arial"/>
            </a:endParaRPr>
          </a:p>
          <a:p>
            <a:pPr marL="12700" marR="272415">
              <a:lnSpc>
                <a:spcPct val="108700"/>
              </a:lnSpc>
              <a:spcBef>
                <a:spcPts val="1480"/>
              </a:spcBef>
            </a:pPr>
            <a:r>
              <a:rPr lang="en-GB" sz="1400" dirty="0">
                <a:latin typeface="Arial Nova" panose="020B0504020202020204" pitchFamily="34" charset="0"/>
                <a:cs typeface="Arial Narrow"/>
              </a:rPr>
              <a:t>The modified technology system has been developed to cater to the unique demands of West Mercia Employment, an employment agency. Its purpose is to fulfil the specific needs and objectives of the organization by incorporating customized technological solutions. </a:t>
            </a:r>
            <a:r>
              <a:rPr sz="1400" dirty="0">
                <a:latin typeface="Arial Nova" panose="020B0504020202020204" pitchFamily="34" charset="0"/>
                <a:cs typeface="Arial"/>
              </a:rPr>
              <a:t>It addresses the need for maintaining client data, improving communication systems, and providing relevant information to clients and potential employees. The system has undergone the following </a:t>
            </a:r>
            <a:r>
              <a:rPr sz="1400" dirty="0">
                <a:latin typeface="Arial Nova" panose="020B0504020202020204" pitchFamily="34" charset="0"/>
                <a:cs typeface="Arial Narrow"/>
              </a:rPr>
              <a:t>modifications:</a:t>
            </a:r>
          </a:p>
          <a:p>
            <a:pPr>
              <a:lnSpc>
                <a:spcPct val="100000"/>
              </a:lnSpc>
            </a:pPr>
            <a:endParaRPr sz="1700" dirty="0">
              <a:latin typeface="Arial Nova" panose="020B0504020202020204" pitchFamily="34" charset="0"/>
              <a:cs typeface="Arial Narrow"/>
            </a:endParaRPr>
          </a:p>
          <a:p>
            <a:pPr>
              <a:lnSpc>
                <a:spcPct val="100000"/>
              </a:lnSpc>
              <a:spcBef>
                <a:spcPts val="15"/>
              </a:spcBef>
            </a:pPr>
            <a:endParaRPr sz="1400" dirty="0">
              <a:latin typeface="Arial Nova" panose="020B0504020202020204" pitchFamily="34" charset="0"/>
              <a:cs typeface="Arial Narrow"/>
            </a:endParaRPr>
          </a:p>
          <a:p>
            <a:pPr marL="204470" indent="-192405">
              <a:lnSpc>
                <a:spcPct val="100000"/>
              </a:lnSpc>
              <a:spcBef>
                <a:spcPts val="5"/>
              </a:spcBef>
              <a:buAutoNum type="arabicPeriod"/>
              <a:tabLst>
                <a:tab pos="205104" algn="l"/>
              </a:tabLst>
            </a:pPr>
            <a:r>
              <a:rPr sz="1400" dirty="0">
                <a:latin typeface="Arial Nova" panose="020B0504020202020204" pitchFamily="34" charset="0"/>
                <a:cs typeface="Arial"/>
              </a:rPr>
              <a:t>Database System:</a:t>
            </a:r>
          </a:p>
          <a:p>
            <a:pPr marL="266700" lvl="1" indent="-108585">
              <a:lnSpc>
                <a:spcPct val="100000"/>
              </a:lnSpc>
              <a:spcBef>
                <a:spcPts val="944"/>
              </a:spcBef>
              <a:buChar char="-"/>
              <a:tabLst>
                <a:tab pos="267335" algn="l"/>
              </a:tabLst>
            </a:pPr>
            <a:r>
              <a:rPr sz="1400" dirty="0">
                <a:latin typeface="Arial Nova" panose="020B0504020202020204" pitchFamily="34" charset="0"/>
                <a:cs typeface="Arial"/>
              </a:rPr>
              <a:t>A database system was designed and developed to store and</a:t>
            </a:r>
          </a:p>
          <a:p>
            <a:pPr marL="12700">
              <a:lnSpc>
                <a:spcPct val="100000"/>
              </a:lnSpc>
              <a:spcBef>
                <a:spcPts val="145"/>
              </a:spcBef>
            </a:pPr>
            <a:r>
              <a:rPr sz="1400" dirty="0">
                <a:latin typeface="Arial Nova" panose="020B0504020202020204" pitchFamily="34" charset="0"/>
                <a:cs typeface="Arial Narrow"/>
              </a:rPr>
              <a:t>manage client data efficiently.</a:t>
            </a:r>
          </a:p>
          <a:p>
            <a:pPr marL="12700" marR="617855" lvl="1" indent="255270">
              <a:lnSpc>
                <a:spcPct val="109300"/>
              </a:lnSpc>
              <a:spcBef>
                <a:spcPts val="790"/>
              </a:spcBef>
              <a:buChar char="-"/>
              <a:tabLst>
                <a:tab pos="267970" algn="l"/>
              </a:tabLst>
            </a:pPr>
            <a:r>
              <a:rPr sz="1400" dirty="0">
                <a:latin typeface="Arial Nova" panose="020B0504020202020204" pitchFamily="34" charset="0"/>
                <a:cs typeface="Arial"/>
              </a:rPr>
              <a:t>The system ensures proper organization and retrieval of client information, enhancing data management capabilities.</a:t>
            </a:r>
          </a:p>
          <a:p>
            <a:pPr lvl="1">
              <a:lnSpc>
                <a:spcPct val="100000"/>
              </a:lnSpc>
              <a:buFont typeface="Arial"/>
              <a:buChar char="-"/>
            </a:pPr>
            <a:endParaRPr sz="1700" dirty="0">
              <a:latin typeface="Arial Nova" panose="020B0504020202020204" pitchFamily="34" charset="0"/>
              <a:cs typeface="Arial"/>
            </a:endParaRPr>
          </a:p>
          <a:p>
            <a:pPr lvl="1">
              <a:lnSpc>
                <a:spcPct val="100000"/>
              </a:lnSpc>
              <a:buFont typeface="Arial"/>
              <a:buChar char="-"/>
            </a:pPr>
            <a:endParaRPr sz="1400" dirty="0">
              <a:latin typeface="Arial Nova" panose="020B0504020202020204" pitchFamily="34" charset="0"/>
              <a:cs typeface="Arial"/>
            </a:endParaRPr>
          </a:p>
          <a:p>
            <a:pPr marL="12064">
              <a:lnSpc>
                <a:spcPct val="100000"/>
              </a:lnSpc>
              <a:tabLst>
                <a:tab pos="205740" algn="l"/>
              </a:tabLst>
            </a:pPr>
            <a:r>
              <a:rPr lang="en-GB" sz="1400" dirty="0">
                <a:latin typeface="Arial Nova" panose="020B0504020202020204" pitchFamily="34" charset="0"/>
                <a:cs typeface="Arial"/>
              </a:rPr>
              <a:t>2. </a:t>
            </a:r>
            <a:r>
              <a:rPr sz="1400" dirty="0">
                <a:latin typeface="Arial Nova" panose="020B0504020202020204" pitchFamily="34" charset="0"/>
                <a:cs typeface="Arial"/>
              </a:rPr>
              <a:t>User Interface:</a:t>
            </a:r>
          </a:p>
          <a:p>
            <a:pPr marL="12700" marR="166370" lvl="1" indent="255270">
              <a:lnSpc>
                <a:spcPct val="109300"/>
              </a:lnSpc>
              <a:spcBef>
                <a:spcPts val="795"/>
              </a:spcBef>
              <a:buChar char="-"/>
              <a:tabLst>
                <a:tab pos="267970" algn="l"/>
              </a:tabLst>
            </a:pPr>
            <a:r>
              <a:rPr sz="1400" dirty="0">
                <a:latin typeface="Arial Nova" panose="020B0504020202020204" pitchFamily="34" charset="0"/>
                <a:cs typeface="Arial"/>
              </a:rPr>
              <a:t>A user-friendly interface was created to facilitate easy input, update, and retrieval of client data.</a:t>
            </a:r>
          </a:p>
          <a:p>
            <a:pPr marL="267335" lvl="1" indent="-108585">
              <a:lnSpc>
                <a:spcPct val="100000"/>
              </a:lnSpc>
              <a:spcBef>
                <a:spcPts val="944"/>
              </a:spcBef>
              <a:buChar char="-"/>
              <a:tabLst>
                <a:tab pos="267970" algn="l"/>
              </a:tabLst>
            </a:pPr>
            <a:r>
              <a:rPr sz="1400" dirty="0">
                <a:latin typeface="Arial Nova" panose="020B0504020202020204" pitchFamily="34" charset="0"/>
                <a:cs typeface="Arial"/>
              </a:rPr>
              <a:t>The interface promotes a seamless user expe</a:t>
            </a:r>
            <a:r>
              <a:rPr sz="1400" dirty="0">
                <a:latin typeface="Arial Nova" panose="020B0504020202020204" pitchFamily="34" charset="0"/>
                <a:cs typeface="Arial Narrow"/>
              </a:rPr>
              <a:t>rience, allowing efficient</a:t>
            </a:r>
          </a:p>
          <a:p>
            <a:pPr marL="13335">
              <a:lnSpc>
                <a:spcPct val="100000"/>
              </a:lnSpc>
              <a:spcBef>
                <a:spcPts val="145"/>
              </a:spcBef>
            </a:pPr>
            <a:r>
              <a:rPr sz="1400" dirty="0">
                <a:latin typeface="Arial Nova" panose="020B0504020202020204" pitchFamily="34" charset="0"/>
                <a:cs typeface="Arial"/>
              </a:rPr>
              <a:t>access to relevant information.</a:t>
            </a:r>
          </a:p>
          <a:p>
            <a:pPr>
              <a:lnSpc>
                <a:spcPct val="100000"/>
              </a:lnSpc>
            </a:pPr>
            <a:endParaRPr sz="1700" dirty="0">
              <a:latin typeface="Arial Nova" panose="020B0504020202020204" pitchFamily="34" charset="0"/>
              <a:cs typeface="Arial"/>
            </a:endParaRPr>
          </a:p>
          <a:p>
            <a:pPr>
              <a:lnSpc>
                <a:spcPct val="100000"/>
              </a:lnSpc>
              <a:spcBef>
                <a:spcPts val="10"/>
              </a:spcBef>
            </a:pPr>
            <a:endParaRPr sz="1400" dirty="0">
              <a:latin typeface="Arial Nova" panose="020B0504020202020204" pitchFamily="34" charset="0"/>
              <a:cs typeface="Arial"/>
            </a:endParaRPr>
          </a:p>
          <a:p>
            <a:pPr marL="12699">
              <a:lnSpc>
                <a:spcPct val="100000"/>
              </a:lnSpc>
              <a:tabLst>
                <a:tab pos="205740" algn="l"/>
              </a:tabLst>
            </a:pPr>
            <a:r>
              <a:rPr lang="en-GB" sz="1400" dirty="0">
                <a:latin typeface="Arial Nova" panose="020B0504020202020204" pitchFamily="34" charset="0"/>
                <a:cs typeface="Arial"/>
              </a:rPr>
              <a:t>3. </a:t>
            </a:r>
            <a:r>
              <a:rPr sz="1400" dirty="0">
                <a:latin typeface="Arial Nova" panose="020B0504020202020204" pitchFamily="34" charset="0"/>
                <a:cs typeface="Arial"/>
              </a:rPr>
              <a:t>Security Measures:</a:t>
            </a:r>
          </a:p>
          <a:p>
            <a:pPr marL="267970" lvl="1" indent="-109220">
              <a:lnSpc>
                <a:spcPct val="100000"/>
              </a:lnSpc>
              <a:spcBef>
                <a:spcPts val="950"/>
              </a:spcBef>
              <a:buChar char="-"/>
              <a:tabLst>
                <a:tab pos="268605" algn="l"/>
              </a:tabLst>
            </a:pPr>
            <a:r>
              <a:rPr sz="1400" dirty="0">
                <a:latin typeface="Arial Nova" panose="020B0504020202020204" pitchFamily="34" charset="0"/>
                <a:cs typeface="Arial"/>
              </a:rPr>
              <a:t>Data validation and security measures were implemented to ensure</a:t>
            </a:r>
          </a:p>
          <a:p>
            <a:pPr marL="13335">
              <a:lnSpc>
                <a:spcPct val="100000"/>
              </a:lnSpc>
              <a:spcBef>
                <a:spcPts val="145"/>
              </a:spcBef>
            </a:pPr>
            <a:r>
              <a:rPr sz="1400" dirty="0">
                <a:latin typeface="Arial Nova" panose="020B0504020202020204" pitchFamily="34" charset="0"/>
                <a:cs typeface="Arial Narrow"/>
              </a:rPr>
              <a:t>the confidentiality and integrity of client data.</a:t>
            </a:r>
          </a:p>
          <a:p>
            <a:pPr marL="13335" marR="91440" lvl="1" indent="255270">
              <a:lnSpc>
                <a:spcPct val="108600"/>
              </a:lnSpc>
              <a:spcBef>
                <a:spcPts val="805"/>
              </a:spcBef>
              <a:buChar char="-"/>
              <a:tabLst>
                <a:tab pos="268605" algn="l"/>
              </a:tabLst>
            </a:pPr>
            <a:r>
              <a:rPr sz="1400" dirty="0">
                <a:latin typeface="Arial Nova" panose="020B0504020202020204" pitchFamily="34" charset="0"/>
                <a:cs typeface="Arial"/>
              </a:rPr>
              <a:t>Access controls were set up to limit unauthorized access to sensitive information.</a:t>
            </a:r>
          </a:p>
          <a:p>
            <a:pPr lvl="1">
              <a:lnSpc>
                <a:spcPct val="100000"/>
              </a:lnSpc>
              <a:buFont typeface="Arial"/>
              <a:buChar char="-"/>
            </a:pPr>
            <a:endParaRPr sz="1700" dirty="0">
              <a:latin typeface="Arial Nova" panose="020B0504020202020204" pitchFamily="34" charset="0"/>
              <a:cs typeface="Arial"/>
            </a:endParaRPr>
          </a:p>
          <a:p>
            <a:pPr lvl="1">
              <a:lnSpc>
                <a:spcPct val="100000"/>
              </a:lnSpc>
              <a:spcBef>
                <a:spcPts val="10"/>
              </a:spcBef>
              <a:buFont typeface="Arial"/>
              <a:buChar char="-"/>
            </a:pPr>
            <a:endParaRPr sz="1400" dirty="0">
              <a:latin typeface="Arial Nova" panose="020B0504020202020204" pitchFamily="34" charset="0"/>
              <a:cs typeface="Arial"/>
            </a:endParaRPr>
          </a:p>
          <a:p>
            <a:pPr marL="12700">
              <a:lnSpc>
                <a:spcPct val="100000"/>
              </a:lnSpc>
              <a:tabLst>
                <a:tab pos="206375" algn="l"/>
              </a:tabLst>
            </a:pPr>
            <a:r>
              <a:rPr lang="en-GB" sz="1400" dirty="0">
                <a:latin typeface="Arial Nova" panose="020B0504020202020204" pitchFamily="34" charset="0"/>
                <a:cs typeface="Arial"/>
              </a:rPr>
              <a:t>4. </a:t>
            </a:r>
            <a:r>
              <a:rPr sz="1400" dirty="0">
                <a:latin typeface="Arial Nova" panose="020B0504020202020204" pitchFamily="34" charset="0"/>
                <a:cs typeface="Arial"/>
              </a:rPr>
              <a:t>Communication Systems:</a:t>
            </a:r>
          </a:p>
          <a:p>
            <a:pPr marL="266700" indent="-108585">
              <a:spcBef>
                <a:spcPts val="944"/>
              </a:spcBef>
              <a:buChar char="-"/>
              <a:tabLst>
                <a:tab pos="267335" algn="l"/>
              </a:tabLst>
            </a:pPr>
            <a:r>
              <a:rPr lang="en-GB" sz="1400" dirty="0">
                <a:latin typeface="Arial Nova" panose="020B0504020202020204" pitchFamily="34" charset="0"/>
                <a:cs typeface="Arial"/>
              </a:rPr>
              <a:t>The communication systems in place underwent an evaluation, and areas requiring enhancements were identified.</a:t>
            </a:r>
            <a:endParaRPr sz="1400" dirty="0">
              <a:latin typeface="Arial Nova" panose="020B0504020202020204" pitchFamily="34" charset="0"/>
              <a:cs typeface="Arial Narrow"/>
            </a:endParaRPr>
          </a:p>
        </p:txBody>
      </p:sp>
      <p:sp>
        <p:nvSpPr>
          <p:cNvPr id="3" name="object 3"/>
          <p:cNvSpPr/>
          <p:nvPr/>
        </p:nvSpPr>
        <p:spPr>
          <a:xfrm>
            <a:off x="304800" y="304799"/>
            <a:ext cx="6951345" cy="10083165"/>
          </a:xfrm>
          <a:custGeom>
            <a:avLst/>
            <a:gdLst/>
            <a:ahLst/>
            <a:cxnLst/>
            <a:rect l="l" t="t" r="r" b="b"/>
            <a:pathLst>
              <a:path w="6951345" h="10083165">
                <a:moveTo>
                  <a:pt x="6950964" y="0"/>
                </a:moveTo>
                <a:lnTo>
                  <a:pt x="6941820" y="0"/>
                </a:lnTo>
                <a:lnTo>
                  <a:pt x="6941820" y="9144"/>
                </a:lnTo>
                <a:lnTo>
                  <a:pt x="6941820" y="10073640"/>
                </a:lnTo>
                <a:lnTo>
                  <a:pt x="9144" y="10073640"/>
                </a:lnTo>
                <a:lnTo>
                  <a:pt x="9144" y="9144"/>
                </a:lnTo>
                <a:lnTo>
                  <a:pt x="6941820" y="9144"/>
                </a:lnTo>
                <a:lnTo>
                  <a:pt x="6941820" y="0"/>
                </a:lnTo>
                <a:lnTo>
                  <a:pt x="9144" y="0"/>
                </a:lnTo>
                <a:lnTo>
                  <a:pt x="0" y="0"/>
                </a:lnTo>
                <a:lnTo>
                  <a:pt x="0" y="9144"/>
                </a:lnTo>
                <a:lnTo>
                  <a:pt x="0" y="10073640"/>
                </a:lnTo>
                <a:lnTo>
                  <a:pt x="0" y="10082784"/>
                </a:lnTo>
                <a:lnTo>
                  <a:pt x="9144" y="10082784"/>
                </a:lnTo>
                <a:lnTo>
                  <a:pt x="6941820" y="10082784"/>
                </a:lnTo>
                <a:lnTo>
                  <a:pt x="6950964" y="10082784"/>
                </a:lnTo>
                <a:lnTo>
                  <a:pt x="6950964" y="10073640"/>
                </a:lnTo>
                <a:lnTo>
                  <a:pt x="6950964" y="9144"/>
                </a:lnTo>
                <a:lnTo>
                  <a:pt x="6950964" y="0"/>
                </a:lnTo>
                <a:close/>
              </a:path>
            </a:pathLst>
          </a:custGeom>
          <a:solidFill>
            <a:srgbClr val="000000"/>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0999"/>
            <a:ext cx="5703570" cy="6040372"/>
          </a:xfrm>
          <a:prstGeom prst="rect">
            <a:avLst/>
          </a:prstGeom>
        </p:spPr>
        <p:txBody>
          <a:bodyPr vert="horz" wrap="square" lIns="0" tIns="12065" rIns="0" bIns="0" rtlCol="0">
            <a:spAutoFit/>
          </a:bodyPr>
          <a:lstStyle/>
          <a:p>
            <a:pPr marL="12700" marR="578485" indent="254635">
              <a:lnSpc>
                <a:spcPct val="108600"/>
              </a:lnSpc>
              <a:spcBef>
                <a:spcPts val="95"/>
              </a:spcBef>
              <a:buChar char="-"/>
              <a:tabLst>
                <a:tab pos="267335" algn="l"/>
              </a:tabLst>
            </a:pPr>
            <a:r>
              <a:rPr sz="1400" dirty="0">
                <a:latin typeface="Arial Nova" panose="020B0504020202020204" pitchFamily="34" charset="0"/>
                <a:cs typeface="Arial"/>
              </a:rPr>
              <a:t>An email management system was implemented to streamline communication with clients and employees.</a:t>
            </a:r>
          </a:p>
          <a:p>
            <a:pPr marL="267335" indent="-109220">
              <a:lnSpc>
                <a:spcPct val="100000"/>
              </a:lnSpc>
              <a:spcBef>
                <a:spcPts val="950"/>
              </a:spcBef>
              <a:buFont typeface="Arial"/>
              <a:buChar char="-"/>
              <a:tabLst>
                <a:tab pos="267970" algn="l"/>
              </a:tabLst>
            </a:pPr>
            <a:r>
              <a:rPr lang="en-GB" sz="1400" dirty="0">
                <a:latin typeface="Arial Nova" panose="020B0504020202020204" pitchFamily="34" charset="0"/>
                <a:cs typeface="Arial Narrow"/>
              </a:rPr>
              <a:t>A notification system was implemented to ensure timely communication regarding job opportunities and any changes related to employment. This feature allows users to receive updates promptly and stay informed about relevant information in the job market.</a:t>
            </a:r>
            <a:endParaRPr lang="en-GB" sz="1700" dirty="0">
              <a:latin typeface="Arial Nova" panose="020B0504020202020204" pitchFamily="34" charset="0"/>
              <a:cs typeface="Arial"/>
            </a:endParaRPr>
          </a:p>
          <a:p>
            <a:pPr>
              <a:lnSpc>
                <a:spcPct val="100000"/>
              </a:lnSpc>
              <a:spcBef>
                <a:spcPts val="10"/>
              </a:spcBef>
            </a:pPr>
            <a:endParaRPr sz="1400" dirty="0">
              <a:latin typeface="Arial Nova" panose="020B0504020202020204" pitchFamily="34" charset="0"/>
              <a:cs typeface="Arial"/>
            </a:endParaRPr>
          </a:p>
          <a:p>
            <a:pPr marL="204470" indent="-192405">
              <a:lnSpc>
                <a:spcPct val="100000"/>
              </a:lnSpc>
              <a:buAutoNum type="arabicPeriod" startAt="5"/>
              <a:tabLst>
                <a:tab pos="205104" algn="l"/>
              </a:tabLst>
            </a:pPr>
            <a:r>
              <a:rPr sz="1400" dirty="0">
                <a:latin typeface="Arial Nova" panose="020B0504020202020204" pitchFamily="34" charset="0"/>
                <a:cs typeface="Arial"/>
              </a:rPr>
              <a:t>Information Provision:</a:t>
            </a:r>
          </a:p>
          <a:p>
            <a:pPr marL="12700" marR="402590" lvl="1" indent="255270">
              <a:lnSpc>
                <a:spcPct val="109300"/>
              </a:lnSpc>
              <a:spcBef>
                <a:spcPts val="795"/>
              </a:spcBef>
              <a:buChar char="-"/>
              <a:tabLst>
                <a:tab pos="267970" algn="l"/>
              </a:tabLst>
            </a:pPr>
            <a:r>
              <a:rPr sz="1400" dirty="0">
                <a:latin typeface="Arial Nova" panose="020B0504020202020204" pitchFamily="34" charset="0"/>
                <a:cs typeface="Arial"/>
              </a:rPr>
              <a:t>A web portal/intranet platform is currently under development to provide clients and potential employees with relevant information.</a:t>
            </a:r>
          </a:p>
          <a:p>
            <a:pPr marL="13335" marR="5080" lvl="1" indent="255270">
              <a:lnSpc>
                <a:spcPct val="108600"/>
              </a:lnSpc>
              <a:spcBef>
                <a:spcPts val="800"/>
              </a:spcBef>
              <a:buChar char="-"/>
              <a:tabLst>
                <a:tab pos="268605" algn="l"/>
              </a:tabLst>
            </a:pPr>
            <a:r>
              <a:rPr sz="1400" dirty="0">
                <a:latin typeface="Arial Nova" panose="020B0504020202020204" pitchFamily="34" charset="0"/>
                <a:cs typeface="Arial"/>
              </a:rPr>
              <a:t>The system will display job listings, application forms, and updates on employment opportunities.</a:t>
            </a:r>
          </a:p>
          <a:p>
            <a:pPr marL="13335" marR="190500" lvl="1" indent="255270">
              <a:lnSpc>
                <a:spcPct val="108600"/>
              </a:lnSpc>
              <a:spcBef>
                <a:spcPts val="805"/>
              </a:spcBef>
              <a:buChar char="-"/>
              <a:tabLst>
                <a:tab pos="268605" algn="l"/>
              </a:tabLst>
            </a:pPr>
            <a:r>
              <a:rPr sz="1400" dirty="0">
                <a:latin typeface="Arial Nova" panose="020B0504020202020204" pitchFamily="34" charset="0"/>
                <a:cs typeface="Arial"/>
              </a:rPr>
              <a:t>A document management system will be implemented to store and distribute necessary hard copy documents.</a:t>
            </a:r>
            <a:endParaRPr lang="en-GB" sz="1400" dirty="0">
              <a:latin typeface="Arial Nova" panose="020B0504020202020204" pitchFamily="34" charset="0"/>
              <a:cs typeface="Arial"/>
            </a:endParaRPr>
          </a:p>
          <a:p>
            <a:pPr marL="13335" marR="190500" lvl="1" indent="255270">
              <a:lnSpc>
                <a:spcPct val="108600"/>
              </a:lnSpc>
              <a:spcBef>
                <a:spcPts val="805"/>
              </a:spcBef>
              <a:buChar char="-"/>
              <a:tabLst>
                <a:tab pos="268605" algn="l"/>
              </a:tabLst>
            </a:pPr>
            <a:endParaRPr sz="1700" dirty="0">
              <a:latin typeface="Arial Nova" panose="020B0504020202020204" pitchFamily="34" charset="0"/>
              <a:cs typeface="Arial"/>
            </a:endParaRPr>
          </a:p>
          <a:p>
            <a:pPr marL="12700" marR="147320">
              <a:lnSpc>
                <a:spcPct val="108700"/>
              </a:lnSpc>
              <a:spcBef>
                <a:spcPts val="1475"/>
              </a:spcBef>
            </a:pPr>
            <a:r>
              <a:rPr sz="1400" dirty="0">
                <a:latin typeface="Arial Nova" panose="020B0504020202020204" pitchFamily="34" charset="0"/>
                <a:cs typeface="Arial"/>
              </a:rPr>
              <a:t>*</a:t>
            </a:r>
            <a:r>
              <a:rPr lang="en-GB" sz="1400" dirty="0">
                <a:latin typeface="Arial Nova" panose="020B0504020202020204" pitchFamily="34" charset="0"/>
                <a:cs typeface="Arial"/>
              </a:rPr>
              <a:t> The modifications made to the technology system are in line with the initial requirements set by West Mercia Employment. These changes were implemented to ensure that the system meets the specific needs and expectations of the employment agency. </a:t>
            </a:r>
            <a:r>
              <a:rPr sz="1400" dirty="0">
                <a:latin typeface="Arial Nova" panose="020B0504020202020204" pitchFamily="34" charset="0"/>
                <a:cs typeface="Arial"/>
              </a:rPr>
              <a:t>improving their data management capabilities, communication systems, and information provision. These enhancements aim to streamline operations, enhance client satisfaction, and facilitate effective employment placements.</a:t>
            </a:r>
          </a:p>
        </p:txBody>
      </p:sp>
      <p:sp>
        <p:nvSpPr>
          <p:cNvPr id="3" name="object 3"/>
          <p:cNvSpPr/>
          <p:nvPr/>
        </p:nvSpPr>
        <p:spPr>
          <a:xfrm>
            <a:off x="896111" y="5917691"/>
            <a:ext cx="5768340" cy="9525"/>
          </a:xfrm>
          <a:custGeom>
            <a:avLst/>
            <a:gdLst/>
            <a:ahLst/>
            <a:cxnLst/>
            <a:rect l="l" t="t" r="r" b="b"/>
            <a:pathLst>
              <a:path w="5768340" h="9525">
                <a:moveTo>
                  <a:pt x="5768340" y="0"/>
                </a:moveTo>
                <a:lnTo>
                  <a:pt x="0" y="0"/>
                </a:lnTo>
                <a:lnTo>
                  <a:pt x="0" y="9144"/>
                </a:lnTo>
                <a:lnTo>
                  <a:pt x="5768340" y="9144"/>
                </a:lnTo>
                <a:lnTo>
                  <a:pt x="5768340" y="0"/>
                </a:lnTo>
                <a:close/>
              </a:path>
            </a:pathLst>
          </a:custGeom>
          <a:solidFill>
            <a:srgbClr val="000000"/>
          </a:solidFill>
        </p:spPr>
        <p:txBody>
          <a:bodyPr wrap="square" lIns="0" tIns="0" rIns="0" bIns="0" rtlCol="0"/>
          <a:lstStyle/>
          <a:p>
            <a:endParaRPr/>
          </a:p>
        </p:txBody>
      </p:sp>
      <p:sp>
        <p:nvSpPr>
          <p:cNvPr id="4" name="object 4"/>
          <p:cNvSpPr txBox="1"/>
          <p:nvPr/>
        </p:nvSpPr>
        <p:spPr>
          <a:xfrm>
            <a:off x="896111" y="7327900"/>
            <a:ext cx="5594985" cy="1109918"/>
          </a:xfrm>
          <a:prstGeom prst="rect">
            <a:avLst/>
          </a:prstGeom>
        </p:spPr>
        <p:txBody>
          <a:bodyPr vert="horz" wrap="square" lIns="0" tIns="32384" rIns="0" bIns="0" rtlCol="0">
            <a:spAutoFit/>
          </a:bodyPr>
          <a:lstStyle/>
          <a:p>
            <a:pPr marL="12700">
              <a:lnSpc>
                <a:spcPct val="100000"/>
              </a:lnSpc>
              <a:spcBef>
                <a:spcPts val="254"/>
              </a:spcBef>
            </a:pPr>
            <a:r>
              <a:rPr lang="en-GB" sz="1400" b="1" dirty="0">
                <a:latin typeface="Arial Nova" panose="020B0504020202020204" pitchFamily="34" charset="0"/>
                <a:cs typeface="Arial"/>
              </a:rPr>
              <a:t>I have prepared a feedback questionnaire to obtain input from the client regarding their satisfaction with the modified technology system.</a:t>
            </a:r>
            <a:endParaRPr sz="1700" dirty="0">
              <a:latin typeface="Arial Nova" panose="020B0504020202020204" pitchFamily="34" charset="0"/>
              <a:cs typeface="Arial"/>
            </a:endParaRPr>
          </a:p>
          <a:p>
            <a:pPr>
              <a:lnSpc>
                <a:spcPct val="100000"/>
              </a:lnSpc>
              <a:spcBef>
                <a:spcPts val="10"/>
              </a:spcBef>
            </a:pPr>
            <a:endParaRPr sz="1400" dirty="0">
              <a:latin typeface="Arial Nova" panose="020B0504020202020204" pitchFamily="34" charset="0"/>
              <a:cs typeface="Arial"/>
            </a:endParaRPr>
          </a:p>
          <a:p>
            <a:pPr marL="12700">
              <a:lnSpc>
                <a:spcPct val="100000"/>
              </a:lnSpc>
            </a:pPr>
            <a:r>
              <a:rPr sz="1400" b="1" dirty="0">
                <a:solidFill>
                  <a:srgbClr val="5B9BD4"/>
                </a:solidFill>
                <a:latin typeface="Arial Nova" panose="020B0504020202020204" pitchFamily="34" charset="0"/>
                <a:cs typeface="Arial"/>
              </a:rPr>
              <a:t>Feedback Questionnaire:</a:t>
            </a:r>
            <a:endParaRPr sz="1400" dirty="0">
              <a:latin typeface="Arial Nova" panose="020B0504020202020204" pitchFamily="34" charset="0"/>
              <a:cs typeface="Arial"/>
            </a:endParaRPr>
          </a:p>
        </p:txBody>
      </p:sp>
      <p:sp>
        <p:nvSpPr>
          <p:cNvPr id="5" name="object 5"/>
          <p:cNvSpPr/>
          <p:nvPr/>
        </p:nvSpPr>
        <p:spPr>
          <a:xfrm>
            <a:off x="304800" y="304799"/>
            <a:ext cx="6951345" cy="10083165"/>
          </a:xfrm>
          <a:custGeom>
            <a:avLst/>
            <a:gdLst/>
            <a:ahLst/>
            <a:cxnLst/>
            <a:rect l="l" t="t" r="r" b="b"/>
            <a:pathLst>
              <a:path w="6951345" h="10083165">
                <a:moveTo>
                  <a:pt x="6950964" y="0"/>
                </a:moveTo>
                <a:lnTo>
                  <a:pt x="6941820" y="0"/>
                </a:lnTo>
                <a:lnTo>
                  <a:pt x="6941820" y="9144"/>
                </a:lnTo>
                <a:lnTo>
                  <a:pt x="6941820" y="10073640"/>
                </a:lnTo>
                <a:lnTo>
                  <a:pt x="9144" y="10073640"/>
                </a:lnTo>
                <a:lnTo>
                  <a:pt x="9144" y="9144"/>
                </a:lnTo>
                <a:lnTo>
                  <a:pt x="6941820" y="9144"/>
                </a:lnTo>
                <a:lnTo>
                  <a:pt x="6941820" y="0"/>
                </a:lnTo>
                <a:lnTo>
                  <a:pt x="9144" y="0"/>
                </a:lnTo>
                <a:lnTo>
                  <a:pt x="0" y="0"/>
                </a:lnTo>
                <a:lnTo>
                  <a:pt x="0" y="9144"/>
                </a:lnTo>
                <a:lnTo>
                  <a:pt x="0" y="10073640"/>
                </a:lnTo>
                <a:lnTo>
                  <a:pt x="0" y="10082784"/>
                </a:lnTo>
                <a:lnTo>
                  <a:pt x="9144" y="10082784"/>
                </a:lnTo>
                <a:lnTo>
                  <a:pt x="6941820" y="10082784"/>
                </a:lnTo>
                <a:lnTo>
                  <a:pt x="6950964" y="10082784"/>
                </a:lnTo>
                <a:lnTo>
                  <a:pt x="6950964" y="10073640"/>
                </a:lnTo>
                <a:lnTo>
                  <a:pt x="6950964" y="9144"/>
                </a:lnTo>
                <a:lnTo>
                  <a:pt x="6950964" y="0"/>
                </a:lnTo>
                <a:close/>
              </a:path>
            </a:pathLst>
          </a:custGeom>
          <a:solidFill>
            <a:srgbClr val="000000"/>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98651"/>
            <a:ext cx="5579110" cy="8247386"/>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Nova" panose="020B0504020202020204" pitchFamily="34" charset="0"/>
                <a:cs typeface="Arial"/>
              </a:rPr>
              <a:t>Dear Clients of West Mercia Employment.</a:t>
            </a:r>
            <a:endParaRPr sz="1400" dirty="0">
              <a:latin typeface="Arial Nova" panose="020B0504020202020204" pitchFamily="34" charset="0"/>
              <a:cs typeface="Arial"/>
            </a:endParaRPr>
          </a:p>
          <a:p>
            <a:pPr>
              <a:lnSpc>
                <a:spcPct val="100000"/>
              </a:lnSpc>
            </a:pPr>
            <a:endParaRPr sz="1700" dirty="0">
              <a:latin typeface="Arial Nova" panose="020B0504020202020204" pitchFamily="34" charset="0"/>
              <a:cs typeface="Arial"/>
            </a:endParaRPr>
          </a:p>
          <a:p>
            <a:pPr marL="12700" marR="5080">
              <a:lnSpc>
                <a:spcPct val="108700"/>
              </a:lnSpc>
              <a:spcBef>
                <a:spcPts val="1480"/>
              </a:spcBef>
            </a:pPr>
            <a:r>
              <a:rPr sz="1400" dirty="0">
                <a:latin typeface="Arial Nova" panose="020B0504020202020204" pitchFamily="34" charset="0"/>
                <a:cs typeface="Arial"/>
              </a:rPr>
              <a:t>We </a:t>
            </a:r>
            <a:r>
              <a:rPr lang="en-GB" sz="1400" dirty="0">
                <a:latin typeface="Arial Nova" panose="020B0504020202020204" pitchFamily="34" charset="0"/>
                <a:cs typeface="Arial"/>
              </a:rPr>
              <a:t>are thankful for </a:t>
            </a:r>
            <a:r>
              <a:rPr sz="1400" dirty="0">
                <a:latin typeface="Arial Nova" panose="020B0504020202020204" pitchFamily="34" charset="0"/>
                <a:cs typeface="Arial Narrow"/>
              </a:rPr>
              <a:t>your</a:t>
            </a:r>
            <a:r>
              <a:rPr lang="en-GB" sz="1400" dirty="0">
                <a:latin typeface="Arial Nova" panose="020B0504020202020204" pitchFamily="34" charset="0"/>
                <a:cs typeface="Arial Narrow"/>
              </a:rPr>
              <a:t> feedback</a:t>
            </a:r>
            <a:r>
              <a:rPr sz="1400" dirty="0">
                <a:latin typeface="Arial Nova" panose="020B0504020202020204" pitchFamily="34" charset="0"/>
                <a:cs typeface="Arial Narrow"/>
              </a:rPr>
              <a:t> </a:t>
            </a:r>
            <a:r>
              <a:rPr lang="en-GB" sz="1400" dirty="0">
                <a:latin typeface="Arial Nova" panose="020B0504020202020204" pitchFamily="34" charset="0"/>
                <a:cs typeface="Arial Narrow"/>
              </a:rPr>
              <a:t>about</a:t>
            </a:r>
            <a:r>
              <a:rPr sz="1400" dirty="0">
                <a:latin typeface="Arial Nova" panose="020B0504020202020204" pitchFamily="34" charset="0"/>
                <a:cs typeface="Arial Narrow"/>
              </a:rPr>
              <a:t> the </a:t>
            </a:r>
            <a:r>
              <a:rPr lang="en-GB" sz="1400" dirty="0">
                <a:latin typeface="Arial Nova" panose="020B0504020202020204" pitchFamily="34" charset="0"/>
                <a:cs typeface="Arial Narrow"/>
              </a:rPr>
              <a:t>repair of the</a:t>
            </a:r>
            <a:r>
              <a:rPr sz="1400" dirty="0">
                <a:latin typeface="Arial Nova" panose="020B0504020202020204" pitchFamily="34" charset="0"/>
                <a:cs typeface="Arial Narrow"/>
              </a:rPr>
              <a:t> </a:t>
            </a:r>
            <a:r>
              <a:rPr sz="1400" dirty="0">
                <a:latin typeface="Arial Nova" panose="020B0504020202020204" pitchFamily="34" charset="0"/>
                <a:cs typeface="Arial"/>
              </a:rPr>
              <a:t>system implemented for West Mercia Employment. Your input is essential in ensuring that the system aligns with your requirements and effectively supports your operations. Kindly take a few minutes to complete the following questionnaire. Your responses will remain </a:t>
            </a:r>
            <a:r>
              <a:rPr lang="en-GB" sz="1400" dirty="0">
                <a:latin typeface="Arial Nova" panose="020B0504020202020204" pitchFamily="34" charset="0"/>
                <a:cs typeface="Arial Narrow"/>
              </a:rPr>
              <a:t>private</a:t>
            </a:r>
            <a:r>
              <a:rPr sz="1400" dirty="0">
                <a:latin typeface="Arial Nova" panose="020B0504020202020204" pitchFamily="34" charset="0"/>
                <a:cs typeface="Arial Narrow"/>
              </a:rPr>
              <a:t>.</a:t>
            </a:r>
          </a:p>
          <a:p>
            <a:pPr>
              <a:lnSpc>
                <a:spcPct val="100000"/>
              </a:lnSpc>
            </a:pPr>
            <a:endParaRPr sz="1700" dirty="0">
              <a:latin typeface="Arial Nova" panose="020B0504020202020204" pitchFamily="34" charset="0"/>
              <a:cs typeface="Arial Narrow"/>
            </a:endParaRPr>
          </a:p>
          <a:p>
            <a:pPr marL="12700" marR="760730" indent="193675">
              <a:lnSpc>
                <a:spcPct val="108600"/>
              </a:lnSpc>
              <a:spcBef>
                <a:spcPts val="1480"/>
              </a:spcBef>
              <a:buAutoNum type="arabicPeriod"/>
              <a:tabLst>
                <a:tab pos="206375" algn="l"/>
              </a:tabLst>
            </a:pPr>
            <a:r>
              <a:rPr sz="1400" b="1" dirty="0">
                <a:latin typeface="Arial Nova" panose="020B0504020202020204" pitchFamily="34" charset="0"/>
                <a:cs typeface="Arial Narrow"/>
              </a:rPr>
              <a:t>How satisfied are you with the overall performance and functionality of the modified technology system?</a:t>
            </a:r>
            <a:endParaRPr sz="1400" dirty="0">
              <a:latin typeface="Arial Nova" panose="020B0504020202020204" pitchFamily="34" charset="0"/>
              <a:cs typeface="Arial Narrow"/>
            </a:endParaRPr>
          </a:p>
          <a:p>
            <a:pPr marL="266700" lvl="1" indent="-108585">
              <a:lnSpc>
                <a:spcPct val="100000"/>
              </a:lnSpc>
              <a:spcBef>
                <a:spcPts val="950"/>
              </a:spcBef>
              <a:buFont typeface="Arial"/>
              <a:buChar char="-"/>
              <a:tabLst>
                <a:tab pos="267335" algn="l"/>
              </a:tabLst>
            </a:pPr>
            <a:r>
              <a:rPr sz="1400" dirty="0">
                <a:latin typeface="Arial Nova" panose="020B0504020202020204" pitchFamily="34" charset="0"/>
                <a:cs typeface="Arial Narrow"/>
              </a:rPr>
              <a:t>Very satisfied</a:t>
            </a:r>
          </a:p>
          <a:p>
            <a:pPr marL="266700" lvl="1" indent="-108585">
              <a:lnSpc>
                <a:spcPct val="100000"/>
              </a:lnSpc>
              <a:spcBef>
                <a:spcPts val="944"/>
              </a:spcBef>
              <a:buFont typeface="Arial"/>
              <a:buChar char="-"/>
              <a:tabLst>
                <a:tab pos="267335" algn="l"/>
              </a:tabLst>
            </a:pPr>
            <a:r>
              <a:rPr sz="1400" dirty="0">
                <a:latin typeface="Arial Nova" panose="020B0504020202020204" pitchFamily="34" charset="0"/>
                <a:cs typeface="Arial Narrow"/>
              </a:rPr>
              <a:t>Satisfied</a:t>
            </a:r>
          </a:p>
          <a:p>
            <a:pPr marL="266700" lvl="1" indent="-108585">
              <a:lnSpc>
                <a:spcPct val="100000"/>
              </a:lnSpc>
              <a:spcBef>
                <a:spcPts val="950"/>
              </a:spcBef>
              <a:buChar char="-"/>
              <a:tabLst>
                <a:tab pos="267335" algn="l"/>
              </a:tabLst>
            </a:pPr>
            <a:r>
              <a:rPr sz="1400" dirty="0">
                <a:latin typeface="Arial Nova" panose="020B0504020202020204" pitchFamily="34" charset="0"/>
                <a:cs typeface="Arial"/>
              </a:rPr>
              <a:t>Neutral</a:t>
            </a:r>
          </a:p>
          <a:p>
            <a:pPr marL="267335" lvl="1" indent="-109220">
              <a:lnSpc>
                <a:spcPct val="100000"/>
              </a:lnSpc>
              <a:spcBef>
                <a:spcPts val="950"/>
              </a:spcBef>
              <a:buFont typeface="Arial"/>
              <a:buChar char="-"/>
              <a:tabLst>
                <a:tab pos="267970" algn="l"/>
              </a:tabLst>
            </a:pPr>
            <a:r>
              <a:rPr sz="1400" dirty="0">
                <a:latin typeface="Arial Nova" panose="020B0504020202020204" pitchFamily="34" charset="0"/>
                <a:cs typeface="Arial Narrow"/>
              </a:rPr>
              <a:t>Dissatisfi</a:t>
            </a:r>
            <a:r>
              <a:rPr sz="1400" dirty="0">
                <a:latin typeface="Arial Nova" panose="020B0504020202020204" pitchFamily="34" charset="0"/>
                <a:cs typeface="Arial"/>
              </a:rPr>
              <a:t>ed</a:t>
            </a:r>
          </a:p>
          <a:p>
            <a:pPr marL="267335" lvl="1" indent="-108585">
              <a:lnSpc>
                <a:spcPct val="100000"/>
              </a:lnSpc>
              <a:spcBef>
                <a:spcPts val="944"/>
              </a:spcBef>
              <a:buFont typeface="Arial"/>
              <a:buChar char="-"/>
              <a:tabLst>
                <a:tab pos="267970" algn="l"/>
              </a:tabLst>
            </a:pPr>
            <a:r>
              <a:rPr sz="1400" dirty="0">
                <a:latin typeface="Arial Nova" panose="020B0504020202020204" pitchFamily="34" charset="0"/>
                <a:cs typeface="Arial Narrow"/>
              </a:rPr>
              <a:t>Very dissatisfied</a:t>
            </a:r>
          </a:p>
          <a:p>
            <a:pPr lvl="1">
              <a:lnSpc>
                <a:spcPct val="100000"/>
              </a:lnSpc>
              <a:buFont typeface="Arial"/>
              <a:buChar char="-"/>
            </a:pPr>
            <a:endParaRPr sz="1700" dirty="0">
              <a:latin typeface="Arial Nova" panose="020B0504020202020204" pitchFamily="34" charset="0"/>
              <a:cs typeface="Arial Narrow"/>
            </a:endParaRPr>
          </a:p>
          <a:p>
            <a:pPr marL="12700" marR="141605" indent="194310">
              <a:lnSpc>
                <a:spcPct val="108900"/>
              </a:lnSpc>
              <a:spcBef>
                <a:spcPts val="1475"/>
              </a:spcBef>
              <a:buAutoNum type="arabicPeriod"/>
              <a:tabLst>
                <a:tab pos="207010" algn="l"/>
              </a:tabLst>
            </a:pPr>
            <a:r>
              <a:rPr sz="1400" b="1" dirty="0">
                <a:latin typeface="Arial Nova" panose="020B0504020202020204" pitchFamily="34" charset="0"/>
                <a:cs typeface="Arial Narrow"/>
              </a:rPr>
              <a:t>Did the modified technology system meet your expectations in terms of maintaining client data? Please provide any specific </a:t>
            </a:r>
            <a:r>
              <a:rPr sz="1400" b="1" dirty="0">
                <a:latin typeface="Arial Nova" panose="020B0504020202020204" pitchFamily="34" charset="0"/>
                <a:cs typeface="Arial"/>
              </a:rPr>
              <a:t>comments or suggestions.</a:t>
            </a:r>
            <a:endParaRPr sz="1400" dirty="0">
              <a:latin typeface="Arial Nova" panose="020B0504020202020204" pitchFamily="34" charset="0"/>
              <a:cs typeface="Arial"/>
            </a:endParaRPr>
          </a:p>
          <a:p>
            <a:pPr>
              <a:lnSpc>
                <a:spcPct val="100000"/>
              </a:lnSpc>
              <a:buAutoNum type="arabicPeriod"/>
            </a:pPr>
            <a:endParaRPr sz="1700" dirty="0">
              <a:latin typeface="Arial Nova" panose="020B0504020202020204" pitchFamily="34" charset="0"/>
              <a:cs typeface="Arial"/>
            </a:endParaRPr>
          </a:p>
          <a:p>
            <a:pPr marL="12700" marR="85725" indent="194310">
              <a:lnSpc>
                <a:spcPct val="109300"/>
              </a:lnSpc>
              <a:spcBef>
                <a:spcPts val="1455"/>
              </a:spcBef>
              <a:buAutoNum type="arabicPeriod"/>
              <a:tabLst>
                <a:tab pos="207010" algn="l"/>
              </a:tabLst>
            </a:pPr>
            <a:r>
              <a:rPr sz="1400" b="1" dirty="0">
                <a:latin typeface="Arial Nova" panose="020B0504020202020204" pitchFamily="34" charset="0"/>
                <a:cs typeface="Arial"/>
              </a:rPr>
              <a:t>How would you rate the user interface of the system in terms of usability </a:t>
            </a:r>
            <a:r>
              <a:rPr sz="1400" b="1" dirty="0">
                <a:latin typeface="Arial Nova" panose="020B0504020202020204" pitchFamily="34" charset="0"/>
                <a:cs typeface="Arial Narrow"/>
              </a:rPr>
              <a:t>and intuitiveness?</a:t>
            </a:r>
            <a:endParaRPr sz="1400" dirty="0">
              <a:latin typeface="Arial Nova" panose="020B0504020202020204" pitchFamily="34" charset="0"/>
              <a:cs typeface="Arial Narrow"/>
            </a:endParaRPr>
          </a:p>
          <a:p>
            <a:pPr marL="267335" lvl="1" indent="-108585">
              <a:lnSpc>
                <a:spcPct val="100000"/>
              </a:lnSpc>
              <a:spcBef>
                <a:spcPts val="950"/>
              </a:spcBef>
              <a:buChar char="-"/>
              <a:tabLst>
                <a:tab pos="267970" algn="l"/>
              </a:tabLst>
            </a:pPr>
            <a:r>
              <a:rPr sz="1400" dirty="0">
                <a:latin typeface="Arial Nova" panose="020B0504020202020204" pitchFamily="34" charset="0"/>
                <a:cs typeface="Arial"/>
              </a:rPr>
              <a:t>Excellent</a:t>
            </a:r>
          </a:p>
          <a:p>
            <a:pPr marL="267335" lvl="1" indent="-108585">
              <a:lnSpc>
                <a:spcPct val="100000"/>
              </a:lnSpc>
              <a:spcBef>
                <a:spcPts val="944"/>
              </a:spcBef>
              <a:buChar char="-"/>
              <a:tabLst>
                <a:tab pos="267970" algn="l"/>
              </a:tabLst>
            </a:pPr>
            <a:r>
              <a:rPr sz="1400" dirty="0">
                <a:latin typeface="Arial Nova" panose="020B0504020202020204" pitchFamily="34" charset="0"/>
                <a:cs typeface="Arial"/>
              </a:rPr>
              <a:t>Good</a:t>
            </a:r>
          </a:p>
          <a:p>
            <a:pPr marL="267970" lvl="1" indent="-109220">
              <a:lnSpc>
                <a:spcPct val="100000"/>
              </a:lnSpc>
              <a:spcBef>
                <a:spcPts val="950"/>
              </a:spcBef>
              <a:buChar char="-"/>
              <a:tabLst>
                <a:tab pos="268605" algn="l"/>
              </a:tabLst>
            </a:pPr>
            <a:r>
              <a:rPr sz="1400" dirty="0">
                <a:latin typeface="Arial Nova" panose="020B0504020202020204" pitchFamily="34" charset="0"/>
                <a:cs typeface="Arial"/>
              </a:rPr>
              <a:t>Fair</a:t>
            </a:r>
          </a:p>
          <a:p>
            <a:pPr marL="267970" lvl="1" indent="-109220">
              <a:lnSpc>
                <a:spcPct val="100000"/>
              </a:lnSpc>
              <a:spcBef>
                <a:spcPts val="950"/>
              </a:spcBef>
              <a:buChar char="-"/>
              <a:tabLst>
                <a:tab pos="268605" algn="l"/>
              </a:tabLst>
            </a:pPr>
            <a:r>
              <a:rPr sz="1400" dirty="0">
                <a:latin typeface="Arial Nova" panose="020B0504020202020204" pitchFamily="34" charset="0"/>
                <a:cs typeface="Arial"/>
              </a:rPr>
              <a:t>Poor</a:t>
            </a:r>
          </a:p>
          <a:p>
            <a:pPr marL="267970" lvl="1" indent="-109220">
              <a:lnSpc>
                <a:spcPct val="100000"/>
              </a:lnSpc>
              <a:spcBef>
                <a:spcPts val="935"/>
              </a:spcBef>
              <a:buChar char="-"/>
              <a:tabLst>
                <a:tab pos="268605" algn="l"/>
              </a:tabLst>
            </a:pPr>
            <a:r>
              <a:rPr sz="1400" dirty="0">
                <a:latin typeface="Arial Nova" panose="020B0504020202020204" pitchFamily="34" charset="0"/>
                <a:cs typeface="Arial"/>
              </a:rPr>
              <a:t>Very poor</a:t>
            </a:r>
          </a:p>
        </p:txBody>
      </p:sp>
      <p:sp>
        <p:nvSpPr>
          <p:cNvPr id="3" name="object 3"/>
          <p:cNvSpPr/>
          <p:nvPr/>
        </p:nvSpPr>
        <p:spPr>
          <a:xfrm>
            <a:off x="304800" y="304799"/>
            <a:ext cx="6951345" cy="10083165"/>
          </a:xfrm>
          <a:custGeom>
            <a:avLst/>
            <a:gdLst/>
            <a:ahLst/>
            <a:cxnLst/>
            <a:rect l="l" t="t" r="r" b="b"/>
            <a:pathLst>
              <a:path w="6951345" h="10083165">
                <a:moveTo>
                  <a:pt x="6950964" y="0"/>
                </a:moveTo>
                <a:lnTo>
                  <a:pt x="6941820" y="0"/>
                </a:lnTo>
                <a:lnTo>
                  <a:pt x="6941820" y="9144"/>
                </a:lnTo>
                <a:lnTo>
                  <a:pt x="6941820" y="10073640"/>
                </a:lnTo>
                <a:lnTo>
                  <a:pt x="9144" y="10073640"/>
                </a:lnTo>
                <a:lnTo>
                  <a:pt x="9144" y="9144"/>
                </a:lnTo>
                <a:lnTo>
                  <a:pt x="6941820" y="9144"/>
                </a:lnTo>
                <a:lnTo>
                  <a:pt x="6941820" y="0"/>
                </a:lnTo>
                <a:lnTo>
                  <a:pt x="9144" y="0"/>
                </a:lnTo>
                <a:lnTo>
                  <a:pt x="0" y="0"/>
                </a:lnTo>
                <a:lnTo>
                  <a:pt x="0" y="9144"/>
                </a:lnTo>
                <a:lnTo>
                  <a:pt x="0" y="10073640"/>
                </a:lnTo>
                <a:lnTo>
                  <a:pt x="0" y="10082784"/>
                </a:lnTo>
                <a:lnTo>
                  <a:pt x="9144" y="10082784"/>
                </a:lnTo>
                <a:lnTo>
                  <a:pt x="6941820" y="10082784"/>
                </a:lnTo>
                <a:lnTo>
                  <a:pt x="6950964" y="10082784"/>
                </a:lnTo>
                <a:lnTo>
                  <a:pt x="6950964" y="10073640"/>
                </a:lnTo>
                <a:lnTo>
                  <a:pt x="6950964" y="9144"/>
                </a:lnTo>
                <a:lnTo>
                  <a:pt x="6950964" y="0"/>
                </a:lnTo>
                <a:close/>
              </a:path>
            </a:pathLst>
          </a:custGeom>
          <a:solidFill>
            <a:srgbClr val="00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0999"/>
            <a:ext cx="5618480" cy="8323048"/>
          </a:xfrm>
          <a:prstGeom prst="rect">
            <a:avLst/>
          </a:prstGeom>
        </p:spPr>
        <p:txBody>
          <a:bodyPr vert="horz" wrap="square" lIns="0" tIns="11430" rIns="0" bIns="0" rtlCol="0">
            <a:spAutoFit/>
          </a:bodyPr>
          <a:lstStyle/>
          <a:p>
            <a:pPr marL="12700" marR="5080" indent="193675">
              <a:lnSpc>
                <a:spcPct val="108900"/>
              </a:lnSpc>
              <a:spcBef>
                <a:spcPts val="90"/>
              </a:spcBef>
              <a:buAutoNum type="arabicPeriod" startAt="4"/>
              <a:tabLst>
                <a:tab pos="206375" algn="l"/>
              </a:tabLst>
            </a:pPr>
            <a:r>
              <a:rPr sz="1400" b="1" dirty="0">
                <a:latin typeface="Arial Nova" panose="020B0504020202020204" pitchFamily="34" charset="0"/>
                <a:cs typeface="Arial"/>
              </a:rPr>
              <a:t>Did the implemented security measures meet your requirements </a:t>
            </a:r>
            <a:r>
              <a:rPr lang="en-GB" sz="1400" b="1" dirty="0">
                <a:latin typeface="Arial Nova" panose="020B0504020202020204" pitchFamily="34" charset="0"/>
                <a:cs typeface="Arial Narrow"/>
              </a:rPr>
              <a:t>Did the security measures effectively protect client data confidentiality and integrity? Any additional suggestions or concerns? </a:t>
            </a:r>
            <a:endParaRPr sz="1400" b="1" dirty="0">
              <a:latin typeface="Arial Nova" panose="020B0504020202020204" pitchFamily="34" charset="0"/>
              <a:cs typeface="Arial"/>
            </a:endParaRPr>
          </a:p>
          <a:p>
            <a:pPr>
              <a:lnSpc>
                <a:spcPct val="100000"/>
              </a:lnSpc>
              <a:buAutoNum type="arabicPeriod" startAt="4"/>
            </a:pPr>
            <a:endParaRPr sz="1700" b="1" dirty="0">
              <a:latin typeface="Arial Nova" panose="020B0504020202020204" pitchFamily="34" charset="0"/>
              <a:cs typeface="Arial"/>
            </a:endParaRPr>
          </a:p>
          <a:p>
            <a:pPr>
              <a:lnSpc>
                <a:spcPct val="100000"/>
              </a:lnSpc>
              <a:buAutoNum type="arabicPeriod" startAt="4"/>
            </a:pPr>
            <a:endParaRPr sz="1400" b="1" dirty="0">
              <a:latin typeface="Arial Nova" panose="020B0504020202020204" pitchFamily="34" charset="0"/>
              <a:cs typeface="Arial"/>
            </a:endParaRPr>
          </a:p>
          <a:p>
            <a:pPr marL="205740" indent="-193675">
              <a:lnSpc>
                <a:spcPct val="100000"/>
              </a:lnSpc>
              <a:buAutoNum type="arabicPeriod" startAt="4"/>
              <a:tabLst>
                <a:tab pos="206375" algn="l"/>
              </a:tabLst>
            </a:pPr>
            <a:r>
              <a:rPr lang="en-GB" sz="1400" b="1" dirty="0">
                <a:latin typeface="Arial Nova" panose="020B0504020202020204" pitchFamily="34" charset="0"/>
                <a:cs typeface="Arial"/>
              </a:rPr>
              <a:t>what's your comment about, how would you rate the enhancements made to the communication system, including the email management system and notification of system? </a:t>
            </a:r>
            <a:r>
              <a:rPr sz="1400" dirty="0">
                <a:latin typeface="Arial Nova" panose="020B0504020202020204" pitchFamily="34" charset="0"/>
                <a:cs typeface="Arial"/>
              </a:rPr>
              <a:t>Excellent</a:t>
            </a:r>
          </a:p>
          <a:p>
            <a:pPr marL="267335" lvl="1" indent="-109220">
              <a:lnSpc>
                <a:spcPct val="100000"/>
              </a:lnSpc>
              <a:spcBef>
                <a:spcPts val="950"/>
              </a:spcBef>
              <a:buChar char="-"/>
              <a:tabLst>
                <a:tab pos="267970" algn="l"/>
              </a:tabLst>
            </a:pPr>
            <a:r>
              <a:rPr sz="1400" dirty="0">
                <a:latin typeface="Arial Nova" panose="020B0504020202020204" pitchFamily="34" charset="0"/>
                <a:cs typeface="Arial"/>
              </a:rPr>
              <a:t>Good</a:t>
            </a:r>
          </a:p>
          <a:p>
            <a:pPr marL="267335" lvl="1" indent="-108585">
              <a:lnSpc>
                <a:spcPct val="100000"/>
              </a:lnSpc>
              <a:spcBef>
                <a:spcPts val="950"/>
              </a:spcBef>
              <a:buChar char="-"/>
              <a:tabLst>
                <a:tab pos="267970" algn="l"/>
              </a:tabLst>
            </a:pPr>
            <a:r>
              <a:rPr sz="1400" dirty="0">
                <a:latin typeface="Arial Nova" panose="020B0504020202020204" pitchFamily="34" charset="0"/>
                <a:cs typeface="Arial"/>
              </a:rPr>
              <a:t>Fair</a:t>
            </a:r>
          </a:p>
          <a:p>
            <a:pPr marL="267335" lvl="1" indent="-108585">
              <a:lnSpc>
                <a:spcPct val="100000"/>
              </a:lnSpc>
              <a:spcBef>
                <a:spcPts val="935"/>
              </a:spcBef>
              <a:buChar char="-"/>
              <a:tabLst>
                <a:tab pos="267970" algn="l"/>
              </a:tabLst>
            </a:pPr>
            <a:r>
              <a:rPr sz="1400" dirty="0">
                <a:latin typeface="Arial Nova" panose="020B0504020202020204" pitchFamily="34" charset="0"/>
                <a:cs typeface="Arial"/>
              </a:rPr>
              <a:t>Poor</a:t>
            </a:r>
          </a:p>
          <a:p>
            <a:pPr marL="267335" lvl="1" indent="-108585">
              <a:lnSpc>
                <a:spcPct val="100000"/>
              </a:lnSpc>
              <a:spcBef>
                <a:spcPts val="944"/>
              </a:spcBef>
              <a:buChar char="-"/>
              <a:tabLst>
                <a:tab pos="267970" algn="l"/>
              </a:tabLst>
            </a:pPr>
            <a:r>
              <a:rPr sz="1400" dirty="0">
                <a:latin typeface="Arial Nova" panose="020B0504020202020204" pitchFamily="34" charset="0"/>
                <a:cs typeface="Arial"/>
              </a:rPr>
              <a:t>Very poor</a:t>
            </a:r>
          </a:p>
          <a:p>
            <a:pPr lvl="1">
              <a:lnSpc>
                <a:spcPct val="100000"/>
              </a:lnSpc>
              <a:buFont typeface="Arial"/>
              <a:buChar char="-"/>
            </a:pPr>
            <a:endParaRPr sz="1700" dirty="0">
              <a:latin typeface="Arial Nova" panose="020B0504020202020204" pitchFamily="34" charset="0"/>
              <a:cs typeface="Arial"/>
            </a:endParaRPr>
          </a:p>
          <a:p>
            <a:pPr marL="13335" marR="253365" indent="193675">
              <a:lnSpc>
                <a:spcPct val="108900"/>
              </a:lnSpc>
              <a:spcBef>
                <a:spcPts val="1475"/>
              </a:spcBef>
              <a:buAutoNum type="arabicPeriod" startAt="6"/>
              <a:tabLst>
                <a:tab pos="207010" algn="l"/>
              </a:tabLst>
            </a:pPr>
            <a:r>
              <a:rPr lang="en-GB" sz="1400" b="1" dirty="0">
                <a:latin typeface="Arial Nova" panose="020B0504020202020204" pitchFamily="34" charset="0"/>
                <a:cs typeface="Arial"/>
              </a:rPr>
              <a:t>So, Did you find the web portal or intranet platform helpful for accessing relevant information? We appreciate your feedback and any suggestions for improvement.</a:t>
            </a:r>
            <a:endParaRPr sz="1700" b="1" dirty="0">
              <a:latin typeface="Arial Nova" panose="020B0504020202020204" pitchFamily="34" charset="0"/>
              <a:cs typeface="Arial"/>
            </a:endParaRPr>
          </a:p>
          <a:p>
            <a:pPr marL="13335" marR="104775" indent="193675" algn="just">
              <a:lnSpc>
                <a:spcPct val="108600"/>
              </a:lnSpc>
              <a:spcBef>
                <a:spcPts val="1475"/>
              </a:spcBef>
              <a:buAutoNum type="arabicPeriod" startAt="6"/>
              <a:tabLst>
                <a:tab pos="207010" algn="l"/>
              </a:tabLst>
            </a:pPr>
            <a:r>
              <a:rPr sz="1400" b="1" dirty="0">
                <a:latin typeface="Arial Nova" panose="020B0504020202020204" pitchFamily="34" charset="0"/>
                <a:cs typeface="Arial Narrow"/>
              </a:rPr>
              <a:t>Are there any specific features or functionalities that you would like to see added or improved in the modified technology system? Please elaborate.</a:t>
            </a:r>
            <a:endParaRPr sz="1400" dirty="0">
              <a:latin typeface="Arial Nova" panose="020B0504020202020204" pitchFamily="34" charset="0"/>
              <a:cs typeface="Arial Narrow"/>
            </a:endParaRPr>
          </a:p>
          <a:p>
            <a:pPr>
              <a:lnSpc>
                <a:spcPct val="100000"/>
              </a:lnSpc>
              <a:buAutoNum type="arabicPeriod" startAt="6"/>
            </a:pPr>
            <a:endParaRPr sz="1700" dirty="0">
              <a:latin typeface="Arial Nova" panose="020B0504020202020204" pitchFamily="34" charset="0"/>
              <a:cs typeface="Arial Narrow"/>
            </a:endParaRPr>
          </a:p>
          <a:p>
            <a:pPr marL="13335" marR="352425" indent="193675">
              <a:lnSpc>
                <a:spcPct val="108600"/>
              </a:lnSpc>
              <a:spcBef>
                <a:spcPts val="1480"/>
              </a:spcBef>
              <a:buAutoNum type="arabicPeriod" startAt="6"/>
              <a:tabLst>
                <a:tab pos="207010" algn="l"/>
              </a:tabLst>
            </a:pPr>
            <a:r>
              <a:rPr sz="1400" b="1" dirty="0">
                <a:latin typeface="Arial Nova" panose="020B0504020202020204" pitchFamily="34" charset="0"/>
                <a:cs typeface="Arial"/>
              </a:rPr>
              <a:t>How s</a:t>
            </a:r>
            <a:r>
              <a:rPr sz="1400" b="1" dirty="0">
                <a:latin typeface="Arial Nova" panose="020B0504020202020204" pitchFamily="34" charset="0"/>
                <a:cs typeface="Arial Narrow"/>
              </a:rPr>
              <a:t>atisfied are you with the progress and execution of the action plan developed for this project?</a:t>
            </a:r>
            <a:endParaRPr sz="1400" dirty="0">
              <a:latin typeface="Arial Nova" panose="020B0504020202020204" pitchFamily="34" charset="0"/>
              <a:cs typeface="Arial Narrow"/>
            </a:endParaRPr>
          </a:p>
          <a:p>
            <a:pPr marL="267970" lvl="1" indent="-109220">
              <a:lnSpc>
                <a:spcPct val="100000"/>
              </a:lnSpc>
              <a:spcBef>
                <a:spcPts val="950"/>
              </a:spcBef>
              <a:buFont typeface="Arial"/>
              <a:buChar char="-"/>
              <a:tabLst>
                <a:tab pos="268605" algn="l"/>
              </a:tabLst>
            </a:pPr>
            <a:r>
              <a:rPr sz="1400" dirty="0">
                <a:latin typeface="Arial Nova" panose="020B0504020202020204" pitchFamily="34" charset="0"/>
                <a:cs typeface="Arial Narrow"/>
              </a:rPr>
              <a:t>Very satisfied</a:t>
            </a:r>
          </a:p>
          <a:p>
            <a:pPr marL="267970" lvl="1" indent="-109220">
              <a:lnSpc>
                <a:spcPct val="100000"/>
              </a:lnSpc>
              <a:spcBef>
                <a:spcPts val="950"/>
              </a:spcBef>
              <a:buFont typeface="Arial"/>
              <a:buChar char="-"/>
              <a:tabLst>
                <a:tab pos="268605" algn="l"/>
              </a:tabLst>
            </a:pPr>
            <a:r>
              <a:rPr sz="1400" dirty="0">
                <a:latin typeface="Arial Nova" panose="020B0504020202020204" pitchFamily="34" charset="0"/>
                <a:cs typeface="Arial Narrow"/>
              </a:rPr>
              <a:t>Satisfied</a:t>
            </a:r>
          </a:p>
          <a:p>
            <a:pPr marL="267970" lvl="1" indent="-109220">
              <a:lnSpc>
                <a:spcPct val="100000"/>
              </a:lnSpc>
              <a:spcBef>
                <a:spcPts val="944"/>
              </a:spcBef>
              <a:buChar char="-"/>
              <a:tabLst>
                <a:tab pos="268605" algn="l"/>
              </a:tabLst>
            </a:pPr>
            <a:r>
              <a:rPr sz="1400" dirty="0">
                <a:latin typeface="Arial Nova" panose="020B0504020202020204" pitchFamily="34" charset="0"/>
                <a:cs typeface="Arial"/>
              </a:rPr>
              <a:t>Neutral</a:t>
            </a:r>
          </a:p>
          <a:p>
            <a:pPr marL="267970" lvl="1" indent="-109220">
              <a:lnSpc>
                <a:spcPct val="100000"/>
              </a:lnSpc>
              <a:spcBef>
                <a:spcPts val="950"/>
              </a:spcBef>
              <a:buFont typeface="Arial"/>
              <a:buChar char="-"/>
              <a:tabLst>
                <a:tab pos="268605" algn="l"/>
              </a:tabLst>
            </a:pPr>
            <a:r>
              <a:rPr sz="1400" dirty="0">
                <a:latin typeface="Arial Nova" panose="020B0504020202020204" pitchFamily="34" charset="0"/>
                <a:cs typeface="Arial Narrow"/>
              </a:rPr>
              <a:t>Dissatisfied</a:t>
            </a:r>
          </a:p>
          <a:p>
            <a:pPr marL="267970" lvl="1" indent="-108585">
              <a:lnSpc>
                <a:spcPct val="100000"/>
              </a:lnSpc>
              <a:spcBef>
                <a:spcPts val="950"/>
              </a:spcBef>
              <a:buFont typeface="Arial"/>
              <a:buChar char="-"/>
              <a:tabLst>
                <a:tab pos="268605" algn="l"/>
              </a:tabLst>
            </a:pPr>
            <a:r>
              <a:rPr sz="1400" dirty="0">
                <a:latin typeface="Arial Nova" panose="020B0504020202020204" pitchFamily="34" charset="0"/>
                <a:cs typeface="Arial Narrow"/>
              </a:rPr>
              <a:t>Very dissatisfied</a:t>
            </a:r>
          </a:p>
        </p:txBody>
      </p:sp>
      <p:sp>
        <p:nvSpPr>
          <p:cNvPr id="3" name="object 3"/>
          <p:cNvSpPr/>
          <p:nvPr/>
        </p:nvSpPr>
        <p:spPr>
          <a:xfrm>
            <a:off x="304800" y="304799"/>
            <a:ext cx="6951345" cy="10083165"/>
          </a:xfrm>
          <a:custGeom>
            <a:avLst/>
            <a:gdLst/>
            <a:ahLst/>
            <a:cxnLst/>
            <a:rect l="l" t="t" r="r" b="b"/>
            <a:pathLst>
              <a:path w="6951345" h="10083165">
                <a:moveTo>
                  <a:pt x="6950964" y="0"/>
                </a:moveTo>
                <a:lnTo>
                  <a:pt x="6941820" y="0"/>
                </a:lnTo>
                <a:lnTo>
                  <a:pt x="6941820" y="9144"/>
                </a:lnTo>
                <a:lnTo>
                  <a:pt x="6941820" y="10073640"/>
                </a:lnTo>
                <a:lnTo>
                  <a:pt x="9144" y="10073640"/>
                </a:lnTo>
                <a:lnTo>
                  <a:pt x="9144" y="9144"/>
                </a:lnTo>
                <a:lnTo>
                  <a:pt x="6941820" y="9144"/>
                </a:lnTo>
                <a:lnTo>
                  <a:pt x="6941820" y="0"/>
                </a:lnTo>
                <a:lnTo>
                  <a:pt x="9144" y="0"/>
                </a:lnTo>
                <a:lnTo>
                  <a:pt x="0" y="0"/>
                </a:lnTo>
                <a:lnTo>
                  <a:pt x="0" y="9144"/>
                </a:lnTo>
                <a:lnTo>
                  <a:pt x="0" y="10073640"/>
                </a:lnTo>
                <a:lnTo>
                  <a:pt x="0" y="10082784"/>
                </a:lnTo>
                <a:lnTo>
                  <a:pt x="9144" y="10082784"/>
                </a:lnTo>
                <a:lnTo>
                  <a:pt x="6941820" y="10082784"/>
                </a:lnTo>
                <a:lnTo>
                  <a:pt x="6950964" y="10082784"/>
                </a:lnTo>
                <a:lnTo>
                  <a:pt x="6950964" y="10073640"/>
                </a:lnTo>
                <a:lnTo>
                  <a:pt x="6950964" y="9144"/>
                </a:lnTo>
                <a:lnTo>
                  <a:pt x="6950964"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0999"/>
            <a:ext cx="5704840" cy="5202963"/>
          </a:xfrm>
          <a:prstGeom prst="rect">
            <a:avLst/>
          </a:prstGeom>
        </p:spPr>
        <p:txBody>
          <a:bodyPr vert="horz" wrap="square" lIns="0" tIns="12065" rIns="0" bIns="0" rtlCol="0">
            <a:spAutoFit/>
          </a:bodyPr>
          <a:lstStyle/>
          <a:p>
            <a:pPr>
              <a:lnSpc>
                <a:spcPct val="100000"/>
              </a:lnSpc>
              <a:buAutoNum type="arabicPeriod" startAt="9"/>
            </a:pPr>
            <a:r>
              <a:rPr lang="en-GB" sz="1400" b="1" dirty="0">
                <a:latin typeface="Arial Nova" panose="020B0504020202020204" pitchFamily="34" charset="0"/>
                <a:cs typeface="Arial"/>
              </a:rPr>
              <a:t>What impact have any limitations or constraints had on the modified technology system? Please provide details on any limitations, challenges, or constraints that you have encountered and how they have impacted the system.</a:t>
            </a:r>
            <a:endParaRPr sz="1400" b="1" dirty="0">
              <a:latin typeface="Arial Nova" panose="020B0504020202020204" pitchFamily="34" charset="0"/>
              <a:cs typeface="Arial"/>
            </a:endParaRPr>
          </a:p>
          <a:p>
            <a:pPr>
              <a:lnSpc>
                <a:spcPct val="100000"/>
              </a:lnSpc>
              <a:spcBef>
                <a:spcPts val="10"/>
              </a:spcBef>
              <a:buAutoNum type="arabicPeriod" startAt="9"/>
            </a:pPr>
            <a:endParaRPr sz="1400" dirty="0">
              <a:latin typeface="Arial Nova" panose="020B0504020202020204" pitchFamily="34" charset="0"/>
              <a:cs typeface="Arial"/>
            </a:endParaRPr>
          </a:p>
          <a:p>
            <a:pPr marL="306705" indent="-294640">
              <a:lnSpc>
                <a:spcPct val="100000"/>
              </a:lnSpc>
              <a:buAutoNum type="arabicPeriod" startAt="9"/>
              <a:tabLst>
                <a:tab pos="307340" algn="l"/>
              </a:tabLst>
            </a:pPr>
            <a:r>
              <a:rPr sz="1400" b="1" dirty="0">
                <a:latin typeface="Arial Nova" panose="020B0504020202020204" pitchFamily="34" charset="0"/>
                <a:cs typeface="Arial"/>
              </a:rPr>
              <a:t>Do you have any additional comments, suggestions, or concerns</a:t>
            </a:r>
            <a:endParaRPr sz="1400" dirty="0">
              <a:latin typeface="Arial Nova" panose="020B0504020202020204" pitchFamily="34" charset="0"/>
              <a:cs typeface="Arial"/>
            </a:endParaRPr>
          </a:p>
          <a:p>
            <a:pPr marL="12700">
              <a:lnSpc>
                <a:spcPct val="100000"/>
              </a:lnSpc>
              <a:spcBef>
                <a:spcPts val="145"/>
              </a:spcBef>
            </a:pPr>
            <a:r>
              <a:rPr sz="1400" b="1" dirty="0">
                <a:latin typeface="Arial Nova" panose="020B0504020202020204" pitchFamily="34" charset="0"/>
                <a:cs typeface="Arial Narrow"/>
              </a:rPr>
              <a:t>regarding the modified technology system or its implementation?</a:t>
            </a:r>
            <a:endParaRPr sz="1400" dirty="0">
              <a:latin typeface="Arial Nova" panose="020B0504020202020204" pitchFamily="34" charset="0"/>
              <a:cs typeface="Arial Narrow"/>
            </a:endParaRPr>
          </a:p>
          <a:p>
            <a:pPr>
              <a:lnSpc>
                <a:spcPct val="100000"/>
              </a:lnSpc>
            </a:pPr>
            <a:endParaRPr sz="1700" dirty="0">
              <a:latin typeface="Arial Nova" panose="020B0504020202020204" pitchFamily="34" charset="0"/>
              <a:cs typeface="Arial Narrow"/>
            </a:endParaRPr>
          </a:p>
          <a:p>
            <a:pPr marL="12700" marR="127000" indent="-635">
              <a:lnSpc>
                <a:spcPct val="108700"/>
              </a:lnSpc>
              <a:spcBef>
                <a:spcPts val="1480"/>
              </a:spcBef>
            </a:pPr>
            <a:r>
              <a:rPr sz="1400" dirty="0">
                <a:latin typeface="Arial Nova" panose="020B0504020202020204" pitchFamily="34" charset="0"/>
                <a:cs typeface="Arial"/>
              </a:rPr>
              <a:t>*Thank you! for taking the time to provide your valuable feedback. Your input will assist us in further enhancing the technology system and ensuring its effectiveness in supporting West Mercia Employment's needs. If you have any further questions or require any assistance, please don't hesitate to reach out to us.</a:t>
            </a:r>
          </a:p>
          <a:p>
            <a:pPr>
              <a:lnSpc>
                <a:spcPct val="100000"/>
              </a:lnSpc>
            </a:pPr>
            <a:endParaRPr sz="1700" dirty="0">
              <a:latin typeface="Arial Nova" panose="020B0504020202020204" pitchFamily="34" charset="0"/>
              <a:cs typeface="Arial"/>
            </a:endParaRPr>
          </a:p>
          <a:p>
            <a:pPr>
              <a:lnSpc>
                <a:spcPct val="100000"/>
              </a:lnSpc>
              <a:spcBef>
                <a:spcPts val="10"/>
              </a:spcBef>
            </a:pPr>
            <a:endParaRPr sz="1400" dirty="0">
              <a:latin typeface="Arial Nova" panose="020B0504020202020204" pitchFamily="34" charset="0"/>
              <a:cs typeface="Arial"/>
            </a:endParaRPr>
          </a:p>
          <a:p>
            <a:pPr marL="12700">
              <a:lnSpc>
                <a:spcPct val="100000"/>
              </a:lnSpc>
            </a:pPr>
            <a:r>
              <a:rPr sz="1400" dirty="0">
                <a:latin typeface="Arial Nova" panose="020B0504020202020204" pitchFamily="34" charset="0"/>
                <a:cs typeface="Arial"/>
              </a:rPr>
              <a:t>Sincerely,</a:t>
            </a:r>
          </a:p>
          <a:p>
            <a:pPr>
              <a:lnSpc>
                <a:spcPct val="100000"/>
              </a:lnSpc>
              <a:spcBef>
                <a:spcPts val="40"/>
              </a:spcBef>
            </a:pPr>
            <a:endParaRPr sz="2250" dirty="0">
              <a:latin typeface="Arial Nova" panose="020B0504020202020204" pitchFamily="34" charset="0"/>
              <a:cs typeface="Arial"/>
            </a:endParaRPr>
          </a:p>
          <a:p>
            <a:pPr marL="12700" marR="4476115">
              <a:lnSpc>
                <a:spcPct val="156400"/>
              </a:lnSpc>
              <a:spcBef>
                <a:spcPts val="5"/>
              </a:spcBef>
            </a:pPr>
            <a:r>
              <a:rPr sz="1400" dirty="0">
                <a:latin typeface="Arial Nova" panose="020B0504020202020204" pitchFamily="34" charset="0"/>
                <a:cs typeface="Arial"/>
              </a:rPr>
              <a:t>Amir Jafari consultant of IT</a:t>
            </a:r>
          </a:p>
          <a:p>
            <a:pPr marL="12700">
              <a:lnSpc>
                <a:spcPct val="100000"/>
              </a:lnSpc>
              <a:spcBef>
                <a:spcPts val="945"/>
              </a:spcBef>
            </a:pPr>
            <a:r>
              <a:rPr sz="1400" dirty="0">
                <a:latin typeface="Arial Nova" panose="020B0504020202020204" pitchFamily="34" charset="0"/>
                <a:cs typeface="Arial"/>
              </a:rPr>
              <a:t>Email: </a:t>
            </a:r>
            <a:r>
              <a:rPr sz="1400" dirty="0">
                <a:latin typeface="Arial Nova" panose="020B0504020202020204" pitchFamily="34" charset="0"/>
                <a:cs typeface="Arial"/>
                <a:hlinkClick r:id="rId2"/>
              </a:rPr>
              <a:t>700799@student.centralbeds.ac.uk</a:t>
            </a:r>
            <a:endParaRPr sz="1400" dirty="0">
              <a:latin typeface="Arial Nova" panose="020B0504020202020204" pitchFamily="34" charset="0"/>
              <a:cs typeface="Arial"/>
            </a:endParaRPr>
          </a:p>
        </p:txBody>
      </p:sp>
      <p:sp>
        <p:nvSpPr>
          <p:cNvPr id="3" name="object 3"/>
          <p:cNvSpPr/>
          <p:nvPr/>
        </p:nvSpPr>
        <p:spPr>
          <a:xfrm>
            <a:off x="896111" y="6685788"/>
            <a:ext cx="5768340" cy="9525"/>
          </a:xfrm>
          <a:custGeom>
            <a:avLst/>
            <a:gdLst/>
            <a:ahLst/>
            <a:cxnLst/>
            <a:rect l="l" t="t" r="r" b="b"/>
            <a:pathLst>
              <a:path w="5768340" h="9525">
                <a:moveTo>
                  <a:pt x="5768340" y="0"/>
                </a:moveTo>
                <a:lnTo>
                  <a:pt x="0" y="0"/>
                </a:lnTo>
                <a:lnTo>
                  <a:pt x="0" y="9144"/>
                </a:lnTo>
                <a:lnTo>
                  <a:pt x="5768340" y="9144"/>
                </a:lnTo>
                <a:lnTo>
                  <a:pt x="5768340" y="0"/>
                </a:lnTo>
                <a:close/>
              </a:path>
            </a:pathLst>
          </a:custGeom>
          <a:solidFill>
            <a:srgbClr val="000000"/>
          </a:solidFill>
        </p:spPr>
        <p:txBody>
          <a:bodyPr wrap="square" lIns="0" tIns="0" rIns="0" bIns="0" rtlCol="0"/>
          <a:lstStyle/>
          <a:p>
            <a:endParaRPr/>
          </a:p>
        </p:txBody>
      </p:sp>
      <p:sp>
        <p:nvSpPr>
          <p:cNvPr id="4" name="object 4"/>
          <p:cNvSpPr/>
          <p:nvPr/>
        </p:nvSpPr>
        <p:spPr>
          <a:xfrm>
            <a:off x="304800" y="304799"/>
            <a:ext cx="6951345" cy="10083165"/>
          </a:xfrm>
          <a:custGeom>
            <a:avLst/>
            <a:gdLst/>
            <a:ahLst/>
            <a:cxnLst/>
            <a:rect l="l" t="t" r="r" b="b"/>
            <a:pathLst>
              <a:path w="6951345" h="10083165">
                <a:moveTo>
                  <a:pt x="6950964" y="0"/>
                </a:moveTo>
                <a:lnTo>
                  <a:pt x="6941820" y="0"/>
                </a:lnTo>
                <a:lnTo>
                  <a:pt x="6941820" y="9144"/>
                </a:lnTo>
                <a:lnTo>
                  <a:pt x="6941820" y="10073640"/>
                </a:lnTo>
                <a:lnTo>
                  <a:pt x="9144" y="10073640"/>
                </a:lnTo>
                <a:lnTo>
                  <a:pt x="9144" y="9144"/>
                </a:lnTo>
                <a:lnTo>
                  <a:pt x="6941820" y="9144"/>
                </a:lnTo>
                <a:lnTo>
                  <a:pt x="6941820" y="0"/>
                </a:lnTo>
                <a:lnTo>
                  <a:pt x="9144" y="0"/>
                </a:lnTo>
                <a:lnTo>
                  <a:pt x="0" y="0"/>
                </a:lnTo>
                <a:lnTo>
                  <a:pt x="0" y="9144"/>
                </a:lnTo>
                <a:lnTo>
                  <a:pt x="0" y="10073640"/>
                </a:lnTo>
                <a:lnTo>
                  <a:pt x="0" y="10082784"/>
                </a:lnTo>
                <a:lnTo>
                  <a:pt x="9144" y="10082784"/>
                </a:lnTo>
                <a:lnTo>
                  <a:pt x="6941820" y="10082784"/>
                </a:lnTo>
                <a:lnTo>
                  <a:pt x="6950964" y="10082784"/>
                </a:lnTo>
                <a:lnTo>
                  <a:pt x="6950964" y="10073640"/>
                </a:lnTo>
                <a:lnTo>
                  <a:pt x="6950964" y="9144"/>
                </a:lnTo>
                <a:lnTo>
                  <a:pt x="6950964" y="0"/>
                </a:lnTo>
                <a:close/>
              </a:path>
            </a:pathLst>
          </a:custGeom>
          <a:solidFill>
            <a:srgbClr val="00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5830" y="698500"/>
            <a:ext cx="5704840" cy="9181937"/>
          </a:xfrm>
          <a:prstGeom prst="rect">
            <a:avLst/>
          </a:prstGeom>
        </p:spPr>
        <p:txBody>
          <a:bodyPr vert="horz" wrap="square" lIns="0" tIns="12700" rIns="0" bIns="0" rtlCol="0">
            <a:spAutoFit/>
          </a:bodyPr>
          <a:lstStyle/>
          <a:p>
            <a:pPr marL="12700" marR="4339590">
              <a:lnSpc>
                <a:spcPct val="156400"/>
              </a:lnSpc>
              <a:spcBef>
                <a:spcPts val="100"/>
              </a:spcBef>
            </a:pPr>
            <a:r>
              <a:rPr sz="1400" dirty="0">
                <a:latin typeface="Arial Nova" panose="020B0504020202020204" pitchFamily="34" charset="0"/>
                <a:cs typeface="Arial" panose="020B0604020202020204" pitchFamily="34" charset="0"/>
              </a:rPr>
              <a:t>Amir Jafari consultant of IT Date: 23/06/2023</a:t>
            </a:r>
          </a:p>
          <a:p>
            <a:pPr>
              <a:lnSpc>
                <a:spcPct val="100000"/>
              </a:lnSpc>
            </a:pPr>
            <a:endParaRPr sz="1700" dirty="0">
              <a:latin typeface="Arial Nova" panose="020B0504020202020204" pitchFamily="34" charset="0"/>
              <a:cs typeface="Arial" panose="020B0604020202020204" pitchFamily="34" charset="0"/>
            </a:endParaRPr>
          </a:p>
          <a:p>
            <a:pPr>
              <a:lnSpc>
                <a:spcPct val="100000"/>
              </a:lnSpc>
              <a:spcBef>
                <a:spcPts val="10"/>
              </a:spcBef>
            </a:pPr>
            <a:endParaRPr sz="1400" dirty="0">
              <a:latin typeface="Arial Nova" panose="020B0504020202020204" pitchFamily="34" charset="0"/>
              <a:cs typeface="Arial" panose="020B0604020202020204" pitchFamily="34" charset="0"/>
            </a:endParaRPr>
          </a:p>
          <a:p>
            <a:pPr marL="12700">
              <a:lnSpc>
                <a:spcPct val="100000"/>
              </a:lnSpc>
            </a:pPr>
            <a:r>
              <a:rPr sz="1400" b="1" dirty="0">
                <a:latin typeface="Arial Nova" panose="020B0504020202020204" pitchFamily="34" charset="0"/>
                <a:cs typeface="Arial" panose="020B0604020202020204" pitchFamily="34" charset="0"/>
              </a:rPr>
              <a:t>Subject: Evaluation of Initial Plans against Modified Technology</a:t>
            </a:r>
            <a:endParaRPr sz="1400" dirty="0">
              <a:latin typeface="Arial Nova" panose="020B0504020202020204" pitchFamily="34" charset="0"/>
              <a:cs typeface="Arial" panose="020B0604020202020204" pitchFamily="34" charset="0"/>
            </a:endParaRPr>
          </a:p>
          <a:p>
            <a:pPr marL="12700">
              <a:lnSpc>
                <a:spcPct val="100000"/>
              </a:lnSpc>
              <a:spcBef>
                <a:spcPts val="145"/>
              </a:spcBef>
            </a:pPr>
            <a:r>
              <a:rPr sz="1400" b="1" dirty="0">
                <a:latin typeface="Arial Nova" panose="020B0504020202020204" pitchFamily="34" charset="0"/>
                <a:cs typeface="Arial" panose="020B0604020202020204" pitchFamily="34" charset="0"/>
              </a:rPr>
              <a:t>System</a:t>
            </a:r>
            <a:endParaRPr sz="1400" dirty="0">
              <a:latin typeface="Arial Nova" panose="020B0504020202020204" pitchFamily="34" charset="0"/>
              <a:cs typeface="Arial" panose="020B0604020202020204" pitchFamily="34" charset="0"/>
            </a:endParaRPr>
          </a:p>
          <a:p>
            <a:pPr>
              <a:lnSpc>
                <a:spcPct val="100000"/>
              </a:lnSpc>
            </a:pPr>
            <a:endParaRPr sz="1700" dirty="0">
              <a:latin typeface="Arial Nova" panose="020B0504020202020204" pitchFamily="34" charset="0"/>
              <a:cs typeface="Arial" panose="020B0604020202020204" pitchFamily="34" charset="0"/>
            </a:endParaRPr>
          </a:p>
          <a:p>
            <a:pPr>
              <a:lnSpc>
                <a:spcPct val="100000"/>
              </a:lnSpc>
              <a:spcBef>
                <a:spcPts val="10"/>
              </a:spcBef>
            </a:pPr>
            <a:endParaRPr sz="1400" dirty="0">
              <a:latin typeface="Arial Nova" panose="020B0504020202020204" pitchFamily="34" charset="0"/>
              <a:cs typeface="Arial" panose="020B0604020202020204" pitchFamily="34" charset="0"/>
            </a:endParaRPr>
          </a:p>
          <a:p>
            <a:pPr marL="12700">
              <a:lnSpc>
                <a:spcPct val="100000"/>
              </a:lnSpc>
            </a:pPr>
            <a:r>
              <a:rPr sz="1400" b="1" dirty="0">
                <a:latin typeface="Arial Nova" panose="020B0504020202020204" pitchFamily="34" charset="0"/>
                <a:cs typeface="Arial" panose="020B0604020202020204" pitchFamily="34" charset="0"/>
              </a:rPr>
              <a:t>Dear Manager of West Mercia Employment's.</a:t>
            </a:r>
            <a:endParaRPr sz="1400" dirty="0">
              <a:latin typeface="Arial Nova" panose="020B0504020202020204" pitchFamily="34" charset="0"/>
              <a:cs typeface="Arial" panose="020B0604020202020204" pitchFamily="34" charset="0"/>
            </a:endParaRPr>
          </a:p>
          <a:p>
            <a:pPr>
              <a:lnSpc>
                <a:spcPct val="100000"/>
              </a:lnSpc>
            </a:pPr>
            <a:endParaRPr sz="1700" dirty="0">
              <a:latin typeface="Arial Nova" panose="020B0504020202020204" pitchFamily="34" charset="0"/>
              <a:cs typeface="Arial" panose="020B0604020202020204" pitchFamily="34" charset="0"/>
            </a:endParaRPr>
          </a:p>
          <a:p>
            <a:pPr marL="12700" marR="19050">
              <a:lnSpc>
                <a:spcPct val="108700"/>
              </a:lnSpc>
              <a:spcBef>
                <a:spcPts val="1475"/>
              </a:spcBef>
            </a:pPr>
            <a:r>
              <a:rPr lang="en-GB" sz="1400" dirty="0">
                <a:latin typeface="Arial Nova" panose="020B0504020202020204" pitchFamily="34" charset="0"/>
                <a:cs typeface="Arial" panose="020B0604020202020204" pitchFamily="34" charset="0"/>
              </a:rPr>
              <a:t>I hope this report finds you well. I would like to present an evaluation of our initial plans considering the recently implemented modified technology system for West Mercia Employment. The feedback received from the client, as outlined in the review questionnaire, has allowed us to assess the effectiveness of our plans, make necessary changes, and identify areas for improvement.</a:t>
            </a:r>
          </a:p>
          <a:p>
            <a:pPr marL="12700" marR="19050">
              <a:lnSpc>
                <a:spcPct val="108700"/>
              </a:lnSpc>
              <a:spcBef>
                <a:spcPts val="1475"/>
              </a:spcBef>
            </a:pPr>
            <a:r>
              <a:rPr sz="1400" b="1" u="sng" dirty="0">
                <a:uFill>
                  <a:solidFill>
                    <a:srgbClr val="000000"/>
                  </a:solidFill>
                </a:uFill>
                <a:latin typeface="Arial Nova" panose="020B0504020202020204" pitchFamily="34" charset="0"/>
                <a:cs typeface="Arial" panose="020B0604020202020204" pitchFamily="34" charset="0"/>
              </a:rPr>
              <a:t>Here is a summary of the evaluation:</a:t>
            </a:r>
            <a:endParaRPr sz="1400" dirty="0">
              <a:latin typeface="Arial Nova" panose="020B0504020202020204" pitchFamily="34" charset="0"/>
              <a:cs typeface="Arial" panose="020B0604020202020204" pitchFamily="34" charset="0"/>
            </a:endParaRPr>
          </a:p>
          <a:p>
            <a:pPr>
              <a:lnSpc>
                <a:spcPct val="100000"/>
              </a:lnSpc>
            </a:pPr>
            <a:endParaRPr sz="1700" dirty="0">
              <a:latin typeface="Arial Nova" panose="020B0504020202020204" pitchFamily="34" charset="0"/>
              <a:cs typeface="Arial" panose="020B0604020202020204" pitchFamily="34" charset="0"/>
            </a:endParaRPr>
          </a:p>
          <a:p>
            <a:pPr>
              <a:lnSpc>
                <a:spcPct val="100000"/>
              </a:lnSpc>
              <a:spcBef>
                <a:spcPts val="10"/>
              </a:spcBef>
            </a:pPr>
            <a:endParaRPr sz="1400" dirty="0">
              <a:latin typeface="Arial Nova" panose="020B0504020202020204" pitchFamily="34" charset="0"/>
              <a:cs typeface="Arial" panose="020B0604020202020204" pitchFamily="34" charset="0"/>
            </a:endParaRPr>
          </a:p>
          <a:p>
            <a:pPr marL="205740" indent="-193675">
              <a:lnSpc>
                <a:spcPct val="100000"/>
              </a:lnSpc>
              <a:buFont typeface="Arial"/>
              <a:buAutoNum type="arabicPeriod"/>
              <a:tabLst>
                <a:tab pos="206375" algn="l"/>
              </a:tabLst>
            </a:pPr>
            <a:r>
              <a:rPr sz="1400" b="1" dirty="0">
                <a:latin typeface="Arial Nova" panose="020B0504020202020204" pitchFamily="34" charset="0"/>
                <a:cs typeface="Arial" panose="020B0604020202020204" pitchFamily="34" charset="0"/>
              </a:rPr>
              <a:t>Justification for Changes:</a:t>
            </a:r>
            <a:endParaRPr sz="1400" dirty="0">
              <a:latin typeface="Arial Nova" panose="020B0504020202020204" pitchFamily="34" charset="0"/>
              <a:cs typeface="Arial" panose="020B0604020202020204" pitchFamily="34" charset="0"/>
            </a:endParaRPr>
          </a:p>
          <a:p>
            <a:pPr marL="12700" marR="5080" indent="132080">
              <a:lnSpc>
                <a:spcPct val="108700"/>
              </a:lnSpc>
              <a:spcBef>
                <a:spcPts val="800"/>
              </a:spcBef>
            </a:pPr>
            <a:r>
              <a:rPr sz="1400" b="1" dirty="0">
                <a:latin typeface="Arial Nova" panose="020B0504020202020204" pitchFamily="34" charset="0"/>
                <a:cs typeface="Arial" panose="020B0604020202020204" pitchFamily="34" charset="0"/>
              </a:rPr>
              <a:t>Our initial plans were based on a thorough analysis of the client's requirements and industry best practices. </a:t>
            </a:r>
            <a:r>
              <a:rPr lang="en-GB" sz="1400" b="1" dirty="0">
                <a:latin typeface="Arial Nova" panose="020B0504020202020204" pitchFamily="34" charset="0"/>
                <a:cs typeface="Arial" panose="020B0604020202020204" pitchFamily="34" charset="0"/>
              </a:rPr>
              <a:t>Nevertheless, during the implementation of the enhanced technology system, specific adjustments were made to address identified limitations and to ensure better alignment with the client's requirements.</a:t>
            </a:r>
            <a:endParaRPr sz="1700" dirty="0">
              <a:latin typeface="Arial Nova" panose="020B0504020202020204" pitchFamily="34" charset="0"/>
              <a:cs typeface="Arial" panose="020B0604020202020204" pitchFamily="34" charset="0"/>
            </a:endParaRPr>
          </a:p>
          <a:p>
            <a:pPr>
              <a:lnSpc>
                <a:spcPct val="100000"/>
              </a:lnSpc>
              <a:spcBef>
                <a:spcPts val="15"/>
              </a:spcBef>
            </a:pPr>
            <a:endParaRPr sz="1400" dirty="0">
              <a:latin typeface="Arial Nova" panose="020B0504020202020204" pitchFamily="34" charset="0"/>
              <a:cs typeface="Arial" panose="020B0604020202020204" pitchFamily="34" charset="0"/>
            </a:endParaRPr>
          </a:p>
          <a:p>
            <a:pPr marL="144780">
              <a:lnSpc>
                <a:spcPct val="100000"/>
              </a:lnSpc>
            </a:pPr>
            <a:r>
              <a:rPr sz="1400" b="1" dirty="0">
                <a:latin typeface="Arial Nova" panose="020B0504020202020204" pitchFamily="34" charset="0"/>
                <a:cs typeface="Arial" panose="020B0604020202020204" pitchFamily="34" charset="0"/>
              </a:rPr>
              <a:t>Changes made:</a:t>
            </a:r>
            <a:endParaRPr sz="1400" dirty="0">
              <a:latin typeface="Arial Nova" panose="020B0504020202020204" pitchFamily="34" charset="0"/>
              <a:cs typeface="Arial" panose="020B0604020202020204" pitchFamily="34" charset="0"/>
            </a:endParaRPr>
          </a:p>
          <a:p>
            <a:pPr marL="12700" marR="147320" lvl="1" indent="328295">
              <a:lnSpc>
                <a:spcPct val="108600"/>
              </a:lnSpc>
              <a:spcBef>
                <a:spcPts val="805"/>
              </a:spcBef>
              <a:buAutoNum type="alphaLcParenR"/>
              <a:tabLst>
                <a:tab pos="340995" algn="l"/>
              </a:tabLst>
            </a:pPr>
            <a:r>
              <a:rPr sz="1400" b="1" dirty="0">
                <a:latin typeface="Arial Nova" panose="020B0504020202020204" pitchFamily="34" charset="0"/>
                <a:cs typeface="Arial" panose="020B0604020202020204" pitchFamily="34" charset="0"/>
              </a:rPr>
              <a:t>Change 1: We adjusted the database structure to improve data retrieval and reporting capabilities.</a:t>
            </a:r>
            <a:endParaRPr sz="1400" dirty="0">
              <a:latin typeface="Arial Nova" panose="020B0504020202020204" pitchFamily="34" charset="0"/>
              <a:cs typeface="Arial" panose="020B0604020202020204" pitchFamily="34" charset="0"/>
            </a:endParaRPr>
          </a:p>
          <a:p>
            <a:pPr marL="12700" marR="38735" indent="264795">
              <a:lnSpc>
                <a:spcPct val="108900"/>
              </a:lnSpc>
              <a:spcBef>
                <a:spcPts val="795"/>
              </a:spcBef>
            </a:pPr>
            <a:r>
              <a:rPr sz="1400" b="1" dirty="0">
                <a:latin typeface="Arial Nova" panose="020B0504020202020204" pitchFamily="34" charset="0"/>
                <a:cs typeface="Arial" panose="020B0604020202020204" pitchFamily="34" charset="0"/>
              </a:rPr>
              <a:t>- Rationale: The client's feedback indicated a need for more comprehensive and real-time reporting. By optimizing the database structure, we improved data retrieval speed and enhanced the</a:t>
            </a:r>
            <a:r>
              <a:rPr lang="en-GB" sz="1400" b="1" dirty="0">
                <a:latin typeface="Arial Nova" panose="020B0504020202020204" pitchFamily="34" charset="0"/>
                <a:cs typeface="Arial" panose="020B0604020202020204" pitchFamily="34" charset="0"/>
              </a:rPr>
              <a:t>-</a:t>
            </a:r>
            <a:endParaRPr sz="1400" dirty="0">
              <a:latin typeface="Arial Nova" panose="020B0504020202020204" pitchFamily="34" charset="0"/>
              <a:cs typeface="Arial" panose="020B0604020202020204" pitchFamily="34" charset="0"/>
            </a:endParaRPr>
          </a:p>
        </p:txBody>
      </p:sp>
      <p:sp>
        <p:nvSpPr>
          <p:cNvPr id="3" name="object 3"/>
          <p:cNvSpPr/>
          <p:nvPr/>
        </p:nvSpPr>
        <p:spPr>
          <a:xfrm>
            <a:off x="304800" y="304799"/>
            <a:ext cx="6951345" cy="10083165"/>
          </a:xfrm>
          <a:custGeom>
            <a:avLst/>
            <a:gdLst/>
            <a:ahLst/>
            <a:cxnLst/>
            <a:rect l="l" t="t" r="r" b="b"/>
            <a:pathLst>
              <a:path w="6951345" h="10083165">
                <a:moveTo>
                  <a:pt x="6950964" y="0"/>
                </a:moveTo>
                <a:lnTo>
                  <a:pt x="6941820" y="0"/>
                </a:lnTo>
                <a:lnTo>
                  <a:pt x="6941820" y="9144"/>
                </a:lnTo>
                <a:lnTo>
                  <a:pt x="6941820" y="10073640"/>
                </a:lnTo>
                <a:lnTo>
                  <a:pt x="9144" y="10073640"/>
                </a:lnTo>
                <a:lnTo>
                  <a:pt x="9144" y="9144"/>
                </a:lnTo>
                <a:lnTo>
                  <a:pt x="6941820" y="9144"/>
                </a:lnTo>
                <a:lnTo>
                  <a:pt x="6941820" y="0"/>
                </a:lnTo>
                <a:lnTo>
                  <a:pt x="9144" y="0"/>
                </a:lnTo>
                <a:lnTo>
                  <a:pt x="0" y="0"/>
                </a:lnTo>
                <a:lnTo>
                  <a:pt x="0" y="9144"/>
                </a:lnTo>
                <a:lnTo>
                  <a:pt x="0" y="10073640"/>
                </a:lnTo>
                <a:lnTo>
                  <a:pt x="0" y="10082784"/>
                </a:lnTo>
                <a:lnTo>
                  <a:pt x="9144" y="10082784"/>
                </a:lnTo>
                <a:lnTo>
                  <a:pt x="6941820" y="10082784"/>
                </a:lnTo>
                <a:lnTo>
                  <a:pt x="6950964" y="10082784"/>
                </a:lnTo>
                <a:lnTo>
                  <a:pt x="6950964" y="10073640"/>
                </a:lnTo>
                <a:lnTo>
                  <a:pt x="6950964" y="9144"/>
                </a:lnTo>
                <a:lnTo>
                  <a:pt x="6950964" y="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0250" y="622300"/>
            <a:ext cx="5744845" cy="9203097"/>
          </a:xfrm>
          <a:prstGeom prst="rect">
            <a:avLst/>
          </a:prstGeom>
        </p:spPr>
        <p:txBody>
          <a:bodyPr vert="horz" wrap="square" lIns="0" tIns="12065" rIns="0" bIns="0" rtlCol="0">
            <a:spAutoFit/>
          </a:bodyPr>
          <a:lstStyle/>
          <a:p>
            <a:pPr marL="12700" marR="34925">
              <a:lnSpc>
                <a:spcPct val="108600"/>
              </a:lnSpc>
              <a:spcBef>
                <a:spcPts val="95"/>
              </a:spcBef>
            </a:pPr>
            <a:r>
              <a:rPr sz="1400" b="1" dirty="0">
                <a:latin typeface="Arial Nova" panose="020B0504020202020204" pitchFamily="34" charset="0"/>
                <a:cs typeface="Arial"/>
              </a:rPr>
              <a:t>system's reporting functionality, enabling the client to access timely and meaningful insights.</a:t>
            </a:r>
            <a:endParaRPr sz="1400" dirty="0">
              <a:latin typeface="Arial Nova" panose="020B0504020202020204" pitchFamily="34" charset="0"/>
              <a:cs typeface="Arial"/>
            </a:endParaRPr>
          </a:p>
          <a:p>
            <a:pPr>
              <a:lnSpc>
                <a:spcPct val="100000"/>
              </a:lnSpc>
            </a:pPr>
            <a:endParaRPr sz="1700" dirty="0">
              <a:latin typeface="Arial Nova" panose="020B0504020202020204" pitchFamily="34" charset="0"/>
              <a:cs typeface="Arial"/>
            </a:endParaRPr>
          </a:p>
          <a:p>
            <a:pPr marL="12700" marR="497840" indent="132080">
              <a:lnSpc>
                <a:spcPct val="108900"/>
              </a:lnSpc>
              <a:spcBef>
                <a:spcPts val="1475"/>
              </a:spcBef>
            </a:pPr>
            <a:r>
              <a:rPr sz="1400" b="1" dirty="0">
                <a:latin typeface="Arial Nova" panose="020B0504020202020204" pitchFamily="34" charset="0"/>
                <a:cs typeface="Arial"/>
              </a:rPr>
              <a:t>b) Change 2: </a:t>
            </a:r>
            <a:r>
              <a:rPr lang="en-GB" sz="1400" b="1" dirty="0">
                <a:latin typeface="Arial Nova" panose="020B0504020202020204" pitchFamily="34" charset="0"/>
                <a:cs typeface="Arial"/>
              </a:rPr>
              <a:t>We implemented a secure file-sharing functionality to streamline the process of exchanging documents between clients and job seekers.</a:t>
            </a:r>
          </a:p>
          <a:p>
            <a:pPr marL="12700" marR="497840" indent="132080">
              <a:lnSpc>
                <a:spcPct val="108900"/>
              </a:lnSpc>
              <a:spcBef>
                <a:spcPts val="1475"/>
              </a:spcBef>
            </a:pPr>
            <a:r>
              <a:rPr lang="en-GB" sz="1400" b="1" dirty="0">
                <a:latin typeface="Arial Nova" panose="020B0504020202020204" pitchFamily="34" charset="0"/>
                <a:cs typeface="Arial"/>
              </a:rPr>
              <a:t>- Rationale: The feedback highlighted the challenges faced by </a:t>
            </a:r>
            <a:r>
              <a:rPr lang="en-GB" sz="1400" b="1" dirty="0">
                <a:latin typeface="Arial Nova" panose="020B0504020202020204" pitchFamily="34" charset="0"/>
                <a:cs typeface="Arial Narrow"/>
              </a:rPr>
              <a:t>users in sharing documents securely. By incorporating a secure file</a:t>
            </a:r>
            <a:r>
              <a:rPr lang="en-GB" sz="1400" b="1" dirty="0">
                <a:latin typeface="Arial Nova" panose="020B0504020202020204" pitchFamily="34" charset="0"/>
                <a:cs typeface="Arial"/>
              </a:rPr>
              <a:t>- sharing feature, we addressed this concern and improved the </a:t>
            </a:r>
            <a:r>
              <a:rPr lang="en-GB" sz="1400" b="1" dirty="0">
                <a:latin typeface="Arial Nova" panose="020B0504020202020204" pitchFamily="34" charset="0"/>
                <a:cs typeface="Arial Narrow"/>
              </a:rPr>
              <a:t>overall document management process, ensuring confidentiality </a:t>
            </a:r>
            <a:r>
              <a:rPr lang="en-GB" sz="1400" b="1" dirty="0">
                <a:latin typeface="Arial Nova" panose="020B0504020202020204" pitchFamily="34" charset="0"/>
                <a:cs typeface="Arial"/>
              </a:rPr>
              <a:t>and streamlining communication between stockholders.</a:t>
            </a:r>
            <a:endParaRPr lang="en-GB" sz="1400" dirty="0">
              <a:latin typeface="Arial Nova" panose="020B0504020202020204" pitchFamily="34" charset="0"/>
              <a:cs typeface="Arial"/>
            </a:endParaRPr>
          </a:p>
          <a:p>
            <a:pPr>
              <a:lnSpc>
                <a:spcPct val="100000"/>
              </a:lnSpc>
            </a:pPr>
            <a:endParaRPr sz="1700" dirty="0">
              <a:latin typeface="Arial Nova" panose="020B0504020202020204" pitchFamily="34" charset="0"/>
              <a:cs typeface="Arial"/>
            </a:endParaRPr>
          </a:p>
          <a:p>
            <a:pPr>
              <a:lnSpc>
                <a:spcPct val="100000"/>
              </a:lnSpc>
              <a:spcBef>
                <a:spcPts val="10"/>
              </a:spcBef>
            </a:pPr>
            <a:endParaRPr sz="1400" dirty="0">
              <a:latin typeface="Arial Nova" panose="020B0504020202020204" pitchFamily="34" charset="0"/>
              <a:cs typeface="Arial"/>
            </a:endParaRPr>
          </a:p>
          <a:p>
            <a:pPr marL="145415">
              <a:lnSpc>
                <a:spcPct val="100000"/>
              </a:lnSpc>
              <a:spcBef>
                <a:spcPts val="5"/>
              </a:spcBef>
            </a:pPr>
            <a:r>
              <a:rPr sz="1400" b="1" dirty="0">
                <a:latin typeface="Arial Nova" panose="020B0504020202020204" pitchFamily="34" charset="0"/>
                <a:cs typeface="Arial Narrow"/>
              </a:rPr>
              <a:t>c) </a:t>
            </a:r>
            <a:r>
              <a:rPr lang="en-GB" sz="1400" b="1" dirty="0">
                <a:latin typeface="Arial Nova" panose="020B0504020202020204" pitchFamily="34" charset="0"/>
                <a:cs typeface="Arial Narrow"/>
              </a:rPr>
              <a:t>Change 3: We improved the notification system of the system to ensure clients and job seekers receive timely updates and reminders.</a:t>
            </a:r>
          </a:p>
          <a:p>
            <a:pPr marL="145415">
              <a:lnSpc>
                <a:spcPct val="100000"/>
              </a:lnSpc>
              <a:spcBef>
                <a:spcPts val="5"/>
              </a:spcBef>
            </a:pPr>
            <a:endParaRPr lang="en-GB" sz="1400" b="1" dirty="0">
              <a:latin typeface="Arial Nova" panose="020B0504020202020204" pitchFamily="34" charset="0"/>
              <a:cs typeface="Arial"/>
            </a:endParaRPr>
          </a:p>
          <a:p>
            <a:pPr marL="145415">
              <a:lnSpc>
                <a:spcPct val="100000"/>
              </a:lnSpc>
              <a:spcBef>
                <a:spcPts val="5"/>
              </a:spcBef>
            </a:pPr>
            <a:r>
              <a:rPr sz="1400" b="1" dirty="0">
                <a:latin typeface="Arial Nova" panose="020B0504020202020204" pitchFamily="34" charset="0"/>
                <a:cs typeface="Arial"/>
              </a:rPr>
              <a:t>- Rationale: Feedback from the client indicated a desire for </a:t>
            </a:r>
            <a:r>
              <a:rPr sz="1400" b="1" dirty="0">
                <a:latin typeface="Arial Nova" panose="020B0504020202020204" pitchFamily="34" charset="0"/>
                <a:cs typeface="Arial Narrow"/>
              </a:rPr>
              <a:t>improved communication and notification capabilities. By enhancing the system's notification system, we ensured that clients and job </a:t>
            </a:r>
            <a:r>
              <a:rPr sz="1400" b="1" dirty="0">
                <a:latin typeface="Arial Nova" panose="020B0504020202020204" pitchFamily="34" charset="0"/>
                <a:cs typeface="Arial"/>
              </a:rPr>
              <a:t>seekers receive timely updates about new job opportunities, interview schedules, and other relevant information, improving their </a:t>
            </a:r>
            <a:r>
              <a:rPr sz="1400" b="1" dirty="0">
                <a:latin typeface="Arial Nova" panose="020B0504020202020204" pitchFamily="34" charset="0"/>
                <a:cs typeface="Arial Narrow"/>
              </a:rPr>
              <a:t>overall experience and engagement.</a:t>
            </a:r>
            <a:endParaRPr sz="1400" dirty="0">
              <a:latin typeface="Arial Nova" panose="020B0504020202020204" pitchFamily="34" charset="0"/>
              <a:cs typeface="Arial Narrow"/>
            </a:endParaRPr>
          </a:p>
          <a:p>
            <a:pPr>
              <a:lnSpc>
                <a:spcPct val="100000"/>
              </a:lnSpc>
            </a:pPr>
            <a:endParaRPr sz="1700" dirty="0">
              <a:latin typeface="Arial Nova" panose="020B0504020202020204" pitchFamily="34" charset="0"/>
              <a:cs typeface="Arial Narrow"/>
            </a:endParaRPr>
          </a:p>
          <a:p>
            <a:pPr>
              <a:lnSpc>
                <a:spcPct val="100000"/>
              </a:lnSpc>
              <a:spcBef>
                <a:spcPts val="20"/>
              </a:spcBef>
            </a:pPr>
            <a:endParaRPr sz="1400" dirty="0">
              <a:latin typeface="Arial Nova" panose="020B0504020202020204" pitchFamily="34" charset="0"/>
              <a:cs typeface="Arial Narrow"/>
            </a:endParaRPr>
          </a:p>
          <a:p>
            <a:pPr marL="205740" indent="-193675">
              <a:lnSpc>
                <a:spcPct val="100000"/>
              </a:lnSpc>
              <a:buAutoNum type="arabicPeriod" startAt="2"/>
              <a:tabLst>
                <a:tab pos="206375" algn="l"/>
              </a:tabLst>
            </a:pPr>
            <a:r>
              <a:rPr sz="1400" b="1" dirty="0">
                <a:latin typeface="Arial Nova" panose="020B0504020202020204" pitchFamily="34" charset="0"/>
                <a:cs typeface="Arial"/>
              </a:rPr>
              <a:t>Recommendations for Improvements:</a:t>
            </a:r>
            <a:endParaRPr sz="1400" dirty="0">
              <a:latin typeface="Arial Nova" panose="020B0504020202020204" pitchFamily="34" charset="0"/>
              <a:cs typeface="Arial"/>
            </a:endParaRPr>
          </a:p>
          <a:p>
            <a:pPr marL="12700" marR="10160" indent="132080">
              <a:lnSpc>
                <a:spcPct val="108900"/>
              </a:lnSpc>
              <a:spcBef>
                <a:spcPts val="795"/>
              </a:spcBef>
            </a:pPr>
            <a:r>
              <a:rPr lang="en-GB" sz="1400" b="1" dirty="0">
                <a:latin typeface="Arial Nova" panose="020B0504020202020204" pitchFamily="34" charset="0"/>
                <a:cs typeface="Arial Narrow"/>
              </a:rPr>
              <a:t>After considering the feedback received and conducting an evaluation of the modified technology system, I propose the following enhancements:</a:t>
            </a:r>
          </a:p>
          <a:p>
            <a:pPr marL="12700" marR="10160" indent="132080">
              <a:lnSpc>
                <a:spcPct val="108900"/>
              </a:lnSpc>
              <a:spcBef>
                <a:spcPts val="795"/>
              </a:spcBef>
            </a:pPr>
            <a:r>
              <a:rPr sz="1400" b="1" dirty="0">
                <a:latin typeface="Arial Nova" panose="020B0504020202020204" pitchFamily="34" charset="0"/>
                <a:cs typeface="Arial"/>
              </a:rPr>
              <a:t>Improvement 1: Implement an AI-powered matching algorithm to enhance the job matching process.</a:t>
            </a:r>
            <a:endParaRPr sz="1400" dirty="0">
              <a:latin typeface="Arial Nova" panose="020B0504020202020204" pitchFamily="34" charset="0"/>
              <a:cs typeface="Arial"/>
            </a:endParaRPr>
          </a:p>
          <a:p>
            <a:pPr marL="12700" marR="26034" indent="264795">
              <a:lnSpc>
                <a:spcPct val="108800"/>
              </a:lnSpc>
              <a:spcBef>
                <a:spcPts val="795"/>
              </a:spcBef>
            </a:pPr>
            <a:r>
              <a:rPr sz="1400" b="1" dirty="0">
                <a:latin typeface="Arial Nova" panose="020B0504020202020204" pitchFamily="34" charset="0"/>
                <a:cs typeface="Arial"/>
              </a:rPr>
              <a:t>- </a:t>
            </a:r>
            <a:r>
              <a:rPr lang="en-GB" sz="1400" b="1" dirty="0">
                <a:latin typeface="Arial Nova" panose="020B0504020202020204" pitchFamily="34" charset="0"/>
                <a:cs typeface="Arial Narrow"/>
              </a:rPr>
              <a:t>Rationale: Through the utilization of AI and machine learning advancements, we can augment the precision and effectiveness of the job matching procedure. This will lead to better alignment between candidates and job opportunities, ultimately resulting in increased client satisfaction.</a:t>
            </a:r>
            <a:endParaRPr sz="1400" dirty="0">
              <a:latin typeface="Arial Nova" panose="020B0504020202020204" pitchFamily="34" charset="0"/>
              <a:cs typeface="Arial"/>
            </a:endParaRPr>
          </a:p>
        </p:txBody>
      </p:sp>
      <p:sp>
        <p:nvSpPr>
          <p:cNvPr id="3" name="object 3"/>
          <p:cNvSpPr/>
          <p:nvPr/>
        </p:nvSpPr>
        <p:spPr>
          <a:xfrm>
            <a:off x="304800" y="304799"/>
            <a:ext cx="6951345" cy="10083165"/>
          </a:xfrm>
          <a:custGeom>
            <a:avLst/>
            <a:gdLst/>
            <a:ahLst/>
            <a:cxnLst/>
            <a:rect l="l" t="t" r="r" b="b"/>
            <a:pathLst>
              <a:path w="6951345" h="10083165">
                <a:moveTo>
                  <a:pt x="6950964" y="0"/>
                </a:moveTo>
                <a:lnTo>
                  <a:pt x="6941820" y="0"/>
                </a:lnTo>
                <a:lnTo>
                  <a:pt x="6941820" y="9144"/>
                </a:lnTo>
                <a:lnTo>
                  <a:pt x="6941820" y="10073640"/>
                </a:lnTo>
                <a:lnTo>
                  <a:pt x="9144" y="10073640"/>
                </a:lnTo>
                <a:lnTo>
                  <a:pt x="9144" y="9144"/>
                </a:lnTo>
                <a:lnTo>
                  <a:pt x="6941820" y="9144"/>
                </a:lnTo>
                <a:lnTo>
                  <a:pt x="6941820" y="0"/>
                </a:lnTo>
                <a:lnTo>
                  <a:pt x="9144" y="0"/>
                </a:lnTo>
                <a:lnTo>
                  <a:pt x="0" y="0"/>
                </a:lnTo>
                <a:lnTo>
                  <a:pt x="0" y="9144"/>
                </a:lnTo>
                <a:lnTo>
                  <a:pt x="0" y="10073640"/>
                </a:lnTo>
                <a:lnTo>
                  <a:pt x="0" y="10082784"/>
                </a:lnTo>
                <a:lnTo>
                  <a:pt x="9144" y="10082784"/>
                </a:lnTo>
                <a:lnTo>
                  <a:pt x="6941820" y="10082784"/>
                </a:lnTo>
                <a:lnTo>
                  <a:pt x="6950964" y="10082784"/>
                </a:lnTo>
                <a:lnTo>
                  <a:pt x="6950964" y="10073640"/>
                </a:lnTo>
                <a:lnTo>
                  <a:pt x="6950964" y="9144"/>
                </a:lnTo>
                <a:lnTo>
                  <a:pt x="6950964" y="0"/>
                </a:lnTo>
                <a:close/>
              </a:path>
            </a:pathLst>
          </a:custGeom>
          <a:solidFill>
            <a:srgbClr val="000000"/>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7850" y="1003300"/>
            <a:ext cx="6324600" cy="9052799"/>
          </a:xfrm>
          <a:prstGeom prst="rect">
            <a:avLst/>
          </a:prstGeom>
        </p:spPr>
        <p:txBody>
          <a:bodyPr vert="horz" wrap="square" lIns="0" tIns="12065" rIns="0" bIns="0" rtlCol="0">
            <a:spAutoFit/>
          </a:bodyPr>
          <a:lstStyle/>
          <a:p>
            <a:pPr marL="12700" marR="257175" indent="132080">
              <a:lnSpc>
                <a:spcPct val="108600"/>
              </a:lnSpc>
              <a:spcBef>
                <a:spcPts val="95"/>
              </a:spcBef>
            </a:pPr>
            <a:r>
              <a:rPr sz="1400" b="1" dirty="0">
                <a:latin typeface="Arial Nova" panose="020B0504020202020204" pitchFamily="34" charset="0"/>
                <a:cs typeface="Arial" panose="020B0604020202020204" pitchFamily="34" charset="0"/>
              </a:rPr>
              <a:t>b) Improvement 2: Integrate a chatbot feature to provide instant support and assistance to users.</a:t>
            </a:r>
            <a:endParaRPr sz="1400" dirty="0">
              <a:latin typeface="Arial Nova" panose="020B0504020202020204" pitchFamily="34" charset="0"/>
              <a:cs typeface="Arial" panose="020B0604020202020204" pitchFamily="34" charset="0"/>
            </a:endParaRPr>
          </a:p>
          <a:p>
            <a:pPr marL="12700" marR="62865" indent="264795">
              <a:lnSpc>
                <a:spcPct val="108600"/>
              </a:lnSpc>
              <a:spcBef>
                <a:spcPts val="805"/>
              </a:spcBef>
            </a:pPr>
            <a:r>
              <a:rPr sz="1400" b="1" dirty="0">
                <a:latin typeface="Arial Nova" panose="020B0504020202020204" pitchFamily="34" charset="0"/>
                <a:cs typeface="Arial" panose="020B0604020202020204" pitchFamily="34" charset="0"/>
              </a:rPr>
              <a:t>- </a:t>
            </a:r>
            <a:r>
              <a:rPr lang="en-GB" sz="1400" b="1" dirty="0">
                <a:latin typeface="Arial Nova" panose="020B0504020202020204" pitchFamily="34" charset="0"/>
                <a:cs typeface="Arial" panose="020B0604020202020204" pitchFamily="34" charset="0"/>
              </a:rPr>
              <a:t>Rationale: Incorporating a chatbot into the system offers numerous advantages. It can effectively address common queries, offer instant assistance, and guide users through various processes. This enhances user experience, improves efficiency, and reduces the workload on support staff. This will reduce the workload on support staff and improve user</a:t>
            </a:r>
            <a:endParaRPr lang="en-GB" sz="1400" dirty="0">
              <a:latin typeface="Arial Nova" panose="020B0504020202020204" pitchFamily="34" charset="0"/>
              <a:cs typeface="Arial" panose="020B0604020202020204" pitchFamily="34" charset="0"/>
            </a:endParaRPr>
          </a:p>
          <a:p>
            <a:pPr marL="12700">
              <a:lnSpc>
                <a:spcPct val="100000"/>
              </a:lnSpc>
              <a:spcBef>
                <a:spcPts val="145"/>
              </a:spcBef>
            </a:pPr>
            <a:r>
              <a:rPr sz="1400" b="1" dirty="0">
                <a:latin typeface="Arial Nova" panose="020B0504020202020204" pitchFamily="34" charset="0"/>
                <a:cs typeface="Arial" panose="020B0604020202020204" pitchFamily="34" charset="0"/>
              </a:rPr>
              <a:t>experience by ensuring quick and efficient access to information.</a:t>
            </a:r>
            <a:endParaRPr sz="1400" dirty="0">
              <a:latin typeface="Arial Nova" panose="020B0504020202020204" pitchFamily="34" charset="0"/>
              <a:cs typeface="Arial" panose="020B0604020202020204" pitchFamily="34" charset="0"/>
            </a:endParaRPr>
          </a:p>
          <a:p>
            <a:pPr>
              <a:lnSpc>
                <a:spcPct val="100000"/>
              </a:lnSpc>
            </a:pPr>
            <a:endParaRPr sz="1700" dirty="0">
              <a:latin typeface="Arial Nova" panose="020B0504020202020204" pitchFamily="34" charset="0"/>
              <a:cs typeface="Arial" panose="020B0604020202020204" pitchFamily="34" charset="0"/>
            </a:endParaRPr>
          </a:p>
          <a:p>
            <a:pPr marL="12700" marR="434340" indent="132080">
              <a:lnSpc>
                <a:spcPct val="108600"/>
              </a:lnSpc>
              <a:spcBef>
                <a:spcPts val="1480"/>
              </a:spcBef>
            </a:pPr>
            <a:r>
              <a:rPr sz="1400" b="1" dirty="0">
                <a:latin typeface="Arial Nova" panose="020B0504020202020204" pitchFamily="34" charset="0"/>
                <a:cs typeface="Arial" panose="020B0604020202020204" pitchFamily="34" charset="0"/>
              </a:rPr>
              <a:t>c) Improvement 3: Develop a mobile application for increased accessibility and convenience.</a:t>
            </a:r>
            <a:endParaRPr sz="1400" dirty="0">
              <a:latin typeface="Arial Nova" panose="020B0504020202020204" pitchFamily="34" charset="0"/>
              <a:cs typeface="Arial" panose="020B0604020202020204" pitchFamily="34" charset="0"/>
            </a:endParaRPr>
          </a:p>
          <a:p>
            <a:pPr marL="12700" marR="80010" indent="264795">
              <a:lnSpc>
                <a:spcPct val="108700"/>
              </a:lnSpc>
              <a:spcBef>
                <a:spcPts val="805"/>
              </a:spcBef>
            </a:pPr>
            <a:r>
              <a:rPr sz="1400" b="1" dirty="0">
                <a:latin typeface="Arial Nova" panose="020B0504020202020204" pitchFamily="34" charset="0"/>
                <a:cs typeface="Arial" panose="020B0604020202020204" pitchFamily="34" charset="0"/>
              </a:rPr>
              <a:t>- </a:t>
            </a:r>
            <a:r>
              <a:rPr lang="en-GB" sz="1400" b="1" dirty="0">
                <a:latin typeface="Arial Nova" panose="020B0504020202020204" pitchFamily="34" charset="0"/>
                <a:cs typeface="Arial" panose="020B0604020202020204" pitchFamily="34" charset="0"/>
              </a:rPr>
              <a:t>Justification: The inclusion of a mobile application will offer clients and job seekers the flexibility to access the system while on-the-go, providing them with continuous connectivity, the ability to review job opportunities, and seamless communication. This will enhance user experience and facilitate efficient engagement with the platform. </a:t>
            </a:r>
            <a:r>
              <a:rPr sz="1400" b="1" dirty="0">
                <a:latin typeface="Arial Nova" panose="020B0504020202020204" pitchFamily="34" charset="0"/>
                <a:cs typeface="Arial" panose="020B0604020202020204" pitchFamily="34" charset="0"/>
              </a:rPr>
              <a:t>This will enhance user engagement and cater to the growing trend of mobile usage.</a:t>
            </a:r>
            <a:endParaRPr sz="1400" dirty="0">
              <a:latin typeface="Arial Nova" panose="020B0504020202020204" pitchFamily="34" charset="0"/>
              <a:cs typeface="Arial" panose="020B0604020202020204" pitchFamily="34" charset="0"/>
            </a:endParaRPr>
          </a:p>
          <a:p>
            <a:pPr>
              <a:lnSpc>
                <a:spcPct val="100000"/>
              </a:lnSpc>
            </a:pPr>
            <a:endParaRPr sz="1700" dirty="0">
              <a:latin typeface="Arial Nova" panose="020B0504020202020204" pitchFamily="34" charset="0"/>
              <a:cs typeface="Arial" panose="020B0604020202020204" pitchFamily="34" charset="0"/>
            </a:endParaRPr>
          </a:p>
          <a:p>
            <a:pPr marL="12700" marR="57150" indent="132080">
              <a:lnSpc>
                <a:spcPct val="108800"/>
              </a:lnSpc>
              <a:spcBef>
                <a:spcPts val="1475"/>
              </a:spcBef>
            </a:pPr>
            <a:r>
              <a:rPr sz="1400" b="1" dirty="0">
                <a:latin typeface="Arial Nova" panose="020B0504020202020204" pitchFamily="34" charset="0"/>
                <a:cs typeface="Arial" panose="020B0604020202020204" pitchFamily="34" charset="0"/>
              </a:rPr>
              <a:t>These recommendations, if implemented, will further optimize the modified technology system and ensure its continued effectiveness in supporting West Mercia Employment's operations and meeting their evolving requirements.</a:t>
            </a:r>
            <a:endParaRPr sz="1400" dirty="0">
              <a:latin typeface="Arial Nova" panose="020B0504020202020204" pitchFamily="34" charset="0"/>
              <a:cs typeface="Arial" panose="020B0604020202020204" pitchFamily="34" charset="0"/>
            </a:endParaRPr>
          </a:p>
          <a:p>
            <a:pPr>
              <a:lnSpc>
                <a:spcPct val="100000"/>
              </a:lnSpc>
            </a:pPr>
            <a:endParaRPr sz="1700" dirty="0">
              <a:latin typeface="Arial Nova" panose="020B0504020202020204" pitchFamily="34" charset="0"/>
              <a:cs typeface="Arial" panose="020B0604020202020204" pitchFamily="34" charset="0"/>
            </a:endParaRPr>
          </a:p>
          <a:p>
            <a:pPr marL="12700" marR="56515">
              <a:lnSpc>
                <a:spcPct val="108600"/>
              </a:lnSpc>
              <a:spcBef>
                <a:spcPts val="1475"/>
              </a:spcBef>
            </a:pPr>
            <a:r>
              <a:rPr sz="1400" b="1" dirty="0">
                <a:latin typeface="Arial Nova" panose="020B0504020202020204" pitchFamily="34" charset="0"/>
                <a:cs typeface="Arial" panose="020B0604020202020204" pitchFamily="34" charset="0"/>
              </a:rPr>
              <a:t>In conclusion, the modifications made during the implementation of the modified technology system were justified by the need to address constraints, enhance user experience, and</a:t>
            </a:r>
            <a:endParaRPr sz="1400" dirty="0">
              <a:latin typeface="Arial Nova" panose="020B0504020202020204" pitchFamily="34" charset="0"/>
              <a:cs typeface="Arial" panose="020B0604020202020204" pitchFamily="34" charset="0"/>
            </a:endParaRPr>
          </a:p>
          <a:p>
            <a:pPr>
              <a:lnSpc>
                <a:spcPct val="100000"/>
              </a:lnSpc>
            </a:pPr>
            <a:endParaRPr sz="1700" dirty="0">
              <a:latin typeface="Arial Nova" panose="020B0504020202020204" pitchFamily="34" charset="0"/>
              <a:cs typeface="Arial" panose="020B0604020202020204" pitchFamily="34" charset="0"/>
            </a:endParaRPr>
          </a:p>
          <a:p>
            <a:pPr marL="12700" marR="5080" indent="43815">
              <a:lnSpc>
                <a:spcPct val="108900"/>
              </a:lnSpc>
              <a:spcBef>
                <a:spcPts val="1475"/>
              </a:spcBef>
            </a:pPr>
            <a:r>
              <a:rPr sz="1400" b="1" dirty="0">
                <a:latin typeface="Arial Nova" panose="020B0504020202020204" pitchFamily="34" charset="0"/>
                <a:cs typeface="Arial" panose="020B0604020202020204" pitchFamily="34" charset="0"/>
              </a:rPr>
              <a:t>align with the client's feedback. The review questionnaire provided valuable insights into the system's strengths and weaknesses, allowing us to make informed decisions and prioritize improvements. By considering and implementing the recommended enhancements, we can elevate the system's functionality, usability, and value proposition.</a:t>
            </a:r>
            <a:endParaRPr sz="1400" dirty="0">
              <a:latin typeface="Arial Nova" panose="020B0504020202020204" pitchFamily="34" charset="0"/>
              <a:cs typeface="Arial" panose="020B0604020202020204" pitchFamily="34" charset="0"/>
            </a:endParaRPr>
          </a:p>
        </p:txBody>
      </p:sp>
      <p:sp>
        <p:nvSpPr>
          <p:cNvPr id="3" name="object 3"/>
          <p:cNvSpPr/>
          <p:nvPr/>
        </p:nvSpPr>
        <p:spPr>
          <a:xfrm>
            <a:off x="304800" y="304799"/>
            <a:ext cx="6951345" cy="10083165"/>
          </a:xfrm>
          <a:custGeom>
            <a:avLst/>
            <a:gdLst/>
            <a:ahLst/>
            <a:cxnLst/>
            <a:rect l="l" t="t" r="r" b="b"/>
            <a:pathLst>
              <a:path w="6951345" h="10083165">
                <a:moveTo>
                  <a:pt x="6950964" y="0"/>
                </a:moveTo>
                <a:lnTo>
                  <a:pt x="6941820" y="0"/>
                </a:lnTo>
                <a:lnTo>
                  <a:pt x="6941820" y="9144"/>
                </a:lnTo>
                <a:lnTo>
                  <a:pt x="6941820" y="10073640"/>
                </a:lnTo>
                <a:lnTo>
                  <a:pt x="9144" y="10073640"/>
                </a:lnTo>
                <a:lnTo>
                  <a:pt x="9144" y="9144"/>
                </a:lnTo>
                <a:lnTo>
                  <a:pt x="6941820" y="9144"/>
                </a:lnTo>
                <a:lnTo>
                  <a:pt x="6941820" y="0"/>
                </a:lnTo>
                <a:lnTo>
                  <a:pt x="9144" y="0"/>
                </a:lnTo>
                <a:lnTo>
                  <a:pt x="0" y="0"/>
                </a:lnTo>
                <a:lnTo>
                  <a:pt x="0" y="9144"/>
                </a:lnTo>
                <a:lnTo>
                  <a:pt x="0" y="10073640"/>
                </a:lnTo>
                <a:lnTo>
                  <a:pt x="0" y="10082784"/>
                </a:lnTo>
                <a:lnTo>
                  <a:pt x="9144" y="10082784"/>
                </a:lnTo>
                <a:lnTo>
                  <a:pt x="6941820" y="10082784"/>
                </a:lnTo>
                <a:lnTo>
                  <a:pt x="6950964" y="10082784"/>
                </a:lnTo>
                <a:lnTo>
                  <a:pt x="6950964" y="10073640"/>
                </a:lnTo>
                <a:lnTo>
                  <a:pt x="6950964" y="9144"/>
                </a:lnTo>
                <a:lnTo>
                  <a:pt x="6950964"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1723</Words>
  <Application>Microsoft Office PowerPoint</Application>
  <PresentationFormat>Custom</PresentationFormat>
  <Paragraphs>191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JAFARI</dc:creator>
  <dc:description/>
  <cp:lastModifiedBy>AMIR JAFARI</cp:lastModifiedBy>
  <cp:revision>2</cp:revision>
  <dcterms:created xsi:type="dcterms:W3CDTF">2023-06-23T11:43:36Z</dcterms:created>
  <dcterms:modified xsi:type="dcterms:W3CDTF">2023-06-27T00:12:21Z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2023-06-23T00:00:00Z</vt:filetime>
  </property>
  <property fmtid="{D5CDD505-2E9C-101B-9397-08002B2CF9AE}" pid="3" name="Creator">
    <vt:lpwstr>Acrobat PDFMaker 23 for Word</vt:lpwstr>
  </property>
  <property fmtid="{D5CDD505-2E9C-101B-9397-08002B2CF9AE}" pid="4" name="LastSaved">
    <vt:filetime>2023-06-23T00:00:00Z</vt:filetime>
  </property>
  <property fmtid="{D5CDD505-2E9C-101B-9397-08002B2CF9AE}" pid="5" name="Producer">
    <vt:lpwstr>Adobe PDF Library 23.1.96</vt:lpwstr>
  </property>
  <property fmtid="{D5CDD505-2E9C-101B-9397-08002B2CF9AE}" pid="6" name="SourceModified">
    <vt:lpwstr>D:20230623114132</vt:lpwstr>
  </property>
</Properties>
</file>