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5" r:id="rId6"/>
    <p:sldId id="257" r:id="rId7"/>
    <p:sldId id="258" r:id="rId8"/>
    <p:sldId id="259" r:id="rId9"/>
    <p:sldId id="263" r:id="rId10"/>
    <p:sldId id="264" r:id="rId11"/>
    <p:sldId id="261" r:id="rId12"/>
    <p:sldId id="262" r:id="rId13"/>
    <p:sldId id="260"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F52D61-1596-44BC-8D91-FD0884038BD4}" v="1" dt="2022-11-22T09:42:21.328"/>
    <p1510:client id="{4485CC29-26A0-4074-873C-3C0BEE396F99}" v="23" dt="2022-11-22T09:44:13.748"/>
    <p1510:client id="{292A2E6A-5194-4E7F-BD34-C87C12C6D8C5}" v="8" dt="2022-11-22T09:41:15.717"/>
    <p1510:client id="{592A09EE-99DA-47AF-9BD3-C0AF4EE5281E}" v="43" dt="2022-11-22T09:49:11.392"/>
    <p1510:client id="{97ED87C2-E90B-4DAC-8EC2-643D76D70CD8}" v="1" dt="2022-11-22T09:42:30.100"/>
    <p1510:client id="{6F3915A9-D492-493C-82AD-340D70F90E88}" v="2" dt="2022-11-22T09:43:19.832"/>
    <p1510:client id="{BCC4C320-2319-4D26-9E11-361F4609B0E4}" v="1" dt="2022-11-22T09:44:02.784"/>
    <p1510:client id="{AB9D5295-2B18-4E92-8B95-24FBAC6DFB76}" v="11" dt="2022-11-22T09:43:48.3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157255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295502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1582710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5F3CB8-5BAC-4FEC-A31E-78D056D209A8}" type="slidenum">
              <a:rPr lang="en-GB" smtClean="0"/>
              <a:pPr/>
              <a:t>‹#›</a:t>
            </a:fld>
            <a:endParaRPr lang="en-GB"/>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a:t>”</a:t>
            </a:r>
          </a:p>
        </p:txBody>
      </p:sp>
    </p:spTree>
    <p:extLst>
      <p:ext uri="{BB962C8B-B14F-4D97-AF65-F5344CB8AC3E}">
        <p14:creationId xmlns:p14="http://schemas.microsoft.com/office/powerpoint/2010/main" val="554451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3874502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593919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1825830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2065271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2378116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215939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16353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1915707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417406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213502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240265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274519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CF828F-EB72-4BE8-A296-D413679FF1D5}" type="datetimeFigureOut">
              <a:rPr lang="en-GB" smtClean="0"/>
              <a:pPr/>
              <a:t>22/11/2022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5F3CB8-5BAC-4FEC-A31E-78D056D209A8}" type="slidenum">
              <a:rPr lang="en-GB" smtClean="0"/>
              <a:pPr/>
              <a:t>‹#›</a:t>
            </a:fld>
            <a:endParaRPr lang="en-GB"/>
          </a:p>
        </p:txBody>
      </p:sp>
    </p:spTree>
    <p:extLst>
      <p:ext uri="{BB962C8B-B14F-4D97-AF65-F5344CB8AC3E}">
        <p14:creationId xmlns:p14="http://schemas.microsoft.com/office/powerpoint/2010/main" val="305113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CF828F-EB72-4BE8-A296-D413679FF1D5}" type="datetimeFigureOut">
              <a:rPr lang="en-GB" smtClean="0"/>
              <a:pPr/>
              <a:t>22/11/2022</a:t>
            </a:fld>
            <a:endParaRPr lang="en-GB"/>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E5F3CB8-5BAC-4FEC-A31E-78D056D209A8}" type="slidenum">
              <a:rPr lang="en-GB" smtClean="0"/>
              <a:pPr/>
              <a:t>‹#›</a:t>
            </a:fld>
            <a:endParaRPr lang="en-GB"/>
          </a:p>
        </p:txBody>
      </p:sp>
    </p:spTree>
    <p:extLst>
      <p:ext uri="{BB962C8B-B14F-4D97-AF65-F5344CB8AC3E}">
        <p14:creationId xmlns:p14="http://schemas.microsoft.com/office/powerpoint/2010/main" val="2970822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052736"/>
            <a:ext cx="7772400" cy="1470025"/>
          </a:xfrm>
        </p:spPr>
        <p:txBody>
          <a:bodyPr>
            <a:normAutofit/>
          </a:bodyPr>
          <a:lstStyle/>
          <a:p>
            <a:r>
              <a:rPr lang="en-US" sz="5400" b="1">
                <a:latin typeface="Arial" pitchFamily="34" charset="0"/>
                <a:cs typeface="Arial" pitchFamily="34" charset="0"/>
              </a:rPr>
              <a:t>Online Communication</a:t>
            </a:r>
            <a:endParaRPr lang="en-GB" sz="540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251520" y="509771"/>
            <a:ext cx="864096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400" b="0" i="0" u="none" strike="noStrike" cap="none" normalizeH="0" baseline="0">
                <a:ln>
                  <a:noFill/>
                </a:ln>
                <a:solidFill>
                  <a:schemeClr val="tx1"/>
                </a:solidFill>
                <a:effectLst/>
                <a:latin typeface="Arial" pitchFamily="34" charset="0"/>
                <a:ea typeface="MS Mincho" pitchFamily="49" charset="-128"/>
                <a:cs typeface="Arial" pitchFamily="34" charset="0"/>
              </a:rPr>
              <a:t>From discovering various online communications that are used online, what do you use? write a</a:t>
            </a:r>
            <a:r>
              <a:rPr kumimoji="0" lang="en-US" sz="2400" b="0" i="0" u="none" strike="noStrike" cap="none" normalizeH="0">
                <a:ln>
                  <a:noFill/>
                </a:ln>
                <a:solidFill>
                  <a:schemeClr val="tx1"/>
                </a:solidFill>
                <a:effectLst/>
                <a:latin typeface="Arial" pitchFamily="34" charset="0"/>
                <a:ea typeface="MS Mincho" pitchFamily="49" charset="-128"/>
                <a:cs typeface="Arial" pitchFamily="34" charset="0"/>
              </a:rPr>
              <a:t> </a:t>
            </a:r>
            <a:r>
              <a:rPr kumimoji="0" lang="en-US" sz="2400" b="0" i="0" u="none" strike="noStrike" cap="none" normalizeH="0">
                <a:ln>
                  <a:noFill/>
                </a:ln>
                <a:solidFill>
                  <a:srgbClr val="FF0000"/>
                </a:solidFill>
                <a:effectLst/>
                <a:latin typeface="Arial" pitchFamily="34" charset="0"/>
                <a:ea typeface="MS Mincho" pitchFamily="49" charset="-128"/>
                <a:cs typeface="Arial" pitchFamily="34" charset="0"/>
              </a:rPr>
              <a:t>short essay</a:t>
            </a:r>
            <a:r>
              <a:rPr kumimoji="0" lang="en-US" sz="2400" b="0" i="0" u="none" strike="noStrike" cap="none" normalizeH="0">
                <a:ln>
                  <a:noFill/>
                </a:ln>
                <a:solidFill>
                  <a:schemeClr val="tx1"/>
                </a:solidFill>
                <a:effectLst/>
                <a:latin typeface="Arial" pitchFamily="34" charset="0"/>
                <a:ea typeface="MS Mincho" pitchFamily="49" charset="-128"/>
                <a:cs typeface="Arial" pitchFamily="34" charset="0"/>
              </a:rPr>
              <a:t>.</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5" name="Rectangle 4"/>
          <p:cNvSpPr/>
          <p:nvPr/>
        </p:nvSpPr>
        <p:spPr>
          <a:xfrm>
            <a:off x="251520" y="2996952"/>
            <a:ext cx="8640960" cy="830997"/>
          </a:xfrm>
          <a:prstGeom prst="rect">
            <a:avLst/>
          </a:prstGeom>
        </p:spPr>
        <p:txBody>
          <a:bodyPr wrap="square">
            <a:spAutoFit/>
          </a:bodyPr>
          <a:lstStyle/>
          <a:p>
            <a:r>
              <a:rPr lang="en-US" sz="2400">
                <a:latin typeface="Arial" pitchFamily="34" charset="0"/>
                <a:cs typeface="Arial" pitchFamily="34" charset="0"/>
              </a:rPr>
              <a:t>What are the implications of online communication? Think about the </a:t>
            </a:r>
            <a:r>
              <a:rPr lang="en-US" sz="2400">
                <a:solidFill>
                  <a:srgbClr val="FF0000"/>
                </a:solidFill>
                <a:latin typeface="Arial" pitchFamily="34" charset="0"/>
                <a:cs typeface="Arial" pitchFamily="34" charset="0"/>
              </a:rPr>
              <a:t>positive</a:t>
            </a:r>
            <a:r>
              <a:rPr lang="en-US" sz="2400">
                <a:latin typeface="Arial" pitchFamily="34" charset="0"/>
                <a:cs typeface="Arial" pitchFamily="34" charset="0"/>
              </a:rPr>
              <a:t> and </a:t>
            </a:r>
            <a:r>
              <a:rPr lang="en-US" sz="2400">
                <a:solidFill>
                  <a:srgbClr val="FF0000"/>
                </a:solidFill>
                <a:latin typeface="Arial" pitchFamily="34" charset="0"/>
                <a:cs typeface="Arial" pitchFamily="34" charset="0"/>
              </a:rPr>
              <a:t>negative</a:t>
            </a:r>
            <a:r>
              <a:rPr lang="en-US" sz="2400">
                <a:latin typeface="Arial" pitchFamily="34" charset="0"/>
                <a:cs typeface="Arial" pitchFamily="34" charset="0"/>
              </a:rPr>
              <a:t> aspects.</a:t>
            </a:r>
            <a:endParaRPr lang="en-GB" sz="240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620688"/>
            <a:ext cx="8496944" cy="3785652"/>
          </a:xfrm>
          <a:prstGeom prst="rect">
            <a:avLst/>
          </a:prstGeom>
          <a:noFill/>
        </p:spPr>
        <p:txBody>
          <a:bodyPr wrap="square" rtlCol="0">
            <a:spAutoFit/>
          </a:bodyPr>
          <a:lstStyle/>
          <a:p>
            <a:r>
              <a:rPr lang="en-GB" sz="2400"/>
              <a:t>Aims and Objectives</a:t>
            </a:r>
          </a:p>
          <a:p>
            <a:endParaRPr lang="en-GB" sz="2400"/>
          </a:p>
          <a:p>
            <a:endParaRPr lang="en-GB" sz="2400"/>
          </a:p>
          <a:p>
            <a:pPr marL="285750" indent="-285750">
              <a:buFont typeface="Wingdings" panose="05000000000000000000" pitchFamily="2" charset="2"/>
              <a:buChar char="q"/>
            </a:pPr>
            <a:r>
              <a:rPr lang="en-GB" sz="2400"/>
              <a:t>All learners to identify an online communication method   </a:t>
            </a:r>
          </a:p>
          <a:p>
            <a:pPr marL="285750" indent="-285750">
              <a:buFont typeface="Wingdings" panose="05000000000000000000" pitchFamily="2" charset="2"/>
              <a:buChar char="q"/>
            </a:pPr>
            <a:endParaRPr lang="en-GB" sz="2400"/>
          </a:p>
          <a:p>
            <a:pPr marL="285750" indent="-285750">
              <a:buFont typeface="Wingdings" panose="05000000000000000000" pitchFamily="2" charset="2"/>
              <a:buChar char="q"/>
            </a:pPr>
            <a:r>
              <a:rPr lang="en-GB" sz="2400"/>
              <a:t>Most learners are able to complete the worksheet provided  </a:t>
            </a:r>
          </a:p>
          <a:p>
            <a:pPr marL="285750" indent="-285750">
              <a:buFont typeface="Wingdings" panose="05000000000000000000" pitchFamily="2" charset="2"/>
              <a:buChar char="q"/>
            </a:pPr>
            <a:endParaRPr lang="en-GB" sz="2400"/>
          </a:p>
          <a:p>
            <a:pPr marL="285750" indent="-285750">
              <a:buFont typeface="Wingdings" panose="05000000000000000000" pitchFamily="2" charset="2"/>
              <a:buChar char="q"/>
            </a:pPr>
            <a:r>
              <a:rPr lang="en-GB" sz="2400"/>
              <a:t>Some learners complete the Prevent question</a:t>
            </a:r>
          </a:p>
        </p:txBody>
      </p:sp>
    </p:spTree>
    <p:extLst>
      <p:ext uri="{BB962C8B-B14F-4D97-AF65-F5344CB8AC3E}">
        <p14:creationId xmlns:p14="http://schemas.microsoft.com/office/powerpoint/2010/main" val="308094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620688"/>
            <a:ext cx="8496944" cy="3785652"/>
          </a:xfrm>
          <a:prstGeom prst="rect">
            <a:avLst/>
          </a:prstGeom>
          <a:noFill/>
        </p:spPr>
        <p:txBody>
          <a:bodyPr wrap="square" rtlCol="0">
            <a:spAutoFit/>
          </a:bodyPr>
          <a:lstStyle/>
          <a:p>
            <a:r>
              <a:rPr lang="en-GB" sz="2400"/>
              <a:t>Aims and Objectives</a:t>
            </a:r>
          </a:p>
          <a:p>
            <a:endParaRPr lang="en-GB" sz="2400"/>
          </a:p>
          <a:p>
            <a:endParaRPr lang="en-GB" sz="2400"/>
          </a:p>
          <a:p>
            <a:pPr marL="285750" indent="-285750">
              <a:buFont typeface="Wingdings" panose="05000000000000000000" pitchFamily="2" charset="2"/>
              <a:buChar char="q"/>
            </a:pPr>
            <a:r>
              <a:rPr lang="en-GB" sz="2400"/>
              <a:t> All learners to identify an online communication method   </a:t>
            </a:r>
          </a:p>
          <a:p>
            <a:pPr marL="285750" indent="-285750">
              <a:buFont typeface="Wingdings" panose="05000000000000000000" pitchFamily="2" charset="2"/>
              <a:buChar char="q"/>
            </a:pPr>
            <a:endParaRPr lang="en-GB" sz="2400"/>
          </a:p>
          <a:p>
            <a:pPr marL="285750" indent="-285750">
              <a:buFont typeface="Wingdings" panose="05000000000000000000" pitchFamily="2" charset="2"/>
              <a:buChar char="q"/>
            </a:pPr>
            <a:r>
              <a:rPr lang="en-GB" sz="2400"/>
              <a:t> Most learners are able to complete the worksheet provided  </a:t>
            </a:r>
          </a:p>
          <a:p>
            <a:pPr marL="285750" indent="-285750">
              <a:buFont typeface="Wingdings" panose="05000000000000000000" pitchFamily="2" charset="2"/>
              <a:buChar char="q"/>
            </a:pPr>
            <a:endParaRPr lang="en-GB" sz="2400"/>
          </a:p>
          <a:p>
            <a:pPr marL="285750" indent="-285750">
              <a:buFont typeface="Wingdings" panose="05000000000000000000" pitchFamily="2" charset="2"/>
              <a:buChar char="q"/>
            </a:pPr>
            <a:r>
              <a:rPr lang="en-GB" sz="2400"/>
              <a:t> Some learners complete the Prevent question</a:t>
            </a:r>
          </a:p>
        </p:txBody>
      </p:sp>
    </p:spTree>
    <p:extLst>
      <p:ext uri="{BB962C8B-B14F-4D97-AF65-F5344CB8AC3E}">
        <p14:creationId xmlns:p14="http://schemas.microsoft.com/office/powerpoint/2010/main" val="278256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7664" y="1844824"/>
            <a:ext cx="6102953" cy="584775"/>
          </a:xfrm>
          <a:prstGeom prst="rect">
            <a:avLst/>
          </a:prstGeom>
        </p:spPr>
        <p:txBody>
          <a:bodyPr wrap="none">
            <a:spAutoFit/>
          </a:bodyPr>
          <a:lstStyle/>
          <a:p>
            <a:r>
              <a:rPr lang="en-US" sz="3200" b="1">
                <a:latin typeface="Arial" pitchFamily="34" charset="0"/>
                <a:cs typeface="Arial" pitchFamily="34" charset="0"/>
              </a:rPr>
              <a:t>What is an online community?</a:t>
            </a:r>
            <a:endParaRPr lang="en-GB" sz="3200" b="1">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96322328"/>
              </p:ext>
            </p:extLst>
          </p:nvPr>
        </p:nvGraphicFramePr>
        <p:xfrm>
          <a:off x="108387" y="719301"/>
          <a:ext cx="9036496" cy="5976664"/>
        </p:xfrm>
        <a:graphic>
          <a:graphicData uri="http://schemas.openxmlformats.org/drawingml/2006/table">
            <a:tbl>
              <a:tblPr firstRow="1" bandRow="1">
                <a:tableStyleId>{8A107856-5554-42FB-B03E-39F5DBC370BA}</a:tableStyleId>
              </a:tblPr>
              <a:tblGrid>
                <a:gridCol w="2767274">
                  <a:extLst>
                    <a:ext uri="{9D8B030D-6E8A-4147-A177-3AD203B41FA5}">
                      <a16:colId xmlns:a16="http://schemas.microsoft.com/office/drawing/2014/main" val="20000"/>
                    </a:ext>
                  </a:extLst>
                </a:gridCol>
                <a:gridCol w="1181434">
                  <a:extLst>
                    <a:ext uri="{9D8B030D-6E8A-4147-A177-3AD203B41FA5}">
                      <a16:colId xmlns:a16="http://schemas.microsoft.com/office/drawing/2014/main" val="20001"/>
                    </a:ext>
                  </a:extLst>
                </a:gridCol>
                <a:gridCol w="5087788">
                  <a:extLst>
                    <a:ext uri="{9D8B030D-6E8A-4147-A177-3AD203B41FA5}">
                      <a16:colId xmlns:a16="http://schemas.microsoft.com/office/drawing/2014/main" val="20002"/>
                    </a:ext>
                  </a:extLst>
                </a:gridCol>
              </a:tblGrid>
              <a:tr h="936104">
                <a:tc>
                  <a:txBody>
                    <a:bodyPr/>
                    <a:lstStyle/>
                    <a:p>
                      <a:r>
                        <a:rPr lang="en-US" sz="1800" kern="1200">
                          <a:latin typeface="Arial"/>
                          <a:cs typeface="Arial"/>
                        </a:rPr>
                        <a:t>Web logs (blogs)</a:t>
                      </a:r>
                      <a:endParaRPr lang="en-GB" sz="1800">
                        <a:latin typeface="Arial"/>
                        <a:cs typeface="Arial"/>
                      </a:endParaRPr>
                    </a:p>
                  </a:txBody>
                  <a:tcPr/>
                </a:tc>
                <a:tc>
                  <a:txBody>
                    <a:bodyPr/>
                    <a:lstStyle/>
                    <a:p>
                      <a:endParaRPr lang="en-GB" sz="1800">
                        <a:latin typeface="Arial" pitchFamily="34" charset="0"/>
                        <a:cs typeface="Arial" pitchFamily="34" charset="0"/>
                      </a:endParaRPr>
                    </a:p>
                  </a:txBody>
                  <a:tcPr/>
                </a:tc>
                <a:tc>
                  <a:txBody>
                    <a:bodyPr/>
                    <a:lstStyle/>
                    <a:p>
                      <a:r>
                        <a:rPr lang="en-US" sz="1800" b="0" kern="1200" dirty="0">
                          <a:solidFill>
                            <a:schemeClr val="dk1"/>
                          </a:solidFill>
                          <a:latin typeface="Arial"/>
                          <a:ea typeface="+mn-ea"/>
                          <a:cs typeface="Arial"/>
                        </a:rPr>
                        <a:t>These are sites which allows users to create and exchange really short text entries. A popular example of this type of site is Twitter.</a:t>
                      </a:r>
                      <a:endParaRPr lang="en-GB" sz="1800" b="0" dirty="0">
                        <a:latin typeface="Arial"/>
                        <a:cs typeface="Arial"/>
                      </a:endParaRPr>
                    </a:p>
                  </a:txBody>
                  <a:tcPr/>
                </a:tc>
                <a:extLst>
                  <a:ext uri="{0D108BD9-81ED-4DB2-BD59-A6C34878D82A}">
                    <a16:rowId xmlns:a16="http://schemas.microsoft.com/office/drawing/2014/main" val="10000"/>
                  </a:ext>
                </a:extLst>
              </a:tr>
              <a:tr h="1872208">
                <a:tc>
                  <a:txBody>
                    <a:bodyPr/>
                    <a:lstStyle/>
                    <a:p>
                      <a:r>
                        <a:rPr lang="en-US" sz="1800" b="1" kern="1200">
                          <a:solidFill>
                            <a:schemeClr val="dk1"/>
                          </a:solidFill>
                          <a:latin typeface="Arial"/>
                          <a:ea typeface="+mn-ea"/>
                          <a:cs typeface="Arial"/>
                        </a:rPr>
                        <a:t>Micro blogging sites</a:t>
                      </a:r>
                      <a:endParaRPr lang="en-GB" sz="1800">
                        <a:latin typeface="Arial"/>
                        <a:cs typeface="Arial"/>
                      </a:endParaRPr>
                    </a:p>
                  </a:txBody>
                  <a:tcPr/>
                </a:tc>
                <a:tc>
                  <a:txBody>
                    <a:bodyPr/>
                    <a:lstStyle/>
                    <a:p>
                      <a:endParaRPr lang="en-GB" sz="1800">
                        <a:latin typeface="Arial"/>
                        <a:cs typeface="Arial"/>
                      </a:endParaRPr>
                    </a:p>
                  </a:txBody>
                  <a:tcPr/>
                </a:tc>
                <a:tc>
                  <a:txBody>
                    <a:bodyPr/>
                    <a:lstStyle/>
                    <a:p>
                      <a:r>
                        <a:rPr lang="en-US" sz="1800" kern="1200" dirty="0">
                          <a:solidFill>
                            <a:schemeClr val="dk1"/>
                          </a:solidFill>
                          <a:latin typeface="Arial"/>
                          <a:ea typeface="+mn-ea"/>
                          <a:cs typeface="Arial"/>
                        </a:rPr>
                        <a:t>These are websites that provide information that visitors to the site can extend and edit. They allow users to share information and are useful for research. The best-known example of a wiki is Wikipedia, the online encyclopedia that can be updated by contributors.</a:t>
                      </a:r>
                      <a:endParaRPr lang="en-GB" sz="1800" dirty="0">
                        <a:latin typeface="Arial"/>
                        <a:cs typeface="Arial"/>
                      </a:endParaRPr>
                    </a:p>
                  </a:txBody>
                  <a:tcPr/>
                </a:tc>
                <a:extLst>
                  <a:ext uri="{0D108BD9-81ED-4DB2-BD59-A6C34878D82A}">
                    <a16:rowId xmlns:a16="http://schemas.microsoft.com/office/drawing/2014/main" val="10001"/>
                  </a:ext>
                </a:extLst>
              </a:tr>
              <a:tr h="1584176">
                <a:tc>
                  <a:txBody>
                    <a:bodyPr/>
                    <a:lstStyle/>
                    <a:p>
                      <a:pPr marL="457200" algn="l">
                        <a:spcAft>
                          <a:spcPts val="0"/>
                        </a:spcAft>
                      </a:pPr>
                      <a:r>
                        <a:rPr lang="en-US" sz="1800" b="1">
                          <a:latin typeface="Arial"/>
                          <a:ea typeface="MS Mincho"/>
                          <a:cs typeface="Arial"/>
                        </a:rPr>
                        <a:t>Wikis</a:t>
                      </a:r>
                      <a:endParaRPr lang="en-US" sz="1800">
                        <a:latin typeface="Arial"/>
                        <a:ea typeface="MS Mincho"/>
                        <a:cs typeface="Arial"/>
                      </a:endParaRPr>
                    </a:p>
                  </a:txBody>
                  <a:tcPr marL="68580" marR="68580" marT="0" marB="0" anchor="ctr"/>
                </a:tc>
                <a:tc>
                  <a:txBody>
                    <a:bodyPr/>
                    <a:lstStyle/>
                    <a:p>
                      <a:endParaRPr lang="en-GB" sz="1800">
                        <a:latin typeface="Arial"/>
                        <a:cs typeface="Arial"/>
                      </a:endParaRPr>
                    </a:p>
                  </a:txBody>
                  <a:tcPr/>
                </a:tc>
                <a:tc>
                  <a:txBody>
                    <a:bodyPr/>
                    <a:lstStyle/>
                    <a:p>
                      <a:r>
                        <a:rPr lang="en-US" sz="1800" kern="1200" dirty="0">
                          <a:solidFill>
                            <a:schemeClr val="dk1"/>
                          </a:solidFill>
                          <a:latin typeface="Arial"/>
                          <a:ea typeface="+mn-ea"/>
                          <a:cs typeface="Arial"/>
                        </a:rPr>
                        <a:t>These are frequently updated online journals with diary-like entries which allow people to express their thoughts and feelings and give details of their daily activities. Typically, a blog includes text, photos and sometimes video.</a:t>
                      </a:r>
                      <a:endParaRPr lang="en-GB" sz="1800" dirty="0">
                        <a:latin typeface="Arial"/>
                        <a:cs typeface="Arial"/>
                      </a:endParaRPr>
                    </a:p>
                  </a:txBody>
                  <a:tcPr/>
                </a:tc>
                <a:extLst>
                  <a:ext uri="{0D108BD9-81ED-4DB2-BD59-A6C34878D82A}">
                    <a16:rowId xmlns:a16="http://schemas.microsoft.com/office/drawing/2014/main" val="10002"/>
                  </a:ext>
                </a:extLst>
              </a:tr>
              <a:tr h="1584176">
                <a:tc>
                  <a:txBody>
                    <a:bodyPr/>
                    <a:lstStyle/>
                    <a:p>
                      <a:pPr marL="457200" algn="l">
                        <a:spcAft>
                          <a:spcPts val="0"/>
                        </a:spcAft>
                      </a:pPr>
                      <a:r>
                        <a:rPr lang="en-US" sz="1800" b="1">
                          <a:latin typeface="Arial"/>
                          <a:ea typeface="MS Mincho"/>
                          <a:cs typeface="Arial"/>
                        </a:rPr>
                        <a:t>Chatrooms</a:t>
                      </a:r>
                      <a:endParaRPr lang="en-US" sz="1800">
                        <a:latin typeface="Arial"/>
                        <a:ea typeface="MS Mincho"/>
                        <a:cs typeface="Arial"/>
                      </a:endParaRPr>
                    </a:p>
                  </a:txBody>
                  <a:tcPr marL="68580" marR="68580" marT="0" marB="0" anchor="ctr"/>
                </a:tc>
                <a:tc>
                  <a:txBody>
                    <a:bodyPr/>
                    <a:lstStyle/>
                    <a:p>
                      <a:endParaRPr lang="en-GB" sz="1800">
                        <a:latin typeface="Arial" pitchFamily="34" charset="0"/>
                        <a:cs typeface="Arial" pitchFamily="34" charset="0"/>
                      </a:endParaRPr>
                    </a:p>
                  </a:txBody>
                  <a:tcPr/>
                </a:tc>
                <a:tc>
                  <a:txBody>
                    <a:bodyPr/>
                    <a:lstStyle/>
                    <a:p>
                      <a:r>
                        <a:rPr lang="en-US" sz="1800" kern="1200" dirty="0">
                          <a:solidFill>
                            <a:schemeClr val="dk1"/>
                          </a:solidFill>
                          <a:latin typeface="Arial"/>
                          <a:ea typeface="+mn-ea"/>
                          <a:cs typeface="Arial"/>
                        </a:rPr>
                        <a:t>Online communication within communities is sometimes referred to as chat. Some of the large interactive communities where people take part in the same conversation or type of chat at the same time are known as chatrooms.</a:t>
                      </a:r>
                      <a:endParaRPr lang="en-GB" sz="1800" dirty="0">
                        <a:latin typeface="Arial"/>
                        <a:cs typeface="Arial"/>
                      </a:endParaRP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576064" y="116632"/>
            <a:ext cx="8028384" cy="369332"/>
          </a:xfrm>
          <a:prstGeom prst="rect">
            <a:avLst/>
          </a:prstGeom>
        </p:spPr>
        <p:txBody>
          <a:bodyPr wrap="square">
            <a:spAutoFit/>
          </a:bodyPr>
          <a:lstStyle/>
          <a:p>
            <a:r>
              <a:rPr lang="en-US" b="1">
                <a:solidFill>
                  <a:srgbClr val="FF0000"/>
                </a:solidFill>
                <a:latin typeface="Arial" pitchFamily="34" charset="0"/>
                <a:cs typeface="Arial" pitchFamily="34" charset="0"/>
              </a:rPr>
              <a:t>Match the following information exchanges to their correct descriptions</a:t>
            </a:r>
            <a:endParaRPr lang="en-GB" b="1">
              <a:solidFill>
                <a:srgbClr val="FF0000"/>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251520" y="149731"/>
            <a:ext cx="864096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GB" sz="2400" b="0" i="0" u="none" strike="noStrike" cap="none" normalizeH="0" baseline="0">
                <a:ln>
                  <a:noFill/>
                </a:ln>
                <a:solidFill>
                  <a:schemeClr val="tx1"/>
                </a:solidFill>
                <a:effectLst/>
                <a:latin typeface="Arial" pitchFamily="34" charset="0"/>
                <a:ea typeface="MS Mincho" pitchFamily="49" charset="-128"/>
                <a:cs typeface="Arial" pitchFamily="34" charset="0"/>
              </a:rPr>
              <a:t>Research and write a </a:t>
            </a:r>
            <a:r>
              <a:rPr kumimoji="0" lang="en-GB" sz="2400" b="0" i="0" u="none" strike="noStrike" cap="none" normalizeH="0" baseline="0">
                <a:ln>
                  <a:noFill/>
                </a:ln>
                <a:solidFill>
                  <a:srgbClr val="FF0000"/>
                </a:solidFill>
                <a:effectLst/>
                <a:latin typeface="Arial" pitchFamily="34" charset="0"/>
                <a:ea typeface="MS Mincho" pitchFamily="49" charset="-128"/>
                <a:cs typeface="Arial" pitchFamily="34" charset="0"/>
              </a:rPr>
              <a:t>short description </a:t>
            </a:r>
            <a:r>
              <a:rPr kumimoji="0" lang="en-GB" sz="2400" b="0" i="0" u="none" strike="noStrike" cap="none" normalizeH="0" baseline="0">
                <a:ln>
                  <a:noFill/>
                </a:ln>
                <a:solidFill>
                  <a:schemeClr val="tx1"/>
                </a:solidFill>
                <a:effectLst/>
                <a:latin typeface="Arial" pitchFamily="34" charset="0"/>
                <a:ea typeface="MS Mincho" pitchFamily="49" charset="-128"/>
                <a:cs typeface="Arial" pitchFamily="34" charset="0"/>
              </a:rPr>
              <a:t>for each of the following key terms</a:t>
            </a:r>
            <a:r>
              <a:rPr kumimoji="0" lang="en-GB" sz="1100" b="0" i="0" u="none" strike="noStrike" cap="none" normalizeH="0" baseline="0">
                <a:ln>
                  <a:noFill/>
                </a:ln>
                <a:solidFill>
                  <a:schemeClr val="tx1"/>
                </a:solidFill>
                <a:effectLst/>
                <a:latin typeface="Arial" pitchFamily="34" charset="0"/>
                <a:ea typeface="MS Mincho" pitchFamily="49" charset="-128"/>
                <a:cs typeface="Arial" pitchFamily="34" charset="0"/>
              </a:rPr>
              <a:t>:</a:t>
            </a:r>
            <a:endParaRPr kumimoji="0" lang="en-GB" sz="1800" b="0" i="0" u="none" strike="noStrike" cap="none" normalizeH="0" baseline="0">
              <a:ln>
                <a:noFill/>
              </a:ln>
              <a:solidFill>
                <a:schemeClr val="tx1"/>
              </a:solidFill>
              <a:effectLst/>
              <a:latin typeface="Arial" pitchFamily="34" charset="0"/>
              <a:cs typeface="Arial" pitchFamily="34" charset="0"/>
            </a:endParaRPr>
          </a:p>
        </p:txBody>
      </p:sp>
      <p:sp>
        <p:nvSpPr>
          <p:cNvPr id="12290" name="Rectangle 2"/>
          <p:cNvSpPr>
            <a:spLocks noChangeArrowheads="1"/>
          </p:cNvSpPr>
          <p:nvPr/>
        </p:nvSpPr>
        <p:spPr bwMode="auto">
          <a:xfrm>
            <a:off x="251520" y="1268760"/>
            <a:ext cx="298511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GB" sz="2000" b="1" i="0" strike="noStrike" cap="none" normalizeH="0" baseline="0">
                <a:ln>
                  <a:noFill/>
                </a:ln>
                <a:solidFill>
                  <a:schemeClr val="tx1"/>
                </a:solidFill>
                <a:effectLst/>
                <a:latin typeface="Arial" pitchFamily="34" charset="0"/>
                <a:ea typeface="MS Mincho" pitchFamily="49" charset="-128"/>
                <a:cs typeface="Arial" pitchFamily="34" charset="0"/>
              </a:rPr>
              <a:t>Electronic mail (e-mail)</a:t>
            </a:r>
            <a:endParaRPr kumimoji="0" lang="en-GB" sz="2000" b="0" i="0" strike="noStrike" cap="none" normalizeH="0" baseline="0">
              <a:ln>
                <a:noFill/>
              </a:ln>
              <a:solidFill>
                <a:schemeClr val="tx1"/>
              </a:solidFill>
              <a:effectLst/>
              <a:latin typeface="Arial" pitchFamily="34" charset="0"/>
              <a:cs typeface="Arial" pitchFamily="34" charset="0"/>
            </a:endParaRPr>
          </a:p>
        </p:txBody>
      </p:sp>
      <p:sp>
        <p:nvSpPr>
          <p:cNvPr id="6" name="Rectangle 5"/>
          <p:cNvSpPr/>
          <p:nvPr/>
        </p:nvSpPr>
        <p:spPr>
          <a:xfrm>
            <a:off x="251520" y="1844824"/>
            <a:ext cx="3273653" cy="400110"/>
          </a:xfrm>
          <a:prstGeom prst="rect">
            <a:avLst/>
          </a:prstGeom>
        </p:spPr>
        <p:txBody>
          <a:bodyPr wrap="none">
            <a:spAutoFit/>
          </a:bodyPr>
          <a:lstStyle/>
          <a:p>
            <a:r>
              <a:rPr lang="en-GB" sz="2000" b="1">
                <a:latin typeface="Arial" pitchFamily="34" charset="0"/>
                <a:cs typeface="Arial" pitchFamily="34" charset="0"/>
              </a:rPr>
              <a:t>Instant messaging (chat)</a:t>
            </a:r>
            <a:r>
              <a:rPr lang="en-GB" sz="2000">
                <a:latin typeface="Arial" pitchFamily="34" charset="0"/>
                <a:cs typeface="Arial" pitchFamily="34" charset="0"/>
              </a:rPr>
              <a:t> </a:t>
            </a:r>
          </a:p>
        </p:txBody>
      </p:sp>
      <p:sp>
        <p:nvSpPr>
          <p:cNvPr id="12291" name="Rectangle 3"/>
          <p:cNvSpPr>
            <a:spLocks noChangeArrowheads="1"/>
          </p:cNvSpPr>
          <p:nvPr/>
        </p:nvSpPr>
        <p:spPr bwMode="auto">
          <a:xfrm>
            <a:off x="251520" y="2420888"/>
            <a:ext cx="1582484"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GB" sz="2000" b="1" i="0" strike="noStrike" cap="none" normalizeH="0" baseline="0">
                <a:ln>
                  <a:noFill/>
                </a:ln>
                <a:solidFill>
                  <a:schemeClr val="tx1"/>
                </a:solidFill>
                <a:effectLst/>
                <a:latin typeface="Arial" pitchFamily="34" charset="0"/>
                <a:ea typeface="MS Mincho" pitchFamily="49" charset="-128"/>
                <a:cs typeface="Arial" pitchFamily="34" charset="0"/>
              </a:rPr>
              <a:t>Newsgroup</a:t>
            </a:r>
            <a:endParaRPr kumimoji="0" lang="en-GB" sz="2000" b="0" i="0" strike="noStrike" cap="none" normalizeH="0" baseline="0">
              <a:ln>
                <a:noFill/>
              </a:ln>
              <a:solidFill>
                <a:schemeClr val="tx1"/>
              </a:solidFill>
              <a:effectLst/>
              <a:latin typeface="Arial" pitchFamily="34" charset="0"/>
              <a:cs typeface="Arial" pitchFamily="34" charset="0"/>
            </a:endParaRPr>
          </a:p>
        </p:txBody>
      </p:sp>
      <p:sp>
        <p:nvSpPr>
          <p:cNvPr id="12292" name="Rectangle 4"/>
          <p:cNvSpPr>
            <a:spLocks noChangeArrowheads="1"/>
          </p:cNvSpPr>
          <p:nvPr/>
        </p:nvSpPr>
        <p:spPr bwMode="auto">
          <a:xfrm>
            <a:off x="251520" y="2924944"/>
            <a:ext cx="2377574"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GB" sz="2000" b="1" i="0" strike="noStrike" cap="none" normalizeH="0" baseline="0">
                <a:ln>
                  <a:noFill/>
                </a:ln>
                <a:solidFill>
                  <a:schemeClr val="tx1"/>
                </a:solidFill>
                <a:effectLst/>
                <a:latin typeface="Arial" pitchFamily="34" charset="0"/>
                <a:ea typeface="MS Mincho" pitchFamily="49" charset="-128"/>
                <a:cs typeface="Arial" pitchFamily="34" charset="0"/>
              </a:rPr>
              <a:t>Social networking</a:t>
            </a:r>
            <a:endParaRPr kumimoji="0" lang="en-GB" sz="2000" b="0" i="0" strike="noStrike" cap="none" normalizeH="0" baseline="0">
              <a:ln>
                <a:noFill/>
              </a:ln>
              <a:solidFill>
                <a:schemeClr val="tx1"/>
              </a:solidFill>
              <a:effectLst/>
              <a:latin typeface="Arial" pitchFamily="34" charset="0"/>
              <a:cs typeface="Arial" pitchFamily="34" charset="0"/>
            </a:endParaRPr>
          </a:p>
        </p:txBody>
      </p:sp>
      <p:sp>
        <p:nvSpPr>
          <p:cNvPr id="12293" name="Rectangle 5"/>
          <p:cNvSpPr>
            <a:spLocks noChangeArrowheads="1"/>
          </p:cNvSpPr>
          <p:nvPr/>
        </p:nvSpPr>
        <p:spPr bwMode="auto">
          <a:xfrm>
            <a:off x="251520" y="3501008"/>
            <a:ext cx="1838965"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GB" sz="2000" b="1" i="0" strike="noStrike" cap="none" normalizeH="0" baseline="0">
                <a:ln>
                  <a:noFill/>
                </a:ln>
                <a:solidFill>
                  <a:schemeClr val="tx1"/>
                </a:solidFill>
                <a:effectLst/>
                <a:latin typeface="Arial" pitchFamily="34" charset="0"/>
                <a:ea typeface="MS Mincho" pitchFamily="49" charset="-128"/>
                <a:cs typeface="Arial" pitchFamily="34" charset="0"/>
              </a:rPr>
              <a:t>Conferencing</a:t>
            </a:r>
            <a:endParaRPr kumimoji="0" lang="en-GB" sz="2000" b="0" i="0" strike="noStrike" cap="none" normalizeH="0" baseline="0">
              <a:ln>
                <a:noFill/>
              </a:ln>
              <a:solidFill>
                <a:schemeClr val="tx1"/>
              </a:solidFill>
              <a:effectLst/>
              <a:latin typeface="Arial" pitchFamily="34" charset="0"/>
              <a:cs typeface="Arial" pitchFamily="34" charset="0"/>
            </a:endParaRPr>
          </a:p>
        </p:txBody>
      </p:sp>
      <p:sp>
        <p:nvSpPr>
          <p:cNvPr id="12294" name="Rectangle 6"/>
          <p:cNvSpPr>
            <a:spLocks noChangeArrowheads="1"/>
          </p:cNvSpPr>
          <p:nvPr/>
        </p:nvSpPr>
        <p:spPr bwMode="auto">
          <a:xfrm>
            <a:off x="251520" y="4149080"/>
            <a:ext cx="89800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GB" sz="2000" b="1" i="0" strike="noStrike" cap="none" normalizeH="0" baseline="0">
                <a:ln>
                  <a:noFill/>
                </a:ln>
                <a:solidFill>
                  <a:schemeClr val="tx1"/>
                </a:solidFill>
                <a:effectLst/>
                <a:latin typeface="Arial" pitchFamily="34" charset="0"/>
                <a:ea typeface="MS Mincho" pitchFamily="49" charset="-128"/>
                <a:cs typeface="Arial" pitchFamily="34" charset="0"/>
              </a:rPr>
              <a:t>Blogs</a:t>
            </a:r>
            <a:endParaRPr kumimoji="0" lang="en-GB" sz="2000" b="0" i="0" strike="noStrike" cap="none" normalizeH="0" baseline="0">
              <a:ln>
                <a:noFill/>
              </a:ln>
              <a:solidFill>
                <a:schemeClr val="tx1"/>
              </a:solidFill>
              <a:effectLst/>
              <a:latin typeface="Arial" pitchFamily="34" charset="0"/>
              <a:cs typeface="Arial" pitchFamily="34" charset="0"/>
            </a:endParaRPr>
          </a:p>
        </p:txBody>
      </p:sp>
      <p:sp>
        <p:nvSpPr>
          <p:cNvPr id="12295" name="Rectangle 7"/>
          <p:cNvSpPr>
            <a:spLocks noChangeArrowheads="1"/>
          </p:cNvSpPr>
          <p:nvPr/>
        </p:nvSpPr>
        <p:spPr bwMode="auto">
          <a:xfrm>
            <a:off x="251520" y="4653136"/>
            <a:ext cx="209384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GB" sz="2000" b="1" i="0" strike="noStrike" cap="none" normalizeH="0" baseline="0">
                <a:ln>
                  <a:noFill/>
                </a:ln>
                <a:solidFill>
                  <a:schemeClr val="tx1"/>
                </a:solidFill>
                <a:effectLst/>
                <a:latin typeface="Arial" pitchFamily="34" charset="0"/>
                <a:ea typeface="MS Mincho" pitchFamily="49" charset="-128"/>
                <a:cs typeface="Arial" pitchFamily="34" charset="0"/>
              </a:rPr>
              <a:t>Vlogs / Podcast</a:t>
            </a:r>
            <a:endParaRPr kumimoji="0" lang="en-GB" sz="2000" b="0" i="0" strike="noStrike" cap="none" normalizeH="0" baseline="0">
              <a:ln>
                <a:noFill/>
              </a:ln>
              <a:solidFill>
                <a:schemeClr val="tx1"/>
              </a:solidFill>
              <a:effectLst/>
              <a:latin typeface="Arial" pitchFamily="34" charset="0"/>
              <a:cs typeface="Arial" pitchFamily="34" charset="0"/>
            </a:endParaRPr>
          </a:p>
        </p:txBody>
      </p:sp>
      <p:sp>
        <p:nvSpPr>
          <p:cNvPr id="2" name="TextBox 1">
            <a:extLst>
              <a:ext uri="{FF2B5EF4-FFF2-40B4-BE49-F238E27FC236}">
                <a16:creationId xmlns:a16="http://schemas.microsoft.com/office/drawing/2014/main" id="{89E6511D-2090-47F0-9450-ED3A44757911}"/>
              </a:ext>
            </a:extLst>
          </p:cNvPr>
          <p:cNvSpPr txBox="1"/>
          <p:nvPr/>
        </p:nvSpPr>
        <p:spPr>
          <a:xfrm>
            <a:off x="3409025" y="1268760"/>
            <a:ext cx="5317725" cy="584775"/>
          </a:xfrm>
          <a:prstGeom prst="rect">
            <a:avLst/>
          </a:prstGeom>
          <a:noFill/>
        </p:spPr>
        <p:txBody>
          <a:bodyPr wrap="square" rtlCol="0">
            <a:spAutoFit/>
          </a:bodyPr>
          <a:lstStyle/>
          <a:p>
            <a:r>
              <a:rPr lang="en-GB" sz="1600" dirty="0"/>
              <a:t>You can send massage (doc, video, files ) with the internet</a:t>
            </a:r>
          </a:p>
        </p:txBody>
      </p:sp>
      <p:sp>
        <p:nvSpPr>
          <p:cNvPr id="3" name="TextBox 2">
            <a:extLst>
              <a:ext uri="{FF2B5EF4-FFF2-40B4-BE49-F238E27FC236}">
                <a16:creationId xmlns:a16="http://schemas.microsoft.com/office/drawing/2014/main" id="{05792645-A60B-42FE-B92E-F86D535F476B}"/>
              </a:ext>
            </a:extLst>
          </p:cNvPr>
          <p:cNvSpPr txBox="1"/>
          <p:nvPr/>
        </p:nvSpPr>
        <p:spPr>
          <a:xfrm>
            <a:off x="3605072" y="1853535"/>
            <a:ext cx="5041778" cy="646331"/>
          </a:xfrm>
          <a:prstGeom prst="rect">
            <a:avLst/>
          </a:prstGeom>
          <a:noFill/>
        </p:spPr>
        <p:txBody>
          <a:bodyPr wrap="square" rtlCol="0">
            <a:spAutoFit/>
          </a:bodyPr>
          <a:lstStyle/>
          <a:p>
            <a:r>
              <a:rPr lang="en-GB" dirty="0"/>
              <a:t>Having conversation online  receiving and responded at any time</a:t>
            </a:r>
          </a:p>
        </p:txBody>
      </p:sp>
      <p:sp>
        <p:nvSpPr>
          <p:cNvPr id="7" name="TextBox 6">
            <a:extLst>
              <a:ext uri="{FF2B5EF4-FFF2-40B4-BE49-F238E27FC236}">
                <a16:creationId xmlns:a16="http://schemas.microsoft.com/office/drawing/2014/main" id="{3A9EA6FD-C29D-44AF-8E0D-DEEB82A1B6DA}"/>
              </a:ext>
            </a:extLst>
          </p:cNvPr>
          <p:cNvSpPr txBox="1"/>
          <p:nvPr/>
        </p:nvSpPr>
        <p:spPr>
          <a:xfrm>
            <a:off x="3338004" y="2620943"/>
            <a:ext cx="4873841" cy="369332"/>
          </a:xfrm>
          <a:prstGeom prst="rect">
            <a:avLst/>
          </a:prstGeom>
          <a:noFill/>
        </p:spPr>
        <p:txBody>
          <a:bodyPr wrap="square" rtlCol="0">
            <a:spAutoFit/>
          </a:bodyPr>
          <a:lstStyle/>
          <a:p>
            <a:r>
              <a:rPr lang="en-GB" dirty="0"/>
              <a:t>Sharing news with a online community </a:t>
            </a:r>
          </a:p>
        </p:txBody>
      </p:sp>
      <p:sp>
        <p:nvSpPr>
          <p:cNvPr id="8" name="TextBox 7">
            <a:extLst>
              <a:ext uri="{FF2B5EF4-FFF2-40B4-BE49-F238E27FC236}">
                <a16:creationId xmlns:a16="http://schemas.microsoft.com/office/drawing/2014/main" id="{B3D73D16-A094-4009-B3DE-61C03AED671A}"/>
              </a:ext>
            </a:extLst>
          </p:cNvPr>
          <p:cNvSpPr txBox="1"/>
          <p:nvPr/>
        </p:nvSpPr>
        <p:spPr>
          <a:xfrm>
            <a:off x="2974019" y="3080551"/>
            <a:ext cx="5539666" cy="646331"/>
          </a:xfrm>
          <a:prstGeom prst="rect">
            <a:avLst/>
          </a:prstGeom>
          <a:noFill/>
        </p:spPr>
        <p:txBody>
          <a:bodyPr wrap="square" rtlCol="0">
            <a:spAutoFit/>
          </a:bodyPr>
          <a:lstStyle/>
          <a:p>
            <a:r>
              <a:rPr lang="en-GB" dirty="0"/>
              <a:t>Sharing photo, video, communication with friends and family.</a:t>
            </a:r>
          </a:p>
        </p:txBody>
      </p:sp>
      <p:sp>
        <p:nvSpPr>
          <p:cNvPr id="9" name="TextBox 8">
            <a:extLst>
              <a:ext uri="{FF2B5EF4-FFF2-40B4-BE49-F238E27FC236}">
                <a16:creationId xmlns:a16="http://schemas.microsoft.com/office/drawing/2014/main" id="{F4A02E3A-14E6-4DE4-BE1A-AC8B062C08F3}"/>
              </a:ext>
            </a:extLst>
          </p:cNvPr>
          <p:cNvSpPr txBox="1"/>
          <p:nvPr/>
        </p:nvSpPr>
        <p:spPr>
          <a:xfrm>
            <a:off x="2512381" y="3726882"/>
            <a:ext cx="6380099" cy="646331"/>
          </a:xfrm>
          <a:prstGeom prst="rect">
            <a:avLst/>
          </a:prstGeom>
          <a:noFill/>
        </p:spPr>
        <p:txBody>
          <a:bodyPr wrap="square" rtlCol="0">
            <a:spAutoFit/>
          </a:bodyPr>
          <a:lstStyle/>
          <a:p>
            <a:r>
              <a:rPr lang="en-GB" dirty="0"/>
              <a:t>Such as online meeting (group video calls)mostly use for business conferencing or lessons.</a:t>
            </a:r>
          </a:p>
        </p:txBody>
      </p:sp>
      <p:sp>
        <p:nvSpPr>
          <p:cNvPr id="13" name="TextBox 12">
            <a:extLst>
              <a:ext uri="{FF2B5EF4-FFF2-40B4-BE49-F238E27FC236}">
                <a16:creationId xmlns:a16="http://schemas.microsoft.com/office/drawing/2014/main" id="{3D2E26BC-3784-4D91-A7E5-0ED09E469D36}"/>
              </a:ext>
            </a:extLst>
          </p:cNvPr>
          <p:cNvSpPr txBox="1"/>
          <p:nvPr/>
        </p:nvSpPr>
        <p:spPr>
          <a:xfrm>
            <a:off x="2831977" y="4456590"/>
            <a:ext cx="4572000" cy="1015663"/>
          </a:xfrm>
          <a:prstGeom prst="rect">
            <a:avLst/>
          </a:prstGeom>
          <a:noFill/>
        </p:spPr>
        <p:txBody>
          <a:bodyPr wrap="square" rtlCol="0">
            <a:spAutoFit/>
          </a:bodyPr>
          <a:lstStyle/>
          <a:p>
            <a:r>
              <a:rPr lang="en-US" sz="1400" dirty="0">
                <a:latin typeface="Arial"/>
                <a:cs typeface="Arial"/>
              </a:rPr>
              <a:t>allow people to express their thoughts and feelings and give details of their daily activities. Typically, a blog includes text, photos and sometimes video.</a:t>
            </a:r>
            <a:endParaRPr lang="en-GB" sz="1400" dirty="0">
              <a:latin typeface="Arial"/>
              <a:cs typeface="Arial"/>
            </a:endParaRPr>
          </a:p>
          <a:p>
            <a:endParaRPr lang="en-GB" dirty="0"/>
          </a:p>
        </p:txBody>
      </p:sp>
      <p:sp>
        <p:nvSpPr>
          <p:cNvPr id="14" name="TextBox 13">
            <a:extLst>
              <a:ext uri="{FF2B5EF4-FFF2-40B4-BE49-F238E27FC236}">
                <a16:creationId xmlns:a16="http://schemas.microsoft.com/office/drawing/2014/main" id="{FFB74F4E-F0AE-4D2E-87AB-4544F4BE9500}"/>
              </a:ext>
            </a:extLst>
          </p:cNvPr>
          <p:cNvSpPr txBox="1"/>
          <p:nvPr/>
        </p:nvSpPr>
        <p:spPr>
          <a:xfrm>
            <a:off x="2345363" y="5344357"/>
            <a:ext cx="5981891" cy="923330"/>
          </a:xfrm>
          <a:prstGeom prst="rect">
            <a:avLst/>
          </a:prstGeom>
          <a:noFill/>
        </p:spPr>
        <p:txBody>
          <a:bodyPr wrap="square" rtlCol="0">
            <a:spAutoFit/>
          </a:bodyPr>
          <a:lstStyle/>
          <a:p>
            <a:r>
              <a:rPr lang="en-GB" dirty="0"/>
              <a:t>A video blog or video log, sometimes shortened to vlog, is a form of blog for which the medium is video.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3040" y="321806"/>
            <a:ext cx="8640960" cy="7478970"/>
          </a:xfrm>
          <a:prstGeom prst="rect">
            <a:avLst/>
          </a:prstGeom>
          <a:noFill/>
        </p:spPr>
        <p:txBody>
          <a:bodyPr wrap="square" rtlCol="0">
            <a:spAutoFit/>
          </a:bodyPr>
          <a:lstStyle/>
          <a:p>
            <a:r>
              <a:rPr lang="en-GB" sz="2400" b="1" dirty="0">
                <a:latin typeface="Arial" pitchFamily="34" charset="0"/>
                <a:cs typeface="Arial" pitchFamily="34" charset="0"/>
              </a:rPr>
              <a:t>Research and create a beginners guide to the online world, include the following:-</a:t>
            </a:r>
          </a:p>
          <a:p>
            <a:endParaRPr lang="en-GB" sz="2400" dirty="0">
              <a:latin typeface="Arial" pitchFamily="34" charset="0"/>
              <a:cs typeface="Arial" pitchFamily="34" charset="0"/>
            </a:endParaRPr>
          </a:p>
          <a:p>
            <a:r>
              <a:rPr lang="en-GB" sz="2400" dirty="0">
                <a:latin typeface="Arial" pitchFamily="34" charset="0"/>
                <a:cs typeface="Arial" pitchFamily="34" charset="0"/>
              </a:rPr>
              <a:t>VoIP</a:t>
            </a:r>
          </a:p>
          <a:p>
            <a:r>
              <a:rPr lang="en-GB" sz="2400" dirty="0">
                <a:latin typeface="Arial" pitchFamily="34" charset="0"/>
                <a:cs typeface="Arial" pitchFamily="34" charset="0"/>
              </a:rPr>
              <a:t>Wikis</a:t>
            </a:r>
          </a:p>
          <a:p>
            <a:r>
              <a:rPr lang="en-GB" sz="2400" dirty="0">
                <a:latin typeface="Arial" pitchFamily="34" charset="0"/>
                <a:cs typeface="Arial" pitchFamily="34" charset="0"/>
              </a:rPr>
              <a:t>Micro blogging</a:t>
            </a:r>
          </a:p>
          <a:p>
            <a:r>
              <a:rPr lang="en-GB" sz="2400" dirty="0">
                <a:latin typeface="Arial" pitchFamily="34" charset="0"/>
                <a:cs typeface="Arial" pitchFamily="34" charset="0"/>
              </a:rPr>
              <a:t>Blogs</a:t>
            </a:r>
          </a:p>
          <a:p>
            <a:r>
              <a:rPr lang="en-GB" sz="2400" dirty="0">
                <a:latin typeface="Arial" pitchFamily="34" charset="0"/>
                <a:cs typeface="Arial" pitchFamily="34" charset="0"/>
              </a:rPr>
              <a:t>Vlogs</a:t>
            </a:r>
          </a:p>
          <a:p>
            <a:r>
              <a:rPr lang="en-GB" sz="2400" dirty="0">
                <a:latin typeface="Arial" pitchFamily="34" charset="0"/>
                <a:cs typeface="Arial" pitchFamily="34" charset="0"/>
              </a:rPr>
              <a:t>Social Networks</a:t>
            </a:r>
          </a:p>
          <a:p>
            <a:r>
              <a:rPr lang="en-GB" sz="2400" dirty="0">
                <a:latin typeface="Arial" pitchFamily="34" charset="0"/>
                <a:cs typeface="Arial" pitchFamily="34" charset="0"/>
              </a:rPr>
              <a:t>Conferencing</a:t>
            </a:r>
          </a:p>
          <a:p>
            <a:r>
              <a:rPr lang="en-GB" sz="2400" dirty="0">
                <a:latin typeface="Arial" pitchFamily="34" charset="0"/>
                <a:cs typeface="Arial" pitchFamily="34" charset="0"/>
              </a:rPr>
              <a:t>Chatrooms</a:t>
            </a:r>
          </a:p>
          <a:p>
            <a:endParaRPr lang="en-GB" sz="2400" b="1" dirty="0">
              <a:latin typeface="Arial" pitchFamily="34" charset="0"/>
              <a:cs typeface="Arial" pitchFamily="34" charset="0"/>
            </a:endParaRPr>
          </a:p>
          <a:p>
            <a:r>
              <a:rPr lang="en-GB" sz="2400" b="1" dirty="0">
                <a:latin typeface="Arial" pitchFamily="34" charset="0"/>
                <a:cs typeface="Arial" pitchFamily="34" charset="0"/>
              </a:rPr>
              <a:t>Differentiated task</a:t>
            </a:r>
          </a:p>
          <a:p>
            <a:endParaRPr lang="en-GB" sz="2400" b="1" dirty="0">
              <a:latin typeface="Arial" pitchFamily="34" charset="0"/>
              <a:cs typeface="Arial" pitchFamily="34" charset="0"/>
            </a:endParaRPr>
          </a:p>
          <a:p>
            <a:r>
              <a:rPr lang="en-GB" sz="2400" dirty="0">
                <a:latin typeface="Arial" pitchFamily="34" charset="0"/>
                <a:cs typeface="Arial" pitchFamily="34" charset="0"/>
              </a:rPr>
              <a:t>Social networks are being used to radicalise young people, would can we do to PREVENT this?</a:t>
            </a:r>
          </a:p>
          <a:p>
            <a:endParaRPr lang="en-GB" sz="2400" dirty="0">
              <a:latin typeface="Arial" pitchFamily="34" charset="0"/>
              <a:cs typeface="Arial" pitchFamily="34" charset="0"/>
            </a:endParaRPr>
          </a:p>
          <a:p>
            <a:endParaRPr lang="en-GB" sz="2400" dirty="0">
              <a:latin typeface="Arial" pitchFamily="34" charset="0"/>
              <a:cs typeface="Arial" pitchFamily="34" charset="0"/>
            </a:endParaRPr>
          </a:p>
          <a:p>
            <a:endParaRPr lang="en-GB" sz="2400" dirty="0">
              <a:latin typeface="Arial" pitchFamily="34" charset="0"/>
              <a:cs typeface="Arial" pitchFamily="34" charset="0"/>
            </a:endParaRPr>
          </a:p>
          <a:p>
            <a:endParaRPr lang="en-GB" sz="24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Worksheet Activity </a:t>
            </a:r>
          </a:p>
        </p:txBody>
      </p:sp>
      <p:sp>
        <p:nvSpPr>
          <p:cNvPr id="3" name="Content Placeholder 2"/>
          <p:cNvSpPr>
            <a:spLocks noGrp="1"/>
          </p:cNvSpPr>
          <p:nvPr>
            <p:ph idx="1"/>
          </p:nvPr>
        </p:nvSpPr>
        <p:spPr>
          <a:xfrm>
            <a:off x="539552" y="2852936"/>
            <a:ext cx="8229600" cy="1565629"/>
          </a:xfrm>
        </p:spPr>
        <p:txBody>
          <a:bodyPr/>
          <a:lstStyle/>
          <a:p>
            <a:pPr marL="0" indent="0">
              <a:buNone/>
            </a:pPr>
            <a:r>
              <a:rPr lang="en-GB"/>
              <a:t>Complete the worksheet provided on Online Communication.</a:t>
            </a:r>
          </a:p>
        </p:txBody>
      </p:sp>
    </p:spTree>
    <p:extLst>
      <p:ext uri="{BB962C8B-B14F-4D97-AF65-F5344CB8AC3E}">
        <p14:creationId xmlns:p14="http://schemas.microsoft.com/office/powerpoint/2010/main" val="355167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251520" y="546448"/>
            <a:ext cx="864096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2400" b="0" i="0" u="none" strike="noStrike" cap="none" normalizeH="0" baseline="0">
                <a:ln>
                  <a:noFill/>
                </a:ln>
                <a:solidFill>
                  <a:schemeClr val="tx1"/>
                </a:solidFill>
                <a:effectLst/>
                <a:latin typeface="Arial" pitchFamily="34" charset="0"/>
                <a:ea typeface="MS Mincho" pitchFamily="49" charset="-128"/>
                <a:cs typeface="Arial" pitchFamily="34" charset="0"/>
              </a:rPr>
              <a:t>What does VoIP stand for?</a:t>
            </a:r>
            <a:endParaRPr kumimoji="0" lang="en-US" sz="2400" b="0" i="0" u="none" strike="noStrike" cap="none" normalizeH="0" baseline="0">
              <a:ln>
                <a:noFill/>
              </a:ln>
              <a:solidFill>
                <a:srgbClr val="FF0000"/>
              </a:solidFill>
              <a:effectLst/>
              <a:latin typeface="Arial" pitchFamily="34" charset="0"/>
              <a:cs typeface="Arial" pitchFamily="34" charset="0"/>
            </a:endParaRPr>
          </a:p>
        </p:txBody>
      </p:sp>
      <p:sp>
        <p:nvSpPr>
          <p:cNvPr id="10242" name="Rectangle 2"/>
          <p:cNvSpPr>
            <a:spLocks noChangeArrowheads="1"/>
          </p:cNvSpPr>
          <p:nvPr/>
        </p:nvSpPr>
        <p:spPr bwMode="auto">
          <a:xfrm>
            <a:off x="251520" y="1484784"/>
            <a:ext cx="864096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2400" b="0" i="0" u="none" strike="noStrike" cap="none" normalizeH="0" baseline="0">
                <a:ln>
                  <a:noFill/>
                </a:ln>
                <a:solidFill>
                  <a:schemeClr val="tx1"/>
                </a:solidFill>
                <a:effectLst/>
                <a:latin typeface="Arial" pitchFamily="34" charset="0"/>
                <a:ea typeface="MS Mincho" pitchFamily="49" charset="-128"/>
                <a:cs typeface="Arial" pitchFamily="34" charset="0"/>
              </a:rPr>
              <a:t>What does VoIP do? </a:t>
            </a:r>
            <a:endParaRPr kumimoji="0" lang="en-US" sz="2400" b="0" i="0" u="none" strike="noStrike" cap="none" normalizeH="0" baseline="0">
              <a:ln>
                <a:noFill/>
              </a:ln>
              <a:solidFill>
                <a:srgbClr val="FF0000"/>
              </a:solidFill>
              <a:effectLst/>
              <a:latin typeface="Arial" pitchFamily="34" charset="0"/>
              <a:cs typeface="Arial" pitchFamily="34" charset="0"/>
            </a:endParaRPr>
          </a:p>
        </p:txBody>
      </p:sp>
      <p:sp>
        <p:nvSpPr>
          <p:cNvPr id="102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51" name="Rectangle 11"/>
          <p:cNvSpPr>
            <a:spLocks noChangeArrowheads="1"/>
          </p:cNvSpPr>
          <p:nvPr/>
        </p:nvSpPr>
        <p:spPr bwMode="auto">
          <a:xfrm>
            <a:off x="251520" y="2670011"/>
            <a:ext cx="856895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MS Mincho" pitchFamily="49" charset="-128"/>
                <a:cs typeface="Arial" pitchFamily="34" charset="0"/>
              </a:rPr>
              <a:t>What are the limitations of VoIP? </a:t>
            </a:r>
            <a:endParaRPr kumimoji="0" lang="en-US" sz="2400" b="0" i="0" u="none" strike="noStrike" cap="none" normalizeH="0" baseline="0" dirty="0">
              <a:ln>
                <a:noFill/>
              </a:ln>
              <a:solidFill>
                <a:srgbClr val="FF0000"/>
              </a:solidFill>
              <a:effectLst/>
              <a:latin typeface="Arial" pitchFamily="34" charset="0"/>
              <a:cs typeface="Arial" pitchFamily="34" charset="0"/>
            </a:endParaRPr>
          </a:p>
        </p:txBody>
      </p:sp>
      <p:sp>
        <p:nvSpPr>
          <p:cNvPr id="10252" name="Rectangle 12"/>
          <p:cNvSpPr>
            <a:spLocks noChangeArrowheads="1"/>
          </p:cNvSpPr>
          <p:nvPr/>
        </p:nvSpPr>
        <p:spPr bwMode="auto">
          <a:xfrm>
            <a:off x="251520" y="4038163"/>
            <a:ext cx="864096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400" b="0" i="0" u="none" strike="noStrike" cap="none" normalizeH="0" baseline="0">
                <a:ln>
                  <a:noFill/>
                </a:ln>
                <a:solidFill>
                  <a:schemeClr val="tx1"/>
                </a:solidFill>
                <a:effectLst/>
                <a:latin typeface="Arial" pitchFamily="34" charset="0"/>
                <a:ea typeface="MS Mincho" pitchFamily="49" charset="-128"/>
                <a:cs typeface="Arial" pitchFamily="34" charset="0"/>
              </a:rPr>
              <a:t>What are the benefits of VoIP? </a:t>
            </a:r>
            <a:endParaRPr kumimoji="0" lang="en-US" sz="2400" b="0" i="0" u="none" strike="noStrike" cap="none" normalizeH="0" baseline="0">
              <a:ln>
                <a:noFill/>
              </a:ln>
              <a:solidFill>
                <a:srgbClr val="FF0000"/>
              </a:solidFill>
              <a:effectLst/>
              <a:latin typeface="Arial" pitchFamily="34" charset="0"/>
              <a:cs typeface="Arial" pitchFamily="34" charset="0"/>
            </a:endParaRPr>
          </a:p>
        </p:txBody>
      </p:sp>
      <p:sp>
        <p:nvSpPr>
          <p:cNvPr id="2" name="TextBox 1">
            <a:extLst>
              <a:ext uri="{FF2B5EF4-FFF2-40B4-BE49-F238E27FC236}">
                <a16:creationId xmlns:a16="http://schemas.microsoft.com/office/drawing/2014/main" id="{6E7CA883-6D4B-4A4F-8955-5E9ACB3A0659}"/>
              </a:ext>
            </a:extLst>
          </p:cNvPr>
          <p:cNvSpPr txBox="1"/>
          <p:nvPr/>
        </p:nvSpPr>
        <p:spPr>
          <a:xfrm>
            <a:off x="4172505" y="656948"/>
            <a:ext cx="3302493" cy="646331"/>
          </a:xfrm>
          <a:prstGeom prst="rect">
            <a:avLst/>
          </a:prstGeom>
          <a:noFill/>
        </p:spPr>
        <p:txBody>
          <a:bodyPr wrap="square" rtlCol="0">
            <a:spAutoFit/>
          </a:bodyPr>
          <a:lstStyle/>
          <a:p>
            <a:r>
              <a:rPr lang="en-GB" dirty="0"/>
              <a:t>Voice over internet protocol</a:t>
            </a:r>
          </a:p>
        </p:txBody>
      </p:sp>
      <p:sp>
        <p:nvSpPr>
          <p:cNvPr id="4" name="TextBox 3">
            <a:extLst>
              <a:ext uri="{FF2B5EF4-FFF2-40B4-BE49-F238E27FC236}">
                <a16:creationId xmlns:a16="http://schemas.microsoft.com/office/drawing/2014/main" id="{951224F1-A113-45AF-B290-20D231253304}"/>
              </a:ext>
            </a:extLst>
          </p:cNvPr>
          <p:cNvSpPr txBox="1"/>
          <p:nvPr/>
        </p:nvSpPr>
        <p:spPr>
          <a:xfrm>
            <a:off x="3773010" y="1409589"/>
            <a:ext cx="4287914" cy="923330"/>
          </a:xfrm>
          <a:prstGeom prst="rect">
            <a:avLst/>
          </a:prstGeom>
          <a:noFill/>
        </p:spPr>
        <p:txBody>
          <a:bodyPr wrap="square" rtlCol="0">
            <a:spAutoFit/>
          </a:bodyPr>
          <a:lstStyle/>
          <a:p>
            <a:r>
              <a:rPr lang="en-GB" dirty="0"/>
              <a:t>Is a method of real-time communication over the internet with very low cost.</a:t>
            </a:r>
          </a:p>
        </p:txBody>
      </p:sp>
      <p:sp>
        <p:nvSpPr>
          <p:cNvPr id="6" name="TextBox 5">
            <a:extLst>
              <a:ext uri="{FF2B5EF4-FFF2-40B4-BE49-F238E27FC236}">
                <a16:creationId xmlns:a16="http://schemas.microsoft.com/office/drawing/2014/main" id="{EEC79355-DEB4-4CE5-A3FF-FCBEA9B76188}"/>
              </a:ext>
            </a:extLst>
          </p:cNvPr>
          <p:cNvSpPr txBox="1"/>
          <p:nvPr/>
        </p:nvSpPr>
        <p:spPr>
          <a:xfrm>
            <a:off x="3773010" y="3084056"/>
            <a:ext cx="5047462" cy="954107"/>
          </a:xfrm>
          <a:prstGeom prst="rect">
            <a:avLst/>
          </a:prstGeom>
          <a:noFill/>
        </p:spPr>
        <p:txBody>
          <a:bodyPr wrap="square" rtlCol="0">
            <a:spAutoFit/>
          </a:bodyPr>
          <a:lstStyle/>
          <a:p>
            <a:r>
              <a:rPr lang="en-GB" sz="1400" dirty="0"/>
              <a:t>Relies on internet connection so it can be slow connection or it can cut out.</a:t>
            </a:r>
          </a:p>
          <a:p>
            <a:r>
              <a:rPr lang="en-GB" sz="1400" dirty="0"/>
              <a:t>Data exchanged over the internet is at risk of  security threats such as hackers.</a:t>
            </a:r>
          </a:p>
        </p:txBody>
      </p:sp>
      <p:sp>
        <p:nvSpPr>
          <p:cNvPr id="7" name="TextBox 6">
            <a:extLst>
              <a:ext uri="{FF2B5EF4-FFF2-40B4-BE49-F238E27FC236}">
                <a16:creationId xmlns:a16="http://schemas.microsoft.com/office/drawing/2014/main" id="{908766EC-60F2-48CA-95B5-C935680506A1}"/>
              </a:ext>
            </a:extLst>
          </p:cNvPr>
          <p:cNvSpPr txBox="1"/>
          <p:nvPr/>
        </p:nvSpPr>
        <p:spPr>
          <a:xfrm>
            <a:off x="2077375" y="4740676"/>
            <a:ext cx="5166804" cy="923330"/>
          </a:xfrm>
          <a:prstGeom prst="rect">
            <a:avLst/>
          </a:prstGeom>
          <a:noFill/>
        </p:spPr>
        <p:txBody>
          <a:bodyPr wrap="square" rtlCol="0">
            <a:spAutoFit/>
          </a:bodyPr>
          <a:lstStyle/>
          <a:p>
            <a:r>
              <a:rPr lang="en-GB" dirty="0"/>
              <a:t>Able to contact someone anywhere in the world where there is an internet connection</a:t>
            </a:r>
          </a:p>
          <a:p>
            <a:r>
              <a:rPr lang="en-GB" dirty="0"/>
              <a:t>Reduces travel costs, travel time,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251520" y="546448"/>
            <a:ext cx="864096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2400" b="0" i="0" u="none" strike="noStrike" cap="none" normalizeH="0" baseline="0">
                <a:ln>
                  <a:noFill/>
                </a:ln>
                <a:solidFill>
                  <a:schemeClr val="tx1"/>
                </a:solidFill>
                <a:effectLst/>
                <a:latin typeface="Arial" pitchFamily="34" charset="0"/>
                <a:ea typeface="MS Mincho" pitchFamily="49" charset="-128"/>
                <a:cs typeface="Arial" pitchFamily="34" charset="0"/>
              </a:rPr>
              <a:t>What does VoIP stand for? </a:t>
            </a:r>
            <a:r>
              <a:rPr lang="en-GB" sz="2400">
                <a:solidFill>
                  <a:srgbClr val="FF0000"/>
                </a:solidFill>
                <a:latin typeface="Arial" pitchFamily="34" charset="0"/>
                <a:cs typeface="Arial" pitchFamily="34" charset="0"/>
              </a:rPr>
              <a:t>Voice over Internet Protocol.</a:t>
            </a:r>
            <a:endParaRPr kumimoji="0" lang="en-US" sz="2400" b="0" i="0" u="none" strike="noStrike" cap="none" normalizeH="0" baseline="0">
              <a:ln>
                <a:noFill/>
              </a:ln>
              <a:solidFill>
                <a:srgbClr val="FF0000"/>
              </a:solidFill>
              <a:effectLst/>
              <a:latin typeface="Arial" pitchFamily="34" charset="0"/>
              <a:cs typeface="Arial" pitchFamily="34" charset="0"/>
            </a:endParaRPr>
          </a:p>
        </p:txBody>
      </p:sp>
      <p:sp>
        <p:nvSpPr>
          <p:cNvPr id="10242" name="Rectangle 2"/>
          <p:cNvSpPr>
            <a:spLocks noChangeArrowheads="1"/>
          </p:cNvSpPr>
          <p:nvPr/>
        </p:nvSpPr>
        <p:spPr bwMode="auto">
          <a:xfrm>
            <a:off x="251520" y="1229851"/>
            <a:ext cx="864096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2400" b="0" i="0" u="none" strike="noStrike" cap="none" normalizeH="0" baseline="0">
                <a:ln>
                  <a:noFill/>
                </a:ln>
                <a:solidFill>
                  <a:schemeClr val="tx1"/>
                </a:solidFill>
                <a:effectLst/>
                <a:latin typeface="Arial" pitchFamily="34" charset="0"/>
                <a:ea typeface="MS Mincho" pitchFamily="49" charset="-128"/>
                <a:cs typeface="Arial" pitchFamily="34" charset="0"/>
              </a:rPr>
              <a:t>What does VoIP do? </a:t>
            </a:r>
            <a:r>
              <a:rPr lang="en-GB" sz="2400">
                <a:solidFill>
                  <a:srgbClr val="FF0000"/>
                </a:solidFill>
                <a:latin typeface="Arial" pitchFamily="34" charset="0"/>
                <a:cs typeface="Arial" pitchFamily="34" charset="0"/>
              </a:rPr>
              <a:t>VoIP allows you to make free, or very low cost, telephone calls over the Internet.</a:t>
            </a:r>
            <a:endParaRPr kumimoji="0" lang="en-US" sz="2400" b="0" i="0" u="none" strike="noStrike" cap="none" normalizeH="0" baseline="0">
              <a:ln>
                <a:noFill/>
              </a:ln>
              <a:solidFill>
                <a:srgbClr val="FF0000"/>
              </a:solidFill>
              <a:effectLst/>
              <a:latin typeface="Arial" pitchFamily="34" charset="0"/>
              <a:cs typeface="Arial" pitchFamily="34" charset="0"/>
            </a:endParaRPr>
          </a:p>
        </p:txBody>
      </p:sp>
      <p:sp>
        <p:nvSpPr>
          <p:cNvPr id="102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51" name="Rectangle 11"/>
          <p:cNvSpPr>
            <a:spLocks noChangeArrowheads="1"/>
          </p:cNvSpPr>
          <p:nvPr/>
        </p:nvSpPr>
        <p:spPr bwMode="auto">
          <a:xfrm>
            <a:off x="251520" y="2300679"/>
            <a:ext cx="8568952"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ea typeface="MS Mincho" pitchFamily="49" charset="-128"/>
                <a:cs typeface="Arial" pitchFamily="34" charset="0"/>
              </a:rPr>
              <a:t>What are the limitations of VoIP? </a:t>
            </a:r>
            <a:r>
              <a:rPr kumimoji="0" lang="en-US" sz="2400" b="0" i="0" u="none" strike="noStrike" cap="none" normalizeH="0" baseline="0">
                <a:ln>
                  <a:noFill/>
                </a:ln>
                <a:solidFill>
                  <a:srgbClr val="FF0000"/>
                </a:solidFill>
                <a:effectLst/>
                <a:latin typeface="Arial" pitchFamily="34" charset="0"/>
                <a:ea typeface="MS Mincho" pitchFamily="49" charset="-128"/>
                <a:cs typeface="Arial" pitchFamily="34" charset="0"/>
              </a:rPr>
              <a:t>Restricted to</a:t>
            </a:r>
            <a:r>
              <a:rPr kumimoji="0" lang="en-US" sz="2400" b="0" i="0" u="none" strike="noStrike" cap="none" normalizeH="0">
                <a:ln>
                  <a:noFill/>
                </a:ln>
                <a:solidFill>
                  <a:srgbClr val="FF0000"/>
                </a:solidFill>
                <a:effectLst/>
                <a:latin typeface="Arial" pitchFamily="34" charset="0"/>
                <a:ea typeface="MS Mincho" pitchFamily="49" charset="-128"/>
                <a:cs typeface="Arial" pitchFamily="34" charset="0"/>
              </a:rPr>
              <a:t> internet access, data usage, service signal, broadband connection better suited.</a:t>
            </a:r>
            <a:endParaRPr kumimoji="0" lang="en-US" sz="2400" b="0" i="0" u="none" strike="noStrike" cap="none" normalizeH="0" baseline="0">
              <a:ln>
                <a:noFill/>
              </a:ln>
              <a:solidFill>
                <a:srgbClr val="FF0000"/>
              </a:solidFill>
              <a:effectLst/>
              <a:latin typeface="Arial" pitchFamily="34" charset="0"/>
              <a:cs typeface="Arial" pitchFamily="34" charset="0"/>
            </a:endParaRPr>
          </a:p>
        </p:txBody>
      </p:sp>
      <p:sp>
        <p:nvSpPr>
          <p:cNvPr id="10252" name="Rectangle 12"/>
          <p:cNvSpPr>
            <a:spLocks noChangeArrowheads="1"/>
          </p:cNvSpPr>
          <p:nvPr/>
        </p:nvSpPr>
        <p:spPr bwMode="auto">
          <a:xfrm>
            <a:off x="251520" y="3668831"/>
            <a:ext cx="864096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400" b="0" i="0" u="none" strike="noStrike" cap="none" normalizeH="0" baseline="0">
                <a:ln>
                  <a:noFill/>
                </a:ln>
                <a:solidFill>
                  <a:schemeClr val="tx1"/>
                </a:solidFill>
                <a:effectLst/>
                <a:latin typeface="Arial" pitchFamily="34" charset="0"/>
                <a:ea typeface="MS Mincho" pitchFamily="49" charset="-128"/>
                <a:cs typeface="Arial" pitchFamily="34" charset="0"/>
              </a:rPr>
              <a:t>What are the benefits of VoIP? </a:t>
            </a:r>
            <a:r>
              <a:rPr kumimoji="0" lang="en-US" sz="2400" b="0" i="0" u="none" strike="noStrike" cap="none" normalizeH="0" baseline="0">
                <a:ln>
                  <a:noFill/>
                </a:ln>
                <a:solidFill>
                  <a:srgbClr val="FF0000"/>
                </a:solidFill>
                <a:effectLst/>
                <a:latin typeface="Arial" pitchFamily="34" charset="0"/>
                <a:ea typeface="MS Mincho" pitchFamily="49" charset="-128"/>
                <a:cs typeface="Arial" pitchFamily="34" charset="0"/>
              </a:rPr>
              <a:t>Free calls,</a:t>
            </a:r>
            <a:r>
              <a:rPr kumimoji="0" lang="en-US" sz="2400" b="0" i="0" u="none" strike="noStrike" cap="none" normalizeH="0">
                <a:ln>
                  <a:noFill/>
                </a:ln>
                <a:solidFill>
                  <a:srgbClr val="FF0000"/>
                </a:solidFill>
                <a:effectLst/>
                <a:latin typeface="Arial" pitchFamily="34" charset="0"/>
                <a:ea typeface="MS Mincho" pitchFamily="49" charset="-128"/>
                <a:cs typeface="Arial" pitchFamily="34" charset="0"/>
              </a:rPr>
              <a:t> you can use this from your Smartphone or computer, you can multi task if you are using your computer. </a:t>
            </a:r>
            <a:endParaRPr kumimoji="0" lang="en-US" sz="2400" b="0" i="0" u="none" strike="noStrike" cap="none" normalizeH="0" baseline="0">
              <a:ln>
                <a:noFill/>
              </a:ln>
              <a:solidFill>
                <a:srgbClr val="FF0000"/>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F6F0895D00904B99A38463B3418170" ma:contentTypeVersion="8" ma:contentTypeDescription="Create a new document." ma:contentTypeScope="" ma:versionID="9a3c3718452ce6a310fda8fb004f95c7">
  <xsd:schema xmlns:xsd="http://www.w3.org/2001/XMLSchema" xmlns:xs="http://www.w3.org/2001/XMLSchema" xmlns:p="http://schemas.microsoft.com/office/2006/metadata/properties" xmlns:ns3="dee92924-728f-4ac4-8c4c-a579cf03fc80" xmlns:ns4="0901a070-46d3-4f1a-a681-df9244dbc308" targetNamespace="http://schemas.microsoft.com/office/2006/metadata/properties" ma:root="true" ma:fieldsID="185a88b18c143dfe05e29ba63bc7224c" ns3:_="" ns4:_="">
    <xsd:import namespace="dee92924-728f-4ac4-8c4c-a579cf03fc80"/>
    <xsd:import namespace="0901a070-46d3-4f1a-a681-df9244dbc30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92924-728f-4ac4-8c4c-a579cf03fc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01a070-46d3-4f1a-a681-df9244dbc30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5B634A-12CB-4C21-998B-D14F72C888D1}">
  <ds:schemaRefs>
    <ds:schemaRef ds:uri="http://schemas.microsoft.com/sharepoint/v3/contenttype/forms"/>
  </ds:schemaRefs>
</ds:datastoreItem>
</file>

<file path=customXml/itemProps2.xml><?xml version="1.0" encoding="utf-8"?>
<ds:datastoreItem xmlns:ds="http://schemas.openxmlformats.org/officeDocument/2006/customXml" ds:itemID="{15553DEF-834B-4054-AF7B-3EFDF091ABC0}">
  <ds:schemaRefs>
    <ds:schemaRef ds:uri="http://purl.org/dc/dcmitype/"/>
    <ds:schemaRef ds:uri="dee92924-728f-4ac4-8c4c-a579cf03fc80"/>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schemas.openxmlformats.org/package/2006/metadata/core-properties"/>
    <ds:schemaRef ds:uri="0901a070-46d3-4f1a-a681-df9244dbc308"/>
    <ds:schemaRef ds:uri="http://purl.org/dc/terms/"/>
  </ds:schemaRefs>
</ds:datastoreItem>
</file>

<file path=customXml/itemProps3.xml><?xml version="1.0" encoding="utf-8"?>
<ds:datastoreItem xmlns:ds="http://schemas.openxmlformats.org/officeDocument/2006/customXml" ds:itemID="{88F85BAE-F1DB-46F7-9489-0D0EFEBE9C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92924-728f-4ac4-8c4c-a579cf03fc80"/>
    <ds:schemaRef ds:uri="0901a070-46d3-4f1a-a681-df9244dbc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73</TotalTime>
  <Words>648</Words>
  <Application>Microsoft Office PowerPoint</Application>
  <PresentationFormat>On-screen Show (4:3)</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MS Mincho</vt:lpstr>
      <vt:lpstr>Arial</vt:lpstr>
      <vt:lpstr>Century Gothic</vt:lpstr>
      <vt:lpstr>Wingdings</vt:lpstr>
      <vt:lpstr>Wingdings 3</vt:lpstr>
      <vt:lpstr>Ion</vt:lpstr>
      <vt:lpstr>Online Communication</vt:lpstr>
      <vt:lpstr>PowerPoint Presentation</vt:lpstr>
      <vt:lpstr>PowerPoint Presentation</vt:lpstr>
      <vt:lpstr>PowerPoint Presentation</vt:lpstr>
      <vt:lpstr>PowerPoint Presentation</vt:lpstr>
      <vt:lpstr>PowerPoint Presentation</vt:lpstr>
      <vt:lpstr>Worksheet Activity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Communication</dc:title>
  <dc:creator>malik</dc:creator>
  <cp:lastModifiedBy>AMIR JAFARI</cp:lastModifiedBy>
  <cp:revision>7</cp:revision>
  <dcterms:created xsi:type="dcterms:W3CDTF">2015-09-28T17:55:05Z</dcterms:created>
  <dcterms:modified xsi:type="dcterms:W3CDTF">2022-11-22T11:12:59Z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0x010100D8F6F0895D00904B99A38463B3418170</vt:lpwstr>
  </property>
</Properties>
</file>