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7" r:id="rId3"/>
    <p:sldId id="258" r:id="rId4"/>
    <p:sldId id="268" r:id="rId5"/>
    <p:sldId id="260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27"/>
    <p:restoredTop sz="94662"/>
  </p:normalViewPr>
  <p:slideViewPr>
    <p:cSldViewPr snapToGrid="0" snapToObjects="1">
      <p:cViewPr varScale="1">
        <p:scale>
          <a:sx n="59" d="100"/>
          <a:sy n="59" d="100"/>
        </p:scale>
        <p:origin x="192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4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362AC-D04D-4E97-A55F-AC851494A4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E4F58-A0F1-413A-912C-768C0FBB8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5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3FC53-5DE0-0341-B573-0C125B9A571C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B3C62-EA2E-8A42-9F7C-25AE1C67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B3C62-EA2E-8A42-9F7C-25AE1C677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9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3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39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29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41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7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3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4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04719"/>
            <a:ext cx="861060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19233"/>
            <a:ext cx="861060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28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8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4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5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00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  <p:sldLayoutId id="21474840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Health monitor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Callum Owen-Bridge (15002504)</a:t>
            </a:r>
          </a:p>
        </p:txBody>
      </p:sp>
    </p:spTree>
    <p:extLst>
      <p:ext uri="{BB962C8B-B14F-4D97-AF65-F5344CB8AC3E}">
        <p14:creationId xmlns:p14="http://schemas.microsoft.com/office/powerpoint/2010/main" val="2005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are struggling to monitor their ongoing health problems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People are unable to monitor their health in their workplace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Patient’s feel that consultation results from health care professionals are slow</a:t>
            </a:r>
          </a:p>
        </p:txBody>
      </p:sp>
    </p:spTree>
    <p:extLst>
      <p:ext uri="{BB962C8B-B14F-4D97-AF65-F5344CB8AC3E}">
        <p14:creationId xmlns:p14="http://schemas.microsoft.com/office/powerpoint/2010/main" val="33460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701642" y="1659852"/>
            <a:ext cx="10804558" cy="4950498"/>
            <a:chOff x="-73187" y="92466"/>
            <a:chExt cx="8740637" cy="4004808"/>
          </a:xfrm>
        </p:grpSpPr>
        <p:pic>
          <p:nvPicPr>
            <p:cNvPr id="27" name="Picture 26" descr="/Users/o0JAC0B0o/Google Drive/EE/Level I/Semester 2/Coursework/eHealth/Images/monito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201" y="192024"/>
              <a:ext cx="4546600" cy="39052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5715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28" name="Straight Arrow Connector 27"/>
            <p:cNvCxnSpPr/>
            <p:nvPr/>
          </p:nvCxnSpPr>
          <p:spPr>
            <a:xfrm>
              <a:off x="44371" y="1899563"/>
              <a:ext cx="2110506" cy="5862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2826" y="2824587"/>
              <a:ext cx="2696659" cy="5862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2825" y="443703"/>
              <a:ext cx="1946382" cy="5862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826" y="3885526"/>
              <a:ext cx="2485644" cy="1172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672155" y="2436078"/>
              <a:ext cx="1688476" cy="5129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554746" y="1733609"/>
              <a:ext cx="1817430" cy="6594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995224" y="960252"/>
              <a:ext cx="3376952" cy="5129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2826" y="1148187"/>
              <a:ext cx="2696659" cy="5862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4126173" y="2914708"/>
              <a:ext cx="3246003" cy="806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54"/>
            <p:cNvSpPr txBox="1"/>
            <p:nvPr/>
          </p:nvSpPr>
          <p:spPr>
            <a:xfrm>
              <a:off x="50545" y="92466"/>
              <a:ext cx="1188373" cy="357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effectLst/>
                  <a:latin typeface="Calibri" charset="0"/>
                  <a:ea typeface="Times New Roman" charset="0"/>
                  <a:cs typeface="Times New Roman" charset="0"/>
                </a:rPr>
                <a:t>Electrode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38" name="Text Box 55"/>
            <p:cNvSpPr txBox="1"/>
            <p:nvPr/>
          </p:nvSpPr>
          <p:spPr>
            <a:xfrm>
              <a:off x="44371" y="792512"/>
              <a:ext cx="1477850" cy="357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effectLst/>
                  <a:latin typeface="Calibri" charset="0"/>
                  <a:ea typeface="Times New Roman" charset="0"/>
                  <a:cs typeface="Times New Roman" charset="0"/>
                </a:rPr>
                <a:t>Battery Pack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39" name="Text Box 56"/>
            <p:cNvSpPr txBox="1"/>
            <p:nvPr/>
          </p:nvSpPr>
          <p:spPr>
            <a:xfrm>
              <a:off x="32825" y="1478470"/>
              <a:ext cx="1349660" cy="357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effectLst/>
                  <a:latin typeface="Calibri" charset="0"/>
                  <a:ea typeface="Times New Roman" charset="0"/>
                  <a:cs typeface="Times New Roman" charset="0"/>
                </a:rPr>
                <a:t>ECG/EMG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40" name="Text Box 57"/>
            <p:cNvSpPr txBox="1"/>
            <p:nvPr/>
          </p:nvSpPr>
          <p:spPr>
            <a:xfrm>
              <a:off x="-73187" y="2408139"/>
              <a:ext cx="1595409" cy="357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>
                  <a:effectLst/>
                  <a:latin typeface="Calibri" charset="0"/>
                  <a:ea typeface="Times New Roman" charset="0"/>
                  <a:cs typeface="Times New Roman" charset="0"/>
                </a:rPr>
                <a:t>Thermometer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41" name="Text Box 58"/>
            <p:cNvSpPr txBox="1"/>
            <p:nvPr/>
          </p:nvSpPr>
          <p:spPr>
            <a:xfrm>
              <a:off x="0" y="3529551"/>
              <a:ext cx="1522222" cy="357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>
                  <a:effectLst/>
                  <a:latin typeface="Calibri" charset="0"/>
                  <a:ea typeface="Times New Roman" charset="0"/>
                  <a:cs typeface="Times New Roman" charset="0"/>
                </a:rPr>
                <a:t>Glucometer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42" name="Text Box 59"/>
            <p:cNvSpPr txBox="1"/>
            <p:nvPr/>
          </p:nvSpPr>
          <p:spPr>
            <a:xfrm>
              <a:off x="6022517" y="2571416"/>
              <a:ext cx="1522222" cy="357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>
                  <a:effectLst/>
                  <a:latin typeface="Calibri" charset="0"/>
                  <a:ea typeface="Times New Roman" charset="0"/>
                  <a:cs typeface="Times New Roman" charset="0"/>
                </a:rPr>
                <a:t>Monitor 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43" name="Text Box 60"/>
            <p:cNvSpPr txBox="1"/>
            <p:nvPr/>
          </p:nvSpPr>
          <p:spPr>
            <a:xfrm>
              <a:off x="6022517" y="2062441"/>
              <a:ext cx="1797112" cy="357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effectLst/>
                  <a:latin typeface="Calibri" charset="0"/>
                  <a:ea typeface="Times New Roman" charset="0"/>
                  <a:cs typeface="Times New Roman" charset="0"/>
                </a:rPr>
                <a:t>Pulse-oximeter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44" name="Text Box 61"/>
            <p:cNvSpPr txBox="1"/>
            <p:nvPr/>
          </p:nvSpPr>
          <p:spPr>
            <a:xfrm>
              <a:off x="5986151" y="1365138"/>
              <a:ext cx="2681299" cy="3574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effectLst/>
                  <a:latin typeface="Calibri" charset="0"/>
                  <a:ea typeface="Times New Roman" charset="0"/>
                  <a:cs typeface="Times New Roman" charset="0"/>
                </a:rPr>
                <a:t>Galvanic Skin Response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45" name="Text Box 62"/>
            <p:cNvSpPr txBox="1"/>
            <p:nvPr/>
          </p:nvSpPr>
          <p:spPr>
            <a:xfrm>
              <a:off x="6022004" y="581526"/>
              <a:ext cx="2512771" cy="357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>
                  <a:effectLst/>
                  <a:latin typeface="Calibri" charset="0"/>
                  <a:ea typeface="Times New Roman" charset="0"/>
                  <a:cs typeface="Times New Roman" charset="0"/>
                </a:rPr>
                <a:t>Air flow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Portable, accurate and provides fast results</a:t>
            </a:r>
          </a:p>
          <a:p>
            <a:endParaRPr lang="en-US" dirty="0"/>
          </a:p>
          <a:p>
            <a:r>
              <a:rPr lang="en-US" dirty="0"/>
              <a:t>Measures multiple vital signs of the human body</a:t>
            </a:r>
          </a:p>
          <a:p>
            <a:endParaRPr lang="en-US" dirty="0"/>
          </a:p>
          <a:p>
            <a:r>
              <a:rPr lang="en-US" dirty="0"/>
              <a:t>The data can be stored on a computer and accessed by health care professionals </a:t>
            </a:r>
          </a:p>
          <a:p>
            <a:endParaRPr lang="en-US" dirty="0"/>
          </a:p>
          <a:p>
            <a:r>
              <a:rPr lang="en-US" dirty="0"/>
              <a:t>Continuous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7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640" y="586246"/>
            <a:ext cx="9905998" cy="1478570"/>
          </a:xfrm>
        </p:spPr>
        <p:txBody>
          <a:bodyPr/>
          <a:lstStyle/>
          <a:p>
            <a:r>
              <a:rPr lang="en-US" dirty="0"/>
              <a:t>Solution -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41" y="1680412"/>
            <a:ext cx="9905999" cy="5025187"/>
          </a:xfrm>
        </p:spPr>
        <p:txBody>
          <a:bodyPr>
            <a:normAutofit/>
          </a:bodyPr>
          <a:lstStyle/>
          <a:p>
            <a:r>
              <a:rPr lang="en-US" dirty="0"/>
              <a:t>The device has an array of sensors and is modular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can measure:</a:t>
            </a:r>
          </a:p>
          <a:p>
            <a:pPr lvl="1"/>
            <a:r>
              <a:rPr lang="en-US" dirty="0"/>
              <a:t>Blood oxygen concentration</a:t>
            </a:r>
          </a:p>
          <a:p>
            <a:pPr lvl="1"/>
            <a:r>
              <a:rPr lang="en-US" dirty="0"/>
              <a:t>Air flow </a:t>
            </a:r>
          </a:p>
          <a:p>
            <a:pPr lvl="1"/>
            <a:r>
              <a:rPr lang="en-US" dirty="0"/>
              <a:t>Heart rate </a:t>
            </a:r>
          </a:p>
          <a:p>
            <a:pPr lvl="1"/>
            <a:r>
              <a:rPr lang="en-US" dirty="0"/>
              <a:t>Muscle activity</a:t>
            </a:r>
          </a:p>
          <a:p>
            <a:pPr lvl="1"/>
            <a:r>
              <a:rPr lang="en-US" dirty="0"/>
              <a:t>Galvanic skin response</a:t>
            </a:r>
          </a:p>
          <a:p>
            <a:pPr lvl="1"/>
            <a:r>
              <a:rPr lang="en-US" dirty="0"/>
              <a:t>Body temperature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Bluetooth to communicate with an application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battery pack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3" t="12197" r="5877" b="22206"/>
          <a:stretch/>
        </p:blipFill>
        <p:spPr bwMode="auto">
          <a:xfrm>
            <a:off x="194130" y="1750600"/>
            <a:ext cx="6872750" cy="4483509"/>
          </a:xfrm>
          <a:prstGeom prst="roundRect">
            <a:avLst>
              <a:gd name="adj" fmla="val 55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2" t="16183" r="32610" b="46312"/>
          <a:stretch/>
        </p:blipFill>
        <p:spPr bwMode="auto">
          <a:xfrm>
            <a:off x="7402448" y="1750599"/>
            <a:ext cx="4103752" cy="4483509"/>
          </a:xfrm>
          <a:prstGeom prst="roundRect">
            <a:avLst>
              <a:gd name="adj" fmla="val 4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43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55" y="1647372"/>
            <a:ext cx="9905999" cy="5608320"/>
          </a:xfrm>
        </p:spPr>
        <p:txBody>
          <a:bodyPr>
            <a:normAutofit/>
          </a:bodyPr>
          <a:lstStyle/>
          <a:p>
            <a:r>
              <a:rPr lang="en-US" dirty="0"/>
              <a:t>Faster consultation results</a:t>
            </a:r>
          </a:p>
          <a:p>
            <a:r>
              <a:rPr lang="en-US" dirty="0"/>
              <a:t>Health monitoring independence</a:t>
            </a:r>
          </a:p>
          <a:p>
            <a:r>
              <a:rPr lang="en-US" dirty="0"/>
              <a:t>Can monitor health condition when in working environment </a:t>
            </a:r>
          </a:p>
          <a:p>
            <a:r>
              <a:rPr lang="en-US" dirty="0"/>
              <a:t>Could save lives </a:t>
            </a:r>
          </a:p>
          <a:p>
            <a:r>
              <a:rPr lang="en-US" dirty="0"/>
              <a:t>Future ability to warn people if user is at risk</a:t>
            </a:r>
          </a:p>
          <a:p>
            <a:r>
              <a:rPr lang="en-US" dirty="0"/>
              <a:t>Could help prevent health conditions from degrading </a:t>
            </a:r>
          </a:p>
          <a:p>
            <a:r>
              <a:rPr lang="en-US" dirty="0"/>
              <a:t>Very portable </a:t>
            </a:r>
          </a:p>
          <a:p>
            <a:r>
              <a:rPr lang="en-US" dirty="0"/>
              <a:t>More cost and time effective for health care professionals </a:t>
            </a:r>
          </a:p>
          <a:p>
            <a:r>
              <a:rPr lang="en-US" dirty="0"/>
              <a:t>Modular design</a:t>
            </a:r>
          </a:p>
          <a:p>
            <a:r>
              <a:rPr lang="en-US" dirty="0"/>
              <a:t>Almost anyone can use it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098" y="2078219"/>
            <a:ext cx="9905999" cy="45733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conclude: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Faster consultation results</a:t>
            </a:r>
          </a:p>
          <a:p>
            <a:r>
              <a:rPr lang="en-US" dirty="0"/>
              <a:t>Health monitoring independence</a:t>
            </a:r>
          </a:p>
          <a:p>
            <a:r>
              <a:rPr lang="en-US" dirty="0"/>
              <a:t>Ability to monitor health whilst in working environment</a:t>
            </a:r>
          </a:p>
          <a:p>
            <a:r>
              <a:rPr lang="en-US" dirty="0"/>
              <a:t>Future ability to monitor relatives in care homes </a:t>
            </a:r>
          </a:p>
          <a:p>
            <a:r>
              <a:rPr lang="en-US" dirty="0"/>
              <a:t>Continuous data provides more accurate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</TotalTime>
  <Words>216</Words>
  <Application>Microsoft Macintosh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Times New Roman</vt:lpstr>
      <vt:lpstr>Arial</vt:lpstr>
      <vt:lpstr>Vapor Trail</vt:lpstr>
      <vt:lpstr>A Health monitor </vt:lpstr>
      <vt:lpstr>Problem</vt:lpstr>
      <vt:lpstr>Solution</vt:lpstr>
      <vt:lpstr>Solution </vt:lpstr>
      <vt:lpstr>Solution - device</vt:lpstr>
      <vt:lpstr>Solution - application</vt:lpstr>
      <vt:lpstr>Benefits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Health Monitor device</dc:title>
  <dc:creator>15002504</dc:creator>
  <cp:lastModifiedBy>15002504</cp:lastModifiedBy>
  <cp:revision>37</cp:revision>
  <dcterms:created xsi:type="dcterms:W3CDTF">2017-03-19T15:18:56Z</dcterms:created>
  <dcterms:modified xsi:type="dcterms:W3CDTF">2017-03-29T20:21:54Z</dcterms:modified>
</cp:coreProperties>
</file>