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9"/>
  </p:notesMasterIdLst>
  <p:sldIdLst>
    <p:sldId id="256" r:id="rId2"/>
    <p:sldId id="277" r:id="rId3"/>
    <p:sldId id="278" r:id="rId4"/>
    <p:sldId id="279" r:id="rId5"/>
    <p:sldId id="294" r:id="rId6"/>
    <p:sldId id="257" r:id="rId7"/>
    <p:sldId id="293" r:id="rId8"/>
    <p:sldId id="295"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9144000" cy="5143500" type="screen16x9"/>
  <p:notesSz cx="6858000" cy="9144000"/>
  <p:embeddedFontLst>
    <p:embeddedFont>
      <p:font typeface="Abadi" panose="020B0604020104020204" pitchFamily="34" charset="0"/>
      <p:regular r:id="rId30"/>
    </p:embeddedFont>
    <p:embeddedFont>
      <p:font typeface="Tenorite" panose="00000500000000000000" pitchFamily="2" charset="0"/>
      <p:regular r:id="rId31"/>
      <p:bold r:id="rId32"/>
      <p:italic r:id="rId33"/>
      <p:boldItalic r:id="rId34"/>
    </p:embeddedFont>
    <p:embeddedFont>
      <p:font typeface="Trebuchet MS" panose="020B0603020202020204" pitchFamily="34" charset="0"/>
      <p:regular r:id="rId35"/>
      <p:bold r:id="rId36"/>
      <p:italic r:id="rId37"/>
      <p:boldItalic r:id="rId3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610" autoAdjust="0"/>
  </p:normalViewPr>
  <p:slideViewPr>
    <p:cSldViewPr snapToGrid="0">
      <p:cViewPr varScale="1">
        <p:scale>
          <a:sx n="115" d="100"/>
          <a:sy n="115" d="100"/>
        </p:scale>
        <p:origin x="1494"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ata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B06F8B-AA5F-4DEC-A7F6-6BD994E1F492}"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39D44B30-BFA1-4A26-A16F-7417EB946FB8}">
      <dgm:prSet/>
      <dgm:spPr/>
      <dgm:t>
        <a:bodyPr/>
        <a:lstStyle/>
        <a:p>
          <a:r>
            <a:rPr lang="en-GB" dirty="0"/>
            <a:t>Reduced duplication of effort</a:t>
          </a:r>
          <a:endParaRPr lang="en-US" dirty="0"/>
        </a:p>
      </dgm:t>
    </dgm:pt>
    <dgm:pt modelId="{D53EE61D-7E43-4CC7-A4DB-22A977770511}" type="parTrans" cxnId="{C49FEEA4-0C73-4D8A-BBBE-6BEF5171D271}">
      <dgm:prSet/>
      <dgm:spPr/>
      <dgm:t>
        <a:bodyPr/>
        <a:lstStyle/>
        <a:p>
          <a:endParaRPr lang="en-US"/>
        </a:p>
      </dgm:t>
    </dgm:pt>
    <dgm:pt modelId="{E218DB4A-FA74-4A79-9730-AD667FDBDD79}" type="sibTrans" cxnId="{C49FEEA4-0C73-4D8A-BBBE-6BEF5171D271}">
      <dgm:prSet/>
      <dgm:spPr/>
      <dgm:t>
        <a:bodyPr/>
        <a:lstStyle/>
        <a:p>
          <a:endParaRPr lang="en-US"/>
        </a:p>
      </dgm:t>
    </dgm:pt>
    <dgm:pt modelId="{5C2ABEFF-B05D-48B9-AEDA-786DB2F538AC}">
      <dgm:prSet/>
      <dgm:spPr/>
      <dgm:t>
        <a:bodyPr/>
        <a:lstStyle/>
        <a:p>
          <a:r>
            <a:rPr lang="en-GB" dirty="0"/>
            <a:t>Reduction of silos </a:t>
          </a:r>
        </a:p>
        <a:p>
          <a:r>
            <a:rPr lang="en-US" dirty="0"/>
            <a:t>of department</a:t>
          </a:r>
        </a:p>
      </dgm:t>
    </dgm:pt>
    <dgm:pt modelId="{7EBB4068-D744-42A1-ABC5-B3633A960811}" type="parTrans" cxnId="{CD011DFF-792D-4F3B-9654-1636CE31AE6F}">
      <dgm:prSet/>
      <dgm:spPr/>
      <dgm:t>
        <a:bodyPr/>
        <a:lstStyle/>
        <a:p>
          <a:endParaRPr lang="en-US"/>
        </a:p>
      </dgm:t>
    </dgm:pt>
    <dgm:pt modelId="{4F685974-1EBD-4D5B-AF92-D27EB5445EAF}" type="sibTrans" cxnId="{CD011DFF-792D-4F3B-9654-1636CE31AE6F}">
      <dgm:prSet/>
      <dgm:spPr/>
      <dgm:t>
        <a:bodyPr/>
        <a:lstStyle/>
        <a:p>
          <a:endParaRPr lang="en-US"/>
        </a:p>
      </dgm:t>
    </dgm:pt>
    <dgm:pt modelId="{9019282D-6C0C-42BC-B80E-3EF09B77C36F}">
      <dgm:prSet/>
      <dgm:spPr/>
      <dgm:t>
        <a:bodyPr/>
        <a:lstStyle/>
        <a:p>
          <a:r>
            <a:rPr lang="en-GB" dirty="0"/>
            <a:t>Increased collaboration</a:t>
          </a:r>
          <a:endParaRPr lang="en-US" dirty="0"/>
        </a:p>
      </dgm:t>
    </dgm:pt>
    <dgm:pt modelId="{FFF73CE8-FD67-4309-96DE-A9FCF05204CD}" type="parTrans" cxnId="{FC3E50A4-F6CD-423E-AC34-527344530FF2}">
      <dgm:prSet/>
      <dgm:spPr/>
      <dgm:t>
        <a:bodyPr/>
        <a:lstStyle/>
        <a:p>
          <a:endParaRPr lang="en-US"/>
        </a:p>
      </dgm:t>
    </dgm:pt>
    <dgm:pt modelId="{85697C52-BD24-45C0-9010-FE8764717B54}" type="sibTrans" cxnId="{FC3E50A4-F6CD-423E-AC34-527344530FF2}">
      <dgm:prSet/>
      <dgm:spPr/>
      <dgm:t>
        <a:bodyPr/>
        <a:lstStyle/>
        <a:p>
          <a:endParaRPr lang="en-US"/>
        </a:p>
      </dgm:t>
    </dgm:pt>
    <dgm:pt modelId="{84028011-F8A6-4626-A6A4-DDAA005058C0}" type="pres">
      <dgm:prSet presAssocID="{20B06F8B-AA5F-4DEC-A7F6-6BD994E1F492}" presName="root" presStyleCnt="0">
        <dgm:presLayoutVars>
          <dgm:dir/>
          <dgm:resizeHandles val="exact"/>
        </dgm:presLayoutVars>
      </dgm:prSet>
      <dgm:spPr/>
    </dgm:pt>
    <dgm:pt modelId="{7E1932A3-8169-4002-A89C-86BD3941F3D2}" type="pres">
      <dgm:prSet presAssocID="{39D44B30-BFA1-4A26-A16F-7417EB946FB8}" presName="compNode" presStyleCnt="0"/>
      <dgm:spPr/>
    </dgm:pt>
    <dgm:pt modelId="{BE6FC6A6-B8E9-4C88-8731-CFF69B072A54}" type="pres">
      <dgm:prSet presAssocID="{39D44B30-BFA1-4A26-A16F-7417EB946FB8}" presName="iconRect" presStyleLbl="node1" presStyleIdx="0" presStyleCnt="3"/>
      <dgm:spPr>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ward trend"/>
        </a:ext>
      </dgm:extLst>
    </dgm:pt>
    <dgm:pt modelId="{B632CF12-58E5-4F0F-BC64-9A9DA815D024}" type="pres">
      <dgm:prSet presAssocID="{39D44B30-BFA1-4A26-A16F-7417EB946FB8}" presName="spaceRect" presStyleCnt="0"/>
      <dgm:spPr/>
    </dgm:pt>
    <dgm:pt modelId="{54805CFE-5FC5-441B-A664-F765F1B97B09}" type="pres">
      <dgm:prSet presAssocID="{39D44B30-BFA1-4A26-A16F-7417EB946FB8}" presName="textRect" presStyleLbl="revTx" presStyleIdx="0" presStyleCnt="3">
        <dgm:presLayoutVars>
          <dgm:chMax val="1"/>
          <dgm:chPref val="1"/>
        </dgm:presLayoutVars>
      </dgm:prSet>
      <dgm:spPr/>
    </dgm:pt>
    <dgm:pt modelId="{DDF79684-F0E9-4242-B383-DC06EA935D6C}" type="pres">
      <dgm:prSet presAssocID="{E218DB4A-FA74-4A79-9730-AD667FDBDD79}" presName="sibTrans" presStyleCnt="0"/>
      <dgm:spPr/>
    </dgm:pt>
    <dgm:pt modelId="{4B1E0B55-8F93-44D4-BF5F-D8A802232884}" type="pres">
      <dgm:prSet presAssocID="{5C2ABEFF-B05D-48B9-AEDA-786DB2F538AC}" presName="compNode" presStyleCnt="0"/>
      <dgm:spPr/>
    </dgm:pt>
    <dgm:pt modelId="{9BE06DD5-78A0-47BA-B21B-2B7F3805ADFC}" type="pres">
      <dgm:prSet presAssocID="{5C2ABEFF-B05D-48B9-AEDA-786DB2F538AC}" presName="iconRect" presStyleLbl="node1" presStyleIdx="1" presStyleCnt="3"/>
      <dgm:spPr>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ctory"/>
        </a:ext>
      </dgm:extLst>
    </dgm:pt>
    <dgm:pt modelId="{2841F8CC-661C-46DC-A931-139682F21DC7}" type="pres">
      <dgm:prSet presAssocID="{5C2ABEFF-B05D-48B9-AEDA-786DB2F538AC}" presName="spaceRect" presStyleCnt="0"/>
      <dgm:spPr/>
    </dgm:pt>
    <dgm:pt modelId="{CBC4942C-F9A0-469A-B1C7-A511584ACB2C}" type="pres">
      <dgm:prSet presAssocID="{5C2ABEFF-B05D-48B9-AEDA-786DB2F538AC}" presName="textRect" presStyleLbl="revTx" presStyleIdx="1" presStyleCnt="3">
        <dgm:presLayoutVars>
          <dgm:chMax val="1"/>
          <dgm:chPref val="1"/>
        </dgm:presLayoutVars>
      </dgm:prSet>
      <dgm:spPr/>
    </dgm:pt>
    <dgm:pt modelId="{6C620B5B-8CDA-4CC9-92E0-42F62D926E61}" type="pres">
      <dgm:prSet presAssocID="{4F685974-1EBD-4D5B-AF92-D27EB5445EAF}" presName="sibTrans" presStyleCnt="0"/>
      <dgm:spPr/>
    </dgm:pt>
    <dgm:pt modelId="{B661E8A5-D71C-46D2-9D1F-EDC97E2144B6}" type="pres">
      <dgm:prSet presAssocID="{9019282D-6C0C-42BC-B80E-3EF09B77C36F}" presName="compNode" presStyleCnt="0"/>
      <dgm:spPr/>
    </dgm:pt>
    <dgm:pt modelId="{161EF049-34BD-4E8F-95AA-ADC2184CA9FE}" type="pres">
      <dgm:prSet presAssocID="{9019282D-6C0C-42BC-B80E-3EF09B77C36F}" presName="iconRect" presStyleLbl="node1" presStyleIdx="2" presStyleCnt="3"/>
      <dgm:spPr>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B4E4AA78-AB28-4CAF-8D59-B2E05EDB5D83}" type="pres">
      <dgm:prSet presAssocID="{9019282D-6C0C-42BC-B80E-3EF09B77C36F}" presName="spaceRect" presStyleCnt="0"/>
      <dgm:spPr/>
    </dgm:pt>
    <dgm:pt modelId="{2F1B2959-E355-4841-97F7-B59B75717409}" type="pres">
      <dgm:prSet presAssocID="{9019282D-6C0C-42BC-B80E-3EF09B77C36F}" presName="textRect" presStyleLbl="revTx" presStyleIdx="2" presStyleCnt="3">
        <dgm:presLayoutVars>
          <dgm:chMax val="1"/>
          <dgm:chPref val="1"/>
        </dgm:presLayoutVars>
      </dgm:prSet>
      <dgm:spPr/>
    </dgm:pt>
  </dgm:ptLst>
  <dgm:cxnLst>
    <dgm:cxn modelId="{E7D67C2F-FC19-460D-859D-BD71D9CA6FE5}" type="presOf" srcId="{20B06F8B-AA5F-4DEC-A7F6-6BD994E1F492}" destId="{84028011-F8A6-4626-A6A4-DDAA005058C0}" srcOrd="0" destOrd="0" presId="urn:microsoft.com/office/officeart/2018/2/layout/IconLabelList"/>
    <dgm:cxn modelId="{DE10D651-D593-4104-B5F0-B231E3997670}" type="presOf" srcId="{5C2ABEFF-B05D-48B9-AEDA-786DB2F538AC}" destId="{CBC4942C-F9A0-469A-B1C7-A511584ACB2C}" srcOrd="0" destOrd="0" presId="urn:microsoft.com/office/officeart/2018/2/layout/IconLabelList"/>
    <dgm:cxn modelId="{DBAD6A52-EF76-4DD2-9529-446E85FA4FFD}" type="presOf" srcId="{39D44B30-BFA1-4A26-A16F-7417EB946FB8}" destId="{54805CFE-5FC5-441B-A664-F765F1B97B09}" srcOrd="0" destOrd="0" presId="urn:microsoft.com/office/officeart/2018/2/layout/IconLabelList"/>
    <dgm:cxn modelId="{FC3E50A4-F6CD-423E-AC34-527344530FF2}" srcId="{20B06F8B-AA5F-4DEC-A7F6-6BD994E1F492}" destId="{9019282D-6C0C-42BC-B80E-3EF09B77C36F}" srcOrd="2" destOrd="0" parTransId="{FFF73CE8-FD67-4309-96DE-A9FCF05204CD}" sibTransId="{85697C52-BD24-45C0-9010-FE8764717B54}"/>
    <dgm:cxn modelId="{C49FEEA4-0C73-4D8A-BBBE-6BEF5171D271}" srcId="{20B06F8B-AA5F-4DEC-A7F6-6BD994E1F492}" destId="{39D44B30-BFA1-4A26-A16F-7417EB946FB8}" srcOrd="0" destOrd="0" parTransId="{D53EE61D-7E43-4CC7-A4DB-22A977770511}" sibTransId="{E218DB4A-FA74-4A79-9730-AD667FDBDD79}"/>
    <dgm:cxn modelId="{B98D60ED-DBA7-47D0-A8CF-6A012C24F6ED}" type="presOf" srcId="{9019282D-6C0C-42BC-B80E-3EF09B77C36F}" destId="{2F1B2959-E355-4841-97F7-B59B75717409}" srcOrd="0" destOrd="0" presId="urn:microsoft.com/office/officeart/2018/2/layout/IconLabelList"/>
    <dgm:cxn modelId="{CD011DFF-792D-4F3B-9654-1636CE31AE6F}" srcId="{20B06F8B-AA5F-4DEC-A7F6-6BD994E1F492}" destId="{5C2ABEFF-B05D-48B9-AEDA-786DB2F538AC}" srcOrd="1" destOrd="0" parTransId="{7EBB4068-D744-42A1-ABC5-B3633A960811}" sibTransId="{4F685974-1EBD-4D5B-AF92-D27EB5445EAF}"/>
    <dgm:cxn modelId="{0AA2C7FE-E433-49DE-B28D-E962DAFC4803}" type="presParOf" srcId="{84028011-F8A6-4626-A6A4-DDAA005058C0}" destId="{7E1932A3-8169-4002-A89C-86BD3941F3D2}" srcOrd="0" destOrd="0" presId="urn:microsoft.com/office/officeart/2018/2/layout/IconLabelList"/>
    <dgm:cxn modelId="{465D8890-2FD1-478E-B556-111DA936F374}" type="presParOf" srcId="{7E1932A3-8169-4002-A89C-86BD3941F3D2}" destId="{BE6FC6A6-B8E9-4C88-8731-CFF69B072A54}" srcOrd="0" destOrd="0" presId="urn:microsoft.com/office/officeart/2018/2/layout/IconLabelList"/>
    <dgm:cxn modelId="{A7F85CB0-11FA-4E18-B6AC-92F47D0222AD}" type="presParOf" srcId="{7E1932A3-8169-4002-A89C-86BD3941F3D2}" destId="{B632CF12-58E5-4F0F-BC64-9A9DA815D024}" srcOrd="1" destOrd="0" presId="urn:microsoft.com/office/officeart/2018/2/layout/IconLabelList"/>
    <dgm:cxn modelId="{27E4E816-A200-4506-B379-F8829E3424F0}" type="presParOf" srcId="{7E1932A3-8169-4002-A89C-86BD3941F3D2}" destId="{54805CFE-5FC5-441B-A664-F765F1B97B09}" srcOrd="2" destOrd="0" presId="urn:microsoft.com/office/officeart/2018/2/layout/IconLabelList"/>
    <dgm:cxn modelId="{5C53B5D2-F13F-479D-99C7-8AE37AA6E600}" type="presParOf" srcId="{84028011-F8A6-4626-A6A4-DDAA005058C0}" destId="{DDF79684-F0E9-4242-B383-DC06EA935D6C}" srcOrd="1" destOrd="0" presId="urn:microsoft.com/office/officeart/2018/2/layout/IconLabelList"/>
    <dgm:cxn modelId="{01649040-0E9A-4F4A-BCFD-B91B745B0F1E}" type="presParOf" srcId="{84028011-F8A6-4626-A6A4-DDAA005058C0}" destId="{4B1E0B55-8F93-44D4-BF5F-D8A802232884}" srcOrd="2" destOrd="0" presId="urn:microsoft.com/office/officeart/2018/2/layout/IconLabelList"/>
    <dgm:cxn modelId="{2C257CAE-4975-47C9-9998-74F5D38E71B2}" type="presParOf" srcId="{4B1E0B55-8F93-44D4-BF5F-D8A802232884}" destId="{9BE06DD5-78A0-47BA-B21B-2B7F3805ADFC}" srcOrd="0" destOrd="0" presId="urn:microsoft.com/office/officeart/2018/2/layout/IconLabelList"/>
    <dgm:cxn modelId="{D3C6D9ED-0C13-4D39-8C9D-9818795A5191}" type="presParOf" srcId="{4B1E0B55-8F93-44D4-BF5F-D8A802232884}" destId="{2841F8CC-661C-46DC-A931-139682F21DC7}" srcOrd="1" destOrd="0" presId="urn:microsoft.com/office/officeart/2018/2/layout/IconLabelList"/>
    <dgm:cxn modelId="{0E4F4412-0D8B-4CAB-A99C-0DBAF33DDBD1}" type="presParOf" srcId="{4B1E0B55-8F93-44D4-BF5F-D8A802232884}" destId="{CBC4942C-F9A0-469A-B1C7-A511584ACB2C}" srcOrd="2" destOrd="0" presId="urn:microsoft.com/office/officeart/2018/2/layout/IconLabelList"/>
    <dgm:cxn modelId="{A2DFBD6D-84E3-4DB3-8414-FFE6ACC3309C}" type="presParOf" srcId="{84028011-F8A6-4626-A6A4-DDAA005058C0}" destId="{6C620B5B-8CDA-4CC9-92E0-42F62D926E61}" srcOrd="3" destOrd="0" presId="urn:microsoft.com/office/officeart/2018/2/layout/IconLabelList"/>
    <dgm:cxn modelId="{6015AF49-1558-44F1-BC85-352BD78D54E5}" type="presParOf" srcId="{84028011-F8A6-4626-A6A4-DDAA005058C0}" destId="{B661E8A5-D71C-46D2-9D1F-EDC97E2144B6}" srcOrd="4" destOrd="0" presId="urn:microsoft.com/office/officeart/2018/2/layout/IconLabelList"/>
    <dgm:cxn modelId="{5D834E48-CAAF-42C5-8B92-8837DA087404}" type="presParOf" srcId="{B661E8A5-D71C-46D2-9D1F-EDC97E2144B6}" destId="{161EF049-34BD-4E8F-95AA-ADC2184CA9FE}" srcOrd="0" destOrd="0" presId="urn:microsoft.com/office/officeart/2018/2/layout/IconLabelList"/>
    <dgm:cxn modelId="{C6223BC6-7B84-4C02-B388-5B19A3B25B3B}" type="presParOf" srcId="{B661E8A5-D71C-46D2-9D1F-EDC97E2144B6}" destId="{B4E4AA78-AB28-4CAF-8D59-B2E05EDB5D83}" srcOrd="1" destOrd="0" presId="urn:microsoft.com/office/officeart/2018/2/layout/IconLabelList"/>
    <dgm:cxn modelId="{AB3A63BB-9613-41B1-9ABD-188FB1FC6062}" type="presParOf" srcId="{B661E8A5-D71C-46D2-9D1F-EDC97E2144B6}" destId="{2F1B2959-E355-4841-97F7-B59B7571740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B221F9-516A-46D7-BA31-0AB7E0BD72E3}"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2CA96D9-37FB-48CA-AB97-3AC4527AFC07}">
      <dgm:prSet/>
      <dgm:spPr/>
      <dgm:t>
        <a:bodyPr/>
        <a:lstStyle/>
        <a:p>
          <a:pPr>
            <a:lnSpc>
              <a:spcPct val="100000"/>
            </a:lnSpc>
          </a:pPr>
          <a:r>
            <a:rPr lang="en-GB" b="0" i="0"/>
            <a:t>Enables real-time communication and knowledge sharing among departments</a:t>
          </a:r>
          <a:endParaRPr lang="en-US"/>
        </a:p>
      </dgm:t>
    </dgm:pt>
    <dgm:pt modelId="{FEEDE49A-F144-4223-ABC6-A80ACBE1DA2B}" type="parTrans" cxnId="{6B3D052D-9C12-4999-B49E-CD81A2600998}">
      <dgm:prSet/>
      <dgm:spPr/>
      <dgm:t>
        <a:bodyPr/>
        <a:lstStyle/>
        <a:p>
          <a:endParaRPr lang="en-US"/>
        </a:p>
      </dgm:t>
    </dgm:pt>
    <dgm:pt modelId="{42B18C58-858E-4308-9EA6-5DBC5AD88EEA}" type="sibTrans" cxnId="{6B3D052D-9C12-4999-B49E-CD81A2600998}">
      <dgm:prSet/>
      <dgm:spPr/>
      <dgm:t>
        <a:bodyPr/>
        <a:lstStyle/>
        <a:p>
          <a:pPr>
            <a:lnSpc>
              <a:spcPct val="100000"/>
            </a:lnSpc>
          </a:pPr>
          <a:endParaRPr lang="en-US"/>
        </a:p>
      </dgm:t>
    </dgm:pt>
    <dgm:pt modelId="{7D70DEF0-55D7-4DD2-B0E8-49FFDBAB50B8}">
      <dgm:prSet/>
      <dgm:spPr/>
      <dgm:t>
        <a:bodyPr/>
        <a:lstStyle/>
        <a:p>
          <a:pPr>
            <a:lnSpc>
              <a:spcPct val="100000"/>
            </a:lnSpc>
          </a:pPr>
          <a:r>
            <a:rPr lang="en-GB" b="0" i="0"/>
            <a:t>Reduces duplication of effort and exclusion of departments from useful findings</a:t>
          </a:r>
          <a:endParaRPr lang="en-US"/>
        </a:p>
      </dgm:t>
    </dgm:pt>
    <dgm:pt modelId="{9CDBF2A5-2C70-48D9-AF27-402F4E54702F}" type="parTrans" cxnId="{D614C5A0-57FC-4BE1-88F9-9343ADB6B687}">
      <dgm:prSet/>
      <dgm:spPr/>
      <dgm:t>
        <a:bodyPr/>
        <a:lstStyle/>
        <a:p>
          <a:endParaRPr lang="en-US"/>
        </a:p>
      </dgm:t>
    </dgm:pt>
    <dgm:pt modelId="{8AD3E5FE-7F5C-4471-86E7-E25A95E69FE9}" type="sibTrans" cxnId="{D614C5A0-57FC-4BE1-88F9-9343ADB6B687}">
      <dgm:prSet/>
      <dgm:spPr/>
      <dgm:t>
        <a:bodyPr/>
        <a:lstStyle/>
        <a:p>
          <a:pPr>
            <a:lnSpc>
              <a:spcPct val="100000"/>
            </a:lnSpc>
          </a:pPr>
          <a:endParaRPr lang="en-US"/>
        </a:p>
      </dgm:t>
    </dgm:pt>
    <dgm:pt modelId="{BD380387-30D3-4A75-B8A5-BF42480596C5}">
      <dgm:prSet/>
      <dgm:spPr/>
      <dgm:t>
        <a:bodyPr/>
        <a:lstStyle/>
        <a:p>
          <a:pPr>
            <a:lnSpc>
              <a:spcPct val="100000"/>
            </a:lnSpc>
          </a:pPr>
          <a:r>
            <a:rPr lang="en-GB" b="0" i="0"/>
            <a:t>Departments involved: Product Design, UX, Research, Marketing</a:t>
          </a:r>
          <a:endParaRPr lang="en-US"/>
        </a:p>
      </dgm:t>
    </dgm:pt>
    <dgm:pt modelId="{A48030FF-FCD7-467D-8714-2CAE2C81A6BA}" type="parTrans" cxnId="{90A20A5B-5C3E-4D58-89CE-F4626D5CD550}">
      <dgm:prSet/>
      <dgm:spPr/>
      <dgm:t>
        <a:bodyPr/>
        <a:lstStyle/>
        <a:p>
          <a:endParaRPr lang="en-US"/>
        </a:p>
      </dgm:t>
    </dgm:pt>
    <dgm:pt modelId="{C1FE816E-1AE2-491A-B3EA-C91CD68AA520}" type="sibTrans" cxnId="{90A20A5B-5C3E-4D58-89CE-F4626D5CD550}">
      <dgm:prSet/>
      <dgm:spPr/>
      <dgm:t>
        <a:bodyPr/>
        <a:lstStyle/>
        <a:p>
          <a:pPr>
            <a:lnSpc>
              <a:spcPct val="100000"/>
            </a:lnSpc>
          </a:pPr>
          <a:endParaRPr lang="en-US"/>
        </a:p>
      </dgm:t>
    </dgm:pt>
    <dgm:pt modelId="{3913EAC2-52EF-4501-9CDF-9103A592C1CA}">
      <dgm:prSet/>
      <dgm:spPr/>
      <dgm:t>
        <a:bodyPr/>
        <a:lstStyle/>
        <a:p>
          <a:pPr>
            <a:lnSpc>
              <a:spcPct val="100000"/>
            </a:lnSpc>
          </a:pPr>
          <a:r>
            <a:rPr lang="en-GB" b="0" i="0"/>
            <a:t>Items shared: links, papers, books, videos, summaries, analysis</a:t>
          </a:r>
          <a:endParaRPr lang="en-US"/>
        </a:p>
      </dgm:t>
    </dgm:pt>
    <dgm:pt modelId="{1B5ACADD-0868-411D-A008-9AFEFCA0CCD1}" type="parTrans" cxnId="{CAFA3891-315D-4509-8E57-5952946B2527}">
      <dgm:prSet/>
      <dgm:spPr/>
      <dgm:t>
        <a:bodyPr/>
        <a:lstStyle/>
        <a:p>
          <a:endParaRPr lang="en-US"/>
        </a:p>
      </dgm:t>
    </dgm:pt>
    <dgm:pt modelId="{1CBB1596-E641-4660-8F90-C0EE704906D0}" type="sibTrans" cxnId="{CAFA3891-315D-4509-8E57-5952946B2527}">
      <dgm:prSet/>
      <dgm:spPr/>
      <dgm:t>
        <a:bodyPr/>
        <a:lstStyle/>
        <a:p>
          <a:pPr>
            <a:lnSpc>
              <a:spcPct val="100000"/>
            </a:lnSpc>
          </a:pPr>
          <a:endParaRPr lang="en-US"/>
        </a:p>
      </dgm:t>
    </dgm:pt>
    <dgm:pt modelId="{15B3EF46-FF98-47AC-8A31-14102D3D2A5D}">
      <dgm:prSet/>
      <dgm:spPr/>
      <dgm:t>
        <a:bodyPr/>
        <a:lstStyle/>
        <a:p>
          <a:pPr>
            <a:lnSpc>
              <a:spcPct val="100000"/>
            </a:lnSpc>
          </a:pPr>
          <a:r>
            <a:rPr lang="en-GB" b="0" i="0"/>
            <a:t>Current ad-hoc sharing methods: email, Teams, SharePoint, OneDrive, People First communities, Miro</a:t>
          </a:r>
          <a:endParaRPr lang="en-US"/>
        </a:p>
      </dgm:t>
    </dgm:pt>
    <dgm:pt modelId="{87675D5C-C700-405F-92FD-AEB87C5A3E4C}" type="parTrans" cxnId="{7EAFDD52-9FDF-4F57-BEA0-A2C10FE79CE0}">
      <dgm:prSet/>
      <dgm:spPr/>
      <dgm:t>
        <a:bodyPr/>
        <a:lstStyle/>
        <a:p>
          <a:endParaRPr lang="en-US"/>
        </a:p>
      </dgm:t>
    </dgm:pt>
    <dgm:pt modelId="{D51EBF6A-86CD-4D63-8FFC-1E01E8353A67}" type="sibTrans" cxnId="{7EAFDD52-9FDF-4F57-BEA0-A2C10FE79CE0}">
      <dgm:prSet/>
      <dgm:spPr/>
      <dgm:t>
        <a:bodyPr/>
        <a:lstStyle/>
        <a:p>
          <a:endParaRPr lang="en-US"/>
        </a:p>
      </dgm:t>
    </dgm:pt>
    <dgm:pt modelId="{D42C4E6D-C351-4952-BF6B-0103DADB4479}" type="pres">
      <dgm:prSet presAssocID="{8AB221F9-516A-46D7-BA31-0AB7E0BD72E3}" presName="root" presStyleCnt="0">
        <dgm:presLayoutVars>
          <dgm:dir/>
          <dgm:resizeHandles val="exact"/>
        </dgm:presLayoutVars>
      </dgm:prSet>
      <dgm:spPr/>
    </dgm:pt>
    <dgm:pt modelId="{FB7603F2-7C97-4227-93E1-B3E54F3F9290}" type="pres">
      <dgm:prSet presAssocID="{8AB221F9-516A-46D7-BA31-0AB7E0BD72E3}" presName="container" presStyleCnt="0">
        <dgm:presLayoutVars>
          <dgm:dir/>
          <dgm:resizeHandles val="exact"/>
        </dgm:presLayoutVars>
      </dgm:prSet>
      <dgm:spPr/>
    </dgm:pt>
    <dgm:pt modelId="{10208BCE-9D86-432A-BF1A-B6C34725E0D8}" type="pres">
      <dgm:prSet presAssocID="{92CA96D9-37FB-48CA-AB97-3AC4527AFC07}" presName="compNode" presStyleCnt="0"/>
      <dgm:spPr/>
    </dgm:pt>
    <dgm:pt modelId="{FC3AA859-FF6E-4265-A65E-1E70DEDF8D45}" type="pres">
      <dgm:prSet presAssocID="{92CA96D9-37FB-48CA-AB97-3AC4527AFC07}" presName="iconBgRect" presStyleLbl="bgShp" presStyleIdx="0" presStyleCnt="5"/>
      <dgm:spPr/>
    </dgm:pt>
    <dgm:pt modelId="{9F779329-96FD-4439-9F93-2AE84B394B30}" type="pres">
      <dgm:prSet presAssocID="{92CA96D9-37FB-48CA-AB97-3AC4527AFC0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90E7B4AB-7C2D-4CF2-9B3A-0C78309B1651}" type="pres">
      <dgm:prSet presAssocID="{92CA96D9-37FB-48CA-AB97-3AC4527AFC07}" presName="spaceRect" presStyleCnt="0"/>
      <dgm:spPr/>
    </dgm:pt>
    <dgm:pt modelId="{24477DBE-01AC-4E7F-B70A-332C33D65129}" type="pres">
      <dgm:prSet presAssocID="{92CA96D9-37FB-48CA-AB97-3AC4527AFC07}" presName="textRect" presStyleLbl="revTx" presStyleIdx="0" presStyleCnt="5">
        <dgm:presLayoutVars>
          <dgm:chMax val="1"/>
          <dgm:chPref val="1"/>
        </dgm:presLayoutVars>
      </dgm:prSet>
      <dgm:spPr/>
    </dgm:pt>
    <dgm:pt modelId="{0F732C2D-9F20-436A-9D9A-D0CFF65125FB}" type="pres">
      <dgm:prSet presAssocID="{42B18C58-858E-4308-9EA6-5DBC5AD88EEA}" presName="sibTrans" presStyleLbl="sibTrans2D1" presStyleIdx="0" presStyleCnt="0"/>
      <dgm:spPr/>
    </dgm:pt>
    <dgm:pt modelId="{8BB2A4E4-B4EB-4A60-B306-CFF01442F2D5}" type="pres">
      <dgm:prSet presAssocID="{7D70DEF0-55D7-4DD2-B0E8-49FFDBAB50B8}" presName="compNode" presStyleCnt="0"/>
      <dgm:spPr/>
    </dgm:pt>
    <dgm:pt modelId="{CF8466B9-949F-4DAB-AFBA-A2C45DAF3CDA}" type="pres">
      <dgm:prSet presAssocID="{7D70DEF0-55D7-4DD2-B0E8-49FFDBAB50B8}" presName="iconBgRect" presStyleLbl="bgShp" presStyleIdx="1" presStyleCnt="5"/>
      <dgm:spPr/>
    </dgm:pt>
    <dgm:pt modelId="{75B2D1F4-5601-48DB-8E76-56BCD19BF9AF}" type="pres">
      <dgm:prSet presAssocID="{7D70DEF0-55D7-4DD2-B0E8-49FFDBAB50B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54517D6-BE45-4C98-BB71-B6DD0E77277C}" type="pres">
      <dgm:prSet presAssocID="{7D70DEF0-55D7-4DD2-B0E8-49FFDBAB50B8}" presName="spaceRect" presStyleCnt="0"/>
      <dgm:spPr/>
    </dgm:pt>
    <dgm:pt modelId="{3AE090B7-822E-4DA0-A668-CFE094E6E918}" type="pres">
      <dgm:prSet presAssocID="{7D70DEF0-55D7-4DD2-B0E8-49FFDBAB50B8}" presName="textRect" presStyleLbl="revTx" presStyleIdx="1" presStyleCnt="5">
        <dgm:presLayoutVars>
          <dgm:chMax val="1"/>
          <dgm:chPref val="1"/>
        </dgm:presLayoutVars>
      </dgm:prSet>
      <dgm:spPr/>
    </dgm:pt>
    <dgm:pt modelId="{86F3E127-EC75-4143-B2CB-9DE5AB9E8657}" type="pres">
      <dgm:prSet presAssocID="{8AD3E5FE-7F5C-4471-86E7-E25A95E69FE9}" presName="sibTrans" presStyleLbl="sibTrans2D1" presStyleIdx="0" presStyleCnt="0"/>
      <dgm:spPr/>
    </dgm:pt>
    <dgm:pt modelId="{B97D9CC7-7064-4B4A-9ACB-2F22BE7362B7}" type="pres">
      <dgm:prSet presAssocID="{BD380387-30D3-4A75-B8A5-BF42480596C5}" presName="compNode" presStyleCnt="0"/>
      <dgm:spPr/>
    </dgm:pt>
    <dgm:pt modelId="{DF5CE870-3F56-49EF-8C84-D51D93BBB3CC}" type="pres">
      <dgm:prSet presAssocID="{BD380387-30D3-4A75-B8A5-BF42480596C5}" presName="iconBgRect" presStyleLbl="bgShp" presStyleIdx="2" presStyleCnt="5"/>
      <dgm:spPr/>
    </dgm:pt>
    <dgm:pt modelId="{BD32064E-FBFA-489C-8252-97FAFED46DF9}" type="pres">
      <dgm:prSet presAssocID="{BD380387-30D3-4A75-B8A5-BF42480596C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ffice Worker"/>
        </a:ext>
      </dgm:extLst>
    </dgm:pt>
    <dgm:pt modelId="{188B8764-8636-4D24-8485-3D5C388E794C}" type="pres">
      <dgm:prSet presAssocID="{BD380387-30D3-4A75-B8A5-BF42480596C5}" presName="spaceRect" presStyleCnt="0"/>
      <dgm:spPr/>
    </dgm:pt>
    <dgm:pt modelId="{54598EED-0338-4F0F-85F7-8396A6C4613A}" type="pres">
      <dgm:prSet presAssocID="{BD380387-30D3-4A75-B8A5-BF42480596C5}" presName="textRect" presStyleLbl="revTx" presStyleIdx="2" presStyleCnt="5">
        <dgm:presLayoutVars>
          <dgm:chMax val="1"/>
          <dgm:chPref val="1"/>
        </dgm:presLayoutVars>
      </dgm:prSet>
      <dgm:spPr/>
    </dgm:pt>
    <dgm:pt modelId="{0A7FC5C3-6DAE-40A7-AF69-448557D8EB19}" type="pres">
      <dgm:prSet presAssocID="{C1FE816E-1AE2-491A-B3EA-C91CD68AA520}" presName="sibTrans" presStyleLbl="sibTrans2D1" presStyleIdx="0" presStyleCnt="0"/>
      <dgm:spPr/>
    </dgm:pt>
    <dgm:pt modelId="{62BC9B01-4070-4497-9210-FDD526B5EDCB}" type="pres">
      <dgm:prSet presAssocID="{3913EAC2-52EF-4501-9CDF-9103A592C1CA}" presName="compNode" presStyleCnt="0"/>
      <dgm:spPr/>
    </dgm:pt>
    <dgm:pt modelId="{30BBB70C-524F-44E8-A008-7551130CEBAF}" type="pres">
      <dgm:prSet presAssocID="{3913EAC2-52EF-4501-9CDF-9103A592C1CA}" presName="iconBgRect" presStyleLbl="bgShp" presStyleIdx="3" presStyleCnt="5"/>
      <dgm:spPr/>
    </dgm:pt>
    <dgm:pt modelId="{F60DAC77-566A-4E0F-9651-C6891C32BF51}" type="pres">
      <dgm:prSet presAssocID="{3913EAC2-52EF-4501-9CDF-9103A592C1C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perclip"/>
        </a:ext>
      </dgm:extLst>
    </dgm:pt>
    <dgm:pt modelId="{920B19FA-B9B2-4BA1-A138-9589F34274BB}" type="pres">
      <dgm:prSet presAssocID="{3913EAC2-52EF-4501-9CDF-9103A592C1CA}" presName="spaceRect" presStyleCnt="0"/>
      <dgm:spPr/>
    </dgm:pt>
    <dgm:pt modelId="{71A6C3B3-400E-49FB-8981-CA2161F68CA3}" type="pres">
      <dgm:prSet presAssocID="{3913EAC2-52EF-4501-9CDF-9103A592C1CA}" presName="textRect" presStyleLbl="revTx" presStyleIdx="3" presStyleCnt="5">
        <dgm:presLayoutVars>
          <dgm:chMax val="1"/>
          <dgm:chPref val="1"/>
        </dgm:presLayoutVars>
      </dgm:prSet>
      <dgm:spPr/>
    </dgm:pt>
    <dgm:pt modelId="{4FC0C19A-8936-485C-A2E6-71823704F291}" type="pres">
      <dgm:prSet presAssocID="{1CBB1596-E641-4660-8F90-C0EE704906D0}" presName="sibTrans" presStyleLbl="sibTrans2D1" presStyleIdx="0" presStyleCnt="0"/>
      <dgm:spPr/>
    </dgm:pt>
    <dgm:pt modelId="{F027267C-C7C9-4AFF-9654-ED74883BCE72}" type="pres">
      <dgm:prSet presAssocID="{15B3EF46-FF98-47AC-8A31-14102D3D2A5D}" presName="compNode" presStyleCnt="0"/>
      <dgm:spPr/>
    </dgm:pt>
    <dgm:pt modelId="{576B512E-9670-4EDE-8CE6-E518342E3C51}" type="pres">
      <dgm:prSet presAssocID="{15B3EF46-FF98-47AC-8A31-14102D3D2A5D}" presName="iconBgRect" presStyleLbl="bgShp" presStyleIdx="4" presStyleCnt="5"/>
      <dgm:spPr/>
    </dgm:pt>
    <dgm:pt modelId="{47A3EA09-1A7D-4AB3-827F-4D3FCEF76ED5}" type="pres">
      <dgm:prSet presAssocID="{15B3EF46-FF98-47AC-8A31-14102D3D2A5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obot"/>
        </a:ext>
      </dgm:extLst>
    </dgm:pt>
    <dgm:pt modelId="{EBACB268-FFF0-4172-B696-7F816ABB0B6B}" type="pres">
      <dgm:prSet presAssocID="{15B3EF46-FF98-47AC-8A31-14102D3D2A5D}" presName="spaceRect" presStyleCnt="0"/>
      <dgm:spPr/>
    </dgm:pt>
    <dgm:pt modelId="{FB8D30CE-2D3E-4AB3-888D-5A28726CCB59}" type="pres">
      <dgm:prSet presAssocID="{15B3EF46-FF98-47AC-8A31-14102D3D2A5D}" presName="textRect" presStyleLbl="revTx" presStyleIdx="4" presStyleCnt="5">
        <dgm:presLayoutVars>
          <dgm:chMax val="1"/>
          <dgm:chPref val="1"/>
        </dgm:presLayoutVars>
      </dgm:prSet>
      <dgm:spPr/>
    </dgm:pt>
  </dgm:ptLst>
  <dgm:cxnLst>
    <dgm:cxn modelId="{B814680A-124A-4F80-AEE7-A83B6DFB1529}" type="presOf" srcId="{8AB221F9-516A-46D7-BA31-0AB7E0BD72E3}" destId="{D42C4E6D-C351-4952-BF6B-0103DADB4479}" srcOrd="0" destOrd="0" presId="urn:microsoft.com/office/officeart/2018/2/layout/IconCircleList"/>
    <dgm:cxn modelId="{FE8A0B0E-4F54-412C-89B2-71331ABB2FB8}" type="presOf" srcId="{1CBB1596-E641-4660-8F90-C0EE704906D0}" destId="{4FC0C19A-8936-485C-A2E6-71823704F291}" srcOrd="0" destOrd="0" presId="urn:microsoft.com/office/officeart/2018/2/layout/IconCircleList"/>
    <dgm:cxn modelId="{A5B0681C-AD33-4B48-9ACC-20AEFFE48AC7}" type="presOf" srcId="{C1FE816E-1AE2-491A-B3EA-C91CD68AA520}" destId="{0A7FC5C3-6DAE-40A7-AF69-448557D8EB19}" srcOrd="0" destOrd="0" presId="urn:microsoft.com/office/officeart/2018/2/layout/IconCircleList"/>
    <dgm:cxn modelId="{6B3D052D-9C12-4999-B49E-CD81A2600998}" srcId="{8AB221F9-516A-46D7-BA31-0AB7E0BD72E3}" destId="{92CA96D9-37FB-48CA-AB97-3AC4527AFC07}" srcOrd="0" destOrd="0" parTransId="{FEEDE49A-F144-4223-ABC6-A80ACBE1DA2B}" sibTransId="{42B18C58-858E-4308-9EA6-5DBC5AD88EEA}"/>
    <dgm:cxn modelId="{F16A9E3F-0C4A-40CE-B277-85FCE14FFAE8}" type="presOf" srcId="{42B18C58-858E-4308-9EA6-5DBC5AD88EEA}" destId="{0F732C2D-9F20-436A-9D9A-D0CFF65125FB}" srcOrd="0" destOrd="0" presId="urn:microsoft.com/office/officeart/2018/2/layout/IconCircleList"/>
    <dgm:cxn modelId="{90A20A5B-5C3E-4D58-89CE-F4626D5CD550}" srcId="{8AB221F9-516A-46D7-BA31-0AB7E0BD72E3}" destId="{BD380387-30D3-4A75-B8A5-BF42480596C5}" srcOrd="2" destOrd="0" parTransId="{A48030FF-FCD7-467D-8714-2CAE2C81A6BA}" sibTransId="{C1FE816E-1AE2-491A-B3EA-C91CD68AA520}"/>
    <dgm:cxn modelId="{3AA1EC41-01B7-473A-A69F-BD79CC886242}" type="presOf" srcId="{8AD3E5FE-7F5C-4471-86E7-E25A95E69FE9}" destId="{86F3E127-EC75-4143-B2CB-9DE5AB9E8657}" srcOrd="0" destOrd="0" presId="urn:microsoft.com/office/officeart/2018/2/layout/IconCircleList"/>
    <dgm:cxn modelId="{DD64B749-6B56-4CBE-BBD4-23828ECF7D38}" type="presOf" srcId="{7D70DEF0-55D7-4DD2-B0E8-49FFDBAB50B8}" destId="{3AE090B7-822E-4DA0-A668-CFE094E6E918}" srcOrd="0" destOrd="0" presId="urn:microsoft.com/office/officeart/2018/2/layout/IconCircleList"/>
    <dgm:cxn modelId="{7EAFDD52-9FDF-4F57-BEA0-A2C10FE79CE0}" srcId="{8AB221F9-516A-46D7-BA31-0AB7E0BD72E3}" destId="{15B3EF46-FF98-47AC-8A31-14102D3D2A5D}" srcOrd="4" destOrd="0" parTransId="{87675D5C-C700-405F-92FD-AEB87C5A3E4C}" sibTransId="{D51EBF6A-86CD-4D63-8FFC-1E01E8353A67}"/>
    <dgm:cxn modelId="{A52E4882-AE12-45EC-85F0-0F572345506F}" type="presOf" srcId="{BD380387-30D3-4A75-B8A5-BF42480596C5}" destId="{54598EED-0338-4F0F-85F7-8396A6C4613A}" srcOrd="0" destOrd="0" presId="urn:microsoft.com/office/officeart/2018/2/layout/IconCircleList"/>
    <dgm:cxn modelId="{6ABC318F-763E-4E43-A7E9-0688800C925E}" type="presOf" srcId="{3913EAC2-52EF-4501-9CDF-9103A592C1CA}" destId="{71A6C3B3-400E-49FB-8981-CA2161F68CA3}" srcOrd="0" destOrd="0" presId="urn:microsoft.com/office/officeart/2018/2/layout/IconCircleList"/>
    <dgm:cxn modelId="{CAFA3891-315D-4509-8E57-5952946B2527}" srcId="{8AB221F9-516A-46D7-BA31-0AB7E0BD72E3}" destId="{3913EAC2-52EF-4501-9CDF-9103A592C1CA}" srcOrd="3" destOrd="0" parTransId="{1B5ACADD-0868-411D-A008-9AFEFCA0CCD1}" sibTransId="{1CBB1596-E641-4660-8F90-C0EE704906D0}"/>
    <dgm:cxn modelId="{D614C5A0-57FC-4BE1-88F9-9343ADB6B687}" srcId="{8AB221F9-516A-46D7-BA31-0AB7E0BD72E3}" destId="{7D70DEF0-55D7-4DD2-B0E8-49FFDBAB50B8}" srcOrd="1" destOrd="0" parTransId="{9CDBF2A5-2C70-48D9-AF27-402F4E54702F}" sibTransId="{8AD3E5FE-7F5C-4471-86E7-E25A95E69FE9}"/>
    <dgm:cxn modelId="{AA68DAA5-9824-4867-9A67-753E241D6586}" type="presOf" srcId="{92CA96D9-37FB-48CA-AB97-3AC4527AFC07}" destId="{24477DBE-01AC-4E7F-B70A-332C33D65129}" srcOrd="0" destOrd="0" presId="urn:microsoft.com/office/officeart/2018/2/layout/IconCircleList"/>
    <dgm:cxn modelId="{82BE05FA-3016-4DDC-8E77-A9AC5909466F}" type="presOf" srcId="{15B3EF46-FF98-47AC-8A31-14102D3D2A5D}" destId="{FB8D30CE-2D3E-4AB3-888D-5A28726CCB59}" srcOrd="0" destOrd="0" presId="urn:microsoft.com/office/officeart/2018/2/layout/IconCircleList"/>
    <dgm:cxn modelId="{BD8B1A57-B926-4F63-A572-818AB81F3EAC}" type="presParOf" srcId="{D42C4E6D-C351-4952-BF6B-0103DADB4479}" destId="{FB7603F2-7C97-4227-93E1-B3E54F3F9290}" srcOrd="0" destOrd="0" presId="urn:microsoft.com/office/officeart/2018/2/layout/IconCircleList"/>
    <dgm:cxn modelId="{9988D711-D224-4B22-AED0-F0D3D8B75947}" type="presParOf" srcId="{FB7603F2-7C97-4227-93E1-B3E54F3F9290}" destId="{10208BCE-9D86-432A-BF1A-B6C34725E0D8}" srcOrd="0" destOrd="0" presId="urn:microsoft.com/office/officeart/2018/2/layout/IconCircleList"/>
    <dgm:cxn modelId="{37DAA1AD-E5B1-47EE-B128-F1391AC6F7A4}" type="presParOf" srcId="{10208BCE-9D86-432A-BF1A-B6C34725E0D8}" destId="{FC3AA859-FF6E-4265-A65E-1E70DEDF8D45}" srcOrd="0" destOrd="0" presId="urn:microsoft.com/office/officeart/2018/2/layout/IconCircleList"/>
    <dgm:cxn modelId="{860D7F20-7ED5-4A7D-96C7-A37BDDD1B9D5}" type="presParOf" srcId="{10208BCE-9D86-432A-BF1A-B6C34725E0D8}" destId="{9F779329-96FD-4439-9F93-2AE84B394B30}" srcOrd="1" destOrd="0" presId="urn:microsoft.com/office/officeart/2018/2/layout/IconCircleList"/>
    <dgm:cxn modelId="{C843C741-24AB-481D-9825-D78FCC68B1A2}" type="presParOf" srcId="{10208BCE-9D86-432A-BF1A-B6C34725E0D8}" destId="{90E7B4AB-7C2D-4CF2-9B3A-0C78309B1651}" srcOrd="2" destOrd="0" presId="urn:microsoft.com/office/officeart/2018/2/layout/IconCircleList"/>
    <dgm:cxn modelId="{27905CF5-79F3-42D5-99BC-A3865404A6BF}" type="presParOf" srcId="{10208BCE-9D86-432A-BF1A-B6C34725E0D8}" destId="{24477DBE-01AC-4E7F-B70A-332C33D65129}" srcOrd="3" destOrd="0" presId="urn:microsoft.com/office/officeart/2018/2/layout/IconCircleList"/>
    <dgm:cxn modelId="{7668BF94-5DA3-4284-85FD-58267110A5A1}" type="presParOf" srcId="{FB7603F2-7C97-4227-93E1-B3E54F3F9290}" destId="{0F732C2D-9F20-436A-9D9A-D0CFF65125FB}" srcOrd="1" destOrd="0" presId="urn:microsoft.com/office/officeart/2018/2/layout/IconCircleList"/>
    <dgm:cxn modelId="{93312EEE-F38C-41C4-8981-C9D7858ADE64}" type="presParOf" srcId="{FB7603F2-7C97-4227-93E1-B3E54F3F9290}" destId="{8BB2A4E4-B4EB-4A60-B306-CFF01442F2D5}" srcOrd="2" destOrd="0" presId="urn:microsoft.com/office/officeart/2018/2/layout/IconCircleList"/>
    <dgm:cxn modelId="{CDC1B7A3-26E1-4969-88D2-AF417887884D}" type="presParOf" srcId="{8BB2A4E4-B4EB-4A60-B306-CFF01442F2D5}" destId="{CF8466B9-949F-4DAB-AFBA-A2C45DAF3CDA}" srcOrd="0" destOrd="0" presId="urn:microsoft.com/office/officeart/2018/2/layout/IconCircleList"/>
    <dgm:cxn modelId="{DE65FF6B-B297-4B90-962D-A4B76ECE4077}" type="presParOf" srcId="{8BB2A4E4-B4EB-4A60-B306-CFF01442F2D5}" destId="{75B2D1F4-5601-48DB-8E76-56BCD19BF9AF}" srcOrd="1" destOrd="0" presId="urn:microsoft.com/office/officeart/2018/2/layout/IconCircleList"/>
    <dgm:cxn modelId="{E722D924-09A4-4715-BAA7-6B88D8105C54}" type="presParOf" srcId="{8BB2A4E4-B4EB-4A60-B306-CFF01442F2D5}" destId="{954517D6-BE45-4C98-BB71-B6DD0E77277C}" srcOrd="2" destOrd="0" presId="urn:microsoft.com/office/officeart/2018/2/layout/IconCircleList"/>
    <dgm:cxn modelId="{C6C65635-EE60-4EEE-A458-BDECEB2C2B96}" type="presParOf" srcId="{8BB2A4E4-B4EB-4A60-B306-CFF01442F2D5}" destId="{3AE090B7-822E-4DA0-A668-CFE094E6E918}" srcOrd="3" destOrd="0" presId="urn:microsoft.com/office/officeart/2018/2/layout/IconCircleList"/>
    <dgm:cxn modelId="{FDFACA89-4E4F-45C7-B2B4-33F1CD7CD5C2}" type="presParOf" srcId="{FB7603F2-7C97-4227-93E1-B3E54F3F9290}" destId="{86F3E127-EC75-4143-B2CB-9DE5AB9E8657}" srcOrd="3" destOrd="0" presId="urn:microsoft.com/office/officeart/2018/2/layout/IconCircleList"/>
    <dgm:cxn modelId="{3D372131-12BB-46B5-ABB4-06DC32A7E24B}" type="presParOf" srcId="{FB7603F2-7C97-4227-93E1-B3E54F3F9290}" destId="{B97D9CC7-7064-4B4A-9ACB-2F22BE7362B7}" srcOrd="4" destOrd="0" presId="urn:microsoft.com/office/officeart/2018/2/layout/IconCircleList"/>
    <dgm:cxn modelId="{F6DBE273-CF88-4C49-99E6-F59FF101065E}" type="presParOf" srcId="{B97D9CC7-7064-4B4A-9ACB-2F22BE7362B7}" destId="{DF5CE870-3F56-49EF-8C84-D51D93BBB3CC}" srcOrd="0" destOrd="0" presId="urn:microsoft.com/office/officeart/2018/2/layout/IconCircleList"/>
    <dgm:cxn modelId="{4C50D8CB-A3EF-4F0C-976E-7DCC5B95942E}" type="presParOf" srcId="{B97D9CC7-7064-4B4A-9ACB-2F22BE7362B7}" destId="{BD32064E-FBFA-489C-8252-97FAFED46DF9}" srcOrd="1" destOrd="0" presId="urn:microsoft.com/office/officeart/2018/2/layout/IconCircleList"/>
    <dgm:cxn modelId="{834A19B3-128B-4B40-9F72-05CFDB63FECA}" type="presParOf" srcId="{B97D9CC7-7064-4B4A-9ACB-2F22BE7362B7}" destId="{188B8764-8636-4D24-8485-3D5C388E794C}" srcOrd="2" destOrd="0" presId="urn:microsoft.com/office/officeart/2018/2/layout/IconCircleList"/>
    <dgm:cxn modelId="{D179558C-C68C-481A-90F6-1E9388D524CC}" type="presParOf" srcId="{B97D9CC7-7064-4B4A-9ACB-2F22BE7362B7}" destId="{54598EED-0338-4F0F-85F7-8396A6C4613A}" srcOrd="3" destOrd="0" presId="urn:microsoft.com/office/officeart/2018/2/layout/IconCircleList"/>
    <dgm:cxn modelId="{5B60F341-5A87-4064-8D1B-BE30242E0AF0}" type="presParOf" srcId="{FB7603F2-7C97-4227-93E1-B3E54F3F9290}" destId="{0A7FC5C3-6DAE-40A7-AF69-448557D8EB19}" srcOrd="5" destOrd="0" presId="urn:microsoft.com/office/officeart/2018/2/layout/IconCircleList"/>
    <dgm:cxn modelId="{62C08DC9-5AA8-4118-A84D-DFFF94080446}" type="presParOf" srcId="{FB7603F2-7C97-4227-93E1-B3E54F3F9290}" destId="{62BC9B01-4070-4497-9210-FDD526B5EDCB}" srcOrd="6" destOrd="0" presId="urn:microsoft.com/office/officeart/2018/2/layout/IconCircleList"/>
    <dgm:cxn modelId="{EC1B7437-9422-457A-80C2-2DF0B4AB4534}" type="presParOf" srcId="{62BC9B01-4070-4497-9210-FDD526B5EDCB}" destId="{30BBB70C-524F-44E8-A008-7551130CEBAF}" srcOrd="0" destOrd="0" presId="urn:microsoft.com/office/officeart/2018/2/layout/IconCircleList"/>
    <dgm:cxn modelId="{0BF357D4-C059-459A-B6D7-D1F1EBE5803A}" type="presParOf" srcId="{62BC9B01-4070-4497-9210-FDD526B5EDCB}" destId="{F60DAC77-566A-4E0F-9651-C6891C32BF51}" srcOrd="1" destOrd="0" presId="urn:microsoft.com/office/officeart/2018/2/layout/IconCircleList"/>
    <dgm:cxn modelId="{E2099937-D5DF-4EF0-B657-8554410D5665}" type="presParOf" srcId="{62BC9B01-4070-4497-9210-FDD526B5EDCB}" destId="{920B19FA-B9B2-4BA1-A138-9589F34274BB}" srcOrd="2" destOrd="0" presId="urn:microsoft.com/office/officeart/2018/2/layout/IconCircleList"/>
    <dgm:cxn modelId="{6CF724CB-ACDA-439E-B3BF-111BCC5991B2}" type="presParOf" srcId="{62BC9B01-4070-4497-9210-FDD526B5EDCB}" destId="{71A6C3B3-400E-49FB-8981-CA2161F68CA3}" srcOrd="3" destOrd="0" presId="urn:microsoft.com/office/officeart/2018/2/layout/IconCircleList"/>
    <dgm:cxn modelId="{B4653F47-F720-4409-8082-5E564DFC77E8}" type="presParOf" srcId="{FB7603F2-7C97-4227-93E1-B3E54F3F9290}" destId="{4FC0C19A-8936-485C-A2E6-71823704F291}" srcOrd="7" destOrd="0" presId="urn:microsoft.com/office/officeart/2018/2/layout/IconCircleList"/>
    <dgm:cxn modelId="{50A726B7-171D-4ABA-B1B0-BEE0C6E8FA40}" type="presParOf" srcId="{FB7603F2-7C97-4227-93E1-B3E54F3F9290}" destId="{F027267C-C7C9-4AFF-9654-ED74883BCE72}" srcOrd="8" destOrd="0" presId="urn:microsoft.com/office/officeart/2018/2/layout/IconCircleList"/>
    <dgm:cxn modelId="{C50265B4-E64B-4528-B1C2-3ACC46ADCDD5}" type="presParOf" srcId="{F027267C-C7C9-4AFF-9654-ED74883BCE72}" destId="{576B512E-9670-4EDE-8CE6-E518342E3C51}" srcOrd="0" destOrd="0" presId="urn:microsoft.com/office/officeart/2018/2/layout/IconCircleList"/>
    <dgm:cxn modelId="{4B78F2F1-82C5-4DA8-B48F-5AEE1D7823AD}" type="presParOf" srcId="{F027267C-C7C9-4AFF-9654-ED74883BCE72}" destId="{47A3EA09-1A7D-4AB3-827F-4D3FCEF76ED5}" srcOrd="1" destOrd="0" presId="urn:microsoft.com/office/officeart/2018/2/layout/IconCircleList"/>
    <dgm:cxn modelId="{6E5213AD-5B00-416D-A560-E0A4926F6D95}" type="presParOf" srcId="{F027267C-C7C9-4AFF-9654-ED74883BCE72}" destId="{EBACB268-FFF0-4172-B696-7F816ABB0B6B}" srcOrd="2" destOrd="0" presId="urn:microsoft.com/office/officeart/2018/2/layout/IconCircleList"/>
    <dgm:cxn modelId="{322651EF-F566-4CA3-A089-58841829ADF4}" type="presParOf" srcId="{F027267C-C7C9-4AFF-9654-ED74883BCE72}" destId="{FB8D30CE-2D3E-4AB3-888D-5A28726CCB59}" srcOrd="3" destOrd="0" presId="urn:microsoft.com/office/officeart/2018/2/layout/IconCircle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672183-C029-4072-A8AC-44C8199A2D62}" type="doc">
      <dgm:prSet loTypeId="urn:microsoft.com/office/officeart/2018/2/layout/IconCircleList" loCatId="icon" qsTypeId="urn:microsoft.com/office/officeart/2005/8/quickstyle/simple1" qsCatId="simple" csTypeId="urn:microsoft.com/office/officeart/2005/8/colors/accent3_2" csCatId="accent3" phldr="1"/>
      <dgm:spPr/>
      <dgm:t>
        <a:bodyPr/>
        <a:lstStyle/>
        <a:p>
          <a:endParaRPr lang="en-US"/>
        </a:p>
      </dgm:t>
    </dgm:pt>
    <dgm:pt modelId="{6A42C4C8-EDDC-43CE-835E-DDF783457B6C}">
      <dgm:prSet/>
      <dgm:spPr/>
      <dgm:t>
        <a:bodyPr/>
        <a:lstStyle/>
        <a:p>
          <a:r>
            <a:rPr lang="en-GB" dirty="0"/>
            <a:t>Departments to manage and tag content.</a:t>
          </a:r>
          <a:endParaRPr lang="en-US" dirty="0"/>
        </a:p>
      </dgm:t>
    </dgm:pt>
    <dgm:pt modelId="{CB410B79-F872-4DC3-A7B4-A691772710C1}" type="parTrans" cxnId="{48F7FA3C-DFE5-4F7D-88B4-019C7A3F7C1D}">
      <dgm:prSet/>
      <dgm:spPr/>
      <dgm:t>
        <a:bodyPr/>
        <a:lstStyle/>
        <a:p>
          <a:endParaRPr lang="en-US"/>
        </a:p>
      </dgm:t>
    </dgm:pt>
    <dgm:pt modelId="{7245A225-D9BA-4095-A294-627468EA3A0C}" type="sibTrans" cxnId="{48F7FA3C-DFE5-4F7D-88B4-019C7A3F7C1D}">
      <dgm:prSet/>
      <dgm:spPr/>
      <dgm:t>
        <a:bodyPr/>
        <a:lstStyle/>
        <a:p>
          <a:endParaRPr lang="en-US"/>
        </a:p>
      </dgm:t>
    </dgm:pt>
    <dgm:pt modelId="{62F831E3-CCED-4EE1-B940-3004C6FF90DD}">
      <dgm:prSet/>
      <dgm:spPr/>
      <dgm:t>
        <a:bodyPr/>
        <a:lstStyle/>
        <a:p>
          <a:r>
            <a:rPr lang="en-GB" dirty="0"/>
            <a:t>Simplistic searching of content to allow users to use subjects.</a:t>
          </a:r>
          <a:endParaRPr lang="en-US" dirty="0"/>
        </a:p>
      </dgm:t>
    </dgm:pt>
    <dgm:pt modelId="{7343F085-11A8-4BC1-B50E-638988740C72}" type="parTrans" cxnId="{C1C855FC-3602-4711-BCB4-ABB730B45E35}">
      <dgm:prSet/>
      <dgm:spPr/>
      <dgm:t>
        <a:bodyPr/>
        <a:lstStyle/>
        <a:p>
          <a:endParaRPr lang="en-US"/>
        </a:p>
      </dgm:t>
    </dgm:pt>
    <dgm:pt modelId="{3AE04936-8843-4013-A454-0BF3F857E208}" type="sibTrans" cxnId="{C1C855FC-3602-4711-BCB4-ABB730B45E35}">
      <dgm:prSet/>
      <dgm:spPr/>
      <dgm:t>
        <a:bodyPr/>
        <a:lstStyle/>
        <a:p>
          <a:endParaRPr lang="en-US"/>
        </a:p>
      </dgm:t>
    </dgm:pt>
    <dgm:pt modelId="{688FB271-8EA3-4856-AA06-1292BF55B738}">
      <dgm:prSet/>
      <dgm:spPr/>
      <dgm:t>
        <a:bodyPr/>
        <a:lstStyle/>
        <a:p>
          <a:r>
            <a:rPr lang="en-GB" dirty="0"/>
            <a:t>Provide basic content structure and types to allow for manageable knowledge resources.</a:t>
          </a:r>
          <a:endParaRPr lang="en-US" dirty="0"/>
        </a:p>
      </dgm:t>
    </dgm:pt>
    <dgm:pt modelId="{066B92BB-E953-412A-B64E-CB1A6F402180}" type="parTrans" cxnId="{563EAD14-06BA-477F-8860-872DA92EA8C7}">
      <dgm:prSet/>
      <dgm:spPr/>
      <dgm:t>
        <a:bodyPr/>
        <a:lstStyle/>
        <a:p>
          <a:endParaRPr lang="en-US"/>
        </a:p>
      </dgm:t>
    </dgm:pt>
    <dgm:pt modelId="{D6476340-3DC5-4DE7-9DB1-8CBFA3A11646}" type="sibTrans" cxnId="{563EAD14-06BA-477F-8860-872DA92EA8C7}">
      <dgm:prSet/>
      <dgm:spPr/>
      <dgm:t>
        <a:bodyPr/>
        <a:lstStyle/>
        <a:p>
          <a:endParaRPr lang="en-US"/>
        </a:p>
      </dgm:t>
    </dgm:pt>
    <dgm:pt modelId="{A47737F4-939B-4C04-BA5A-1526A123C5DB}" type="pres">
      <dgm:prSet presAssocID="{AF672183-C029-4072-A8AC-44C8199A2D62}" presName="root" presStyleCnt="0">
        <dgm:presLayoutVars>
          <dgm:dir/>
          <dgm:resizeHandles val="exact"/>
        </dgm:presLayoutVars>
      </dgm:prSet>
      <dgm:spPr/>
    </dgm:pt>
    <dgm:pt modelId="{B5E5B53C-12AE-45F8-86F2-2C04B41408F7}" type="pres">
      <dgm:prSet presAssocID="{AF672183-C029-4072-A8AC-44C8199A2D62}" presName="container" presStyleCnt="0">
        <dgm:presLayoutVars>
          <dgm:dir/>
          <dgm:resizeHandles val="exact"/>
        </dgm:presLayoutVars>
      </dgm:prSet>
      <dgm:spPr/>
    </dgm:pt>
    <dgm:pt modelId="{D10ED2CA-C273-484D-BE3C-4B641861A502}" type="pres">
      <dgm:prSet presAssocID="{6A42C4C8-EDDC-43CE-835E-DDF783457B6C}" presName="compNode" presStyleCnt="0"/>
      <dgm:spPr/>
    </dgm:pt>
    <dgm:pt modelId="{6803CEB3-B6FC-482C-B4FD-B64AC0B1F050}" type="pres">
      <dgm:prSet presAssocID="{6A42C4C8-EDDC-43CE-835E-DDF783457B6C}" presName="iconBgRect" presStyleLbl="bgShp" presStyleIdx="0" presStyleCnt="3"/>
      <dgm:spPr/>
    </dgm:pt>
    <dgm:pt modelId="{EA1A68BE-1796-414C-9E48-219892325953}" type="pres">
      <dgm:prSet presAssocID="{6A42C4C8-EDDC-43CE-835E-DDF783457B6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mark"/>
        </a:ext>
      </dgm:extLst>
    </dgm:pt>
    <dgm:pt modelId="{849BF095-1152-4F7E-88EC-90B8C5A8EA90}" type="pres">
      <dgm:prSet presAssocID="{6A42C4C8-EDDC-43CE-835E-DDF783457B6C}" presName="spaceRect" presStyleCnt="0"/>
      <dgm:spPr/>
    </dgm:pt>
    <dgm:pt modelId="{D242FD8B-33E2-4C15-8C74-2D0662C8FAF9}" type="pres">
      <dgm:prSet presAssocID="{6A42C4C8-EDDC-43CE-835E-DDF783457B6C}" presName="textRect" presStyleLbl="revTx" presStyleIdx="0" presStyleCnt="3">
        <dgm:presLayoutVars>
          <dgm:chMax val="1"/>
          <dgm:chPref val="1"/>
        </dgm:presLayoutVars>
      </dgm:prSet>
      <dgm:spPr/>
    </dgm:pt>
    <dgm:pt modelId="{DB9757FD-1E95-47EA-9D91-BBF79731459D}" type="pres">
      <dgm:prSet presAssocID="{7245A225-D9BA-4095-A294-627468EA3A0C}" presName="sibTrans" presStyleLbl="sibTrans2D1" presStyleIdx="0" presStyleCnt="0"/>
      <dgm:spPr/>
    </dgm:pt>
    <dgm:pt modelId="{7AAB9EE6-BFD6-4E4C-9636-C89801293CD1}" type="pres">
      <dgm:prSet presAssocID="{62F831E3-CCED-4EE1-B940-3004C6FF90DD}" presName="compNode" presStyleCnt="0"/>
      <dgm:spPr/>
    </dgm:pt>
    <dgm:pt modelId="{B82DD63B-AEB4-446C-A483-F0B7AE788FD0}" type="pres">
      <dgm:prSet presAssocID="{62F831E3-CCED-4EE1-B940-3004C6FF90DD}" presName="iconBgRect" presStyleLbl="bgShp" presStyleIdx="1" presStyleCnt="3"/>
      <dgm:spPr/>
    </dgm:pt>
    <dgm:pt modelId="{D1BBE89D-98F1-4946-B49B-150133108960}" type="pres">
      <dgm:prSet presAssocID="{62F831E3-CCED-4EE1-B940-3004C6FF90D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search"/>
        </a:ext>
      </dgm:extLst>
    </dgm:pt>
    <dgm:pt modelId="{4D5DB7D7-C1F1-4751-9B9B-8D4B891129A2}" type="pres">
      <dgm:prSet presAssocID="{62F831E3-CCED-4EE1-B940-3004C6FF90DD}" presName="spaceRect" presStyleCnt="0"/>
      <dgm:spPr/>
    </dgm:pt>
    <dgm:pt modelId="{32F6AB56-9A32-473D-8055-4B0330A1C0AF}" type="pres">
      <dgm:prSet presAssocID="{62F831E3-CCED-4EE1-B940-3004C6FF90DD}" presName="textRect" presStyleLbl="revTx" presStyleIdx="1" presStyleCnt="3">
        <dgm:presLayoutVars>
          <dgm:chMax val="1"/>
          <dgm:chPref val="1"/>
        </dgm:presLayoutVars>
      </dgm:prSet>
      <dgm:spPr/>
    </dgm:pt>
    <dgm:pt modelId="{5D63812C-B417-4E22-B614-327E28D717C5}" type="pres">
      <dgm:prSet presAssocID="{3AE04936-8843-4013-A454-0BF3F857E208}" presName="sibTrans" presStyleLbl="sibTrans2D1" presStyleIdx="0" presStyleCnt="0"/>
      <dgm:spPr/>
    </dgm:pt>
    <dgm:pt modelId="{6DA1FB34-CF6F-4AB6-A064-4E92BAA59A2D}" type="pres">
      <dgm:prSet presAssocID="{688FB271-8EA3-4856-AA06-1292BF55B738}" presName="compNode" presStyleCnt="0"/>
      <dgm:spPr/>
    </dgm:pt>
    <dgm:pt modelId="{1AE63D5E-B8F6-4EB5-8E0A-A69529794536}" type="pres">
      <dgm:prSet presAssocID="{688FB271-8EA3-4856-AA06-1292BF55B738}" presName="iconBgRect" presStyleLbl="bgShp" presStyleIdx="2" presStyleCnt="3"/>
      <dgm:spPr/>
    </dgm:pt>
    <dgm:pt modelId="{1D2C41D9-EC27-447B-9368-1F570940C07C}" type="pres">
      <dgm:prSet presAssocID="{688FB271-8EA3-4856-AA06-1292BF55B73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3822D294-A8F4-455B-90DD-1234C8CE5446}" type="pres">
      <dgm:prSet presAssocID="{688FB271-8EA3-4856-AA06-1292BF55B738}" presName="spaceRect" presStyleCnt="0"/>
      <dgm:spPr/>
    </dgm:pt>
    <dgm:pt modelId="{D7E65758-B09F-491A-A998-CC362531ACF8}" type="pres">
      <dgm:prSet presAssocID="{688FB271-8EA3-4856-AA06-1292BF55B738}" presName="textRect" presStyleLbl="revTx" presStyleIdx="2" presStyleCnt="3">
        <dgm:presLayoutVars>
          <dgm:chMax val="1"/>
          <dgm:chPref val="1"/>
        </dgm:presLayoutVars>
      </dgm:prSet>
      <dgm:spPr/>
    </dgm:pt>
  </dgm:ptLst>
  <dgm:cxnLst>
    <dgm:cxn modelId="{563EAD14-06BA-477F-8860-872DA92EA8C7}" srcId="{AF672183-C029-4072-A8AC-44C8199A2D62}" destId="{688FB271-8EA3-4856-AA06-1292BF55B738}" srcOrd="2" destOrd="0" parTransId="{066B92BB-E953-412A-B64E-CB1A6F402180}" sibTransId="{D6476340-3DC5-4DE7-9DB1-8CBFA3A11646}"/>
    <dgm:cxn modelId="{69EBE32C-2238-49D3-98C4-94FC43447119}" type="presOf" srcId="{AF672183-C029-4072-A8AC-44C8199A2D62}" destId="{A47737F4-939B-4C04-BA5A-1526A123C5DB}" srcOrd="0" destOrd="0" presId="urn:microsoft.com/office/officeart/2018/2/layout/IconCircleList"/>
    <dgm:cxn modelId="{48F7FA3C-DFE5-4F7D-88B4-019C7A3F7C1D}" srcId="{AF672183-C029-4072-A8AC-44C8199A2D62}" destId="{6A42C4C8-EDDC-43CE-835E-DDF783457B6C}" srcOrd="0" destOrd="0" parTransId="{CB410B79-F872-4DC3-A7B4-A691772710C1}" sibTransId="{7245A225-D9BA-4095-A294-627468EA3A0C}"/>
    <dgm:cxn modelId="{420FAC8F-182B-4274-9B69-82601F278372}" type="presOf" srcId="{7245A225-D9BA-4095-A294-627468EA3A0C}" destId="{DB9757FD-1E95-47EA-9D91-BBF79731459D}" srcOrd="0" destOrd="0" presId="urn:microsoft.com/office/officeart/2018/2/layout/IconCircleList"/>
    <dgm:cxn modelId="{201D9490-6DD9-4DE7-A8AB-61E03F55919D}" type="presOf" srcId="{3AE04936-8843-4013-A454-0BF3F857E208}" destId="{5D63812C-B417-4E22-B614-327E28D717C5}" srcOrd="0" destOrd="0" presId="urn:microsoft.com/office/officeart/2018/2/layout/IconCircleList"/>
    <dgm:cxn modelId="{4063F9A1-55E5-4D41-B103-ED8767ED512F}" type="presOf" srcId="{688FB271-8EA3-4856-AA06-1292BF55B738}" destId="{D7E65758-B09F-491A-A998-CC362531ACF8}" srcOrd="0" destOrd="0" presId="urn:microsoft.com/office/officeart/2018/2/layout/IconCircleList"/>
    <dgm:cxn modelId="{B990E2EB-029C-4401-BCE4-059D2D9287B9}" type="presOf" srcId="{6A42C4C8-EDDC-43CE-835E-DDF783457B6C}" destId="{D242FD8B-33E2-4C15-8C74-2D0662C8FAF9}" srcOrd="0" destOrd="0" presId="urn:microsoft.com/office/officeart/2018/2/layout/IconCircleList"/>
    <dgm:cxn modelId="{C1C855FC-3602-4711-BCB4-ABB730B45E35}" srcId="{AF672183-C029-4072-A8AC-44C8199A2D62}" destId="{62F831E3-CCED-4EE1-B940-3004C6FF90DD}" srcOrd="1" destOrd="0" parTransId="{7343F085-11A8-4BC1-B50E-638988740C72}" sibTransId="{3AE04936-8843-4013-A454-0BF3F857E208}"/>
    <dgm:cxn modelId="{C0ED41FD-D712-4985-98EB-43971BCF4C2B}" type="presOf" srcId="{62F831E3-CCED-4EE1-B940-3004C6FF90DD}" destId="{32F6AB56-9A32-473D-8055-4B0330A1C0AF}" srcOrd="0" destOrd="0" presId="urn:microsoft.com/office/officeart/2018/2/layout/IconCircleList"/>
    <dgm:cxn modelId="{08807368-9915-4927-840A-FDF3FFDD2E82}" type="presParOf" srcId="{A47737F4-939B-4C04-BA5A-1526A123C5DB}" destId="{B5E5B53C-12AE-45F8-86F2-2C04B41408F7}" srcOrd="0" destOrd="0" presId="urn:microsoft.com/office/officeart/2018/2/layout/IconCircleList"/>
    <dgm:cxn modelId="{CF745F9C-D472-4136-8C0A-4E013FC2DCE4}" type="presParOf" srcId="{B5E5B53C-12AE-45F8-86F2-2C04B41408F7}" destId="{D10ED2CA-C273-484D-BE3C-4B641861A502}" srcOrd="0" destOrd="0" presId="urn:microsoft.com/office/officeart/2018/2/layout/IconCircleList"/>
    <dgm:cxn modelId="{A6F6DC04-B344-4E43-91CF-C4F383FCF69B}" type="presParOf" srcId="{D10ED2CA-C273-484D-BE3C-4B641861A502}" destId="{6803CEB3-B6FC-482C-B4FD-B64AC0B1F050}" srcOrd="0" destOrd="0" presId="urn:microsoft.com/office/officeart/2018/2/layout/IconCircleList"/>
    <dgm:cxn modelId="{1AA00BBA-757E-4768-A23E-880B71F9948A}" type="presParOf" srcId="{D10ED2CA-C273-484D-BE3C-4B641861A502}" destId="{EA1A68BE-1796-414C-9E48-219892325953}" srcOrd="1" destOrd="0" presId="urn:microsoft.com/office/officeart/2018/2/layout/IconCircleList"/>
    <dgm:cxn modelId="{95F06F94-8059-4ECB-83B0-87418B11EF2B}" type="presParOf" srcId="{D10ED2CA-C273-484D-BE3C-4B641861A502}" destId="{849BF095-1152-4F7E-88EC-90B8C5A8EA90}" srcOrd="2" destOrd="0" presId="urn:microsoft.com/office/officeart/2018/2/layout/IconCircleList"/>
    <dgm:cxn modelId="{FF147161-8E88-4317-8C2B-CAE02E6A4470}" type="presParOf" srcId="{D10ED2CA-C273-484D-BE3C-4B641861A502}" destId="{D242FD8B-33E2-4C15-8C74-2D0662C8FAF9}" srcOrd="3" destOrd="0" presId="urn:microsoft.com/office/officeart/2018/2/layout/IconCircleList"/>
    <dgm:cxn modelId="{F4AF9DD6-0389-457C-B9BC-DFF785F0072B}" type="presParOf" srcId="{B5E5B53C-12AE-45F8-86F2-2C04B41408F7}" destId="{DB9757FD-1E95-47EA-9D91-BBF79731459D}" srcOrd="1" destOrd="0" presId="urn:microsoft.com/office/officeart/2018/2/layout/IconCircleList"/>
    <dgm:cxn modelId="{C140754D-9618-4759-8159-4BC30CD00CAC}" type="presParOf" srcId="{B5E5B53C-12AE-45F8-86F2-2C04B41408F7}" destId="{7AAB9EE6-BFD6-4E4C-9636-C89801293CD1}" srcOrd="2" destOrd="0" presId="urn:microsoft.com/office/officeart/2018/2/layout/IconCircleList"/>
    <dgm:cxn modelId="{A2A80824-AAE9-4A5E-B322-9FF02BAC2DA3}" type="presParOf" srcId="{7AAB9EE6-BFD6-4E4C-9636-C89801293CD1}" destId="{B82DD63B-AEB4-446C-A483-F0B7AE788FD0}" srcOrd="0" destOrd="0" presId="urn:microsoft.com/office/officeart/2018/2/layout/IconCircleList"/>
    <dgm:cxn modelId="{2A5C9FCA-1D6C-41B2-87BC-6073D35CE51E}" type="presParOf" srcId="{7AAB9EE6-BFD6-4E4C-9636-C89801293CD1}" destId="{D1BBE89D-98F1-4946-B49B-150133108960}" srcOrd="1" destOrd="0" presId="urn:microsoft.com/office/officeart/2018/2/layout/IconCircleList"/>
    <dgm:cxn modelId="{DD1F4A52-3111-432C-A627-E191A780C659}" type="presParOf" srcId="{7AAB9EE6-BFD6-4E4C-9636-C89801293CD1}" destId="{4D5DB7D7-C1F1-4751-9B9B-8D4B891129A2}" srcOrd="2" destOrd="0" presId="urn:microsoft.com/office/officeart/2018/2/layout/IconCircleList"/>
    <dgm:cxn modelId="{0F46E496-AE72-427B-A116-E6120483E0C6}" type="presParOf" srcId="{7AAB9EE6-BFD6-4E4C-9636-C89801293CD1}" destId="{32F6AB56-9A32-473D-8055-4B0330A1C0AF}" srcOrd="3" destOrd="0" presId="urn:microsoft.com/office/officeart/2018/2/layout/IconCircleList"/>
    <dgm:cxn modelId="{E1F9AF7E-C032-47EF-A22C-6CA775B6AC9D}" type="presParOf" srcId="{B5E5B53C-12AE-45F8-86F2-2C04B41408F7}" destId="{5D63812C-B417-4E22-B614-327E28D717C5}" srcOrd="3" destOrd="0" presId="urn:microsoft.com/office/officeart/2018/2/layout/IconCircleList"/>
    <dgm:cxn modelId="{42CE36E1-E48E-474F-9379-A2D19FED470F}" type="presParOf" srcId="{B5E5B53C-12AE-45F8-86F2-2C04B41408F7}" destId="{6DA1FB34-CF6F-4AB6-A064-4E92BAA59A2D}" srcOrd="4" destOrd="0" presId="urn:microsoft.com/office/officeart/2018/2/layout/IconCircleList"/>
    <dgm:cxn modelId="{55B23E14-A31A-40DC-96BF-A389873606B7}" type="presParOf" srcId="{6DA1FB34-CF6F-4AB6-A064-4E92BAA59A2D}" destId="{1AE63D5E-B8F6-4EB5-8E0A-A69529794536}" srcOrd="0" destOrd="0" presId="urn:microsoft.com/office/officeart/2018/2/layout/IconCircleList"/>
    <dgm:cxn modelId="{C3878DD0-826F-44BB-8ECD-C5FEF44DD5E8}" type="presParOf" srcId="{6DA1FB34-CF6F-4AB6-A064-4E92BAA59A2D}" destId="{1D2C41D9-EC27-447B-9368-1F570940C07C}" srcOrd="1" destOrd="0" presId="urn:microsoft.com/office/officeart/2018/2/layout/IconCircleList"/>
    <dgm:cxn modelId="{21F34F49-E65D-4619-BBF9-6993AD918CFE}" type="presParOf" srcId="{6DA1FB34-CF6F-4AB6-A064-4E92BAA59A2D}" destId="{3822D294-A8F4-455B-90DD-1234C8CE5446}" srcOrd="2" destOrd="0" presId="urn:microsoft.com/office/officeart/2018/2/layout/IconCircleList"/>
    <dgm:cxn modelId="{F039F9F5-6948-4F76-8B39-48680A240AB9}" type="presParOf" srcId="{6DA1FB34-CF6F-4AB6-A064-4E92BAA59A2D}" destId="{D7E65758-B09F-491A-A998-CC362531ACF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FC6A6-B8E9-4C88-8731-CFF69B072A54}">
      <dsp:nvSpPr>
        <dsp:cNvPr id="0" name=""/>
        <dsp:cNvSpPr/>
      </dsp:nvSpPr>
      <dsp:spPr>
        <a:xfrm>
          <a:off x="662934" y="270958"/>
          <a:ext cx="965654" cy="965654"/>
        </a:xfrm>
        <a:prstGeom prst="rect">
          <a:avLst/>
        </a:prstGeom>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805CFE-5FC5-441B-A664-F765F1B97B09}">
      <dsp:nvSpPr>
        <dsp:cNvPr id="0" name=""/>
        <dsp:cNvSpPr/>
      </dsp:nvSpPr>
      <dsp:spPr>
        <a:xfrm>
          <a:off x="72812" y="1534152"/>
          <a:ext cx="214589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GB" sz="1800" kern="1200" dirty="0"/>
            <a:t>Reduced duplication of effort</a:t>
          </a:r>
          <a:endParaRPr lang="en-US" sz="1800" kern="1200" dirty="0"/>
        </a:p>
      </dsp:txBody>
      <dsp:txXfrm>
        <a:off x="72812" y="1534152"/>
        <a:ext cx="2145899" cy="720000"/>
      </dsp:txXfrm>
    </dsp:sp>
    <dsp:sp modelId="{9BE06DD5-78A0-47BA-B21B-2B7F3805ADFC}">
      <dsp:nvSpPr>
        <dsp:cNvPr id="0" name=""/>
        <dsp:cNvSpPr/>
      </dsp:nvSpPr>
      <dsp:spPr>
        <a:xfrm>
          <a:off x="3184366" y="270958"/>
          <a:ext cx="965654" cy="965654"/>
        </a:xfrm>
        <a:prstGeom prst="rect">
          <a:avLst/>
        </a:prstGeom>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BC4942C-F9A0-469A-B1C7-A511584ACB2C}">
      <dsp:nvSpPr>
        <dsp:cNvPr id="0" name=""/>
        <dsp:cNvSpPr/>
      </dsp:nvSpPr>
      <dsp:spPr>
        <a:xfrm>
          <a:off x="2594243" y="1534152"/>
          <a:ext cx="214589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GB" sz="1800" kern="1200" dirty="0"/>
            <a:t>Reduction of silos </a:t>
          </a:r>
        </a:p>
        <a:p>
          <a:pPr marL="0" lvl="0" indent="0" algn="ctr" defTabSz="800100">
            <a:lnSpc>
              <a:spcPct val="90000"/>
            </a:lnSpc>
            <a:spcBef>
              <a:spcPct val="0"/>
            </a:spcBef>
            <a:spcAft>
              <a:spcPct val="35000"/>
            </a:spcAft>
            <a:buNone/>
          </a:pPr>
          <a:r>
            <a:rPr lang="en-US" sz="1800" kern="1200" dirty="0"/>
            <a:t>of department</a:t>
          </a:r>
        </a:p>
      </dsp:txBody>
      <dsp:txXfrm>
        <a:off x="2594243" y="1534152"/>
        <a:ext cx="2145899" cy="720000"/>
      </dsp:txXfrm>
    </dsp:sp>
    <dsp:sp modelId="{161EF049-34BD-4E8F-95AA-ADC2184CA9FE}">
      <dsp:nvSpPr>
        <dsp:cNvPr id="0" name=""/>
        <dsp:cNvSpPr/>
      </dsp:nvSpPr>
      <dsp:spPr>
        <a:xfrm>
          <a:off x="5705797" y="270958"/>
          <a:ext cx="965654" cy="965654"/>
        </a:xfrm>
        <a:prstGeom prst="rect">
          <a:avLst/>
        </a:prstGeom>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1B2959-E355-4841-97F7-B59B75717409}">
      <dsp:nvSpPr>
        <dsp:cNvPr id="0" name=""/>
        <dsp:cNvSpPr/>
      </dsp:nvSpPr>
      <dsp:spPr>
        <a:xfrm>
          <a:off x="5115675" y="1534152"/>
          <a:ext cx="214589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GB" sz="1800" kern="1200" dirty="0"/>
            <a:t>Increased collaboration</a:t>
          </a:r>
          <a:endParaRPr lang="en-US" sz="1800" kern="1200" dirty="0"/>
        </a:p>
      </dsp:txBody>
      <dsp:txXfrm>
        <a:off x="5115675" y="1534152"/>
        <a:ext cx="2145899"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3AA859-FF6E-4265-A65E-1E70DEDF8D45}">
      <dsp:nvSpPr>
        <dsp:cNvPr id="0" name=""/>
        <dsp:cNvSpPr/>
      </dsp:nvSpPr>
      <dsp:spPr>
        <a:xfrm>
          <a:off x="1396" y="411646"/>
          <a:ext cx="710476" cy="71047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779329-96FD-4439-9F93-2AE84B394B30}">
      <dsp:nvSpPr>
        <dsp:cNvPr id="0" name=""/>
        <dsp:cNvSpPr/>
      </dsp:nvSpPr>
      <dsp:spPr>
        <a:xfrm>
          <a:off x="150596" y="560846"/>
          <a:ext cx="412076" cy="4120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477DBE-01AC-4E7F-B70A-332C33D65129}">
      <dsp:nvSpPr>
        <dsp:cNvPr id="0" name=""/>
        <dsp:cNvSpPr/>
      </dsp:nvSpPr>
      <dsp:spPr>
        <a:xfrm>
          <a:off x="864117" y="411646"/>
          <a:ext cx="1674694" cy="710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b="0" i="0" kern="1200"/>
            <a:t>Enables real-time communication and knowledge sharing among departments</a:t>
          </a:r>
          <a:endParaRPr lang="en-US" sz="1100" kern="1200"/>
        </a:p>
      </dsp:txBody>
      <dsp:txXfrm>
        <a:off x="864117" y="411646"/>
        <a:ext cx="1674694" cy="710476"/>
      </dsp:txXfrm>
    </dsp:sp>
    <dsp:sp modelId="{CF8466B9-949F-4DAB-AFBA-A2C45DAF3CDA}">
      <dsp:nvSpPr>
        <dsp:cNvPr id="0" name=""/>
        <dsp:cNvSpPr/>
      </dsp:nvSpPr>
      <dsp:spPr>
        <a:xfrm>
          <a:off x="2830614" y="411646"/>
          <a:ext cx="710476" cy="71047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B2D1F4-5601-48DB-8E76-56BCD19BF9AF}">
      <dsp:nvSpPr>
        <dsp:cNvPr id="0" name=""/>
        <dsp:cNvSpPr/>
      </dsp:nvSpPr>
      <dsp:spPr>
        <a:xfrm>
          <a:off x="2979814" y="560846"/>
          <a:ext cx="412076" cy="4120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E090B7-822E-4DA0-A668-CFE094E6E918}">
      <dsp:nvSpPr>
        <dsp:cNvPr id="0" name=""/>
        <dsp:cNvSpPr/>
      </dsp:nvSpPr>
      <dsp:spPr>
        <a:xfrm>
          <a:off x="3693335" y="411646"/>
          <a:ext cx="1674694" cy="710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b="0" i="0" kern="1200"/>
            <a:t>Reduces duplication of effort and exclusion of departments from useful findings</a:t>
          </a:r>
          <a:endParaRPr lang="en-US" sz="1100" kern="1200"/>
        </a:p>
      </dsp:txBody>
      <dsp:txXfrm>
        <a:off x="3693335" y="411646"/>
        <a:ext cx="1674694" cy="710476"/>
      </dsp:txXfrm>
    </dsp:sp>
    <dsp:sp modelId="{DF5CE870-3F56-49EF-8C84-D51D93BBB3CC}">
      <dsp:nvSpPr>
        <dsp:cNvPr id="0" name=""/>
        <dsp:cNvSpPr/>
      </dsp:nvSpPr>
      <dsp:spPr>
        <a:xfrm>
          <a:off x="5659832" y="411646"/>
          <a:ext cx="710476" cy="71047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32064E-FBFA-489C-8252-97FAFED46DF9}">
      <dsp:nvSpPr>
        <dsp:cNvPr id="0" name=""/>
        <dsp:cNvSpPr/>
      </dsp:nvSpPr>
      <dsp:spPr>
        <a:xfrm>
          <a:off x="5809032" y="560846"/>
          <a:ext cx="412076" cy="4120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598EED-0338-4F0F-85F7-8396A6C4613A}">
      <dsp:nvSpPr>
        <dsp:cNvPr id="0" name=""/>
        <dsp:cNvSpPr/>
      </dsp:nvSpPr>
      <dsp:spPr>
        <a:xfrm>
          <a:off x="6522553" y="411646"/>
          <a:ext cx="1674694" cy="710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b="0" i="0" kern="1200"/>
            <a:t>Departments involved: Product Design, UX, Research, Marketing</a:t>
          </a:r>
          <a:endParaRPr lang="en-US" sz="1100" kern="1200"/>
        </a:p>
      </dsp:txBody>
      <dsp:txXfrm>
        <a:off x="6522553" y="411646"/>
        <a:ext cx="1674694" cy="710476"/>
      </dsp:txXfrm>
    </dsp:sp>
    <dsp:sp modelId="{30BBB70C-524F-44E8-A008-7551130CEBAF}">
      <dsp:nvSpPr>
        <dsp:cNvPr id="0" name=""/>
        <dsp:cNvSpPr/>
      </dsp:nvSpPr>
      <dsp:spPr>
        <a:xfrm>
          <a:off x="1396" y="1581787"/>
          <a:ext cx="710476" cy="71047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0DAC77-566A-4E0F-9651-C6891C32BF51}">
      <dsp:nvSpPr>
        <dsp:cNvPr id="0" name=""/>
        <dsp:cNvSpPr/>
      </dsp:nvSpPr>
      <dsp:spPr>
        <a:xfrm>
          <a:off x="150596" y="1730987"/>
          <a:ext cx="412076" cy="4120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A6C3B3-400E-49FB-8981-CA2161F68CA3}">
      <dsp:nvSpPr>
        <dsp:cNvPr id="0" name=""/>
        <dsp:cNvSpPr/>
      </dsp:nvSpPr>
      <dsp:spPr>
        <a:xfrm>
          <a:off x="864117" y="1581787"/>
          <a:ext cx="1674694" cy="710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b="0" i="0" kern="1200"/>
            <a:t>Items shared: links, papers, books, videos, summaries, analysis</a:t>
          </a:r>
          <a:endParaRPr lang="en-US" sz="1100" kern="1200"/>
        </a:p>
      </dsp:txBody>
      <dsp:txXfrm>
        <a:off x="864117" y="1581787"/>
        <a:ext cx="1674694" cy="710476"/>
      </dsp:txXfrm>
    </dsp:sp>
    <dsp:sp modelId="{576B512E-9670-4EDE-8CE6-E518342E3C51}">
      <dsp:nvSpPr>
        <dsp:cNvPr id="0" name=""/>
        <dsp:cNvSpPr/>
      </dsp:nvSpPr>
      <dsp:spPr>
        <a:xfrm>
          <a:off x="2830614" y="1581787"/>
          <a:ext cx="710476" cy="71047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A3EA09-1A7D-4AB3-827F-4D3FCEF76ED5}">
      <dsp:nvSpPr>
        <dsp:cNvPr id="0" name=""/>
        <dsp:cNvSpPr/>
      </dsp:nvSpPr>
      <dsp:spPr>
        <a:xfrm>
          <a:off x="2979814" y="1730987"/>
          <a:ext cx="412076" cy="4120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8D30CE-2D3E-4AB3-888D-5A28726CCB59}">
      <dsp:nvSpPr>
        <dsp:cNvPr id="0" name=""/>
        <dsp:cNvSpPr/>
      </dsp:nvSpPr>
      <dsp:spPr>
        <a:xfrm>
          <a:off x="3693335" y="1581787"/>
          <a:ext cx="1674694" cy="710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b="0" i="0" kern="1200"/>
            <a:t>Current ad-hoc sharing methods: email, Teams, SharePoint, OneDrive, People First communities, Miro</a:t>
          </a:r>
          <a:endParaRPr lang="en-US" sz="1100" kern="1200"/>
        </a:p>
      </dsp:txBody>
      <dsp:txXfrm>
        <a:off x="3693335" y="1581787"/>
        <a:ext cx="1674694" cy="7104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3CEB3-B6FC-482C-B4FD-B64AC0B1F050}">
      <dsp:nvSpPr>
        <dsp:cNvPr id="0" name=""/>
        <dsp:cNvSpPr/>
      </dsp:nvSpPr>
      <dsp:spPr>
        <a:xfrm>
          <a:off x="178793" y="960155"/>
          <a:ext cx="604800" cy="6048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1A68BE-1796-414C-9E48-219892325953}">
      <dsp:nvSpPr>
        <dsp:cNvPr id="0" name=""/>
        <dsp:cNvSpPr/>
      </dsp:nvSpPr>
      <dsp:spPr>
        <a:xfrm>
          <a:off x="305801" y="1087163"/>
          <a:ext cx="350784" cy="3507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42FD8B-33E2-4C15-8C74-2D0662C8FAF9}">
      <dsp:nvSpPr>
        <dsp:cNvPr id="0" name=""/>
        <dsp:cNvSpPr/>
      </dsp:nvSpPr>
      <dsp:spPr>
        <a:xfrm>
          <a:off x="913193" y="960155"/>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dirty="0"/>
            <a:t>Departments to manage and tag content.</a:t>
          </a:r>
          <a:endParaRPr lang="en-US" sz="1100" kern="1200" dirty="0"/>
        </a:p>
      </dsp:txBody>
      <dsp:txXfrm>
        <a:off x="913193" y="960155"/>
        <a:ext cx="1425599" cy="604800"/>
      </dsp:txXfrm>
    </dsp:sp>
    <dsp:sp modelId="{B82DD63B-AEB4-446C-A483-F0B7AE788FD0}">
      <dsp:nvSpPr>
        <dsp:cNvPr id="0" name=""/>
        <dsp:cNvSpPr/>
      </dsp:nvSpPr>
      <dsp:spPr>
        <a:xfrm>
          <a:off x="2587193" y="960155"/>
          <a:ext cx="604800" cy="6048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BBE89D-98F1-4946-B49B-150133108960}">
      <dsp:nvSpPr>
        <dsp:cNvPr id="0" name=""/>
        <dsp:cNvSpPr/>
      </dsp:nvSpPr>
      <dsp:spPr>
        <a:xfrm>
          <a:off x="2714201" y="1087163"/>
          <a:ext cx="350784" cy="3507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F6AB56-9A32-473D-8055-4B0330A1C0AF}">
      <dsp:nvSpPr>
        <dsp:cNvPr id="0" name=""/>
        <dsp:cNvSpPr/>
      </dsp:nvSpPr>
      <dsp:spPr>
        <a:xfrm>
          <a:off x="3321593" y="960155"/>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dirty="0"/>
            <a:t>Simplistic searching of content to allow users to use subjects.</a:t>
          </a:r>
          <a:endParaRPr lang="en-US" sz="1100" kern="1200" dirty="0"/>
        </a:p>
      </dsp:txBody>
      <dsp:txXfrm>
        <a:off x="3321593" y="960155"/>
        <a:ext cx="1425599" cy="604800"/>
      </dsp:txXfrm>
    </dsp:sp>
    <dsp:sp modelId="{1AE63D5E-B8F6-4EB5-8E0A-A69529794536}">
      <dsp:nvSpPr>
        <dsp:cNvPr id="0" name=""/>
        <dsp:cNvSpPr/>
      </dsp:nvSpPr>
      <dsp:spPr>
        <a:xfrm>
          <a:off x="4995593" y="960155"/>
          <a:ext cx="604800" cy="6048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2C41D9-EC27-447B-9368-1F570940C07C}">
      <dsp:nvSpPr>
        <dsp:cNvPr id="0" name=""/>
        <dsp:cNvSpPr/>
      </dsp:nvSpPr>
      <dsp:spPr>
        <a:xfrm>
          <a:off x="5122601" y="1087163"/>
          <a:ext cx="350784" cy="3507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E65758-B09F-491A-A998-CC362531ACF8}">
      <dsp:nvSpPr>
        <dsp:cNvPr id="0" name=""/>
        <dsp:cNvSpPr/>
      </dsp:nvSpPr>
      <dsp:spPr>
        <a:xfrm>
          <a:off x="5729993" y="960155"/>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dirty="0"/>
            <a:t>Provide basic content structure and types to allow for manageable knowledge resources.</a:t>
          </a:r>
          <a:endParaRPr lang="en-US" sz="1100" kern="1200" dirty="0"/>
        </a:p>
      </dsp:txBody>
      <dsp:txXfrm>
        <a:off x="5729993" y="960155"/>
        <a:ext cx="1425599" cy="6048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Hello and welcome to my presentation about my workplace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3c37f648e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3c37f648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3c37f648eb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3c37f648eb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3c37f648eb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3c37f648eb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3c37f648eb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3c37f648eb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3c37f648eb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3c37f648eb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3c37f648eb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3c37f648eb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3c37f648eb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3c37f648eb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3c37f648eb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3c37f648eb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3c37f648eb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3c37f648eb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3c37f648eb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3c37f648eb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3c37f648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3c37f648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GB" b="0" i="0" dirty="0">
                <a:effectLst/>
                <a:latin typeface="Abadi" panose="020B0604020104020204" pitchFamily="34" charset="0"/>
              </a:rPr>
              <a:t>Welcome, everyone, to today's presentation on developing a knowledge sharing platform for internal business. In today's fast-paced and rapidly changing business environment, it's more important than ever to break down silos and promote collaboration across teams and departments. By doing so, we can leverage the diverse skills, knowledge, and experience of our employees to drive innovation, solve complex problems, and achieve our business goals.</a:t>
            </a:r>
          </a:p>
          <a:p>
            <a:pPr algn="l"/>
            <a:r>
              <a:rPr lang="en-GB" b="0" i="0" dirty="0">
                <a:effectLst/>
                <a:latin typeface="Abadi" panose="020B0604020104020204" pitchFamily="34" charset="0"/>
              </a:rPr>
              <a:t>A knowledge sharing platform can be a powerful tool to facilitate this collaboration and promote the free flow of information and ideas across our organization. In this presentation, we will explore the benefits of developing a knowledge sharing platform, the key features and functionalities to consider, and the steps involved in implementing such a platform. We will also discuss some best practices and lessons learned from other organizations that have successfully implemented knowledge sharing platforms.</a:t>
            </a:r>
          </a:p>
          <a:p>
            <a:pPr algn="l"/>
            <a:r>
              <a:rPr lang="en-GB" b="0" i="0" dirty="0">
                <a:effectLst/>
                <a:latin typeface="Abadi" panose="020B0604020104020204" pitchFamily="34" charset="0"/>
              </a:rPr>
              <a:t>Thank you for joining us today, and we hope you find this presentation informative and valuable.</a:t>
            </a:r>
          </a:p>
        </p:txBody>
      </p:sp>
    </p:spTree>
    <p:extLst>
      <p:ext uri="{BB962C8B-B14F-4D97-AF65-F5344CB8AC3E}">
        <p14:creationId xmlns:p14="http://schemas.microsoft.com/office/powerpoint/2010/main" val="27324072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3c37f648eb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3c37f648eb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3c37f648eb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3c37f648eb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3c37f648eb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3c37f648eb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3c37f648eb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3c37f648eb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3c37f648eb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3c37f648eb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3c37f648eb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3c37f648eb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3c37f648eb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3c37f648eb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GB" b="0" i="0" dirty="0">
                <a:solidFill>
                  <a:srgbClr val="D1D5DB"/>
                </a:solidFill>
                <a:effectLst/>
                <a:latin typeface="Abadi" panose="020B0604020104020204" pitchFamily="34" charset="0"/>
              </a:rPr>
              <a:t>Our business has separate departments that work in silos, leading to communication barriers and duplication of effort.</a:t>
            </a:r>
          </a:p>
          <a:p>
            <a:pPr algn="l">
              <a:buFont typeface="Arial" panose="020B0604020202020204" pitchFamily="34" charset="0"/>
              <a:buChar char="•"/>
            </a:pPr>
            <a:r>
              <a:rPr lang="en-GB" b="0" i="0" dirty="0">
                <a:solidFill>
                  <a:srgbClr val="D1D5DB"/>
                </a:solidFill>
                <a:effectLst/>
                <a:latin typeface="Abadi" panose="020B0604020104020204" pitchFamily="34" charset="0"/>
              </a:rPr>
              <a:t>Departments often rely on ad-hoc sharing methods like email and messaging, which are informal and can result in useful findings being excluded from certain teams.</a:t>
            </a:r>
          </a:p>
          <a:p>
            <a:pPr algn="l">
              <a:buFont typeface="Arial" panose="020B0604020202020204" pitchFamily="34" charset="0"/>
              <a:buChar char="•"/>
            </a:pPr>
            <a:r>
              <a:rPr lang="en-GB" b="0" i="0" dirty="0">
                <a:solidFill>
                  <a:srgbClr val="D1D5DB"/>
                </a:solidFill>
                <a:effectLst/>
                <a:latin typeface="Abadi" panose="020B0604020104020204" pitchFamily="34" charset="0"/>
              </a:rPr>
              <a:t>This lack of collaboration and information sharing can result in missed opportunities, slower decision-making, and decreased innovation.</a:t>
            </a:r>
          </a:p>
          <a:p>
            <a:pPr algn="l">
              <a:buFont typeface="Arial" panose="020B0604020202020204" pitchFamily="34" charset="0"/>
              <a:buChar char="•"/>
            </a:pPr>
            <a:r>
              <a:rPr lang="en-GB" b="0" i="0" dirty="0">
                <a:solidFill>
                  <a:srgbClr val="D1D5DB"/>
                </a:solidFill>
                <a:effectLst/>
                <a:latin typeface="Abadi" panose="020B0604020104020204" pitchFamily="34" charset="0"/>
              </a:rPr>
              <a:t>Developing a knowledge sharing platform can help us break down these silos and promote better collaboration, allowing us to leverage the diverse skills and expertise of our employees to drive innovation and achieve our business goals.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73856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rPr>
              <a:t>The opportunity to bring in a revolutionary way to share knowledge between departments would be a huge asset to the business. Initial improvements would be seen in the reduced duplication of effort, and as time advances it would encourage the reduction of silos by increased collaboration, sharing of knowledge, and between department idea generation.</a:t>
            </a:r>
          </a:p>
          <a:p>
            <a:endParaRPr lang="en-GB"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260408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3c37f648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3c37f648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GB" b="0" i="0" dirty="0">
                <a:solidFill>
                  <a:srgbClr val="D1D5DB"/>
                </a:solidFill>
                <a:effectLst/>
                <a:latin typeface="Abadi" panose="020B0604020104020204" pitchFamily="34" charset="0"/>
              </a:rPr>
              <a:t>Enabling real-time communication and knowledge sharing among departments can help to break down silos and promote better collaboration, leading to increased innovation and efficiency.</a:t>
            </a:r>
          </a:p>
          <a:p>
            <a:pPr algn="l">
              <a:buFont typeface="Arial" panose="020B0604020202020204" pitchFamily="34" charset="0"/>
              <a:buChar char="•"/>
            </a:pPr>
            <a:r>
              <a:rPr lang="en-GB" b="0" i="0" dirty="0">
                <a:solidFill>
                  <a:srgbClr val="D1D5DB"/>
                </a:solidFill>
                <a:effectLst/>
                <a:latin typeface="Abadi" panose="020B0604020104020204" pitchFamily="34" charset="0"/>
              </a:rPr>
              <a:t>A knowledge sharing platform can reduce duplication of effort and help to ensure that all departments have access to useful findings, regardless of their level of involvement in the original research or discovery.</a:t>
            </a:r>
          </a:p>
          <a:p>
            <a:pPr algn="l">
              <a:buFont typeface="Arial" panose="020B0604020202020204" pitchFamily="34" charset="0"/>
              <a:buChar char="•"/>
            </a:pPr>
            <a:r>
              <a:rPr lang="en-GB" b="0" i="0" dirty="0">
                <a:solidFill>
                  <a:srgbClr val="D1D5DB"/>
                </a:solidFill>
                <a:effectLst/>
                <a:latin typeface="Abadi" panose="020B0604020104020204" pitchFamily="34" charset="0"/>
              </a:rPr>
              <a:t>Several departments are involved in the knowledge sharing process, including Product Design, UX, Research, and Marketing, highlighting the cross-functional nature of this initiative.</a:t>
            </a:r>
          </a:p>
          <a:p>
            <a:pPr algn="l">
              <a:buFont typeface="Arial" panose="020B0604020202020204" pitchFamily="34" charset="0"/>
              <a:buChar char="•"/>
            </a:pPr>
            <a:r>
              <a:rPr lang="en-GB" b="0" i="0" dirty="0">
                <a:solidFill>
                  <a:srgbClr val="D1D5DB"/>
                </a:solidFill>
                <a:effectLst/>
                <a:latin typeface="Abadi" panose="020B0604020104020204" pitchFamily="34" charset="0"/>
              </a:rPr>
              <a:t>The types of items shared through the knowledge sharing platform include links, papers, books, videos, summaries, and analysis, representing a diverse range of knowledge sources and formats.</a:t>
            </a:r>
          </a:p>
          <a:p>
            <a:pPr algn="l">
              <a:buFont typeface="Arial" panose="020B0604020202020204" pitchFamily="34" charset="0"/>
              <a:buChar char="•"/>
            </a:pPr>
            <a:r>
              <a:rPr lang="en-GB" b="0" i="0" dirty="0">
                <a:solidFill>
                  <a:srgbClr val="D1D5DB"/>
                </a:solidFill>
                <a:effectLst/>
                <a:latin typeface="Abadi" panose="020B0604020104020204" pitchFamily="34" charset="0"/>
              </a:rPr>
              <a:t>Current ad-hoc sharing methods like email, Teams, SharePoint, OneDrive, People First communities, and Miro can be helpful, but they are not ideal for ensuring that all departments have access to the same information in a timely and efficient manner. A knowledge sharing platform can help to streamline this process and ensure that knowledge is shared more equitably and effectively.</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r>
              <a:rPr lang="en-GB" dirty="0">
                <a:effectLst/>
              </a:rPr>
              <a:t>MHR has multiple departments who participate in research, as part of their job role, to keep up with changing trends in the sector of Human Resources (HR), payroll, technology, and other related topics.</a:t>
            </a:r>
          </a:p>
          <a:p>
            <a:pPr fontAlgn="base"/>
            <a:r>
              <a:rPr lang="en-GB" dirty="0">
                <a:effectLst/>
              </a:rPr>
              <a:t>Items are often shared between departments on an ad-hoc, informal basis, which can lead to duplication of effort or (unintended) exclusion of departments from useful findings.</a:t>
            </a:r>
          </a:p>
          <a:p>
            <a:endParaRPr lang="en-GB" dirty="0">
              <a:effectLst/>
            </a:endParaRPr>
          </a:p>
          <a:p>
            <a:endParaRPr lang="en-US" dirty="0"/>
          </a:p>
          <a:p>
            <a:endParaRPr lang="en-GB"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2027505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3c37f648eb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3c37f648eb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3c37f648eb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3c37f648eb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3c37f648eb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3c37f648eb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182138"/>
            <a:ext cx="6726063" cy="206957"/>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3182884"/>
            <a:ext cx="2307831" cy="207705"/>
          </a:xfrm>
          <a:prstGeom prst="rect">
            <a:avLst/>
          </a:prstGeom>
        </p:spPr>
      </p:pic>
      <p:sp>
        <p:nvSpPr>
          <p:cNvPr id="9" name="Rectangle 8"/>
          <p:cNvSpPr/>
          <p:nvPr/>
        </p:nvSpPr>
        <p:spPr bwMode="ltGray">
          <a:xfrm>
            <a:off x="0" y="1942559"/>
            <a:ext cx="6726064" cy="12452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1942559"/>
            <a:ext cx="2307832" cy="12452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1" y="2050282"/>
            <a:ext cx="6108101" cy="1029803"/>
          </a:xfrm>
        </p:spPr>
        <p:txBody>
          <a:bodyPr anchor="b">
            <a:noAutofit/>
          </a:bodyPr>
          <a:lstStyle>
            <a:lvl1pPr algn="r">
              <a:defRPr sz="4050"/>
            </a:lvl1pPr>
          </a:lstStyle>
          <a:p>
            <a:r>
              <a:rPr lang="en-US"/>
              <a:t>Click to edit Master title style</a:t>
            </a:r>
            <a:endParaRPr lang="en-US" dirty="0"/>
          </a:p>
        </p:txBody>
      </p:sp>
      <p:sp>
        <p:nvSpPr>
          <p:cNvPr id="3" name="Subtitle 2"/>
          <p:cNvSpPr>
            <a:spLocks noGrp="1"/>
          </p:cNvSpPr>
          <p:nvPr>
            <p:ph type="subTitle" idx="1"/>
          </p:nvPr>
        </p:nvSpPr>
        <p:spPr>
          <a:xfrm>
            <a:off x="510241" y="3295530"/>
            <a:ext cx="6108101" cy="838265"/>
          </a:xfrm>
        </p:spPr>
        <p:txBody>
          <a:bodyPr>
            <a:normAutofit/>
          </a:bodyPr>
          <a:lstStyle>
            <a:lvl1pPr marL="0" indent="0" algn="r">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062753"/>
            <a:ext cx="878916" cy="1017332"/>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4452530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0" name="Rectangle 9"/>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3533713"/>
            <a:ext cx="7210394" cy="339788"/>
          </a:xfrm>
        </p:spPr>
        <p:txBody>
          <a:bodyPr anchor="b">
            <a:normAutofit/>
          </a:bodyPr>
          <a:lstStyle>
            <a:lvl1pPr>
              <a:defRPr sz="1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0242" y="457198"/>
            <a:ext cx="7210394" cy="2692181"/>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0239" y="3877188"/>
            <a:ext cx="7210397" cy="46722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3533482"/>
            <a:ext cx="865613" cy="818092"/>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215229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0" name="Rectangle 9"/>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457198"/>
            <a:ext cx="7210394" cy="2694563"/>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0242" y="3533712"/>
            <a:ext cx="7210394" cy="818092"/>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3533712"/>
            <a:ext cx="865613" cy="818092"/>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229683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4" name="Rectangle 13"/>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457199"/>
            <a:ext cx="6539158" cy="2277046"/>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051717" y="2740034"/>
            <a:ext cx="611743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510242" y="3533712"/>
            <a:ext cx="7210394" cy="81809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3532444"/>
            <a:ext cx="865613" cy="818092"/>
          </a:xfrm>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6" name="TextBox 15"/>
          <p:cNvSpPr txBox="1"/>
          <p:nvPr/>
        </p:nvSpPr>
        <p:spPr>
          <a:xfrm>
            <a:off x="437679" y="56108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5400" dirty="0">
                <a:solidFill>
                  <a:schemeClr val="tx1"/>
                </a:solidFill>
                <a:effectLst/>
              </a:rPr>
              <a:t>“</a:t>
            </a:r>
          </a:p>
        </p:txBody>
      </p:sp>
      <p:sp>
        <p:nvSpPr>
          <p:cNvPr id="17" name="TextBox 16"/>
          <p:cNvSpPr txBox="1"/>
          <p:nvPr/>
        </p:nvSpPr>
        <p:spPr>
          <a:xfrm>
            <a:off x="7247107" y="227514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5400" dirty="0">
                <a:solidFill>
                  <a:schemeClr val="tx1"/>
                </a:solidFill>
                <a:effectLst/>
              </a:rPr>
              <a:t>”</a:t>
            </a:r>
          </a:p>
        </p:txBody>
      </p:sp>
    </p:spTree>
    <p:extLst>
      <p:ext uri="{BB962C8B-B14F-4D97-AF65-F5344CB8AC3E}">
        <p14:creationId xmlns:p14="http://schemas.microsoft.com/office/powerpoint/2010/main" val="16965234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1" name="Rectangle 10"/>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39" y="3533712"/>
            <a:ext cx="7210397" cy="441401"/>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0240" y="3975112"/>
            <a:ext cx="7210397" cy="376691"/>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3532444"/>
            <a:ext cx="865613" cy="818092"/>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15228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6" name="Rectangle 15"/>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564921"/>
            <a:ext cx="7218720" cy="810704"/>
          </a:xfrm>
        </p:spPr>
        <p:txBody>
          <a:bodyPr/>
          <a:lstStyle/>
          <a:p>
            <a:r>
              <a:rPr lang="en-US"/>
              <a:t>Click to edit Master title style</a:t>
            </a:r>
            <a:endParaRPr lang="en-US" dirty="0"/>
          </a:p>
        </p:txBody>
      </p:sp>
      <p:sp>
        <p:nvSpPr>
          <p:cNvPr id="7" name="Text Placeholder 2"/>
          <p:cNvSpPr>
            <a:spLocks noGrp="1"/>
          </p:cNvSpPr>
          <p:nvPr>
            <p:ph type="body" idx="1"/>
          </p:nvPr>
        </p:nvSpPr>
        <p:spPr>
          <a:xfrm>
            <a:off x="495709" y="1752655"/>
            <a:ext cx="2302526"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0241" y="2267005"/>
            <a:ext cx="2287277"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2967019" y="1752655"/>
            <a:ext cx="2297430"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2959103" y="2267005"/>
            <a:ext cx="2297430"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418117" y="1752655"/>
            <a:ext cx="230251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418117" y="2267005"/>
            <a:ext cx="2302519"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644511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7" name="Rectangle 16"/>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564921"/>
            <a:ext cx="7210395" cy="810704"/>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0239" y="3223127"/>
            <a:ext cx="228727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0239" y="1752655"/>
            <a:ext cx="228727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0239" y="3655324"/>
            <a:ext cx="2287279"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2959103" y="3223127"/>
            <a:ext cx="2297430"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2959103" y="1752655"/>
            <a:ext cx="2297430"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2958088" y="3655323"/>
            <a:ext cx="2300473"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423009" y="3223127"/>
            <a:ext cx="229762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423008" y="1752655"/>
            <a:ext cx="229762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422915" y="3655321"/>
            <a:ext cx="2300672"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7691933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9" name="Rectangle 8"/>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4200015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6087155" y="1402046"/>
            <a:ext cx="3830241"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401152" y="4029302"/>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3" y="457198"/>
            <a:ext cx="805352" cy="32653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457198"/>
            <a:ext cx="6652503" cy="39949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105344" y="4452141"/>
            <a:ext cx="2057400" cy="273844"/>
          </a:xfrm>
        </p:spPr>
        <p:txBody>
          <a:bodyPr/>
          <a:lstStyle/>
          <a:p>
            <a:fld id="{6178E61D-D431-422C-9764-11DAFE33AB63}" type="datetimeFigureOut">
              <a:rPr lang="en-US" dirty="0"/>
              <a:t>5/29/2023</a:t>
            </a:fld>
            <a:endParaRPr lang="en-US" dirty="0"/>
          </a:p>
        </p:txBody>
      </p:sp>
      <p:sp>
        <p:nvSpPr>
          <p:cNvPr id="5" name="Footer Placeholder 4"/>
          <p:cNvSpPr>
            <a:spLocks noGrp="1"/>
          </p:cNvSpPr>
          <p:nvPr>
            <p:ph type="ftr" sz="quarter" idx="11"/>
          </p:nvPr>
        </p:nvSpPr>
        <p:spPr>
          <a:xfrm>
            <a:off x="510241" y="4452141"/>
            <a:ext cx="4595104" cy="273844"/>
          </a:xfrm>
        </p:spPr>
        <p:txBody>
          <a:bodyPr/>
          <a:lstStyle/>
          <a:p>
            <a:endParaRPr lang="en-US" dirty="0"/>
          </a:p>
        </p:txBody>
      </p:sp>
      <p:sp>
        <p:nvSpPr>
          <p:cNvPr id="6" name="Slide Number Placeholder 5"/>
          <p:cNvSpPr>
            <a:spLocks noGrp="1"/>
          </p:cNvSpPr>
          <p:nvPr>
            <p:ph type="sldNum" sz="quarter" idx="12"/>
          </p:nvPr>
        </p:nvSpPr>
        <p:spPr>
          <a:xfrm>
            <a:off x="7573163" y="4048975"/>
            <a:ext cx="865613" cy="818092"/>
          </a:xfrm>
        </p:spPr>
        <p:txBody>
          <a:bodyPr anchor="t"/>
          <a:lstStyle>
            <a:lvl1pPr algn="ctr">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0485263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8821319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349041" y="1263254"/>
            <a:ext cx="6445919" cy="2107845"/>
          </a:xfrm>
        </p:spPr>
        <p:txBody>
          <a:bodyPr>
            <a:noAutofit/>
          </a:bodyPr>
          <a:lstStyle>
            <a:lvl1pPr algn="ctr">
              <a:lnSpc>
                <a:spcPct val="100000"/>
              </a:lnSpc>
              <a:defRPr sz="345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285750" y="389554"/>
            <a:ext cx="1023223" cy="820891"/>
          </a:xfrm>
        </p:spPr>
        <p:txBody>
          <a:bodyPr>
            <a:noAutofit/>
          </a:bodyPr>
          <a:lstStyle>
            <a:lvl1pPr marL="0" indent="0" algn="ctr">
              <a:buNone/>
              <a:defRPr sz="17925" b="1">
                <a:solidFill>
                  <a:schemeClr val="accent1">
                    <a:lumMod val="75000"/>
                  </a:schemeClr>
                </a:solidFill>
                <a:latin typeface="Tenorite" pitchFamily="2" charset="0"/>
              </a:defRPr>
            </a:lvl1pPr>
            <a:lvl2pPr marL="342900" indent="0">
              <a:buNone/>
              <a:defRPr b="1">
                <a:solidFill>
                  <a:schemeClr val="bg1"/>
                </a:solidFill>
                <a:latin typeface="Tenorite" pitchFamily="2" charset="0"/>
              </a:defRPr>
            </a:lvl2pPr>
            <a:lvl3pPr marL="685800" indent="0">
              <a:buNone/>
              <a:defRPr b="1">
                <a:solidFill>
                  <a:schemeClr val="bg1"/>
                </a:solidFill>
                <a:latin typeface="Tenorite" pitchFamily="2" charset="0"/>
              </a:defRPr>
            </a:lvl3pPr>
            <a:lvl4pPr marL="1028700" indent="0">
              <a:buNone/>
              <a:defRPr b="1">
                <a:solidFill>
                  <a:schemeClr val="bg1"/>
                </a:solidFill>
                <a:latin typeface="Tenorite" pitchFamily="2" charset="0"/>
              </a:defRPr>
            </a:lvl4pPr>
            <a:lvl5pPr marL="13716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5161360" y="3370660"/>
            <a:ext cx="2633663" cy="509588"/>
          </a:xfrm>
        </p:spPr>
        <p:txBody>
          <a:bodyPr>
            <a:noAutofit/>
          </a:bodyPr>
          <a:lstStyle>
            <a:lvl1pPr marL="0" indent="0" algn="r">
              <a:buNone/>
              <a:defRPr sz="1500">
                <a:solidFill>
                  <a:schemeClr val="bg1"/>
                </a:solidFill>
                <a:latin typeface="+mn-lt"/>
              </a:defRPr>
            </a:lvl1pPr>
            <a:lvl2pPr marL="342900" indent="0" algn="r">
              <a:buNone/>
              <a:defRPr sz="1350">
                <a:solidFill>
                  <a:schemeClr val="bg1"/>
                </a:solidFill>
                <a:latin typeface="Tenorite" pitchFamily="2" charset="0"/>
              </a:defRPr>
            </a:lvl2pPr>
            <a:lvl3pPr marL="685800" indent="0" algn="r">
              <a:buNone/>
              <a:defRPr sz="1200">
                <a:solidFill>
                  <a:schemeClr val="bg1"/>
                </a:solidFill>
                <a:latin typeface="Tenorite" pitchFamily="2" charset="0"/>
              </a:defRPr>
            </a:lvl3pPr>
            <a:lvl4pPr marL="1028700" indent="0" algn="r">
              <a:buNone/>
              <a:defRPr sz="1050">
                <a:solidFill>
                  <a:schemeClr val="bg1"/>
                </a:solidFill>
                <a:latin typeface="Tenorite" pitchFamily="2" charset="0"/>
              </a:defRPr>
            </a:lvl4pPr>
            <a:lvl5pPr marL="1371600" indent="0" algn="r">
              <a:buNone/>
              <a:defRPr sz="105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7956828" y="2549769"/>
            <a:ext cx="1023223" cy="820891"/>
          </a:xfrm>
        </p:spPr>
        <p:txBody>
          <a:bodyPr>
            <a:noAutofit/>
          </a:bodyPr>
          <a:lstStyle>
            <a:lvl1pPr marL="0" indent="0" algn="ctr">
              <a:buNone/>
              <a:defRPr sz="17925" b="1">
                <a:solidFill>
                  <a:schemeClr val="accent1">
                    <a:lumMod val="75000"/>
                  </a:schemeClr>
                </a:solidFill>
                <a:latin typeface="Tenorite" pitchFamily="2" charset="0"/>
              </a:defRPr>
            </a:lvl1pPr>
            <a:lvl2pPr marL="342900" indent="0">
              <a:buNone/>
              <a:defRPr b="1">
                <a:solidFill>
                  <a:schemeClr val="bg1"/>
                </a:solidFill>
                <a:latin typeface="Tenorite" pitchFamily="2" charset="0"/>
              </a:defRPr>
            </a:lvl2pPr>
            <a:lvl3pPr marL="685800" indent="0">
              <a:buNone/>
              <a:defRPr b="1">
                <a:solidFill>
                  <a:schemeClr val="bg1"/>
                </a:solidFill>
                <a:latin typeface="Tenorite" pitchFamily="2" charset="0"/>
              </a:defRPr>
            </a:lvl3pPr>
            <a:lvl4pPr marL="1028700" indent="0">
              <a:buNone/>
              <a:defRPr b="1">
                <a:solidFill>
                  <a:schemeClr val="bg1"/>
                </a:solidFill>
                <a:latin typeface="Tenorite" pitchFamily="2" charset="0"/>
              </a:defRPr>
            </a:lvl4pPr>
            <a:lvl5pPr marL="13716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5/29/2023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27054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7" name="Rectangle 16"/>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0667310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065180"/>
            <a:ext cx="7828359" cy="240873"/>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68" y="3065926"/>
            <a:ext cx="1202248" cy="108203"/>
          </a:xfrm>
          <a:prstGeom prst="rect">
            <a:avLst/>
          </a:prstGeom>
        </p:spPr>
      </p:pic>
      <p:sp>
        <p:nvSpPr>
          <p:cNvPr id="9" name="Rectangle 8"/>
          <p:cNvSpPr/>
          <p:nvPr/>
        </p:nvSpPr>
        <p:spPr bwMode="ltGray">
          <a:xfrm>
            <a:off x="-2" y="20447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69" y="20447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152421"/>
            <a:ext cx="7210395" cy="818091"/>
          </a:xfrm>
        </p:spPr>
        <p:txBody>
          <a:bodyPr anchor="ctr">
            <a:normAutofit/>
          </a:bodyPr>
          <a:lstStyle>
            <a:lvl1pPr algn="r">
              <a:defRPr sz="2700"/>
            </a:lvl1pPr>
          </a:lstStyle>
          <a:p>
            <a:r>
              <a:rPr lang="en-US"/>
              <a:t>Click to edit Master title style</a:t>
            </a:r>
            <a:endParaRPr lang="en-US" dirty="0"/>
          </a:p>
        </p:txBody>
      </p:sp>
      <p:sp>
        <p:nvSpPr>
          <p:cNvPr id="3" name="Text Placeholder 2"/>
          <p:cNvSpPr>
            <a:spLocks noGrp="1"/>
          </p:cNvSpPr>
          <p:nvPr>
            <p:ph type="body" idx="1"/>
          </p:nvPr>
        </p:nvSpPr>
        <p:spPr>
          <a:xfrm>
            <a:off x="510242" y="3174129"/>
            <a:ext cx="7210395" cy="1278013"/>
          </a:xfrm>
        </p:spPr>
        <p:txBody>
          <a:bodyPr>
            <a:normAutofit/>
          </a:bodyPr>
          <a:lstStyle>
            <a:lvl1pPr marL="0" indent="0" algn="r">
              <a:buNone/>
              <a:defRPr sz="15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2" y="2152422"/>
            <a:ext cx="865613" cy="818092"/>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7195094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0240" y="1752655"/>
            <a:ext cx="3523769" cy="269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5592" y="1752655"/>
            <a:ext cx="3525044" cy="269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4470251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2" name="Rectangle 11"/>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564922"/>
            <a:ext cx="7210397" cy="8107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79763" y="1752655"/>
            <a:ext cx="3354245" cy="51985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0242" y="2272507"/>
            <a:ext cx="3523766" cy="21796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65116" y="1752655"/>
            <a:ext cx="3355521" cy="51905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195593" y="2272507"/>
            <a:ext cx="3525044" cy="21796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735520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8" name="Rectangle 7"/>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907926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6" name="Rectangle 5"/>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85338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564920"/>
            <a:ext cx="7210394" cy="810705"/>
          </a:xfrm>
        </p:spPr>
        <p:txBody>
          <a:bodyPr anchor="ct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a:xfrm>
            <a:off x="3514385" y="1752655"/>
            <a:ext cx="4206252" cy="2699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0241" y="1752654"/>
            <a:ext cx="2842559" cy="2699488"/>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264228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564921"/>
            <a:ext cx="7210393" cy="810704"/>
          </a:xfrm>
        </p:spPr>
        <p:txBody>
          <a:bodyPr anchor="ctr">
            <a:normAutofit/>
          </a:bodyPr>
          <a:lstStyle>
            <a:lvl1pPr>
              <a:defRPr sz="27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51250" y="1752656"/>
            <a:ext cx="4069387" cy="2699484"/>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0242" y="1752655"/>
            <a:ext cx="2907192" cy="269948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2804186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510241" y="564921"/>
            <a:ext cx="7210396" cy="8107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0241" y="1752655"/>
            <a:ext cx="7210396" cy="26994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3236" y="4452141"/>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9D6E9DEC-419B-4CC5-A080-3B06BD5A8291}" type="datetimeFigureOut">
              <a:rPr lang="en-US" dirty="0"/>
              <a:t>5/29/2023</a:t>
            </a:fld>
            <a:endParaRPr lang="en-US" dirty="0"/>
          </a:p>
        </p:txBody>
      </p:sp>
      <p:sp>
        <p:nvSpPr>
          <p:cNvPr id="5" name="Footer Placeholder 4"/>
          <p:cNvSpPr>
            <a:spLocks noGrp="1"/>
          </p:cNvSpPr>
          <p:nvPr>
            <p:ph type="ftr" sz="quarter" idx="3"/>
          </p:nvPr>
        </p:nvSpPr>
        <p:spPr>
          <a:xfrm>
            <a:off x="510241" y="4452141"/>
            <a:ext cx="5152995"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2" y="564921"/>
            <a:ext cx="865613" cy="818092"/>
          </a:xfrm>
          <a:prstGeom prst="rect">
            <a:avLst/>
          </a:prstGeom>
        </p:spPr>
        <p:txBody>
          <a:bodyPr vert="horz" lIns="91440" tIns="45720" rIns="91440" bIns="45720" rtlCol="0" anchor="ctr"/>
          <a:lstStyle>
            <a:lvl1pPr algn="l">
              <a:defRPr sz="27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776585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sldNum="0" hdr="0" ftr="0" dt="0"/>
  <p:txStyles>
    <p:titleStyle>
      <a:lvl1pPr algn="l" defTabSz="685800" rtl="0" eaLnBrk="1" latinLnBrk="0" hangingPunct="1">
        <a:lnSpc>
          <a:spcPct val="90000"/>
        </a:lnSpc>
        <a:spcBef>
          <a:spcPct val="0"/>
        </a:spcBef>
        <a:buNone/>
        <a:defRPr sz="27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7.jpe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8.jpe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image" Target="../media/image1.png"/><Relationship Id="rId7" Type="http://schemas.openxmlformats.org/officeDocument/2006/relationships/image" Target="../media/image6.png"/><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5.png"/><Relationship Id="rId11" Type="http://schemas.openxmlformats.org/officeDocument/2006/relationships/diagramColors" Target="../diagrams/colors2.xml"/><Relationship Id="rId5" Type="http://schemas.openxmlformats.org/officeDocument/2006/relationships/image" Target="../media/image3.png"/><Relationship Id="rId10" Type="http://schemas.openxmlformats.org/officeDocument/2006/relationships/diagramQuickStyle" Target="../diagrams/quickStyle2.xml"/><Relationship Id="rId4" Type="http://schemas.openxmlformats.org/officeDocument/2006/relationships/image" Target="../media/image2.png"/><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Shape 133"/>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C8221A89-FE35-4C46-8874-69154D2A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7" name="Picture 136" descr="Pens and rulers">
            <a:extLst>
              <a:ext uri="{FF2B5EF4-FFF2-40B4-BE49-F238E27FC236}">
                <a16:creationId xmlns:a16="http://schemas.microsoft.com/office/drawing/2014/main" id="{1F7A8FCC-E81C-B748-C0AD-667B8D4D42D1}"/>
              </a:ext>
            </a:extLst>
          </p:cNvPr>
          <p:cNvPicPr>
            <a:picLocks noChangeAspect="1"/>
          </p:cNvPicPr>
          <p:nvPr/>
        </p:nvPicPr>
        <p:blipFill rotWithShape="1">
          <a:blip r:embed="rId3">
            <a:duotone>
              <a:schemeClr val="bg2">
                <a:shade val="45000"/>
                <a:satMod val="135000"/>
              </a:schemeClr>
              <a:prstClr val="white"/>
            </a:duotone>
            <a:alphaModFix amt="41000"/>
          </a:blip>
          <a:srcRect t="15731"/>
          <a:stretch/>
        </p:blipFill>
        <p:spPr>
          <a:xfrm>
            <a:off x="-2382" y="10"/>
            <a:ext cx="9144000" cy="5143490"/>
          </a:xfrm>
          <a:prstGeom prst="rect">
            <a:avLst/>
          </a:prstGeom>
        </p:spPr>
      </p:pic>
      <p:sp>
        <p:nvSpPr>
          <p:cNvPr id="143" name="Rectangle 142">
            <a:extLst>
              <a:ext uri="{FF2B5EF4-FFF2-40B4-BE49-F238E27FC236}">
                <a16:creationId xmlns:a16="http://schemas.microsoft.com/office/drawing/2014/main" id="{259ACC7A-6809-44E9-A594-85696A6C2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3187155"/>
            <a:ext cx="6726063" cy="1245249"/>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4" name="Google Shape;134;p13"/>
          <p:cNvSpPr txBox="1">
            <a:spLocks noGrp="1"/>
          </p:cNvSpPr>
          <p:nvPr>
            <p:ph type="ctrTitle"/>
          </p:nvPr>
        </p:nvSpPr>
        <p:spPr>
          <a:xfrm>
            <a:off x="394528" y="3928512"/>
            <a:ext cx="6100109" cy="705180"/>
          </a:xfrm>
          <a:prstGeom prst="rect">
            <a:avLst/>
          </a:prstGeom>
        </p:spPr>
        <p:txBody>
          <a:bodyPr spcFirstLastPara="1" lIns="91425" tIns="91425" rIns="91425" bIns="91425" anchorCtr="0">
            <a:normAutofit fontScale="90000"/>
          </a:bodyPr>
          <a:lstStyle/>
          <a:p>
            <a:pPr>
              <a:spcBef>
                <a:spcPts val="0"/>
              </a:spcBef>
            </a:pPr>
            <a:r>
              <a:rPr lang="en-GB" sz="3600" dirty="0">
                <a:latin typeface="Abadi" panose="020B0604020104020204" pitchFamily="34" charset="0"/>
              </a:rPr>
              <a:t>Workplace Project</a:t>
            </a:r>
            <a:br>
              <a:rPr lang="en-GB" sz="3600" dirty="0">
                <a:latin typeface="Abadi" panose="020B0604020104020204" pitchFamily="34" charset="0"/>
              </a:rPr>
            </a:br>
            <a:r>
              <a:rPr lang="en-GB" sz="1800" b="1" dirty="0">
                <a:effectLst/>
                <a:latin typeface="Abadi" panose="020B0604020104020204" pitchFamily="34" charset="0"/>
                <a:ea typeface="Times New Roman" panose="02020603050405020304" pitchFamily="18" charset="0"/>
                <a:cs typeface="Times New Roman" panose="02020603050405020304" pitchFamily="18" charset="0"/>
              </a:rPr>
              <a:t>Breaking Down Silos: Developing a Knowledge Sharing Platform for Internal Business</a:t>
            </a:r>
            <a:br>
              <a:rPr lang="en-GB" sz="1800" dirty="0">
                <a:effectLst/>
                <a:latin typeface="Abadi" panose="020B0604020104020204" pitchFamily="34" charset="0"/>
                <a:ea typeface="Times New Roman" panose="02020603050405020304" pitchFamily="18" charset="0"/>
                <a:cs typeface="Times New Roman" panose="02020603050405020304" pitchFamily="18" charset="0"/>
              </a:rPr>
            </a:br>
            <a:endParaRPr lang="en-GB" sz="3600" dirty="0">
              <a:latin typeface="Abadi" panose="020B0604020104020204" pitchFamily="34" charset="0"/>
            </a:endParaRPr>
          </a:p>
        </p:txBody>
      </p:sp>
      <p:sp>
        <p:nvSpPr>
          <p:cNvPr id="135" name="Google Shape;135;p13"/>
          <p:cNvSpPr txBox="1">
            <a:spLocks noGrp="1"/>
          </p:cNvSpPr>
          <p:nvPr>
            <p:ph type="subTitle" idx="1"/>
          </p:nvPr>
        </p:nvSpPr>
        <p:spPr>
          <a:xfrm>
            <a:off x="510241" y="4158067"/>
            <a:ext cx="6100109" cy="304925"/>
          </a:xfrm>
          <a:prstGeom prst="rect">
            <a:avLst/>
          </a:prstGeom>
        </p:spPr>
        <p:txBody>
          <a:bodyPr spcFirstLastPara="1" lIns="91425" tIns="91425" rIns="91425" bIns="91425" anchorCtr="0">
            <a:normAutofit fontScale="92500" lnSpcReduction="20000"/>
          </a:bodyPr>
          <a:lstStyle/>
          <a:p>
            <a:pPr marL="0" lvl="0" indent="0" rtl="0">
              <a:spcBef>
                <a:spcPts val="0"/>
              </a:spcBef>
              <a:spcAft>
                <a:spcPts val="600"/>
              </a:spcAft>
              <a:buNone/>
            </a:pPr>
            <a:r>
              <a:rPr lang="en-GB" sz="400" dirty="0">
                <a:latin typeface="Abadi" panose="020B0604020104020204" pitchFamily="34" charset="0"/>
              </a:rPr>
              <a:t>Callum White - N0900053</a:t>
            </a:r>
          </a:p>
        </p:txBody>
      </p:sp>
      <p:sp>
        <p:nvSpPr>
          <p:cNvPr id="145" name="Rectangle 144">
            <a:extLst>
              <a:ext uri="{FF2B5EF4-FFF2-40B4-BE49-F238E27FC236}">
                <a16:creationId xmlns:a16="http://schemas.microsoft.com/office/drawing/2014/main" id="{79E62B6A-C5F9-4D52-9F66-877735827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3786" y="3187155"/>
            <a:ext cx="2307832" cy="12452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7" name="Rectangle 146">
            <a:extLst>
              <a:ext uri="{FF2B5EF4-FFF2-40B4-BE49-F238E27FC236}">
                <a16:creationId xmlns:a16="http://schemas.microsoft.com/office/drawing/2014/main" id="{95F95C49-E748-4D32-8417-22E5B6A6F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426735"/>
            <a:ext cx="6726063" cy="206957"/>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E2AE10EC-5E3B-4FC0-B43F-1E44500096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3786" y="4426735"/>
            <a:ext cx="2310214" cy="206957"/>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Pros of Story Point Estimation</a:t>
            </a:r>
            <a:endParaRPr dirty="0">
              <a:latin typeface="Abadi" panose="020B0604020104020204" pitchFamily="34" charset="0"/>
            </a:endParaRPr>
          </a:p>
        </p:txBody>
      </p:sp>
      <p:sp>
        <p:nvSpPr>
          <p:cNvPr id="153" name="Google Shape;153;p1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Explain that story point estimation provides a more accurate way to estimate the effort involved in completing a task.</a:t>
            </a:r>
            <a:endParaRPr dirty="0">
              <a:highlight>
                <a:srgbClr val="980000"/>
              </a:highlight>
              <a:latin typeface="Abadi" panose="020B0604020104020204" pitchFamily="34" charset="0"/>
            </a:endParaRPr>
          </a:p>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Discuss how story points take into account the level of complexity and uncertainty involved in a task.</a:t>
            </a:r>
            <a:endParaRPr dirty="0">
              <a:highlight>
                <a:srgbClr val="980000"/>
              </a:highlight>
              <a:latin typeface="Abadi" panose="020B0604020104020204" pitchFamily="34" charset="0"/>
            </a:endParaRPr>
          </a:p>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Emphasize that story points allow for more accurate forecasting and planning.</a:t>
            </a:r>
            <a:endParaRPr dirty="0">
              <a:highlight>
                <a:srgbClr val="980000"/>
              </a:highlight>
              <a:latin typeface="Abadi" panose="020B0604020104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Cons of Story Point Estimation</a:t>
            </a:r>
            <a:endParaRPr dirty="0">
              <a:latin typeface="Abadi" panose="020B0604020104020204" pitchFamily="34" charset="0"/>
            </a:endParaRPr>
          </a:p>
        </p:txBody>
      </p:sp>
      <p:sp>
        <p:nvSpPr>
          <p:cNvPr id="159" name="Google Shape;159;p17"/>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Acknowledge that story point estimation can be subjective and vary between teams.</a:t>
            </a:r>
            <a:endParaRPr dirty="0">
              <a:highlight>
                <a:srgbClr val="980000"/>
              </a:highlight>
              <a:latin typeface="Abadi" panose="020B0604020104020204" pitchFamily="34" charset="0"/>
            </a:endParaRPr>
          </a:p>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Discuss how assigning story points can be time-consuming and may require a lot of discussion.</a:t>
            </a:r>
            <a:endParaRPr dirty="0">
              <a:highlight>
                <a:srgbClr val="980000"/>
              </a:highlight>
              <a:latin typeface="Abadi" panose="020B0604020104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Examples of Large Software Companies Using Story Point Estimation</a:t>
            </a:r>
            <a:endParaRPr dirty="0">
              <a:latin typeface="Abadi" panose="020B0604020104020204" pitchFamily="34" charset="0"/>
            </a:endParaRPr>
          </a:p>
        </p:txBody>
      </p:sp>
      <p:sp>
        <p:nvSpPr>
          <p:cNvPr id="165" name="Google Shape;165;p1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Highlight examples of large software companies, such as Spotify and Atlassian, that use story point estimation.</a:t>
            </a:r>
            <a:endParaRPr dirty="0">
              <a:highlight>
                <a:srgbClr val="980000"/>
              </a:highlight>
              <a:latin typeface="Abadi" panose="020B0604020104020204" pitchFamily="34" charset="0"/>
            </a:endParaRPr>
          </a:p>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Explain how these companies use story points to estimate the effort involved in completing tasks and better plan their sprints.</a:t>
            </a:r>
            <a:endParaRPr dirty="0">
              <a:highlight>
                <a:srgbClr val="980000"/>
              </a:highlight>
              <a:latin typeface="Abadi" panose="020B0604020104020204" pitchFamily="34" charset="0"/>
            </a:endParaRPr>
          </a:p>
          <a:p>
            <a:pPr marL="0" lvl="0" indent="0" algn="l" rtl="0">
              <a:spcBef>
                <a:spcPts val="1200"/>
              </a:spcBef>
              <a:spcAft>
                <a:spcPts val="1200"/>
              </a:spcAft>
              <a:buNone/>
            </a:pPr>
            <a:endParaRPr dirty="0">
              <a:latin typeface="Abadi" panose="020B0604020104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Benefits of Story Point Estimation</a:t>
            </a:r>
            <a:endParaRPr dirty="0">
              <a:latin typeface="Abadi" panose="020B0604020104020204" pitchFamily="34" charset="0"/>
            </a:endParaRPr>
          </a:p>
        </p:txBody>
      </p:sp>
      <p:sp>
        <p:nvSpPr>
          <p:cNvPr id="171" name="Google Shape;171;p19"/>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Discuss the benefits of using story points, such as more accurate planning and better resource allocation.</a:t>
            </a:r>
            <a:endParaRPr dirty="0">
              <a:highlight>
                <a:srgbClr val="980000"/>
              </a:highlight>
              <a:latin typeface="Abadi" panose="020B0604020104020204" pitchFamily="34" charset="0"/>
            </a:endParaRPr>
          </a:p>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Emphasize that story point estimation encourages collaboration and communication within a team.</a:t>
            </a:r>
            <a:endParaRPr dirty="0">
              <a:highlight>
                <a:srgbClr val="980000"/>
              </a:highlight>
              <a:latin typeface="Abadi" panose="020B0604020104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More Benefits of Story Point Estimation</a:t>
            </a:r>
            <a:endParaRPr dirty="0">
              <a:latin typeface="Abadi" panose="020B0604020104020204" pitchFamily="34" charset="0"/>
            </a:endParaRPr>
          </a:p>
        </p:txBody>
      </p:sp>
      <p:sp>
        <p:nvSpPr>
          <p:cNvPr id="177" name="Google Shape;177;p20"/>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Discuss how story points allow for more accurate forecasting and planning.</a:t>
            </a:r>
            <a:endParaRPr dirty="0">
              <a:highlight>
                <a:srgbClr val="980000"/>
              </a:highlight>
              <a:latin typeface="Abadi" panose="020B0604020104020204" pitchFamily="34" charset="0"/>
            </a:endParaRPr>
          </a:p>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Highlight how story points can help teams better manage their capacity and workload.</a:t>
            </a:r>
            <a:endParaRPr dirty="0">
              <a:highlight>
                <a:srgbClr val="980000"/>
              </a:highlight>
              <a:latin typeface="Abadi" panose="020B0604020104020204" pitchFamily="34" charset="0"/>
            </a:endParaRPr>
          </a:p>
          <a:p>
            <a:pPr marL="457200" lvl="0" indent="0" algn="l" rtl="0">
              <a:spcBef>
                <a:spcPts val="1200"/>
              </a:spcBef>
              <a:spcAft>
                <a:spcPts val="1200"/>
              </a:spcAft>
              <a:buNone/>
            </a:pPr>
            <a:endParaRPr dirty="0">
              <a:highlight>
                <a:srgbClr val="980000"/>
              </a:highlight>
              <a:latin typeface="Abadi" panose="020B0604020104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Case Study: Spotify</a:t>
            </a:r>
            <a:endParaRPr dirty="0">
              <a:latin typeface="Abadi" panose="020B0604020104020204" pitchFamily="34" charset="0"/>
            </a:endParaRPr>
          </a:p>
        </p:txBody>
      </p:sp>
      <p:sp>
        <p:nvSpPr>
          <p:cNvPr id="183" name="Google Shape;183;p21"/>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Provide a case study of Spotify and how they use story point estimation in their engineering teams.</a:t>
            </a:r>
            <a:endParaRPr dirty="0">
              <a:highlight>
                <a:srgbClr val="980000"/>
              </a:highlight>
              <a:latin typeface="Abadi" panose="020B0604020104020204" pitchFamily="34" charset="0"/>
            </a:endParaRPr>
          </a:p>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Emphasize how story points have helped Spotify better plan their sprints and deliver high-quality software on time.</a:t>
            </a:r>
            <a:endParaRPr dirty="0">
              <a:highlight>
                <a:srgbClr val="980000"/>
              </a:highlight>
              <a:latin typeface="Abadi" panose="020B0604020104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Case Study: Atlassian</a:t>
            </a:r>
            <a:endParaRPr dirty="0">
              <a:latin typeface="Abadi" panose="020B0604020104020204" pitchFamily="34" charset="0"/>
            </a:endParaRPr>
          </a:p>
        </p:txBody>
      </p:sp>
      <p:sp>
        <p:nvSpPr>
          <p:cNvPr id="189" name="Google Shape;189;p22"/>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Provide a case study of Atlassian and how they use story point estimation in their teams.</a:t>
            </a:r>
            <a:endParaRPr dirty="0">
              <a:highlight>
                <a:srgbClr val="980000"/>
              </a:highlight>
              <a:latin typeface="Abadi" panose="020B0604020104020204" pitchFamily="34" charset="0"/>
            </a:endParaRPr>
          </a:p>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Discuss how story points have helped Atlassian better plan their sprints and ensure high-quality software delivery.</a:t>
            </a:r>
            <a:endParaRPr dirty="0">
              <a:highlight>
                <a:srgbClr val="980000"/>
              </a:highlight>
              <a:latin typeface="Abadi" panose="020B0604020104020204" pitchFamily="34" charset="0"/>
            </a:endParaRPr>
          </a:p>
          <a:p>
            <a:pPr marL="0" lvl="0" indent="0" algn="l" rtl="0">
              <a:spcBef>
                <a:spcPts val="1200"/>
              </a:spcBef>
              <a:spcAft>
                <a:spcPts val="1200"/>
              </a:spcAft>
              <a:buNone/>
            </a:pPr>
            <a:endParaRPr dirty="0">
              <a:latin typeface="Abadi" panose="020B0604020104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Story Point Estimation in Azure DevOps</a:t>
            </a:r>
            <a:endParaRPr dirty="0">
              <a:latin typeface="Abadi" panose="020B0604020104020204" pitchFamily="34" charset="0"/>
            </a:endParaRPr>
          </a:p>
        </p:txBody>
      </p:sp>
      <p:sp>
        <p:nvSpPr>
          <p:cNvPr id="195" name="Google Shape;195;p23"/>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highlight>
                  <a:srgbClr val="980000"/>
                </a:highlight>
                <a:latin typeface="Abadi" panose="020B0604020104020204" pitchFamily="34" charset="0"/>
              </a:rPr>
              <a:t>Introduce story point estimation in Azure DevOps.</a:t>
            </a:r>
            <a:endParaRPr dirty="0">
              <a:highlight>
                <a:srgbClr val="980000"/>
              </a:highlight>
              <a:latin typeface="Abadi" panose="020B0604020104020204" pitchFamily="34" charset="0"/>
            </a:endParaRPr>
          </a:p>
          <a:p>
            <a:pPr marL="0" lvl="0" indent="0" algn="l" rtl="0">
              <a:spcBef>
                <a:spcPts val="1200"/>
              </a:spcBef>
              <a:spcAft>
                <a:spcPts val="0"/>
              </a:spcAft>
              <a:buNone/>
            </a:pPr>
            <a:r>
              <a:rPr lang="en-GB" dirty="0">
                <a:highlight>
                  <a:srgbClr val="980000"/>
                </a:highlight>
                <a:latin typeface="Abadi" panose="020B0604020104020204" pitchFamily="34" charset="0"/>
              </a:rPr>
              <a:t>Highlight the benefits of using Azure DevOps for story point estimation.</a:t>
            </a:r>
            <a:endParaRPr dirty="0">
              <a:highlight>
                <a:srgbClr val="980000"/>
              </a:highlight>
              <a:latin typeface="Abadi" panose="020B0604020104020204" pitchFamily="34" charset="0"/>
            </a:endParaRPr>
          </a:p>
          <a:p>
            <a:pPr marL="0" lvl="0" indent="0" algn="l" rtl="0">
              <a:spcBef>
                <a:spcPts val="1200"/>
              </a:spcBef>
              <a:spcAft>
                <a:spcPts val="1200"/>
              </a:spcAft>
              <a:buNone/>
            </a:pPr>
            <a:endParaRPr dirty="0">
              <a:latin typeface="Abadi" panose="020B0604020104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Problem with story point estimation in MHR</a:t>
            </a:r>
            <a:endParaRPr dirty="0">
              <a:latin typeface="Abadi" panose="020B0604020104020204" pitchFamily="34" charset="0"/>
            </a:endParaRPr>
          </a:p>
        </p:txBody>
      </p:sp>
      <p:sp>
        <p:nvSpPr>
          <p:cNvPr id="201" name="Google Shape;201;p2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No definition of what a story point value is</a:t>
            </a:r>
            <a:endParaRPr dirty="0">
              <a:latin typeface="Abadi" panose="020B0604020104020204" pitchFamily="34" charset="0"/>
            </a:endParaRPr>
          </a:p>
          <a:p>
            <a:pPr marL="0" lvl="0" indent="0" algn="l" rtl="0">
              <a:spcBef>
                <a:spcPts val="1200"/>
              </a:spcBef>
              <a:spcAft>
                <a:spcPts val="0"/>
              </a:spcAft>
              <a:buNone/>
            </a:pPr>
            <a:r>
              <a:rPr lang="en-GB" dirty="0">
                <a:latin typeface="Abadi" panose="020B0604020104020204" pitchFamily="34" charset="0"/>
              </a:rPr>
              <a:t>Part of a different process (should be its own)</a:t>
            </a:r>
            <a:endParaRPr dirty="0">
              <a:latin typeface="Abadi" panose="020B0604020104020204" pitchFamily="34" charset="0"/>
            </a:endParaRPr>
          </a:p>
          <a:p>
            <a:pPr marL="0" lvl="0" indent="0" algn="l" rtl="0">
              <a:spcBef>
                <a:spcPts val="1200"/>
              </a:spcBef>
              <a:spcAft>
                <a:spcPts val="1200"/>
              </a:spcAft>
              <a:buNone/>
            </a:pPr>
            <a:endParaRPr dirty="0">
              <a:latin typeface="Abadi" panose="020B0604020104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Estimator for Azure DevOps</a:t>
            </a:r>
            <a:endParaRPr dirty="0">
              <a:latin typeface="Abadi" panose="020B0604020104020204" pitchFamily="34" charset="0"/>
            </a:endParaRPr>
          </a:p>
        </p:txBody>
      </p:sp>
      <p:sp>
        <p:nvSpPr>
          <p:cNvPr id="207" name="Google Shape;207;p2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Introduce Estimator for Azure DevOps.</a:t>
            </a:r>
            <a:endParaRPr dirty="0">
              <a:highlight>
                <a:srgbClr val="980000"/>
              </a:highlight>
              <a:latin typeface="Abadi" panose="020B0604020104020204" pitchFamily="34" charset="0"/>
            </a:endParaRPr>
          </a:p>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Discuss how the application allows users to provide story point estimates to work items in Azure DevOps.</a:t>
            </a:r>
            <a:endParaRPr dirty="0">
              <a:highlight>
                <a:srgbClr val="980000"/>
              </a:highlight>
              <a:latin typeface="Abadi" panose="020B0604020104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Shape 139"/>
        <p:cNvGrpSpPr/>
        <p:nvPr/>
      </p:nvGrpSpPr>
      <p:grpSpPr>
        <a:xfrm>
          <a:off x="0" y="0"/>
          <a:ext cx="0" cy="0"/>
          <a:chOff x="0" y="0"/>
          <a:chExt cx="0" cy="0"/>
        </a:xfrm>
      </p:grpSpPr>
      <p:pic>
        <p:nvPicPr>
          <p:cNvPr id="147" name="Picture 146">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49" name="Picture 148">
            <a:extLst>
              <a:ext uri="{FF2B5EF4-FFF2-40B4-BE49-F238E27FC236}">
                <a16:creationId xmlns:a16="http://schemas.microsoft.com/office/drawing/2014/main" id="{C56FCE19-3103-4473-A92E-E38D00FCD0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1477680"/>
            <a:ext cx="7828359" cy="240873"/>
          </a:xfrm>
          <a:prstGeom prst="rect">
            <a:avLst/>
          </a:prstGeom>
        </p:spPr>
      </p:pic>
      <p:pic>
        <p:nvPicPr>
          <p:cNvPr id="151" name="Picture 150">
            <a:extLst>
              <a:ext uri="{FF2B5EF4-FFF2-40B4-BE49-F238E27FC236}">
                <a16:creationId xmlns:a16="http://schemas.microsoft.com/office/drawing/2014/main" id="{E909C556-FC01-4870-ABC0-8D5C17BD0F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7939369" y="1478425"/>
            <a:ext cx="1202248" cy="108203"/>
          </a:xfrm>
          <a:prstGeom prst="rect">
            <a:avLst/>
          </a:prstGeom>
        </p:spPr>
      </p:pic>
      <p:sp>
        <p:nvSpPr>
          <p:cNvPr id="153" name="Rectangle 152">
            <a:extLst>
              <a:ext uri="{FF2B5EF4-FFF2-40B4-BE49-F238E27FC236}">
                <a16:creationId xmlns:a16="http://schemas.microsoft.com/office/drawing/2014/main" id="{C6DB8A24-0DF2-4AB3-9191-C02AB6937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
            <a:ext cx="7828359" cy="102614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5" name="Rectangle 154">
            <a:extLst>
              <a:ext uri="{FF2B5EF4-FFF2-40B4-BE49-F238E27FC236}">
                <a16:creationId xmlns:a16="http://schemas.microsoft.com/office/drawing/2014/main" id="{6924F406-F250-4FCF-A28E-52F364A5A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9370" y="457200"/>
            <a:ext cx="1202248" cy="1026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57" name="Rectangle 156">
            <a:extLst>
              <a:ext uri="{FF2B5EF4-FFF2-40B4-BE49-F238E27FC236}">
                <a16:creationId xmlns:a16="http://schemas.microsoft.com/office/drawing/2014/main" id="{17341052-73F2-435C-A1F0-70961D11B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 name="Picture 142" descr="3D box skeletons">
            <a:extLst>
              <a:ext uri="{FF2B5EF4-FFF2-40B4-BE49-F238E27FC236}">
                <a16:creationId xmlns:a16="http://schemas.microsoft.com/office/drawing/2014/main" id="{EB14BF5F-7149-03E4-4868-E44BF7152A23}"/>
              </a:ext>
            </a:extLst>
          </p:cNvPr>
          <p:cNvPicPr>
            <a:picLocks noChangeAspect="1"/>
          </p:cNvPicPr>
          <p:nvPr/>
        </p:nvPicPr>
        <p:blipFill rotWithShape="1">
          <a:blip r:embed="rId6">
            <a:alphaModFix amt="15000"/>
            <a:grayscl/>
          </a:blip>
          <a:srcRect t="12836" b="2894"/>
          <a:stretch/>
        </p:blipFill>
        <p:spPr>
          <a:xfrm>
            <a:off x="-456561" y="564920"/>
            <a:ext cx="9143999" cy="5143501"/>
          </a:xfrm>
          <a:prstGeom prst="rect">
            <a:avLst/>
          </a:prstGeom>
        </p:spPr>
      </p:pic>
      <p:pic>
        <p:nvPicPr>
          <p:cNvPr id="159" name="Picture 158">
            <a:extLst>
              <a:ext uri="{FF2B5EF4-FFF2-40B4-BE49-F238E27FC236}">
                <a16:creationId xmlns:a16="http://schemas.microsoft.com/office/drawing/2014/main" id="{A4D2D0F6-68B7-4A2F-B80D-B3AAC1F4DC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1477680"/>
            <a:ext cx="7828359" cy="240873"/>
          </a:xfrm>
          <a:prstGeom prst="rect">
            <a:avLst/>
          </a:prstGeom>
        </p:spPr>
      </p:pic>
      <p:sp>
        <p:nvSpPr>
          <p:cNvPr id="161" name="Rectangle 160">
            <a:extLst>
              <a:ext uri="{FF2B5EF4-FFF2-40B4-BE49-F238E27FC236}">
                <a16:creationId xmlns:a16="http://schemas.microsoft.com/office/drawing/2014/main" id="{A0BCEF11-98AA-4EF8-91CF-8146F6479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7200"/>
            <a:ext cx="7828359" cy="102614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0" name="Google Shape;140;p14"/>
          <p:cNvSpPr txBox="1">
            <a:spLocks noGrp="1"/>
          </p:cNvSpPr>
          <p:nvPr>
            <p:ph type="title"/>
          </p:nvPr>
        </p:nvSpPr>
        <p:spPr>
          <a:xfrm>
            <a:off x="510240" y="564921"/>
            <a:ext cx="7210396" cy="81070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600" dirty="0">
                <a:latin typeface="Abadi" panose="020B0604020104020204" pitchFamily="34" charset="0"/>
              </a:rPr>
              <a:t>Introduction</a:t>
            </a:r>
          </a:p>
        </p:txBody>
      </p:sp>
      <p:pic>
        <p:nvPicPr>
          <p:cNvPr id="163" name="Picture 162">
            <a:extLst>
              <a:ext uri="{FF2B5EF4-FFF2-40B4-BE49-F238E27FC236}">
                <a16:creationId xmlns:a16="http://schemas.microsoft.com/office/drawing/2014/main" id="{DB816C00-E2A2-4A28-A8CB-2E9E10E9FD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7939369" y="1478425"/>
            <a:ext cx="1202248" cy="108203"/>
          </a:xfrm>
          <a:prstGeom prst="rect">
            <a:avLst/>
          </a:prstGeom>
        </p:spPr>
      </p:pic>
      <p:sp>
        <p:nvSpPr>
          <p:cNvPr id="165" name="Rectangle 164">
            <a:extLst>
              <a:ext uri="{FF2B5EF4-FFF2-40B4-BE49-F238E27FC236}">
                <a16:creationId xmlns:a16="http://schemas.microsoft.com/office/drawing/2014/main" id="{B2892C6A-FAAA-49A9-B836-6ECC4D48D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9370" y="457200"/>
            <a:ext cx="1202248" cy="1026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Google Shape;141;p14"/>
          <p:cNvSpPr txBox="1">
            <a:spLocks noGrp="1"/>
          </p:cNvSpPr>
          <p:nvPr>
            <p:ph type="body" idx="1"/>
          </p:nvPr>
        </p:nvSpPr>
        <p:spPr>
          <a:xfrm>
            <a:off x="510240" y="1752654"/>
            <a:ext cx="7210396" cy="2546295"/>
          </a:xfrm>
          <a:prstGeom prst="rect">
            <a:avLst/>
          </a:prstGeom>
        </p:spPr>
        <p:txBody>
          <a:bodyPr spcFirstLastPara="1" vert="horz" lIns="91440" tIns="45720" rIns="91440" bIns="45720" rtlCol="0" anchor="ctr" anchorCtr="0">
            <a:normAutofit/>
          </a:bodyPr>
          <a:lstStyle/>
          <a:p>
            <a:pPr marL="0" lvl="0" indent="0" defTabSz="914400">
              <a:spcBef>
                <a:spcPts val="0"/>
              </a:spcBef>
              <a:spcAft>
                <a:spcPts val="600"/>
              </a:spcAft>
              <a:buSzPts val="1300"/>
              <a:buNone/>
            </a:pPr>
            <a:r>
              <a:rPr lang="en-US" sz="1500" b="1" dirty="0">
                <a:latin typeface="Abadi" panose="020B0604020104020204" pitchFamily="34" charset="0"/>
              </a:rPr>
              <a:t>Layout:</a:t>
            </a:r>
          </a:p>
          <a:p>
            <a:pPr marL="457200" lvl="0" indent="-228600" defTabSz="914400">
              <a:spcBef>
                <a:spcPts val="0"/>
              </a:spcBef>
              <a:spcAft>
                <a:spcPts val="600"/>
              </a:spcAft>
              <a:buSzPts val="1300"/>
              <a:buFont typeface="Arial" panose="020B0604020202020204" pitchFamily="34" charset="0"/>
              <a:buChar char="•"/>
            </a:pPr>
            <a:endParaRPr lang="en-US" sz="1500" dirty="0">
              <a:latin typeface="Abadi" panose="020B0604020104020204" pitchFamily="34" charset="0"/>
            </a:endParaRPr>
          </a:p>
          <a:p>
            <a:pPr marL="457200" lvl="0" indent="-228600" defTabSz="914400">
              <a:spcBef>
                <a:spcPts val="0"/>
              </a:spcBef>
              <a:spcAft>
                <a:spcPts val="600"/>
              </a:spcAft>
              <a:buSzPts val="1300"/>
              <a:buFont typeface="Arial" panose="020B0604020202020204" pitchFamily="34" charset="0"/>
              <a:buChar char="•"/>
            </a:pPr>
            <a:r>
              <a:rPr lang="en-US" sz="1500" dirty="0">
                <a:latin typeface="Abadi" panose="020B0604020104020204" pitchFamily="34" charset="0"/>
              </a:rPr>
              <a:t>Benefits of knowledge sharing platform</a:t>
            </a:r>
          </a:p>
          <a:p>
            <a:pPr marL="457200" lvl="0" indent="-228600" defTabSz="914400">
              <a:spcBef>
                <a:spcPts val="0"/>
              </a:spcBef>
              <a:spcAft>
                <a:spcPts val="600"/>
              </a:spcAft>
              <a:buSzPts val="1300"/>
              <a:buFont typeface="Arial" panose="020B0604020202020204" pitchFamily="34" charset="0"/>
              <a:buChar char="•"/>
            </a:pPr>
            <a:r>
              <a:rPr lang="en-US" sz="1500" dirty="0">
                <a:latin typeface="Abadi" panose="020B0604020104020204" pitchFamily="34" charset="0"/>
              </a:rPr>
              <a:t>What currently in the market?</a:t>
            </a:r>
          </a:p>
          <a:p>
            <a:pPr marL="457200" lvl="0" indent="-228600" defTabSz="914400">
              <a:spcBef>
                <a:spcPts val="0"/>
              </a:spcBef>
              <a:spcAft>
                <a:spcPts val="600"/>
              </a:spcAft>
              <a:buSzPts val="1300"/>
              <a:buFont typeface="Arial" panose="020B0604020202020204" pitchFamily="34" charset="0"/>
              <a:buChar char="•"/>
            </a:pPr>
            <a:r>
              <a:rPr lang="en-US" sz="1500" dirty="0">
                <a:latin typeface="Abadi" panose="020B0604020104020204" pitchFamily="34" charset="0"/>
              </a:rPr>
              <a:t>Key features and functionalities</a:t>
            </a:r>
          </a:p>
          <a:p>
            <a:pPr marL="457200" lvl="0" indent="-228600" defTabSz="914400">
              <a:spcBef>
                <a:spcPts val="0"/>
              </a:spcBef>
              <a:spcAft>
                <a:spcPts val="600"/>
              </a:spcAft>
              <a:buSzPts val="1300"/>
              <a:buFont typeface="Arial" panose="020B0604020202020204" pitchFamily="34" charset="0"/>
              <a:buChar char="•"/>
            </a:pPr>
            <a:r>
              <a:rPr lang="en-US" sz="1500" dirty="0">
                <a:latin typeface="Abadi" panose="020B0604020104020204" pitchFamily="34" charset="0"/>
              </a:rPr>
              <a:t>Project outline</a:t>
            </a:r>
          </a:p>
          <a:p>
            <a:pPr marL="457200" lvl="0" indent="-228600" defTabSz="914400">
              <a:spcBef>
                <a:spcPts val="0"/>
              </a:spcBef>
              <a:spcAft>
                <a:spcPts val="600"/>
              </a:spcAft>
              <a:buSzPts val="1300"/>
              <a:buFont typeface="Arial" panose="020B0604020202020204" pitchFamily="34" charset="0"/>
              <a:buChar char="•"/>
            </a:pPr>
            <a:r>
              <a:rPr lang="en-US" sz="1500" dirty="0">
                <a:latin typeface="Abadi" panose="020B0604020104020204" pitchFamily="34" charset="0"/>
              </a:rPr>
              <a:t>Steps to implementation</a:t>
            </a:r>
          </a:p>
          <a:p>
            <a:pPr marL="457200" lvl="0" indent="-228600" defTabSz="914400">
              <a:spcBef>
                <a:spcPts val="0"/>
              </a:spcBef>
              <a:spcAft>
                <a:spcPts val="600"/>
              </a:spcAft>
              <a:buSzPts val="1300"/>
              <a:buFont typeface="Arial" panose="020B0604020202020204" pitchFamily="34" charset="0"/>
              <a:buChar char="•"/>
            </a:pPr>
            <a:r>
              <a:rPr lang="en-US" sz="1500" dirty="0">
                <a:latin typeface="Abadi" panose="020B0604020104020204" pitchFamily="34" charset="0"/>
              </a:rPr>
              <a:t>Best practices and lessons learned</a:t>
            </a:r>
          </a:p>
        </p:txBody>
      </p:sp>
    </p:spTree>
    <p:extLst>
      <p:ext uri="{BB962C8B-B14F-4D97-AF65-F5344CB8AC3E}">
        <p14:creationId xmlns:p14="http://schemas.microsoft.com/office/powerpoint/2010/main" val="3019599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Features of Estimator for Azure DevOps</a:t>
            </a:r>
            <a:endParaRPr dirty="0">
              <a:latin typeface="Abadi" panose="020B0604020104020204" pitchFamily="34" charset="0"/>
            </a:endParaRPr>
          </a:p>
        </p:txBody>
      </p:sp>
      <p:sp>
        <p:nvSpPr>
          <p:cNvPr id="213" name="Google Shape;213;p2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Discuss the features of Estimator for Azure DevOps, such as the ability to assign story point values to work items and save estimates.</a:t>
            </a:r>
            <a:endParaRPr dirty="0">
              <a:highlight>
                <a:srgbClr val="980000"/>
              </a:highlight>
              <a:latin typeface="Abadi" panose="020B0604020104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Benefits of Estimator for Azure DevOps</a:t>
            </a:r>
            <a:endParaRPr dirty="0">
              <a:latin typeface="Abadi" panose="020B0604020104020204" pitchFamily="34" charset="0"/>
            </a:endParaRPr>
          </a:p>
        </p:txBody>
      </p:sp>
      <p:sp>
        <p:nvSpPr>
          <p:cNvPr id="219" name="Google Shape;219;p27"/>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Discuss the benefits of using Estimator for Azure DevOps, such as improved planning and more accurate forecasting</a:t>
            </a:r>
            <a:r>
              <a:rPr lang="en-GB" dirty="0">
                <a:latin typeface="Abadi" panose="020B0604020104020204" pitchFamily="34" charset="0"/>
              </a:rPr>
              <a:t>.</a:t>
            </a:r>
            <a:endParaRPr dirty="0">
              <a:latin typeface="Abadi" panose="020B0604020104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Integrating Estimator for Azure DevOps</a:t>
            </a:r>
            <a:endParaRPr dirty="0">
              <a:latin typeface="Abadi" panose="020B0604020104020204" pitchFamily="34" charset="0"/>
            </a:endParaRPr>
          </a:p>
        </p:txBody>
      </p:sp>
      <p:sp>
        <p:nvSpPr>
          <p:cNvPr id="225" name="Google Shape;225;p2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Discuss how Estimator for Azure DevOps integrates seamlessly with Azure DevOps.</a:t>
            </a:r>
            <a:endParaRPr dirty="0">
              <a:highlight>
                <a:srgbClr val="980000"/>
              </a:highlight>
              <a:latin typeface="Abadi" panose="020B0604020104020204" pitchFamily="34" charset="0"/>
            </a:endParaRPr>
          </a:p>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Highlight the ease of use of the application.</a:t>
            </a:r>
            <a:endParaRPr dirty="0">
              <a:highlight>
                <a:srgbClr val="980000"/>
              </a:highlight>
              <a:latin typeface="Abadi" panose="020B0604020104020204" pitchFamily="34" charset="0"/>
            </a:endParaRPr>
          </a:p>
          <a:p>
            <a:pPr marL="0" lvl="0" indent="0" algn="l" rtl="0">
              <a:spcBef>
                <a:spcPts val="1200"/>
              </a:spcBef>
              <a:spcAft>
                <a:spcPts val="1200"/>
              </a:spcAft>
              <a:buNone/>
            </a:pPr>
            <a:endParaRPr dirty="0">
              <a:latin typeface="Abadi" panose="020B0604020104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Using Estimator for Azure DevOps</a:t>
            </a:r>
            <a:endParaRPr dirty="0">
              <a:latin typeface="Abadi" panose="020B0604020104020204" pitchFamily="34" charset="0"/>
            </a:endParaRPr>
          </a:p>
        </p:txBody>
      </p:sp>
      <p:sp>
        <p:nvSpPr>
          <p:cNvPr id="231" name="Google Shape;231;p29"/>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Provide a step-by-step guide on how to use Estimator for Azure DevOps.</a:t>
            </a:r>
            <a:endParaRPr dirty="0">
              <a:highlight>
                <a:srgbClr val="980000"/>
              </a:highlight>
              <a:latin typeface="Abadi" panose="020B0604020104020204" pitchFamily="34" charset="0"/>
            </a:endParaRPr>
          </a:p>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Emphasize how the application simplifies the story point estimation process.</a:t>
            </a:r>
            <a:endParaRPr dirty="0">
              <a:highlight>
                <a:srgbClr val="980000"/>
              </a:highlight>
              <a:latin typeface="Abadi" panose="020B0604020104020204" pitchFamily="34" charset="0"/>
            </a:endParaRPr>
          </a:p>
          <a:p>
            <a:pPr marL="0" lvl="0" indent="0" algn="l" rtl="0">
              <a:spcBef>
                <a:spcPts val="1200"/>
              </a:spcBef>
              <a:spcAft>
                <a:spcPts val="1200"/>
              </a:spcAft>
              <a:buNone/>
            </a:pPr>
            <a:endParaRPr dirty="0">
              <a:latin typeface="Abadi" panose="020B0604020104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Benefits of Story Point Estimation for Agile Development</a:t>
            </a:r>
            <a:endParaRPr dirty="0">
              <a:latin typeface="Abadi" panose="020B0604020104020204" pitchFamily="34" charset="0"/>
            </a:endParaRPr>
          </a:p>
          <a:p>
            <a:pPr marL="0" lvl="0" indent="0" algn="l" rtl="0">
              <a:spcBef>
                <a:spcPts val="0"/>
              </a:spcBef>
              <a:spcAft>
                <a:spcPts val="0"/>
              </a:spcAft>
              <a:buNone/>
            </a:pPr>
            <a:endParaRPr dirty="0">
              <a:latin typeface="Abadi" panose="020B0604020104020204" pitchFamily="34" charset="0"/>
            </a:endParaRPr>
          </a:p>
          <a:p>
            <a:pPr marL="0" lvl="0" indent="0" algn="l" rtl="0">
              <a:spcBef>
                <a:spcPts val="0"/>
              </a:spcBef>
              <a:spcAft>
                <a:spcPts val="0"/>
              </a:spcAft>
              <a:buNone/>
            </a:pPr>
            <a:endParaRPr dirty="0">
              <a:latin typeface="Abadi" panose="020B0604020104020204" pitchFamily="34" charset="0"/>
            </a:endParaRPr>
          </a:p>
        </p:txBody>
      </p:sp>
      <p:sp>
        <p:nvSpPr>
          <p:cNvPr id="237" name="Google Shape;2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Discuss how story point estimation is an essential part of agile development.</a:t>
            </a:r>
            <a:endParaRPr dirty="0">
              <a:highlight>
                <a:srgbClr val="980000"/>
              </a:highlight>
              <a:latin typeface="Abadi" panose="020B0604020104020204" pitchFamily="34" charset="0"/>
            </a:endParaRPr>
          </a:p>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Highlight how story points can help agile teams better plan their sprints and deliver high-quality software on time.</a:t>
            </a:r>
            <a:endParaRPr dirty="0">
              <a:highlight>
                <a:srgbClr val="980000"/>
              </a:highlight>
              <a:latin typeface="Abadi" panose="020B0604020104020204" pitchFamily="34" charset="0"/>
            </a:endParaRPr>
          </a:p>
          <a:p>
            <a:pPr marL="0" lvl="0" indent="0" algn="l" rtl="0">
              <a:spcBef>
                <a:spcPts val="1200"/>
              </a:spcBef>
              <a:spcAft>
                <a:spcPts val="0"/>
              </a:spcAft>
              <a:buNone/>
            </a:pPr>
            <a:endParaRPr dirty="0">
              <a:latin typeface="Abadi" panose="020B0604020104020204" pitchFamily="34" charset="0"/>
            </a:endParaRPr>
          </a:p>
          <a:p>
            <a:pPr marL="0" lvl="0" indent="0" algn="l" rtl="0">
              <a:spcBef>
                <a:spcPts val="1200"/>
              </a:spcBef>
              <a:spcAft>
                <a:spcPts val="1200"/>
              </a:spcAft>
              <a:buNone/>
            </a:pPr>
            <a:endParaRPr dirty="0">
              <a:latin typeface="Abadi" panose="020B0604020104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Agile Development with Story Point Estimation</a:t>
            </a:r>
            <a:endParaRPr dirty="0">
              <a:latin typeface="Abadi" panose="020B0604020104020204" pitchFamily="34" charset="0"/>
            </a:endParaRPr>
          </a:p>
        </p:txBody>
      </p:sp>
      <p:sp>
        <p:nvSpPr>
          <p:cNvPr id="243" name="Google Shape;243;p31"/>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Provide an example of how agile development teams use story point estimation to plan their sprints.</a:t>
            </a:r>
            <a:endParaRPr dirty="0">
              <a:highlight>
                <a:srgbClr val="980000"/>
              </a:highlight>
              <a:latin typeface="Abadi" panose="020B0604020104020204" pitchFamily="34" charset="0"/>
            </a:endParaRPr>
          </a:p>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Emphasize</a:t>
            </a:r>
            <a:endParaRPr dirty="0">
              <a:highlight>
                <a:srgbClr val="980000"/>
              </a:highlight>
              <a:latin typeface="Abadi" panose="020B0604020104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2"/>
          <p:cNvSpPr txBox="1">
            <a:spLocks noGrp="1"/>
          </p:cNvSpPr>
          <p:nvPr>
            <p:ph type="ctr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Thank you</a:t>
            </a:r>
            <a:endParaRPr dirty="0">
              <a:latin typeface="Abadi" panose="020B0604020104020204" pitchFamily="34" charset="0"/>
            </a:endParaRPr>
          </a:p>
        </p:txBody>
      </p:sp>
      <p:sp>
        <p:nvSpPr>
          <p:cNvPr id="249" name="Google Shape;249;p32"/>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Abadi" panose="020B0604020104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3"/>
          <p:cNvSpPr txBox="1">
            <a:spLocks noGrp="1"/>
          </p:cNvSpPr>
          <p:nvPr>
            <p:ph type="ctr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Q&amp;A</a:t>
            </a:r>
            <a:endParaRPr dirty="0">
              <a:latin typeface="Abadi" panose="020B0604020104020204" pitchFamily="34" charset="0"/>
            </a:endParaRPr>
          </a:p>
        </p:txBody>
      </p:sp>
      <p:sp>
        <p:nvSpPr>
          <p:cNvPr id="255" name="Google Shape;255;p3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Abadi" panose="020B0604020104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Shape 145"/>
        <p:cNvGrpSpPr/>
        <p:nvPr/>
      </p:nvGrpSpPr>
      <p:grpSpPr>
        <a:xfrm>
          <a:off x="0" y="0"/>
          <a:ext cx="0" cy="0"/>
          <a:chOff x="0" y="0"/>
          <a:chExt cx="0" cy="0"/>
        </a:xfrm>
      </p:grpSpPr>
      <p:pic>
        <p:nvPicPr>
          <p:cNvPr id="9" name="Picture 8">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1" name="Picture 10">
            <a:extLst>
              <a:ext uri="{FF2B5EF4-FFF2-40B4-BE49-F238E27FC236}">
                <a16:creationId xmlns:a16="http://schemas.microsoft.com/office/drawing/2014/main" id="{5B5FB5AC-39B2-4094-B486-0FCD501D50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3182138"/>
            <a:ext cx="6726063" cy="206956"/>
          </a:xfrm>
          <a:prstGeom prst="rect">
            <a:avLst/>
          </a:prstGeom>
        </p:spPr>
      </p:pic>
      <p:pic>
        <p:nvPicPr>
          <p:cNvPr id="13" name="Picture 12">
            <a:extLst>
              <a:ext uri="{FF2B5EF4-FFF2-40B4-BE49-F238E27FC236}">
                <a16:creationId xmlns:a16="http://schemas.microsoft.com/office/drawing/2014/main" id="{7150CFE4-97B0-48C6-ACD6-9399CBA119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6833787" y="3182883"/>
            <a:ext cx="2307831" cy="207705"/>
          </a:xfrm>
          <a:prstGeom prst="rect">
            <a:avLst/>
          </a:prstGeom>
        </p:spPr>
      </p:pic>
      <p:sp>
        <p:nvSpPr>
          <p:cNvPr id="15" name="Rectangle 14">
            <a:extLst>
              <a:ext uri="{FF2B5EF4-FFF2-40B4-BE49-F238E27FC236}">
                <a16:creationId xmlns:a16="http://schemas.microsoft.com/office/drawing/2014/main" id="{A3C6F7F0-46EA-4F8E-A112-1B517C2B5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42558"/>
            <a:ext cx="6726063" cy="12452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691A3CC-CDA1-4C3B-9150-FCFB5373D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3786" y="1942558"/>
            <a:ext cx="2307832" cy="12452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0" name="Picture 4" descr="Light bulb on yellow background with sketched light beams and cord">
            <a:extLst>
              <a:ext uri="{FF2B5EF4-FFF2-40B4-BE49-F238E27FC236}">
                <a16:creationId xmlns:a16="http://schemas.microsoft.com/office/drawing/2014/main" id="{0BE21EBF-0838-86F6-5264-A7B47DB380B7}"/>
              </a:ext>
            </a:extLst>
          </p:cNvPr>
          <p:cNvPicPr>
            <a:picLocks noChangeAspect="1"/>
          </p:cNvPicPr>
          <p:nvPr/>
        </p:nvPicPr>
        <p:blipFill rotWithShape="1">
          <a:blip r:embed="rId6"/>
          <a:srcRect l="44800" r="539" b="-2"/>
          <a:stretch/>
        </p:blipFill>
        <p:spPr>
          <a:xfrm>
            <a:off x="4570167" y="10"/>
            <a:ext cx="4571450" cy="5143490"/>
          </a:xfrm>
          <a:prstGeom prst="rect">
            <a:avLst/>
          </a:prstGeom>
          <a:ln>
            <a:noFill/>
          </a:ln>
          <a:effectLst/>
        </p:spPr>
      </p:pic>
      <p:pic>
        <p:nvPicPr>
          <p:cNvPr id="19" name="Picture 18">
            <a:extLst>
              <a:ext uri="{FF2B5EF4-FFF2-40B4-BE49-F238E27FC236}">
                <a16:creationId xmlns:a16="http://schemas.microsoft.com/office/drawing/2014/main" id="{0A59D270-32B9-42B3-935F-106B212414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3516249"/>
            <a:ext cx="4800600" cy="139276"/>
          </a:xfrm>
          <a:prstGeom prst="rect">
            <a:avLst/>
          </a:prstGeom>
        </p:spPr>
      </p:pic>
      <p:sp>
        <p:nvSpPr>
          <p:cNvPr id="21" name="Rectangle 20">
            <a:extLst>
              <a:ext uri="{FF2B5EF4-FFF2-40B4-BE49-F238E27FC236}">
                <a16:creationId xmlns:a16="http://schemas.microsoft.com/office/drawing/2014/main" id="{1D369348-41FF-46AE-8D88-31B1A1C4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22181"/>
            <a:ext cx="4808806" cy="189913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17583EDF-A0CC-BC6D-C06E-85DE9E670877}"/>
              </a:ext>
            </a:extLst>
          </p:cNvPr>
          <p:cNvSpPr>
            <a:spLocks noGrp="1"/>
          </p:cNvSpPr>
          <p:nvPr>
            <p:ph type="title"/>
          </p:nvPr>
        </p:nvSpPr>
        <p:spPr>
          <a:xfrm>
            <a:off x="510241" y="1802423"/>
            <a:ext cx="3894705" cy="1600200"/>
          </a:xfrm>
        </p:spPr>
        <p:txBody>
          <a:bodyPr vert="horz" lIns="91440" tIns="45720" rIns="91440" bIns="45720" rtlCol="0" anchor="b">
            <a:normAutofit/>
          </a:bodyPr>
          <a:lstStyle/>
          <a:p>
            <a:pPr algn="r" defTabSz="914400">
              <a:spcBef>
                <a:spcPct val="0"/>
              </a:spcBef>
            </a:pPr>
            <a:r>
              <a:rPr lang="en-GB" dirty="0"/>
              <a:t>Silos and ad-hoc sharing methods are causing issues in the business</a:t>
            </a:r>
            <a:endParaRPr lang="en-US" sz="1800" dirty="0"/>
          </a:p>
        </p:txBody>
      </p:sp>
    </p:spTree>
    <p:extLst>
      <p:ext uri="{BB962C8B-B14F-4D97-AF65-F5344CB8AC3E}">
        <p14:creationId xmlns:p14="http://schemas.microsoft.com/office/powerpoint/2010/main" val="1895306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417471" y="1343264"/>
            <a:ext cx="6309059" cy="2107845"/>
          </a:xfrm>
        </p:spPr>
        <p:txBody>
          <a:bodyPr>
            <a:noAutofit/>
          </a:bodyPr>
          <a:lstStyle/>
          <a:p>
            <a:r>
              <a:rPr lang="en-GB" sz="2100" dirty="0"/>
              <a:t>Treat knowledge as an economic resource that can be traded, and knowledge owners can use its usefulness and rarity to trade in the knowledge market, while the transaction of knowledge sharing is the process of knowledge trading</a:t>
            </a:r>
            <a:r>
              <a:rPr lang="en-US" sz="2100" dirty="0"/>
              <a:t>.</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126965" y="407516"/>
            <a:ext cx="1023223" cy="82089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4167187" y="3430529"/>
            <a:ext cx="2633663" cy="509588"/>
          </a:xfrm>
        </p:spPr>
        <p:txBody>
          <a:bodyPr/>
          <a:lstStyle/>
          <a:p>
            <a:r>
              <a:rPr lang="en-GB" dirty="0"/>
              <a:t>Pang, </a:t>
            </a:r>
            <a:r>
              <a:rPr lang="en-GB" dirty="0" err="1"/>
              <a:t>Shichao</a:t>
            </a:r>
            <a:r>
              <a:rPr lang="en-GB" dirty="0"/>
              <a:t> &amp; Bao, Peng &amp; Hao, </a:t>
            </a:r>
            <a:r>
              <a:rPr lang="en-GB" dirty="0" err="1"/>
              <a:t>Wenyuan</a:t>
            </a:r>
            <a:r>
              <a:rPr lang="en-GB" dirty="0"/>
              <a:t> &amp; Kim, </a:t>
            </a:r>
            <a:r>
              <a:rPr lang="en-GB" dirty="0" err="1"/>
              <a:t>Jaewoong</a:t>
            </a:r>
            <a:r>
              <a:rPr lang="en-GB" dirty="0"/>
              <a:t> &amp; Gu, Wei. (2020).</a:t>
            </a:r>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7065657" y="2569962"/>
            <a:ext cx="1023223" cy="820891"/>
          </a:xfrm>
        </p:spPr>
        <p:txBody>
          <a:bodyPr/>
          <a:lstStyle/>
          <a:p>
            <a:r>
              <a:rPr lang="en-US" dirty="0"/>
              <a:t>”</a:t>
            </a:r>
          </a:p>
        </p:txBody>
      </p:sp>
    </p:spTree>
    <p:extLst>
      <p:ext uri="{BB962C8B-B14F-4D97-AF65-F5344CB8AC3E}">
        <p14:creationId xmlns:p14="http://schemas.microsoft.com/office/powerpoint/2010/main" val="2639983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875620" y="285751"/>
            <a:ext cx="7334387" cy="994172"/>
          </a:xfrm>
        </p:spPr>
        <p:txBody>
          <a:bodyPr anchor="b">
            <a:normAutofit/>
          </a:bodyPr>
          <a:lstStyle/>
          <a:p>
            <a:r>
              <a:rPr lang="en-GB" dirty="0">
                <a:effectLst/>
              </a:rPr>
              <a:t>Opportunity</a:t>
            </a:r>
            <a:endParaRPr lang="en-US" dirty="0"/>
          </a:p>
        </p:txBody>
      </p:sp>
      <p:graphicFrame>
        <p:nvGraphicFramePr>
          <p:cNvPr id="16" name="Content Placeholder 13">
            <a:extLst>
              <a:ext uri="{FF2B5EF4-FFF2-40B4-BE49-F238E27FC236}">
                <a16:creationId xmlns:a16="http://schemas.microsoft.com/office/drawing/2014/main" id="{B934E5CE-A2C9-FE37-65D3-5623F3C03382}"/>
              </a:ext>
            </a:extLst>
          </p:cNvPr>
          <p:cNvGraphicFramePr>
            <a:graphicFrameLocks noGrp="1"/>
          </p:cNvGraphicFramePr>
          <p:nvPr>
            <p:ph idx="1"/>
          </p:nvPr>
        </p:nvGraphicFramePr>
        <p:xfrm>
          <a:off x="413538" y="1681304"/>
          <a:ext cx="7334387" cy="25251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TextBox 16">
            <a:extLst>
              <a:ext uri="{FF2B5EF4-FFF2-40B4-BE49-F238E27FC236}">
                <a16:creationId xmlns:a16="http://schemas.microsoft.com/office/drawing/2014/main" id="{1D067B51-DB77-59A9-237F-AE71D5DAC18B}"/>
              </a:ext>
            </a:extLst>
          </p:cNvPr>
          <p:cNvSpPr txBox="1"/>
          <p:nvPr/>
        </p:nvSpPr>
        <p:spPr>
          <a:xfrm>
            <a:off x="875619" y="1203613"/>
            <a:ext cx="4572000" cy="300082"/>
          </a:xfrm>
          <a:prstGeom prst="rect">
            <a:avLst/>
          </a:prstGeom>
          <a:noFill/>
        </p:spPr>
        <p:txBody>
          <a:bodyPr wrap="square">
            <a:spAutoFit/>
          </a:bodyPr>
          <a:lstStyle/>
          <a:p>
            <a:r>
              <a:rPr lang="en-GB" sz="1350" dirty="0"/>
              <a:t>Way to share knowledge between departments </a:t>
            </a:r>
          </a:p>
        </p:txBody>
      </p:sp>
    </p:spTree>
    <p:extLst>
      <p:ext uri="{BB962C8B-B14F-4D97-AF65-F5344CB8AC3E}">
        <p14:creationId xmlns:p14="http://schemas.microsoft.com/office/powerpoint/2010/main" val="3446797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Shape 139"/>
        <p:cNvGrpSpPr/>
        <p:nvPr/>
      </p:nvGrpSpPr>
      <p:grpSpPr>
        <a:xfrm>
          <a:off x="0" y="0"/>
          <a:ext cx="0" cy="0"/>
          <a:chOff x="0" y="0"/>
          <a:chExt cx="0" cy="0"/>
        </a:xfrm>
      </p:grpSpPr>
      <p:pic>
        <p:nvPicPr>
          <p:cNvPr id="190" name="Picture 178">
            <a:extLst>
              <a:ext uri="{FF2B5EF4-FFF2-40B4-BE49-F238E27FC236}">
                <a16:creationId xmlns:a16="http://schemas.microsoft.com/office/drawing/2014/main" id="{8100D021-ED8E-4951-8376-73996A82CD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92" name="Picture 180">
            <a:extLst>
              <a:ext uri="{FF2B5EF4-FFF2-40B4-BE49-F238E27FC236}">
                <a16:creationId xmlns:a16="http://schemas.microsoft.com/office/drawing/2014/main" id="{46FE219C-22F7-4734-B3C1-28E70390CE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1477680"/>
            <a:ext cx="7828359" cy="240873"/>
          </a:xfrm>
          <a:prstGeom prst="rect">
            <a:avLst/>
          </a:prstGeom>
        </p:spPr>
      </p:pic>
      <p:pic>
        <p:nvPicPr>
          <p:cNvPr id="194" name="Picture 182">
            <a:extLst>
              <a:ext uri="{FF2B5EF4-FFF2-40B4-BE49-F238E27FC236}">
                <a16:creationId xmlns:a16="http://schemas.microsoft.com/office/drawing/2014/main" id="{EF2EC4B6-5524-4806-8575-59DB6B8F81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7939369" y="1478425"/>
            <a:ext cx="1202248" cy="108203"/>
          </a:xfrm>
          <a:prstGeom prst="rect">
            <a:avLst/>
          </a:prstGeom>
        </p:spPr>
      </p:pic>
      <p:sp>
        <p:nvSpPr>
          <p:cNvPr id="196" name="Rectangle 184">
            <a:extLst>
              <a:ext uri="{FF2B5EF4-FFF2-40B4-BE49-F238E27FC236}">
                <a16:creationId xmlns:a16="http://schemas.microsoft.com/office/drawing/2014/main" id="{AD50BBC6-5944-49AE-A819-558AB05AB1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
            <a:ext cx="7828359" cy="102614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 name="Rectangle 186">
            <a:extLst>
              <a:ext uri="{FF2B5EF4-FFF2-40B4-BE49-F238E27FC236}">
                <a16:creationId xmlns:a16="http://schemas.microsoft.com/office/drawing/2014/main" id="{4F2E428D-A109-43BE-8AC2-C83EF031E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9370" y="457200"/>
            <a:ext cx="1202248" cy="1026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9" name="Rectangle 188">
            <a:extLst>
              <a:ext uri="{FF2B5EF4-FFF2-40B4-BE49-F238E27FC236}">
                <a16:creationId xmlns:a16="http://schemas.microsoft.com/office/drawing/2014/main" id="{CD6EC5AD-977D-4411-AC6F-5677D6D5C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1" name="Picture 190">
            <a:extLst>
              <a:ext uri="{FF2B5EF4-FFF2-40B4-BE49-F238E27FC236}">
                <a16:creationId xmlns:a16="http://schemas.microsoft.com/office/drawing/2014/main" id="{83DC4F7D-6CBC-4B88-80C9-3E5BBFA8D7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93" name="Rectangle 192">
            <a:extLst>
              <a:ext uri="{FF2B5EF4-FFF2-40B4-BE49-F238E27FC236}">
                <a16:creationId xmlns:a16="http://schemas.microsoft.com/office/drawing/2014/main" id="{1F5CD2AA-865E-46EF-BE02-B7F59735C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3418017"/>
            <a:ext cx="6734003" cy="1245249"/>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0" name="Google Shape;140;p14"/>
          <p:cNvSpPr txBox="1">
            <a:spLocks noGrp="1"/>
          </p:cNvSpPr>
          <p:nvPr>
            <p:ph type="title"/>
          </p:nvPr>
        </p:nvSpPr>
        <p:spPr>
          <a:xfrm>
            <a:off x="510240" y="3535645"/>
            <a:ext cx="6097015" cy="983382"/>
          </a:xfrm>
          <a:prstGeom prst="rect">
            <a:avLst/>
          </a:prstGeom>
        </p:spPr>
        <p:txBody>
          <a:bodyPr spcFirstLastPara="1" vert="horz" lIns="91440" tIns="45720" rIns="91440" bIns="45720" rtlCol="0" anchor="b" anchorCtr="0">
            <a:normAutofit/>
          </a:bodyPr>
          <a:lstStyle/>
          <a:p>
            <a:pPr marL="0" lvl="0" indent="0" algn="r" defTabSz="914400">
              <a:spcBef>
                <a:spcPct val="0"/>
              </a:spcBef>
              <a:spcAft>
                <a:spcPts val="0"/>
              </a:spcAft>
            </a:pPr>
            <a:r>
              <a:rPr lang="en-US" sz="3100" b="0" i="0">
                <a:effectLst/>
              </a:rPr>
              <a:t>Knowledge Sharing Platform for Collaborative Research</a:t>
            </a:r>
            <a:endParaRPr lang="en-US" sz="3100"/>
          </a:p>
        </p:txBody>
      </p:sp>
      <p:sp>
        <p:nvSpPr>
          <p:cNvPr id="195" name="Rectangle 194">
            <a:extLst>
              <a:ext uri="{FF2B5EF4-FFF2-40B4-BE49-F238E27FC236}">
                <a16:creationId xmlns:a16="http://schemas.microsoft.com/office/drawing/2014/main" id="{9836E79C-DAF3-497B-8829-B578C6330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9" y="4657597"/>
            <a:ext cx="6726064" cy="206957"/>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96CBA651-59F0-4056-852B-7BA312B84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1725" y="3418017"/>
            <a:ext cx="2307832" cy="12452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 name="Rectangle 198">
            <a:extLst>
              <a:ext uri="{FF2B5EF4-FFF2-40B4-BE49-F238E27FC236}">
                <a16:creationId xmlns:a16="http://schemas.microsoft.com/office/drawing/2014/main" id="{86549CAF-504A-44ED-AD20-0880DCFE7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64205"/>
            <a:ext cx="6726063" cy="206956"/>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B318056C-6EA6-4474-B02E-6C914AE04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1725" y="4657597"/>
            <a:ext cx="2310214" cy="206957"/>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3" name="Google Shape;141;p14">
            <a:extLst>
              <a:ext uri="{FF2B5EF4-FFF2-40B4-BE49-F238E27FC236}">
                <a16:creationId xmlns:a16="http://schemas.microsoft.com/office/drawing/2014/main" id="{77D24193-B612-CE84-C32D-16A4C2D136C9}"/>
              </a:ext>
            </a:extLst>
          </p:cNvPr>
          <p:cNvGraphicFramePr/>
          <p:nvPr>
            <p:extLst>
              <p:ext uri="{D42A27DB-BD31-4B8C-83A1-F6EECF244321}">
                <p14:modId xmlns:p14="http://schemas.microsoft.com/office/powerpoint/2010/main" val="625356420"/>
              </p:ext>
            </p:extLst>
          </p:nvPr>
        </p:nvGraphicFramePr>
        <p:xfrm>
          <a:off x="465534" y="483393"/>
          <a:ext cx="8198644" cy="270391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875620" y="285751"/>
            <a:ext cx="7334387" cy="994172"/>
          </a:xfrm>
        </p:spPr>
        <p:txBody>
          <a:bodyPr anchor="b">
            <a:normAutofit/>
          </a:bodyPr>
          <a:lstStyle/>
          <a:p>
            <a:r>
              <a:rPr lang="en-US" dirty="0"/>
              <a:t>Gap Analysis</a:t>
            </a:r>
          </a:p>
        </p:txBody>
      </p:sp>
      <p:graphicFrame>
        <p:nvGraphicFramePr>
          <p:cNvPr id="51" name="Content Placeholder 3">
            <a:extLst>
              <a:ext uri="{FF2B5EF4-FFF2-40B4-BE49-F238E27FC236}">
                <a16:creationId xmlns:a16="http://schemas.microsoft.com/office/drawing/2014/main" id="{C6121AD4-1B5E-FE21-D4BA-E718F54ADD8C}"/>
              </a:ext>
            </a:extLst>
          </p:cNvPr>
          <p:cNvGraphicFramePr>
            <a:graphicFrameLocks noGrp="1"/>
          </p:cNvGraphicFramePr>
          <p:nvPr>
            <p:ph idx="1"/>
          </p:nvPr>
        </p:nvGraphicFramePr>
        <p:xfrm>
          <a:off x="875620" y="1565671"/>
          <a:ext cx="7334387" cy="25251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6287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C0FA0-E736-E5BC-5A01-A1F9C1ABA3D7}"/>
              </a:ext>
            </a:extLst>
          </p:cNvPr>
          <p:cNvSpPr>
            <a:spLocks noGrp="1"/>
          </p:cNvSpPr>
          <p:nvPr>
            <p:ph type="title"/>
          </p:nvPr>
        </p:nvSpPr>
        <p:spPr>
          <a:xfrm>
            <a:off x="4942997" y="3200875"/>
            <a:ext cx="3604497" cy="972836"/>
          </a:xfrm>
        </p:spPr>
        <p:txBody>
          <a:bodyPr vert="horz" lIns="68580" tIns="34290" rIns="68580" bIns="34290" rtlCol="0" anchor="t">
            <a:normAutofit/>
          </a:bodyPr>
          <a:lstStyle/>
          <a:p>
            <a:pPr algn="l">
              <a:lnSpc>
                <a:spcPct val="90000"/>
              </a:lnSpc>
            </a:pPr>
            <a:r>
              <a:rPr lang="en-US" sz="3000">
                <a:solidFill>
                  <a:schemeClr val="tx2"/>
                </a:solidFill>
              </a:rPr>
              <a:t>Systems study</a:t>
            </a:r>
          </a:p>
        </p:txBody>
      </p:sp>
      <p:pic>
        <p:nvPicPr>
          <p:cNvPr id="60" name="Graphic 59" descr="Books">
            <a:extLst>
              <a:ext uri="{FF2B5EF4-FFF2-40B4-BE49-F238E27FC236}">
                <a16:creationId xmlns:a16="http://schemas.microsoft.com/office/drawing/2014/main" id="{9215CBD6-0C91-3985-59E3-470A2F0454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8604" y="1353177"/>
            <a:ext cx="3106320" cy="310632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2367841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What are story points?</a:t>
            </a:r>
            <a:endParaRPr dirty="0">
              <a:latin typeface="Abadi" panose="020B0604020104020204" pitchFamily="34" charset="0"/>
            </a:endParaRPr>
          </a:p>
        </p:txBody>
      </p:sp>
      <p:sp>
        <p:nvSpPr>
          <p:cNvPr id="147" name="Google Shape;147;p1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Define story points as a unit of measure for estimating the effort involved in completing a task or user story.</a:t>
            </a:r>
            <a:endParaRPr dirty="0">
              <a:highlight>
                <a:srgbClr val="980000"/>
              </a:highlight>
              <a:latin typeface="Abadi" panose="020B0604020104020204" pitchFamily="34" charset="0"/>
            </a:endParaRPr>
          </a:p>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Explain that story points are assigned using a scale of 0 to 10 or 1 to 100, with each point representing an increasing level of effort.</a:t>
            </a:r>
            <a:endParaRPr dirty="0">
              <a:highlight>
                <a:srgbClr val="980000"/>
              </a:highlight>
              <a:latin typeface="Abadi" panose="020B0604020104020204" pitchFamily="34" charset="0"/>
            </a:endParaRPr>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95</TotalTime>
  <Words>1456</Words>
  <Application>Microsoft Office PowerPoint</Application>
  <PresentationFormat>On-screen Show (16:9)</PresentationFormat>
  <Paragraphs>104</Paragraphs>
  <Slides>27</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Tenorite</vt:lpstr>
      <vt:lpstr>Arial</vt:lpstr>
      <vt:lpstr>Abadi</vt:lpstr>
      <vt:lpstr>Trebuchet MS</vt:lpstr>
      <vt:lpstr>Berlin</vt:lpstr>
      <vt:lpstr>Workplace Project Breaking Down Silos: Developing a Knowledge Sharing Platform for Internal Business </vt:lpstr>
      <vt:lpstr>Introduction</vt:lpstr>
      <vt:lpstr>Silos and ad-hoc sharing methods are causing issues in the business</vt:lpstr>
      <vt:lpstr>Treat knowledge as an economic resource that can be traded, and knowledge owners can use its usefulness and rarity to trade in the knowledge market, while the transaction of knowledge sharing is the process of knowledge trading.</vt:lpstr>
      <vt:lpstr>Opportunity</vt:lpstr>
      <vt:lpstr>Knowledge Sharing Platform for Collaborative Research</vt:lpstr>
      <vt:lpstr>Gap Analysis</vt:lpstr>
      <vt:lpstr>Systems study</vt:lpstr>
      <vt:lpstr>What are story points?</vt:lpstr>
      <vt:lpstr>Pros of Story Point Estimation</vt:lpstr>
      <vt:lpstr>Cons of Story Point Estimation</vt:lpstr>
      <vt:lpstr>Examples of Large Software Companies Using Story Point Estimation</vt:lpstr>
      <vt:lpstr>Benefits of Story Point Estimation</vt:lpstr>
      <vt:lpstr>More Benefits of Story Point Estimation</vt:lpstr>
      <vt:lpstr>Case Study: Spotify</vt:lpstr>
      <vt:lpstr>Case Study: Atlassian</vt:lpstr>
      <vt:lpstr>Story Point Estimation in Azure DevOps</vt:lpstr>
      <vt:lpstr>Problem with story point estimation in MHR</vt:lpstr>
      <vt:lpstr>Estimator for Azure DevOps</vt:lpstr>
      <vt:lpstr>Features of Estimator for Azure DevOps</vt:lpstr>
      <vt:lpstr>Benefits of Estimator for Azure DevOps</vt:lpstr>
      <vt:lpstr>Integrating Estimator for Azure DevOps</vt:lpstr>
      <vt:lpstr>Using Estimator for Azure DevOps</vt:lpstr>
      <vt:lpstr>Benefits of Story Point Estimation for Agile Development  </vt:lpstr>
      <vt:lpstr>Agile Development with Story Point Estimation</vt:lpstr>
      <vt:lpstr>Thank you</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Workplace Project</dc:title>
  <cp:lastModifiedBy>Callum White</cp:lastModifiedBy>
  <cp:revision>20</cp:revision>
  <dcterms:modified xsi:type="dcterms:W3CDTF">2023-05-29T16:06:28Z</dcterms:modified>
</cp:coreProperties>
</file>