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sldIdLst>
    <p:sldId id="256" r:id="rId2"/>
    <p:sldId id="490" r:id="rId3"/>
    <p:sldId id="481" r:id="rId4"/>
    <p:sldId id="311" r:id="rId5"/>
    <p:sldId id="312" r:id="rId6"/>
    <p:sldId id="313" r:id="rId7"/>
    <p:sldId id="314" r:id="rId8"/>
    <p:sldId id="315" r:id="rId9"/>
    <p:sldId id="316" r:id="rId10"/>
    <p:sldId id="317" r:id="rId11"/>
    <p:sldId id="496" r:id="rId12"/>
    <p:sldId id="495" r:id="rId13"/>
    <p:sldId id="318" r:id="rId14"/>
    <p:sldId id="383" r:id="rId15"/>
    <p:sldId id="463" r:id="rId16"/>
    <p:sldId id="464" r:id="rId17"/>
    <p:sldId id="465" r:id="rId18"/>
    <p:sldId id="384" r:id="rId19"/>
    <p:sldId id="319" r:id="rId20"/>
    <p:sldId id="320" r:id="rId21"/>
    <p:sldId id="321" r:id="rId22"/>
    <p:sldId id="452" r:id="rId23"/>
    <p:sldId id="457" r:id="rId24"/>
    <p:sldId id="322" r:id="rId25"/>
    <p:sldId id="323" r:id="rId26"/>
    <p:sldId id="324" r:id="rId27"/>
    <p:sldId id="325" r:id="rId28"/>
    <p:sldId id="326" r:id="rId29"/>
    <p:sldId id="327" r:id="rId30"/>
    <p:sldId id="328" r:id="rId31"/>
    <p:sldId id="329" r:id="rId32"/>
    <p:sldId id="453" r:id="rId33"/>
    <p:sldId id="330" r:id="rId34"/>
    <p:sldId id="386" r:id="rId35"/>
    <p:sldId id="331" r:id="rId36"/>
    <p:sldId id="332" r:id="rId37"/>
    <p:sldId id="333" r:id="rId38"/>
    <p:sldId id="468" r:id="rId39"/>
    <p:sldId id="469" r:id="rId40"/>
    <p:sldId id="470" r:id="rId41"/>
    <p:sldId id="488"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491" r:id="rId57"/>
    <p:sldId id="271" r:id="rId58"/>
    <p:sldId id="272" r:id="rId59"/>
    <p:sldId id="273" r:id="rId60"/>
    <p:sldId id="274" r:id="rId61"/>
    <p:sldId id="275" r:id="rId62"/>
    <p:sldId id="487" r:id="rId63"/>
    <p:sldId id="451" r:id="rId64"/>
    <p:sldId id="497" r:id="rId65"/>
    <p:sldId id="276" r:id="rId66"/>
    <p:sldId id="277" r:id="rId67"/>
    <p:sldId id="485" r:id="rId68"/>
    <p:sldId id="486" r:id="rId69"/>
    <p:sldId id="278" r:id="rId70"/>
    <p:sldId id="279" r:id="rId71"/>
    <p:sldId id="280" r:id="rId72"/>
    <p:sldId id="281" r:id="rId73"/>
    <p:sldId id="282" r:id="rId74"/>
    <p:sldId id="283" r:id="rId75"/>
    <p:sldId id="458" r:id="rId76"/>
    <p:sldId id="284" r:id="rId77"/>
    <p:sldId id="285" r:id="rId78"/>
    <p:sldId id="459" r:id="rId79"/>
    <p:sldId id="489" r:id="rId80"/>
    <p:sldId id="498" r:id="rId81"/>
    <p:sldId id="501" r:id="rId82"/>
    <p:sldId id="502" r:id="rId83"/>
    <p:sldId id="503" r:id="rId84"/>
    <p:sldId id="286" r:id="rId85"/>
    <p:sldId id="287" r:id="rId86"/>
    <p:sldId id="385" r:id="rId87"/>
    <p:sldId id="288" r:id="rId88"/>
    <p:sldId id="492" r:id="rId89"/>
    <p:sldId id="504" r:id="rId90"/>
    <p:sldId id="493" r:id="rId91"/>
    <p:sldId id="494" r:id="rId92"/>
    <p:sldId id="289" r:id="rId93"/>
    <p:sldId id="290" r:id="rId94"/>
    <p:sldId id="505" r:id="rId95"/>
    <p:sldId id="291" r:id="rId96"/>
    <p:sldId id="292" r:id="rId97"/>
    <p:sldId id="293" r:id="rId98"/>
    <p:sldId id="294" r:id="rId99"/>
    <p:sldId id="295" r:id="rId100"/>
    <p:sldId id="296" r:id="rId101"/>
    <p:sldId id="466" r:id="rId102"/>
    <p:sldId id="297" r:id="rId103"/>
    <p:sldId id="298" r:id="rId104"/>
    <p:sldId id="299" r:id="rId105"/>
    <p:sldId id="300" r:id="rId106"/>
    <p:sldId id="301" r:id="rId107"/>
    <p:sldId id="302" r:id="rId108"/>
    <p:sldId id="303" r:id="rId109"/>
    <p:sldId id="304" r:id="rId110"/>
    <p:sldId id="454" r:id="rId111"/>
    <p:sldId id="305" r:id="rId112"/>
    <p:sldId id="306" r:id="rId113"/>
    <p:sldId id="307" r:id="rId114"/>
    <p:sldId id="310" r:id="rId115"/>
    <p:sldId id="336" r:id="rId116"/>
    <p:sldId id="308" r:id="rId117"/>
    <p:sldId id="335" r:id="rId118"/>
    <p:sldId id="334" r:id="rId119"/>
    <p:sldId id="309" r:id="rId120"/>
    <p:sldId id="455" r:id="rId121"/>
    <p:sldId id="456" r:id="rId122"/>
    <p:sldId id="460" r:id="rId123"/>
    <p:sldId id="337" r:id="rId124"/>
    <p:sldId id="338" r:id="rId125"/>
    <p:sldId id="339" r:id="rId126"/>
    <p:sldId id="461" r:id="rId127"/>
    <p:sldId id="340" r:id="rId128"/>
    <p:sldId id="341" r:id="rId129"/>
    <p:sldId id="342" r:id="rId130"/>
    <p:sldId id="343" r:id="rId131"/>
    <p:sldId id="344" r:id="rId132"/>
    <p:sldId id="345" r:id="rId133"/>
    <p:sldId id="346" r:id="rId134"/>
    <p:sldId id="353" r:id="rId135"/>
    <p:sldId id="354" r:id="rId136"/>
    <p:sldId id="355" r:id="rId137"/>
    <p:sldId id="347" r:id="rId138"/>
    <p:sldId id="348" r:id="rId139"/>
    <p:sldId id="349" r:id="rId140"/>
    <p:sldId id="350" r:id="rId141"/>
    <p:sldId id="351" r:id="rId142"/>
    <p:sldId id="356" r:id="rId143"/>
    <p:sldId id="357" r:id="rId144"/>
    <p:sldId id="358" r:id="rId145"/>
    <p:sldId id="360" r:id="rId146"/>
    <p:sldId id="361" r:id="rId147"/>
    <p:sldId id="362" r:id="rId148"/>
    <p:sldId id="363" r:id="rId149"/>
    <p:sldId id="364" r:id="rId150"/>
    <p:sldId id="507" r:id="rId151"/>
    <p:sldId id="462" r:id="rId152"/>
    <p:sldId id="471" r:id="rId153"/>
    <p:sldId id="365" r:id="rId154"/>
    <p:sldId id="366" r:id="rId155"/>
    <p:sldId id="367" r:id="rId156"/>
    <p:sldId id="368" r:id="rId157"/>
    <p:sldId id="369" r:id="rId158"/>
    <p:sldId id="370" r:id="rId159"/>
    <p:sldId id="371" r:id="rId160"/>
    <p:sldId id="506" r:id="rId161"/>
    <p:sldId id="372" r:id="rId162"/>
    <p:sldId id="373" r:id="rId163"/>
    <p:sldId id="374" r:id="rId164"/>
    <p:sldId id="359" r:id="rId165"/>
    <p:sldId id="375" r:id="rId166"/>
    <p:sldId id="376" r:id="rId167"/>
    <p:sldId id="377" r:id="rId168"/>
    <p:sldId id="378" r:id="rId169"/>
    <p:sldId id="379" r:id="rId170"/>
    <p:sldId id="381" r:id="rId171"/>
    <p:sldId id="380" r:id="rId172"/>
    <p:sldId id="382" r:id="rId173"/>
    <p:sldId id="387" r:id="rId174"/>
    <p:sldId id="388" r:id="rId175"/>
    <p:sldId id="389" r:id="rId176"/>
    <p:sldId id="390" r:id="rId177"/>
    <p:sldId id="391" r:id="rId178"/>
    <p:sldId id="392" r:id="rId179"/>
    <p:sldId id="393" r:id="rId180"/>
    <p:sldId id="394" r:id="rId181"/>
    <p:sldId id="467" r:id="rId182"/>
    <p:sldId id="420" r:id="rId183"/>
    <p:sldId id="421" r:id="rId184"/>
    <p:sldId id="422" r:id="rId185"/>
    <p:sldId id="423" r:id="rId186"/>
    <p:sldId id="424" r:id="rId187"/>
    <p:sldId id="425" r:id="rId188"/>
    <p:sldId id="426" r:id="rId189"/>
    <p:sldId id="427" r:id="rId190"/>
    <p:sldId id="428" r:id="rId191"/>
    <p:sldId id="429" r:id="rId192"/>
    <p:sldId id="430" r:id="rId193"/>
    <p:sldId id="431" r:id="rId194"/>
    <p:sldId id="432" r:id="rId195"/>
    <p:sldId id="433" r:id="rId196"/>
    <p:sldId id="434" r:id="rId197"/>
    <p:sldId id="435" r:id="rId198"/>
    <p:sldId id="436" r:id="rId199"/>
    <p:sldId id="437" r:id="rId200"/>
    <p:sldId id="438" r:id="rId201"/>
    <p:sldId id="396" r:id="rId202"/>
    <p:sldId id="397" r:id="rId203"/>
    <p:sldId id="398" r:id="rId204"/>
    <p:sldId id="399" r:id="rId205"/>
    <p:sldId id="400" r:id="rId206"/>
    <p:sldId id="401" r:id="rId207"/>
    <p:sldId id="402" r:id="rId208"/>
    <p:sldId id="403" r:id="rId209"/>
    <p:sldId id="404" r:id="rId210"/>
    <p:sldId id="405" r:id="rId211"/>
    <p:sldId id="406" r:id="rId212"/>
    <p:sldId id="511" r:id="rId213"/>
    <p:sldId id="512" r:id="rId214"/>
    <p:sldId id="513" r:id="rId215"/>
    <p:sldId id="514" r:id="rId216"/>
    <p:sldId id="408" r:id="rId217"/>
    <p:sldId id="515" r:id="rId218"/>
    <p:sldId id="409" r:id="rId219"/>
    <p:sldId id="410" r:id="rId220"/>
    <p:sldId id="411" r:id="rId221"/>
    <p:sldId id="412" r:id="rId222"/>
    <p:sldId id="517" r:id="rId223"/>
    <p:sldId id="516" r:id="rId224"/>
    <p:sldId id="413" r:id="rId225"/>
    <p:sldId id="414" r:id="rId226"/>
    <p:sldId id="415" r:id="rId227"/>
    <p:sldId id="416" r:id="rId228"/>
    <p:sldId id="417" r:id="rId229"/>
    <p:sldId id="418" r:id="rId230"/>
    <p:sldId id="472" r:id="rId231"/>
    <p:sldId id="473" r:id="rId232"/>
    <p:sldId id="419" r:id="rId233"/>
    <p:sldId id="439" r:id="rId234"/>
    <p:sldId id="440" r:id="rId235"/>
    <p:sldId id="441" r:id="rId236"/>
    <p:sldId id="442" r:id="rId237"/>
    <p:sldId id="443" r:id="rId238"/>
    <p:sldId id="444" r:id="rId239"/>
    <p:sldId id="445" r:id="rId240"/>
    <p:sldId id="446" r:id="rId241"/>
    <p:sldId id="447" r:id="rId242"/>
    <p:sldId id="448" r:id="rId243"/>
    <p:sldId id="449" r:id="rId244"/>
    <p:sldId id="509" r:id="rId245"/>
    <p:sldId id="508" r:id="rId246"/>
    <p:sldId id="510" r:id="rId247"/>
    <p:sldId id="450" r:id="rId248"/>
    <p:sldId id="474" r:id="rId249"/>
    <p:sldId id="477" r:id="rId250"/>
    <p:sldId id="478" r:id="rId251"/>
    <p:sldId id="479" r:id="rId252"/>
    <p:sldId id="476" r:id="rId253"/>
    <p:sldId id="480" r:id="rId254"/>
    <p:sldId id="482" r:id="rId255"/>
    <p:sldId id="483" r:id="rId256"/>
    <p:sldId id="484" r:id="rId2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5" autoAdjust="0"/>
    <p:restoredTop sz="94622" autoAdjust="0"/>
  </p:normalViewPr>
  <p:slideViewPr>
    <p:cSldViewPr>
      <p:cViewPr varScale="1">
        <p:scale>
          <a:sx n="110" d="100"/>
          <a:sy n="110" d="100"/>
        </p:scale>
        <p:origin x="-1608" y="-96"/>
      </p:cViewPr>
      <p:guideLst>
        <p:guide orient="horz" pos="2160"/>
        <p:guide pos="2880"/>
      </p:guideLst>
    </p:cSldViewPr>
  </p:slideViewPr>
  <p:outlineViewPr>
    <p:cViewPr>
      <p:scale>
        <a:sx n="33" d="100"/>
        <a:sy n="33" d="100"/>
      </p:scale>
      <p:origin x="0" y="100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Quicksort</c:v>
          </c:tx>
          <c:marker>
            <c:symbol val="none"/>
          </c:marker>
          <c:cat>
            <c:numRef>
              <c:f>profiles!$A$1:$A$25</c:f>
              <c:numCache>
                <c:formatCode>General</c:formatCode>
                <c:ptCount val="25"/>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numCache>
            </c:numRef>
          </c:cat>
          <c:val>
            <c:numRef>
              <c:f>profiles!$B$1:$B$25</c:f>
              <c:numCache>
                <c:formatCode>General</c:formatCode>
                <c:ptCount val="25"/>
                <c:pt idx="0">
                  <c:v>3.4497380256652797E-2</c:v>
                </c:pt>
                <c:pt idx="1">
                  <c:v>6.31501936912536</c:v>
                </c:pt>
                <c:pt idx="2">
                  <c:v>15.5839853286743</c:v>
                </c:pt>
                <c:pt idx="3">
                  <c:v>30.396483421325598</c:v>
                </c:pt>
                <c:pt idx="4">
                  <c:v>47.884097874164503</c:v>
                </c:pt>
                <c:pt idx="5">
                  <c:v>69.254807710647498</c:v>
                </c:pt>
                <c:pt idx="6">
                  <c:v>90.084393143653799</c:v>
                </c:pt>
                <c:pt idx="7">
                  <c:v>113.917532980442</c:v>
                </c:pt>
                <c:pt idx="8">
                  <c:v>149.01991754770199</c:v>
                </c:pt>
                <c:pt idx="9">
                  <c:v>183.01040256023401</c:v>
                </c:pt>
                <c:pt idx="10">
                  <c:v>229.494932413101</c:v>
                </c:pt>
                <c:pt idx="11">
                  <c:v>253.73633897304501</c:v>
                </c:pt>
                <c:pt idx="12">
                  <c:v>299.48872578144</c:v>
                </c:pt>
                <c:pt idx="13">
                  <c:v>343.34518122673001</c:v>
                </c:pt>
                <c:pt idx="14">
                  <c:v>388.722088098526</c:v>
                </c:pt>
                <c:pt idx="15">
                  <c:v>448.731878519058</c:v>
                </c:pt>
                <c:pt idx="16">
                  <c:v>505.08950650691901</c:v>
                </c:pt>
                <c:pt idx="17">
                  <c:v>573.20076829195</c:v>
                </c:pt>
                <c:pt idx="18">
                  <c:v>635.09480082988705</c:v>
                </c:pt>
                <c:pt idx="19">
                  <c:v>710.76697981357495</c:v>
                </c:pt>
                <c:pt idx="20">
                  <c:v>779.14652299880902</c:v>
                </c:pt>
                <c:pt idx="21">
                  <c:v>858.17350250482502</c:v>
                </c:pt>
                <c:pt idx="22">
                  <c:v>933.006910026073</c:v>
                </c:pt>
                <c:pt idx="23">
                  <c:v>987.46661096811295</c:v>
                </c:pt>
                <c:pt idx="24">
                  <c:v>1107.86851418018</c:v>
                </c:pt>
              </c:numCache>
            </c:numRef>
          </c:val>
          <c:smooth val="0"/>
          <c:extLst xmlns:c16r2="http://schemas.microsoft.com/office/drawing/2015/06/chart">
            <c:ext xmlns:c16="http://schemas.microsoft.com/office/drawing/2014/chart" uri="{C3380CC4-5D6E-409C-BE32-E72D297353CC}">
              <c16:uniqueId val="{00000000-5BEE-40BE-8193-11EE0F476B24}"/>
            </c:ext>
          </c:extLst>
        </c:ser>
        <c:ser>
          <c:idx val="1"/>
          <c:order val="1"/>
          <c:tx>
            <c:v>Bubblesort</c:v>
          </c:tx>
          <c:marker>
            <c:symbol val="none"/>
          </c:marker>
          <c:cat>
            <c:numRef>
              <c:f>profiles!$A$1:$A$25</c:f>
              <c:numCache>
                <c:formatCode>General</c:formatCode>
                <c:ptCount val="25"/>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numCache>
            </c:numRef>
          </c:cat>
          <c:val>
            <c:numRef>
              <c:f>profiles!$C$1:$C$25</c:f>
              <c:numCache>
                <c:formatCode>General</c:formatCode>
                <c:ptCount val="25"/>
                <c:pt idx="0">
                  <c:v>1.19742751121521E-2</c:v>
                </c:pt>
                <c:pt idx="1">
                  <c:v>199.51840496063201</c:v>
                </c:pt>
                <c:pt idx="2">
                  <c:v>818.32330673932995</c:v>
                </c:pt>
                <c:pt idx="3">
                  <c:v>1823.76448708772</c:v>
                </c:pt>
                <c:pt idx="4">
                  <c:v>3212.1675455570198</c:v>
                </c:pt>
                <c:pt idx="5">
                  <c:v>5040.0070021152496</c:v>
                </c:pt>
                <c:pt idx="6">
                  <c:v>7294.2103388905498</c:v>
                </c:pt>
                <c:pt idx="7">
                  <c:v>9932.87262678146</c:v>
                </c:pt>
                <c:pt idx="8">
                  <c:v>12996.858170986099</c:v>
                </c:pt>
                <c:pt idx="9">
                  <c:v>16559.220484256701</c:v>
                </c:pt>
                <c:pt idx="10">
                  <c:v>20245.965586423801</c:v>
                </c:pt>
                <c:pt idx="11">
                  <c:v>24251.072626709902</c:v>
                </c:pt>
                <c:pt idx="12">
                  <c:v>28866.641900777799</c:v>
                </c:pt>
                <c:pt idx="13">
                  <c:v>33865.711896538698</c:v>
                </c:pt>
                <c:pt idx="14">
                  <c:v>39406.694376766602</c:v>
                </c:pt>
                <c:pt idx="15">
                  <c:v>45074.281734228098</c:v>
                </c:pt>
                <c:pt idx="16">
                  <c:v>51361.2270923256</c:v>
                </c:pt>
                <c:pt idx="17">
                  <c:v>57959.879527151497</c:v>
                </c:pt>
                <c:pt idx="18">
                  <c:v>64908.966215670102</c:v>
                </c:pt>
                <c:pt idx="19">
                  <c:v>72481.490150690006</c:v>
                </c:pt>
                <c:pt idx="20">
                  <c:v>80243.117127776102</c:v>
                </c:pt>
                <c:pt idx="21">
                  <c:v>88398.926760315895</c:v>
                </c:pt>
                <c:pt idx="22">
                  <c:v>97123.258629858494</c:v>
                </c:pt>
                <c:pt idx="23">
                  <c:v>106124.482574701</c:v>
                </c:pt>
                <c:pt idx="24">
                  <c:v>115733.024358332</c:v>
                </c:pt>
              </c:numCache>
            </c:numRef>
          </c:val>
          <c:smooth val="0"/>
          <c:extLst xmlns:c16r2="http://schemas.microsoft.com/office/drawing/2015/06/chart">
            <c:ext xmlns:c16="http://schemas.microsoft.com/office/drawing/2014/chart" uri="{C3380CC4-5D6E-409C-BE32-E72D297353CC}">
              <c16:uniqueId val="{00000001-5BEE-40BE-8193-11EE0F476B24}"/>
            </c:ext>
          </c:extLst>
        </c:ser>
        <c:dLbls>
          <c:showLegendKey val="0"/>
          <c:showVal val="0"/>
          <c:showCatName val="0"/>
          <c:showSerName val="0"/>
          <c:showPercent val="0"/>
          <c:showBubbleSize val="0"/>
        </c:dLbls>
        <c:marker val="1"/>
        <c:smooth val="0"/>
        <c:axId val="149268352"/>
        <c:axId val="149269888"/>
      </c:lineChart>
      <c:catAx>
        <c:axId val="149268352"/>
        <c:scaling>
          <c:orientation val="minMax"/>
        </c:scaling>
        <c:delete val="0"/>
        <c:axPos val="b"/>
        <c:numFmt formatCode="General" sourceLinked="1"/>
        <c:majorTickMark val="out"/>
        <c:minorTickMark val="none"/>
        <c:tickLblPos val="nextTo"/>
        <c:crossAx val="149269888"/>
        <c:crosses val="autoZero"/>
        <c:auto val="1"/>
        <c:lblAlgn val="ctr"/>
        <c:lblOffset val="100"/>
        <c:noMultiLvlLbl val="0"/>
      </c:catAx>
      <c:valAx>
        <c:axId val="149269888"/>
        <c:scaling>
          <c:orientation val="minMax"/>
        </c:scaling>
        <c:delete val="0"/>
        <c:axPos val="l"/>
        <c:majorGridlines/>
        <c:numFmt formatCode="General" sourceLinked="1"/>
        <c:majorTickMark val="out"/>
        <c:minorTickMark val="none"/>
        <c:tickLblPos val="nextTo"/>
        <c:crossAx val="149268352"/>
        <c:crosses val="autoZero"/>
        <c:crossBetween val="between"/>
      </c:valAx>
    </c:plotArea>
    <c:legend>
      <c:legendPos val="r"/>
      <c:layout>
        <c:manualLayout>
          <c:xMode val="edge"/>
          <c:yMode val="edge"/>
          <c:x val="0.85797708984715981"/>
          <c:y val="1.1111349580686313E-2"/>
          <c:w val="0.13842353684057782"/>
          <c:h val="9.5930839334350052E-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0172B1-2B9A-4A52-8D47-53D76E6CB297}" type="datetimeFigureOut">
              <a:rPr lang="en-GB" smtClean="0"/>
              <a:t>24/10/2017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1BFD6-6501-4966-98B2-228AB6E93541}" type="slidenum">
              <a:rPr lang="en-GB" smtClean="0"/>
              <a:t>‹#›</a:t>
            </a:fld>
            <a:endParaRPr lang="en-GB"/>
          </a:p>
        </p:txBody>
      </p:sp>
    </p:spTree>
    <p:extLst>
      <p:ext uri="{BB962C8B-B14F-4D97-AF65-F5344CB8AC3E}">
        <p14:creationId xmlns:p14="http://schemas.microsoft.com/office/powerpoint/2010/main" val="3648453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71BFD6-6501-4966-98B2-228AB6E93541}" type="slidenum">
              <a:rPr lang="en-GB" smtClean="0"/>
              <a:t>240</a:t>
            </a:fld>
            <a:endParaRPr lang="en-GB"/>
          </a:p>
        </p:txBody>
      </p:sp>
    </p:spTree>
    <p:extLst>
      <p:ext uri="{BB962C8B-B14F-4D97-AF65-F5344CB8AC3E}">
        <p14:creationId xmlns:p14="http://schemas.microsoft.com/office/powerpoint/2010/main" val="366219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78FBE79-B2BC-4D80-B2FE-B1B1E078AE92}"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108510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8FBE79-B2BC-4D80-B2FE-B1B1E078AE92}"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6545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8FBE79-B2BC-4D80-B2FE-B1B1E078AE92}"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28087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8FBE79-B2BC-4D80-B2FE-B1B1E078AE92}"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6356350"/>
            <a:ext cx="1547192" cy="365125"/>
          </a:xfrm>
        </p:spPr>
        <p:txBody>
          <a:bodyPr/>
          <a:lstStyle/>
          <a:p>
            <a:fld id="{23536D35-1A44-494D-8422-5275A34280D6}" type="slidenum">
              <a:rPr lang="en-GB" smtClean="0"/>
              <a:t>‹#›</a:t>
            </a:fld>
            <a:endParaRPr lang="en-GB"/>
          </a:p>
        </p:txBody>
      </p:sp>
      <p:pic>
        <p:nvPicPr>
          <p:cNvPr id="2050" name="Picture 2" descr="WinPython Ic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60432" y="630932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3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FBE79-B2BC-4D80-B2FE-B1B1E078AE92}"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36158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8FBE79-B2BC-4D80-B2FE-B1B1E078AE92}"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306750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78FBE79-B2BC-4D80-B2FE-B1B1E078AE92}" type="datetimeFigureOut">
              <a:rPr lang="en-GB" smtClean="0"/>
              <a:t>24/10/2017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296566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8FBE79-B2BC-4D80-B2FE-B1B1E078AE92}" type="datetimeFigureOut">
              <a:rPr lang="en-GB" smtClean="0"/>
              <a:t>24/10/2017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401940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FBE79-B2BC-4D80-B2FE-B1B1E078AE92}" type="datetimeFigureOut">
              <a:rPr lang="en-GB" smtClean="0"/>
              <a:t>24/10/2017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31870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FBE79-B2BC-4D80-B2FE-B1B1E078AE92}"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267077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FBE79-B2BC-4D80-B2FE-B1B1E078AE92}"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36D35-1A44-494D-8422-5275A34280D6}" type="slidenum">
              <a:rPr lang="en-GB" smtClean="0"/>
              <a:t>‹#›</a:t>
            </a:fld>
            <a:endParaRPr lang="en-GB"/>
          </a:p>
        </p:txBody>
      </p:sp>
    </p:spTree>
    <p:extLst>
      <p:ext uri="{BB962C8B-B14F-4D97-AF65-F5344CB8AC3E}">
        <p14:creationId xmlns:p14="http://schemas.microsoft.com/office/powerpoint/2010/main" val="426798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BE79-B2BC-4D80-B2FE-B1B1E078AE92}" type="datetimeFigureOut">
              <a:rPr lang="en-GB" smtClean="0"/>
              <a:t>24/10/2017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36D35-1A44-494D-8422-5275A34280D6}" type="slidenum">
              <a:rPr lang="en-GB" smtClean="0"/>
              <a:t>‹#›</a:t>
            </a:fld>
            <a:endParaRPr lang="en-GB"/>
          </a:p>
        </p:txBody>
      </p:sp>
    </p:spTree>
    <p:extLst>
      <p:ext uri="{BB962C8B-B14F-4D97-AF65-F5344CB8AC3E}">
        <p14:creationId xmlns:p14="http://schemas.microsoft.com/office/powerpoint/2010/main" val="55335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python.org/3/reference/expressions.html#in" TargetMode="External"/><Relationship Id="rId13" Type="http://schemas.openxmlformats.org/officeDocument/2006/relationships/hyperlink" Target="https://docs.python.org/3/reference/expressions.html#id22" TargetMode="External"/><Relationship Id="rId3" Type="http://schemas.openxmlformats.org/officeDocument/2006/relationships/hyperlink" Target="https://docs.python.org/3/reference/compound_stmts.html#if" TargetMode="External"/><Relationship Id="rId7" Type="http://schemas.openxmlformats.org/officeDocument/2006/relationships/hyperlink" Target="https://docs.python.org/3/reference/expressions.html#not" TargetMode="External"/><Relationship Id="rId12" Type="http://schemas.openxmlformats.org/officeDocument/2006/relationships/hyperlink" Target="https://docs.python.org/3/reference/expressions.html#id21" TargetMode="External"/><Relationship Id="rId2" Type="http://schemas.openxmlformats.org/officeDocument/2006/relationships/hyperlink" Target="https://docs.python.org/3/reference/expressions.html#lambda" TargetMode="External"/><Relationship Id="rId1" Type="http://schemas.openxmlformats.org/officeDocument/2006/relationships/slideLayout" Target="../slideLayouts/slideLayout2.xml"/><Relationship Id="rId6" Type="http://schemas.openxmlformats.org/officeDocument/2006/relationships/hyperlink" Target="https://docs.python.org/3/reference/expressions.html#and" TargetMode="External"/><Relationship Id="rId11" Type="http://schemas.openxmlformats.org/officeDocument/2006/relationships/hyperlink" Target="https://docs.python.org/3/reference/expressions.html#is-not" TargetMode="External"/><Relationship Id="rId5" Type="http://schemas.openxmlformats.org/officeDocument/2006/relationships/hyperlink" Target="https://docs.python.org/3/reference/expressions.html#or" TargetMode="External"/><Relationship Id="rId10" Type="http://schemas.openxmlformats.org/officeDocument/2006/relationships/hyperlink" Target="https://docs.python.org/3/reference/expressions.html#is" TargetMode="External"/><Relationship Id="rId4" Type="http://schemas.openxmlformats.org/officeDocument/2006/relationships/hyperlink" Target="https://docs.python.org/3/reference/compound_stmts.html#else" TargetMode="External"/><Relationship Id="rId9" Type="http://schemas.openxmlformats.org/officeDocument/2006/relationships/hyperlink" Target="https://docs.python.org/3/reference/expressions.html#not-in"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docs.python.org/3/library/exceptions.html#StopIteration"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gruet.free.fr/PQR25/PQR2.5.html#getattrOperator" TargetMode="External"/><Relationship Id="rId2" Type="http://schemas.openxmlformats.org/officeDocument/2006/relationships/hyperlink" Target="http://rgruet.free.fr/PQR25/PQR2.5.html#getattributeOperator"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hyperlink" Target="https://www.cs.usfca.edu/~galles/visualization/Dijkstra.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8" Type="http://schemas.openxmlformats.org/officeDocument/2006/relationships/hyperlink" Target="https://www.tutorialspoint.com/python3/tk_listbox.htm" TargetMode="External"/><Relationship Id="rId3" Type="http://schemas.openxmlformats.org/officeDocument/2006/relationships/hyperlink" Target="https://www.tutorialspoint.com/python3/tk_canvas.htm" TargetMode="External"/><Relationship Id="rId7" Type="http://schemas.openxmlformats.org/officeDocument/2006/relationships/hyperlink" Target="https://www.tutorialspoint.com/python3/tk_label.htm" TargetMode="External"/><Relationship Id="rId2" Type="http://schemas.openxmlformats.org/officeDocument/2006/relationships/hyperlink" Target="https://www.tutorialspoint.com/python3/tk_button.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tk_frame.htm" TargetMode="External"/><Relationship Id="rId11" Type="http://schemas.openxmlformats.org/officeDocument/2006/relationships/hyperlink" Target="https://www.tutorialspoint.com/python3/tk_message.htm" TargetMode="External"/><Relationship Id="rId5" Type="http://schemas.openxmlformats.org/officeDocument/2006/relationships/hyperlink" Target="https://www.tutorialspoint.com/python3/tk_entry.htm" TargetMode="External"/><Relationship Id="rId10" Type="http://schemas.openxmlformats.org/officeDocument/2006/relationships/hyperlink" Target="https://www.tutorialspoint.com/python3/tk_menu.htm" TargetMode="External"/><Relationship Id="rId4" Type="http://schemas.openxmlformats.org/officeDocument/2006/relationships/hyperlink" Target="https://www.tutorialspoint.com/python3/tk_checkbutton.htm" TargetMode="External"/><Relationship Id="rId9" Type="http://schemas.openxmlformats.org/officeDocument/2006/relationships/hyperlink" Target="https://www.tutorialspoint.com/python3/tk_menubutton.htm" TargetMode="External"/></Relationships>
</file>

<file path=ppt/slides/_rels/slide251.xml.rels><?xml version="1.0" encoding="UTF-8" standalone="yes"?>
<Relationships xmlns="http://schemas.openxmlformats.org/package/2006/relationships"><Relationship Id="rId8" Type="http://schemas.openxmlformats.org/officeDocument/2006/relationships/hyperlink" Target="https://www.tutorialspoint.com/python3/tk_labelframe.htm" TargetMode="External"/><Relationship Id="rId3" Type="http://schemas.openxmlformats.org/officeDocument/2006/relationships/hyperlink" Target="https://www.tutorialspoint.com/python3/tk_scrollbar.htm" TargetMode="External"/><Relationship Id="rId7" Type="http://schemas.openxmlformats.org/officeDocument/2006/relationships/hyperlink" Target="https://www.tutorialspoint.com/python3/tk_panedwindow.htm" TargetMode="External"/><Relationship Id="rId2" Type="http://schemas.openxmlformats.org/officeDocument/2006/relationships/hyperlink" Target="https://www.tutorialspoint.com/python3/tk_scale.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tk_spinbox.htm" TargetMode="External"/><Relationship Id="rId5" Type="http://schemas.openxmlformats.org/officeDocument/2006/relationships/hyperlink" Target="https://www.tutorialspoint.com/python3/tk_toplevel.htm" TargetMode="External"/><Relationship Id="rId4" Type="http://schemas.openxmlformats.org/officeDocument/2006/relationships/hyperlink" Target="https://www.tutorialspoint.com/python3/tk_text.htm" TargetMode="External"/><Relationship Id="rId9" Type="http://schemas.openxmlformats.org/officeDocument/2006/relationships/hyperlink" Target="https://www.tutorialspoint.com/python3/tk_messagebox.htm" TargetMode="External"/></Relationships>
</file>

<file path=ppt/slides/_rels/slide252.xml.rels><?xml version="1.0" encoding="UTF-8" standalone="yes"?>
<Relationships xmlns="http://schemas.openxmlformats.org/package/2006/relationships"><Relationship Id="rId8" Type="http://schemas.openxmlformats.org/officeDocument/2006/relationships/hyperlink" Target="https://www.tutorialspoint.com/python3/tk_cursors.htm" TargetMode="External"/><Relationship Id="rId3" Type="http://schemas.openxmlformats.org/officeDocument/2006/relationships/hyperlink" Target="https://www.tutorialspoint.com/python3/tk_colors.htm" TargetMode="External"/><Relationship Id="rId7" Type="http://schemas.openxmlformats.org/officeDocument/2006/relationships/hyperlink" Target="https://www.tutorialspoint.com/python3/tk_bitmaps.htm" TargetMode="External"/><Relationship Id="rId2" Type="http://schemas.openxmlformats.org/officeDocument/2006/relationships/hyperlink" Target="https://www.tutorialspoint.com/python3/tk_dimensions.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tk_relief.htm" TargetMode="External"/><Relationship Id="rId5" Type="http://schemas.openxmlformats.org/officeDocument/2006/relationships/hyperlink" Target="https://www.tutorialspoint.com/python3/tk_anchors.htm" TargetMode="External"/><Relationship Id="rId4" Type="http://schemas.openxmlformats.org/officeDocument/2006/relationships/hyperlink" Target="https://www.tutorialspoint.com/python3/tk_fonts.htm" TargetMode="External"/></Relationships>
</file>

<file path=ppt/slides/_rels/slide253.xml.rels><?xml version="1.0" encoding="UTF-8" standalone="yes"?>
<Relationships xmlns="http://schemas.openxmlformats.org/package/2006/relationships"><Relationship Id="rId3" Type="http://schemas.openxmlformats.org/officeDocument/2006/relationships/hyperlink" Target="https://www.tutorialspoint.com/python3/tk_grid.htm" TargetMode="External"/><Relationship Id="rId2" Type="http://schemas.openxmlformats.org/officeDocument/2006/relationships/hyperlink" Target="https://www.tutorialspoint.com/python3/tk_pack.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tk_place.htm" TargetMode="Externa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docs.python.org/3/glossary.html#term-text-encoding" TargetMode="External"/><Relationship Id="rId2" Type="http://schemas.openxmlformats.org/officeDocument/2006/relationships/hyperlink" Target="https://docs.python.org/3/library/locale.html#locale.getpreferredencoding" TargetMode="External"/><Relationship Id="rId1" Type="http://schemas.openxmlformats.org/officeDocument/2006/relationships/slideLayout" Target="../slideLayouts/slideLayout2.xml"/><Relationship Id="rId4" Type="http://schemas.openxmlformats.org/officeDocument/2006/relationships/hyperlink" Target="https://docs.python.org/3/library/codecs.html#module-codecs"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docs.python.org/2/library/re.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Systems Design and Programming</a:t>
            </a:r>
            <a:endParaRPr lang="en-GB" dirty="0"/>
          </a:p>
        </p:txBody>
      </p:sp>
      <p:sp>
        <p:nvSpPr>
          <p:cNvPr id="3" name="Subtitle 2"/>
          <p:cNvSpPr>
            <a:spLocks noGrp="1"/>
          </p:cNvSpPr>
          <p:nvPr>
            <p:ph type="subTitle" idx="1"/>
          </p:nvPr>
        </p:nvSpPr>
        <p:spPr/>
        <p:txBody>
          <a:bodyPr/>
          <a:lstStyle/>
          <a:p>
            <a:r>
              <a:rPr lang="en-GB" dirty="0" smtClean="0"/>
              <a:t>Python</a:t>
            </a:r>
          </a:p>
          <a:p>
            <a:r>
              <a:rPr lang="en-GB" dirty="0" smtClean="0"/>
              <a:t>David Collins, 2017-2018</a:t>
            </a:r>
            <a:endParaRPr lang="en-GB" dirty="0"/>
          </a:p>
        </p:txBody>
      </p:sp>
    </p:spTree>
    <p:extLst>
      <p:ext uri="{BB962C8B-B14F-4D97-AF65-F5344CB8AC3E}">
        <p14:creationId xmlns:p14="http://schemas.microsoft.com/office/powerpoint/2010/main" val="35694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Operands</a:t>
            </a:r>
            <a:endParaRPr lang="en-GB" dirty="0"/>
          </a:p>
        </p:txBody>
      </p:sp>
      <p:sp>
        <p:nvSpPr>
          <p:cNvPr id="3" name="Content Placeholder 2"/>
          <p:cNvSpPr>
            <a:spLocks noGrp="1"/>
          </p:cNvSpPr>
          <p:nvPr>
            <p:ph idx="1"/>
          </p:nvPr>
        </p:nvSpPr>
        <p:spPr>
          <a:xfrm>
            <a:off x="457200" y="2996952"/>
            <a:ext cx="8229600" cy="3129211"/>
          </a:xfrm>
        </p:spPr>
        <p:txBody>
          <a:bodyPr/>
          <a:lstStyle/>
          <a:p>
            <a:r>
              <a:rPr lang="en-GB" dirty="0"/>
              <a:t>T</a:t>
            </a:r>
            <a:r>
              <a:rPr lang="en-GB" dirty="0" smtClean="0"/>
              <a:t>he / operator when working on integers, produces only an integer</a:t>
            </a:r>
          </a:p>
          <a:p>
            <a:r>
              <a:rPr lang="en-GB" dirty="0" smtClean="0"/>
              <a:t>If operands are mixed (floats and integers) the result will be a float</a:t>
            </a:r>
            <a:endParaRPr lang="en-GB" dirty="0"/>
          </a:p>
        </p:txBody>
      </p:sp>
      <p:sp>
        <p:nvSpPr>
          <p:cNvPr id="4" name="TextBox 3"/>
          <p:cNvSpPr txBox="1"/>
          <p:nvPr/>
        </p:nvSpPr>
        <p:spPr>
          <a:xfrm>
            <a:off x="971600" y="1316667"/>
            <a:ext cx="1135247" cy="1200329"/>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GB" dirty="0" smtClean="0"/>
              <a:t>&gt;&gt;&gt; 7 / 2</a:t>
            </a:r>
          </a:p>
          <a:p>
            <a:r>
              <a:rPr lang="en-GB" dirty="0" smtClean="0"/>
              <a:t>3</a:t>
            </a:r>
          </a:p>
          <a:p>
            <a:r>
              <a:rPr lang="en-GB" dirty="0" smtClean="0"/>
              <a:t>&gt;&gt;&gt;7.0 / 2</a:t>
            </a:r>
          </a:p>
          <a:p>
            <a:r>
              <a:rPr lang="en-GB" dirty="0" smtClean="0"/>
              <a:t>3.5</a:t>
            </a:r>
            <a:endParaRPr lang="en-GB" dirty="0"/>
          </a:p>
        </p:txBody>
      </p:sp>
    </p:spTree>
    <p:extLst>
      <p:ext uri="{BB962C8B-B14F-4D97-AF65-F5344CB8AC3E}">
        <p14:creationId xmlns:p14="http://schemas.microsoft.com/office/powerpoint/2010/main" val="2100212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ilter()</a:t>
            </a:r>
            <a:endParaRPr lang="en-GB" dirty="0"/>
          </a:p>
        </p:txBody>
      </p:sp>
      <p:sp>
        <p:nvSpPr>
          <p:cNvPr id="3" name="Content Placeholder 2"/>
          <p:cNvSpPr>
            <a:spLocks noGrp="1"/>
          </p:cNvSpPr>
          <p:nvPr>
            <p:ph idx="1"/>
          </p:nvPr>
        </p:nvSpPr>
        <p:spPr>
          <a:xfrm>
            <a:off x="457200" y="1600201"/>
            <a:ext cx="8229600" cy="1612776"/>
          </a:xfrm>
        </p:spPr>
        <p:txBody>
          <a:bodyPr>
            <a:normAutofit fontScale="92500" lnSpcReduction="20000"/>
          </a:bodyPr>
          <a:lstStyle/>
          <a:p>
            <a:r>
              <a:rPr lang="en-GB" dirty="0" smtClean="0"/>
              <a:t>Python provides a built-in function filter(f, a) that returns items of the list a for which f(item) returns true. The result is again an </a:t>
            </a:r>
            <a:r>
              <a:rPr lang="en-GB" dirty="0" err="1" smtClean="0"/>
              <a:t>iterable</a:t>
            </a:r>
            <a:r>
              <a:rPr lang="en-GB" dirty="0" smtClean="0"/>
              <a:t> (in Python 3).</a:t>
            </a:r>
          </a:p>
        </p:txBody>
      </p:sp>
      <p:sp>
        <p:nvSpPr>
          <p:cNvPr id="4" name="Rectangle 3"/>
          <p:cNvSpPr/>
          <p:nvPr/>
        </p:nvSpPr>
        <p:spPr>
          <a:xfrm>
            <a:off x="1979712" y="3348140"/>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even(x): return x %2 == 0</a:t>
            </a:r>
          </a:p>
          <a:p>
            <a:r>
              <a:rPr lang="en-GB" dirty="0"/>
              <a:t>f</a:t>
            </a:r>
            <a:r>
              <a:rPr lang="en-GB" dirty="0" smtClean="0"/>
              <a:t>or n in filter(even, range(10)):</a:t>
            </a:r>
          </a:p>
          <a:p>
            <a:r>
              <a:rPr lang="en-GB" dirty="0"/>
              <a:t> </a:t>
            </a:r>
            <a:r>
              <a:rPr lang="en-GB" dirty="0" smtClean="0"/>
              <a:t>   print(n)</a:t>
            </a:r>
          </a:p>
        </p:txBody>
      </p:sp>
      <p:sp>
        <p:nvSpPr>
          <p:cNvPr id="6" name="TextBox 5"/>
          <p:cNvSpPr txBox="1"/>
          <p:nvPr/>
        </p:nvSpPr>
        <p:spPr>
          <a:xfrm>
            <a:off x="7098952" y="3348140"/>
            <a:ext cx="301686" cy="147732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0</a:t>
            </a:r>
          </a:p>
          <a:p>
            <a:r>
              <a:rPr lang="pt-BR" dirty="0"/>
              <a:t>2</a:t>
            </a:r>
            <a:endParaRPr lang="pt-BR" dirty="0" smtClean="0"/>
          </a:p>
          <a:p>
            <a:r>
              <a:rPr lang="pt-BR" dirty="0" smtClean="0"/>
              <a:t>4</a:t>
            </a:r>
          </a:p>
          <a:p>
            <a:r>
              <a:rPr lang="pt-BR" dirty="0"/>
              <a:t>6</a:t>
            </a:r>
            <a:endParaRPr lang="pt-BR" dirty="0" smtClean="0"/>
          </a:p>
          <a:p>
            <a:r>
              <a:rPr lang="pt-BR" dirty="0"/>
              <a:t>8</a:t>
            </a:r>
          </a:p>
        </p:txBody>
      </p:sp>
    </p:spTree>
    <p:extLst>
      <p:ext uri="{BB962C8B-B14F-4D97-AF65-F5344CB8AC3E}">
        <p14:creationId xmlns:p14="http://schemas.microsoft.com/office/powerpoint/2010/main" val="14208287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M1</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Write </a:t>
            </a:r>
            <a:r>
              <a:rPr lang="en-GB" dirty="0" smtClean="0"/>
              <a:t>and test a </a:t>
            </a:r>
            <a:r>
              <a:rPr lang="en-GB" dirty="0"/>
              <a:t>program which can map() and filter() to make a list whose elements are </a:t>
            </a:r>
            <a:r>
              <a:rPr lang="en-GB" dirty="0" smtClean="0"/>
              <a:t>the square </a:t>
            </a:r>
            <a:r>
              <a:rPr lang="en-GB" dirty="0"/>
              <a:t>of </a:t>
            </a:r>
            <a:r>
              <a:rPr lang="en-GB" dirty="0" smtClean="0"/>
              <a:t>the even numbers </a:t>
            </a:r>
            <a:r>
              <a:rPr lang="en-GB" dirty="0"/>
              <a:t>in [1,2,3,4,5,6,7,8,9,10</a:t>
            </a:r>
            <a:r>
              <a:rPr lang="en-GB" dirty="0" smtClean="0"/>
              <a:t>]. Use </a:t>
            </a:r>
            <a:r>
              <a:rPr lang="en-GB" dirty="0" err="1" smtClean="0"/>
              <a:t>lamda</a:t>
            </a:r>
            <a:r>
              <a:rPr lang="en-GB" dirty="0" smtClean="0"/>
              <a:t> functions.</a:t>
            </a:r>
            <a:endParaRPr lang="en-GB" dirty="0"/>
          </a:p>
          <a:p>
            <a:endParaRPr lang="en-GB" dirty="0" smtClean="0"/>
          </a:p>
          <a:p>
            <a:r>
              <a:rPr lang="en-GB" dirty="0" smtClean="0"/>
              <a:t>Hints</a:t>
            </a:r>
            <a:r>
              <a:rPr lang="en-GB" dirty="0"/>
              <a:t>:</a:t>
            </a:r>
          </a:p>
          <a:p>
            <a:pPr lvl="1"/>
            <a:r>
              <a:rPr lang="en-GB" dirty="0" smtClean="0"/>
              <a:t>Use </a:t>
            </a:r>
            <a:r>
              <a:rPr lang="en-GB" dirty="0"/>
              <a:t>map() to generate a list</a:t>
            </a:r>
            <a:r>
              <a:rPr lang="en-GB" dirty="0" smtClean="0"/>
              <a:t>.</a:t>
            </a:r>
            <a:r>
              <a:rPr lang="en-GB" dirty="0"/>
              <a:t> </a:t>
            </a:r>
          </a:p>
          <a:p>
            <a:pPr lvl="1"/>
            <a:r>
              <a:rPr lang="en-GB" dirty="0"/>
              <a:t>Use filter() to filter elements of a list</a:t>
            </a:r>
            <a:r>
              <a:rPr lang="en-GB" dirty="0" smtClean="0"/>
              <a:t>.</a:t>
            </a:r>
            <a:endParaRPr lang="en-GB" dirty="0"/>
          </a:p>
          <a:p>
            <a:pPr lvl="1"/>
            <a:r>
              <a:rPr lang="en-GB" dirty="0"/>
              <a:t>Use lambda to define anonymous functions.</a:t>
            </a:r>
          </a:p>
          <a:p>
            <a:endParaRPr lang="en-GB" dirty="0"/>
          </a:p>
        </p:txBody>
      </p:sp>
    </p:spTree>
    <p:extLst>
      <p:ext uri="{BB962C8B-B14F-4D97-AF65-F5344CB8AC3E}">
        <p14:creationId xmlns:p14="http://schemas.microsoft.com/office/powerpoint/2010/main" val="13929768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457200" y="1600201"/>
            <a:ext cx="8229600" cy="1036712"/>
          </a:xfrm>
        </p:spPr>
        <p:txBody>
          <a:bodyPr>
            <a:normAutofit fontScale="77500" lnSpcReduction="20000"/>
          </a:bodyPr>
          <a:lstStyle/>
          <a:p>
            <a:r>
              <a:rPr lang="en-GB" dirty="0" smtClean="0"/>
              <a:t>Dictionaries are like lists, but they can be indexed with non integer keys also. Unlike lists, dictionaries are </a:t>
            </a:r>
            <a:r>
              <a:rPr lang="en-GB" b="1" dirty="0" smtClean="0"/>
              <a:t>not ordered</a:t>
            </a:r>
            <a:r>
              <a:rPr lang="en-GB" dirty="0" smtClean="0"/>
              <a:t>.</a:t>
            </a:r>
          </a:p>
          <a:p>
            <a:endParaRPr lang="en-GB" dirty="0" smtClean="0"/>
          </a:p>
        </p:txBody>
      </p:sp>
      <p:sp>
        <p:nvSpPr>
          <p:cNvPr id="4" name="Rectangle 3"/>
          <p:cNvSpPr/>
          <p:nvPr/>
        </p:nvSpPr>
        <p:spPr>
          <a:xfrm>
            <a:off x="2286000" y="2708920"/>
            <a:ext cx="4572000" cy="313932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{'x': 1, 'y': 2, 'z': 3}</a:t>
            </a:r>
          </a:p>
          <a:p>
            <a:r>
              <a:rPr lang="en-GB" dirty="0" smtClean="0"/>
              <a:t>&gt;&gt;&gt; a['x']</a:t>
            </a:r>
          </a:p>
          <a:p>
            <a:r>
              <a:rPr lang="en-GB" dirty="0" smtClean="0"/>
              <a:t>1</a:t>
            </a:r>
          </a:p>
          <a:p>
            <a:r>
              <a:rPr lang="en-GB" dirty="0" smtClean="0"/>
              <a:t>&gt;&gt;&gt; a['z']</a:t>
            </a:r>
          </a:p>
          <a:p>
            <a:r>
              <a:rPr lang="en-GB" dirty="0" smtClean="0"/>
              <a:t>3</a:t>
            </a:r>
          </a:p>
          <a:p>
            <a:r>
              <a:rPr lang="en-GB" dirty="0" smtClean="0"/>
              <a:t>&gt;&gt;&gt; b = {}</a:t>
            </a:r>
          </a:p>
          <a:p>
            <a:r>
              <a:rPr lang="en-GB" dirty="0" smtClean="0"/>
              <a:t>&gt;&gt;&gt; b['x'] = 2</a:t>
            </a:r>
          </a:p>
          <a:p>
            <a:r>
              <a:rPr lang="en-GB" dirty="0" smtClean="0"/>
              <a:t>&gt;&gt;&gt; b[2] = 'foo'</a:t>
            </a:r>
          </a:p>
          <a:p>
            <a:r>
              <a:rPr lang="en-GB" dirty="0" smtClean="0"/>
              <a:t>&gt;&gt;&gt; b[(1, 2)] = 3</a:t>
            </a:r>
          </a:p>
          <a:p>
            <a:r>
              <a:rPr lang="en-GB" dirty="0" smtClean="0"/>
              <a:t>&gt;&gt;&gt; b</a:t>
            </a:r>
          </a:p>
          <a:p>
            <a:r>
              <a:rPr lang="en-GB" dirty="0" smtClean="0"/>
              <a:t>{(1, 2): 3, 'x': 2, 2: 'foo'}</a:t>
            </a:r>
            <a:endParaRPr lang="en-GB" dirty="0"/>
          </a:p>
        </p:txBody>
      </p:sp>
    </p:spTree>
    <p:extLst>
      <p:ext uri="{BB962C8B-B14F-4D97-AF65-F5344CB8AC3E}">
        <p14:creationId xmlns:p14="http://schemas.microsoft.com/office/powerpoint/2010/main" val="42788767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
            </a:r>
            <a:r>
              <a:rPr lang="en-GB" dirty="0" smtClean="0"/>
              <a:t>el()</a:t>
            </a:r>
            <a:endParaRPr lang="en-GB" dirty="0"/>
          </a:p>
        </p:txBody>
      </p:sp>
      <p:sp>
        <p:nvSpPr>
          <p:cNvPr id="3" name="Content Placeholder 2"/>
          <p:cNvSpPr>
            <a:spLocks noGrp="1"/>
          </p:cNvSpPr>
          <p:nvPr>
            <p:ph idx="1"/>
          </p:nvPr>
        </p:nvSpPr>
        <p:spPr>
          <a:xfrm>
            <a:off x="457200" y="1600201"/>
            <a:ext cx="8229600" cy="604664"/>
          </a:xfrm>
        </p:spPr>
        <p:txBody>
          <a:bodyPr>
            <a:normAutofit fontScale="70000" lnSpcReduction="20000"/>
          </a:bodyPr>
          <a:lstStyle/>
          <a:p>
            <a:r>
              <a:rPr lang="en-GB" dirty="0" smtClean="0"/>
              <a:t>The del keyword can be used to delete an item from a dictionary.</a:t>
            </a:r>
          </a:p>
          <a:p>
            <a:endParaRPr lang="en-GB" dirty="0" smtClean="0"/>
          </a:p>
        </p:txBody>
      </p:sp>
      <p:sp>
        <p:nvSpPr>
          <p:cNvPr id="4" name="Rectangle 3"/>
          <p:cNvSpPr/>
          <p:nvPr/>
        </p:nvSpPr>
        <p:spPr>
          <a:xfrm>
            <a:off x="2286000" y="2828836"/>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{'x': 1, 'y': 2, 'z': 3}</a:t>
            </a:r>
          </a:p>
          <a:p>
            <a:r>
              <a:rPr lang="en-GB" dirty="0" smtClean="0"/>
              <a:t>&gt;&gt;&gt; del a['x']</a:t>
            </a:r>
          </a:p>
          <a:p>
            <a:r>
              <a:rPr lang="en-GB" dirty="0" smtClean="0"/>
              <a:t>&gt;&gt;&gt; a</a:t>
            </a:r>
          </a:p>
          <a:p>
            <a:r>
              <a:rPr lang="en-GB" dirty="0" smtClean="0"/>
              <a:t>{'y': 2, 'z': 3}</a:t>
            </a:r>
            <a:endParaRPr lang="en-GB" dirty="0"/>
          </a:p>
        </p:txBody>
      </p:sp>
    </p:spTree>
    <p:extLst>
      <p:ext uri="{BB962C8B-B14F-4D97-AF65-F5344CB8AC3E}">
        <p14:creationId xmlns:p14="http://schemas.microsoft.com/office/powerpoint/2010/main" val="7418340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a:t>
            </a:r>
            <a:r>
              <a:rPr lang="en-GB" dirty="0" smtClean="0"/>
              <a:t>eys()</a:t>
            </a:r>
            <a:endParaRPr lang="en-GB" dirty="0"/>
          </a:p>
        </p:txBody>
      </p:sp>
      <p:sp>
        <p:nvSpPr>
          <p:cNvPr id="3" name="Content Placeholder 2"/>
          <p:cNvSpPr>
            <a:spLocks noGrp="1"/>
          </p:cNvSpPr>
          <p:nvPr>
            <p:ph idx="1"/>
          </p:nvPr>
        </p:nvSpPr>
        <p:spPr>
          <a:xfrm>
            <a:off x="457200" y="1600201"/>
            <a:ext cx="8229600" cy="1540768"/>
          </a:xfrm>
        </p:spPr>
        <p:txBody>
          <a:bodyPr>
            <a:normAutofit fontScale="85000" lnSpcReduction="20000"/>
          </a:bodyPr>
          <a:lstStyle/>
          <a:p>
            <a:r>
              <a:rPr lang="en-GB" dirty="0" smtClean="0"/>
              <a:t>The keys() method returns all keys in a dictionary, the values() method returns all values in a dictionary and the items() method returns all key-value pairs in a dictionary.</a:t>
            </a:r>
          </a:p>
          <a:p>
            <a:endParaRPr lang="en-GB" dirty="0" smtClean="0"/>
          </a:p>
        </p:txBody>
      </p:sp>
      <p:sp>
        <p:nvSpPr>
          <p:cNvPr id="4" name="Rectangle 3"/>
          <p:cNvSpPr/>
          <p:nvPr/>
        </p:nvSpPr>
        <p:spPr>
          <a:xfrm>
            <a:off x="2270653" y="3439208"/>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t>
            </a:r>
            <a:r>
              <a:rPr lang="en-GB" dirty="0" err="1" smtClean="0"/>
              <a:t>a.keys</a:t>
            </a:r>
            <a:r>
              <a:rPr lang="en-GB" dirty="0" smtClean="0"/>
              <a:t>()</a:t>
            </a:r>
          </a:p>
          <a:p>
            <a:r>
              <a:rPr lang="en-GB" dirty="0" smtClean="0"/>
              <a:t>['x', 'y', 'z']</a:t>
            </a:r>
          </a:p>
          <a:p>
            <a:r>
              <a:rPr lang="en-GB" dirty="0" smtClean="0"/>
              <a:t>&gt;&gt;&gt; </a:t>
            </a:r>
            <a:r>
              <a:rPr lang="en-GB" dirty="0" err="1" smtClean="0"/>
              <a:t>a.values</a:t>
            </a:r>
            <a:r>
              <a:rPr lang="en-GB" dirty="0" smtClean="0"/>
              <a:t>()</a:t>
            </a:r>
          </a:p>
          <a:p>
            <a:r>
              <a:rPr lang="en-GB" dirty="0" smtClean="0"/>
              <a:t>[1, 2, 3]</a:t>
            </a:r>
          </a:p>
          <a:p>
            <a:r>
              <a:rPr lang="en-GB" dirty="0" smtClean="0"/>
              <a:t>&gt;&gt;&gt; </a:t>
            </a:r>
            <a:r>
              <a:rPr lang="en-GB" dirty="0" err="1" smtClean="0"/>
              <a:t>a.items</a:t>
            </a:r>
            <a:r>
              <a:rPr lang="en-GB" dirty="0" smtClean="0"/>
              <a:t>()</a:t>
            </a:r>
          </a:p>
          <a:p>
            <a:r>
              <a:rPr lang="en-GB" dirty="0" smtClean="0"/>
              <a:t>[('x', 1), ('y', 2), ('z', 3)]</a:t>
            </a:r>
            <a:endParaRPr lang="en-GB" dirty="0"/>
          </a:p>
        </p:txBody>
      </p:sp>
    </p:spTree>
    <p:extLst>
      <p:ext uri="{BB962C8B-B14F-4D97-AF65-F5344CB8AC3E}">
        <p14:creationId xmlns:p14="http://schemas.microsoft.com/office/powerpoint/2010/main" val="11117860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Dictionaries</a:t>
            </a:r>
            <a:endParaRPr lang="en-GB" dirty="0"/>
          </a:p>
        </p:txBody>
      </p:sp>
      <p:sp>
        <p:nvSpPr>
          <p:cNvPr id="3" name="Content Placeholder 2"/>
          <p:cNvSpPr>
            <a:spLocks noGrp="1"/>
          </p:cNvSpPr>
          <p:nvPr>
            <p:ph idx="1"/>
          </p:nvPr>
        </p:nvSpPr>
        <p:spPr>
          <a:xfrm>
            <a:off x="457200" y="1600201"/>
            <a:ext cx="8229600" cy="676672"/>
          </a:xfrm>
        </p:spPr>
        <p:txBody>
          <a:bodyPr>
            <a:normAutofit fontScale="77500" lnSpcReduction="20000"/>
          </a:bodyPr>
          <a:lstStyle/>
          <a:p>
            <a:r>
              <a:rPr lang="en-GB" dirty="0" smtClean="0"/>
              <a:t>The for statement can be used to iterate over a dictionary.</a:t>
            </a:r>
          </a:p>
          <a:p>
            <a:endParaRPr lang="en-GB" dirty="0" smtClean="0"/>
          </a:p>
        </p:txBody>
      </p:sp>
      <p:sp>
        <p:nvSpPr>
          <p:cNvPr id="4" name="Rectangle 3"/>
          <p:cNvSpPr/>
          <p:nvPr/>
        </p:nvSpPr>
        <p:spPr>
          <a:xfrm>
            <a:off x="2286000" y="1997839"/>
            <a:ext cx="4572000" cy="2862322"/>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for key in a: print(key)</a:t>
            </a:r>
          </a:p>
          <a:p>
            <a:r>
              <a:rPr lang="en-GB" dirty="0" smtClean="0"/>
              <a:t>...</a:t>
            </a:r>
          </a:p>
          <a:p>
            <a:r>
              <a:rPr lang="en-GB" dirty="0" smtClean="0"/>
              <a:t>x</a:t>
            </a:r>
          </a:p>
          <a:p>
            <a:r>
              <a:rPr lang="en-GB" dirty="0" smtClean="0"/>
              <a:t>y</a:t>
            </a:r>
          </a:p>
          <a:p>
            <a:r>
              <a:rPr lang="en-GB" dirty="0" smtClean="0"/>
              <a:t>z</a:t>
            </a:r>
          </a:p>
          <a:p>
            <a:r>
              <a:rPr lang="en-GB" dirty="0" smtClean="0"/>
              <a:t>&gt;&gt;&gt; for key, value in </a:t>
            </a:r>
            <a:r>
              <a:rPr lang="en-GB" dirty="0" err="1" smtClean="0"/>
              <a:t>a.items</a:t>
            </a:r>
            <a:r>
              <a:rPr lang="en-GB" dirty="0" smtClean="0"/>
              <a:t>(): print(key, value)</a:t>
            </a:r>
          </a:p>
          <a:p>
            <a:r>
              <a:rPr lang="en-GB" dirty="0" smtClean="0"/>
              <a:t>...</a:t>
            </a:r>
          </a:p>
          <a:p>
            <a:r>
              <a:rPr lang="en-GB" dirty="0" smtClean="0"/>
              <a:t>x 1</a:t>
            </a:r>
          </a:p>
          <a:p>
            <a:r>
              <a:rPr lang="en-GB" dirty="0" smtClean="0"/>
              <a:t>y 2</a:t>
            </a:r>
          </a:p>
          <a:p>
            <a:r>
              <a:rPr lang="en-GB" dirty="0" smtClean="0"/>
              <a:t>z 3</a:t>
            </a:r>
            <a:endParaRPr lang="en-GB" dirty="0"/>
          </a:p>
        </p:txBody>
      </p:sp>
    </p:spTree>
    <p:extLst>
      <p:ext uri="{BB962C8B-B14F-4D97-AF65-F5344CB8AC3E}">
        <p14:creationId xmlns:p14="http://schemas.microsoft.com/office/powerpoint/2010/main" val="227354549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n and </a:t>
            </a:r>
            <a:r>
              <a:rPr lang="en-GB" dirty="0" err="1" smtClean="0"/>
              <a:t>has_key</a:t>
            </a:r>
            <a:r>
              <a:rPr lang="en-GB" dirty="0" smtClean="0"/>
              <a:t>()</a:t>
            </a:r>
            <a:endParaRPr lang="en-GB" dirty="0"/>
          </a:p>
        </p:txBody>
      </p:sp>
      <p:sp>
        <p:nvSpPr>
          <p:cNvPr id="3" name="Content Placeholder 2"/>
          <p:cNvSpPr>
            <a:spLocks noGrp="1"/>
          </p:cNvSpPr>
          <p:nvPr>
            <p:ph idx="1"/>
          </p:nvPr>
        </p:nvSpPr>
        <p:spPr>
          <a:xfrm>
            <a:off x="457200" y="1600201"/>
            <a:ext cx="8229600" cy="676672"/>
          </a:xfrm>
        </p:spPr>
        <p:txBody>
          <a:bodyPr>
            <a:normAutofit fontScale="70000" lnSpcReduction="20000"/>
          </a:bodyPr>
          <a:lstStyle/>
          <a:p>
            <a:r>
              <a:rPr lang="en-GB" dirty="0" smtClean="0"/>
              <a:t>The presence of a key in a dictionary can be tested for using the </a:t>
            </a:r>
            <a:r>
              <a:rPr lang="en-GB" b="1" dirty="0" smtClean="0"/>
              <a:t>in</a:t>
            </a:r>
            <a:r>
              <a:rPr lang="en-GB" dirty="0" smtClean="0"/>
              <a:t> operator or the </a:t>
            </a:r>
            <a:r>
              <a:rPr lang="en-GB" b="1" dirty="0" err="1" smtClean="0"/>
              <a:t>has_key</a:t>
            </a:r>
            <a:r>
              <a:rPr lang="en-GB" dirty="0" smtClean="0"/>
              <a:t> method:</a:t>
            </a:r>
          </a:p>
          <a:p>
            <a:endParaRPr lang="en-GB" dirty="0" smtClean="0"/>
          </a:p>
        </p:txBody>
      </p:sp>
      <p:sp>
        <p:nvSpPr>
          <p:cNvPr id="4" name="Rectangle 3"/>
          <p:cNvSpPr/>
          <p:nvPr/>
        </p:nvSpPr>
        <p:spPr>
          <a:xfrm>
            <a:off x="2286000" y="2636912"/>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in a</a:t>
            </a:r>
          </a:p>
          <a:p>
            <a:r>
              <a:rPr lang="en-GB" dirty="0" smtClean="0"/>
              <a:t>True</a:t>
            </a:r>
          </a:p>
          <a:p>
            <a:r>
              <a:rPr lang="en-GB" dirty="0" smtClean="0"/>
              <a:t>&gt;&gt;&gt; 'p' in a</a:t>
            </a:r>
          </a:p>
          <a:p>
            <a:r>
              <a:rPr lang="en-GB" dirty="0" smtClean="0"/>
              <a:t>False</a:t>
            </a:r>
          </a:p>
          <a:p>
            <a:r>
              <a:rPr lang="en-GB" dirty="0" smtClean="0"/>
              <a:t>&gt;&gt;&gt; </a:t>
            </a:r>
            <a:r>
              <a:rPr lang="en-GB" dirty="0" err="1" smtClean="0"/>
              <a:t>a.has_key</a:t>
            </a:r>
            <a:r>
              <a:rPr lang="en-GB" dirty="0" smtClean="0"/>
              <a:t>('x')</a:t>
            </a:r>
          </a:p>
          <a:p>
            <a:r>
              <a:rPr lang="en-GB" dirty="0" smtClean="0"/>
              <a:t>True</a:t>
            </a:r>
          </a:p>
          <a:p>
            <a:r>
              <a:rPr lang="en-GB" dirty="0" smtClean="0"/>
              <a:t>&gt;&gt;&gt; </a:t>
            </a:r>
            <a:r>
              <a:rPr lang="en-GB" dirty="0" err="1" smtClean="0"/>
              <a:t>a.has_key</a:t>
            </a:r>
            <a:r>
              <a:rPr lang="en-GB" dirty="0" smtClean="0"/>
              <a:t>('p')</a:t>
            </a:r>
          </a:p>
          <a:p>
            <a:r>
              <a:rPr lang="en-GB" dirty="0" smtClean="0"/>
              <a:t>False</a:t>
            </a:r>
            <a:endParaRPr lang="en-GB" dirty="0"/>
          </a:p>
        </p:txBody>
      </p:sp>
    </p:spTree>
    <p:extLst>
      <p:ext uri="{BB962C8B-B14F-4D97-AF65-F5344CB8AC3E}">
        <p14:creationId xmlns:p14="http://schemas.microsoft.com/office/powerpoint/2010/main" val="17289364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t>
            </a:r>
            <a:r>
              <a:rPr lang="en-GB" dirty="0" smtClean="0"/>
              <a:t>et() and </a:t>
            </a:r>
            <a:r>
              <a:rPr lang="en-GB" dirty="0" err="1" smtClean="0"/>
              <a:t>setdefault</a:t>
            </a:r>
            <a:r>
              <a:rPr lang="en-GB" dirty="0" smtClean="0"/>
              <a:t>()</a:t>
            </a:r>
            <a:endParaRPr lang="en-GB" dirty="0"/>
          </a:p>
        </p:txBody>
      </p:sp>
      <p:sp>
        <p:nvSpPr>
          <p:cNvPr id="3" name="Content Placeholder 2"/>
          <p:cNvSpPr>
            <a:spLocks noGrp="1"/>
          </p:cNvSpPr>
          <p:nvPr>
            <p:ph idx="1"/>
          </p:nvPr>
        </p:nvSpPr>
        <p:spPr>
          <a:xfrm>
            <a:off x="457200" y="1600201"/>
            <a:ext cx="8229600" cy="748680"/>
          </a:xfrm>
        </p:spPr>
        <p:txBody>
          <a:bodyPr>
            <a:normAutofit fontScale="77500" lnSpcReduction="20000"/>
          </a:bodyPr>
          <a:lstStyle/>
          <a:p>
            <a:r>
              <a:rPr lang="en-GB" dirty="0" smtClean="0"/>
              <a:t>Other useful methods on dictionaries are get and </a:t>
            </a:r>
            <a:r>
              <a:rPr lang="en-GB" dirty="0" err="1" smtClean="0"/>
              <a:t>setdefault</a:t>
            </a:r>
            <a:r>
              <a:rPr lang="en-GB" dirty="0" smtClean="0"/>
              <a:t>.</a:t>
            </a:r>
          </a:p>
          <a:p>
            <a:endParaRPr lang="en-GB" dirty="0" smtClean="0"/>
          </a:p>
        </p:txBody>
      </p:sp>
      <p:sp>
        <p:nvSpPr>
          <p:cNvPr id="4" name="Rectangle 3"/>
          <p:cNvSpPr/>
          <p:nvPr/>
        </p:nvSpPr>
        <p:spPr>
          <a:xfrm>
            <a:off x="755576" y="2708920"/>
            <a:ext cx="4572000" cy="369331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d = {'x': 1, 'y': 2, 'z': 3}</a:t>
            </a:r>
          </a:p>
          <a:p>
            <a:r>
              <a:rPr lang="en-GB" dirty="0" smtClean="0"/>
              <a:t>&gt;&gt;&gt; </a:t>
            </a:r>
            <a:r>
              <a:rPr lang="en-GB" dirty="0" err="1" smtClean="0"/>
              <a:t>d.get</a:t>
            </a:r>
            <a:r>
              <a:rPr lang="en-GB" dirty="0" smtClean="0"/>
              <a:t>('x', 5)</a:t>
            </a:r>
          </a:p>
          <a:p>
            <a:r>
              <a:rPr lang="en-GB" dirty="0" smtClean="0"/>
              <a:t>1</a:t>
            </a:r>
          </a:p>
          <a:p>
            <a:r>
              <a:rPr lang="en-GB" dirty="0" smtClean="0"/>
              <a:t>&gt;&gt;&gt; </a:t>
            </a:r>
            <a:r>
              <a:rPr lang="en-GB" dirty="0" err="1" smtClean="0"/>
              <a:t>d.get</a:t>
            </a:r>
            <a:r>
              <a:rPr lang="en-GB" dirty="0" smtClean="0"/>
              <a:t>('p', 5)</a:t>
            </a:r>
          </a:p>
          <a:p>
            <a:r>
              <a:rPr lang="en-GB" dirty="0" smtClean="0"/>
              <a:t>5</a:t>
            </a:r>
          </a:p>
          <a:p>
            <a:r>
              <a:rPr lang="en-GB" dirty="0" smtClean="0"/>
              <a:t>&gt;&gt;&gt; </a:t>
            </a:r>
            <a:r>
              <a:rPr lang="en-GB" dirty="0" err="1" smtClean="0"/>
              <a:t>d.setdefault</a:t>
            </a:r>
            <a:r>
              <a:rPr lang="en-GB" dirty="0" smtClean="0"/>
              <a:t>('x', 0)</a:t>
            </a:r>
          </a:p>
          <a:p>
            <a:r>
              <a:rPr lang="en-GB" dirty="0" smtClean="0"/>
              <a:t>1</a:t>
            </a:r>
          </a:p>
          <a:p>
            <a:r>
              <a:rPr lang="en-GB" dirty="0" smtClean="0"/>
              <a:t>&gt;&gt;&gt; d</a:t>
            </a:r>
          </a:p>
          <a:p>
            <a:r>
              <a:rPr lang="en-GB" dirty="0" smtClean="0"/>
              <a:t>{'x': 1, 'y': 2, 'z': 3}</a:t>
            </a:r>
          </a:p>
          <a:p>
            <a:r>
              <a:rPr lang="en-GB" dirty="0" smtClean="0"/>
              <a:t>&gt;&gt;&gt; </a:t>
            </a:r>
            <a:r>
              <a:rPr lang="en-GB" dirty="0" err="1" smtClean="0"/>
              <a:t>d.setdefault</a:t>
            </a:r>
            <a:r>
              <a:rPr lang="en-GB" dirty="0" smtClean="0"/>
              <a:t>('p', 0)</a:t>
            </a:r>
          </a:p>
          <a:p>
            <a:r>
              <a:rPr lang="en-GB" dirty="0" smtClean="0"/>
              <a:t>0</a:t>
            </a:r>
          </a:p>
          <a:p>
            <a:r>
              <a:rPr lang="en-GB" dirty="0" smtClean="0"/>
              <a:t>&gt;&gt;&gt; d</a:t>
            </a:r>
          </a:p>
          <a:p>
            <a:r>
              <a:rPr lang="en-GB" dirty="0" smtClean="0"/>
              <a:t>{'y': 2, 'x': 1, 'z': 3, 'p': 0}</a:t>
            </a:r>
            <a:endParaRPr lang="en-GB" dirty="0"/>
          </a:p>
        </p:txBody>
      </p:sp>
      <p:sp>
        <p:nvSpPr>
          <p:cNvPr id="5" name="Rectangle 4"/>
          <p:cNvSpPr/>
          <p:nvPr/>
        </p:nvSpPr>
        <p:spPr>
          <a:xfrm>
            <a:off x="5796136" y="3068960"/>
            <a:ext cx="2880320" cy="286232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GB" dirty="0"/>
              <a:t>The method </a:t>
            </a:r>
            <a:r>
              <a:rPr lang="en-GB" b="1" dirty="0" err="1"/>
              <a:t>setdefault</a:t>
            </a:r>
            <a:r>
              <a:rPr lang="en-GB" b="1" dirty="0"/>
              <a:t>()</a:t>
            </a:r>
            <a:r>
              <a:rPr lang="en-GB" dirty="0"/>
              <a:t> </a:t>
            </a:r>
            <a:r>
              <a:rPr lang="en-GB" dirty="0" smtClean="0"/>
              <a:t>will </a:t>
            </a:r>
            <a:r>
              <a:rPr lang="en-GB" dirty="0"/>
              <a:t>set </a:t>
            </a:r>
            <a:r>
              <a:rPr lang="en-GB" i="1" dirty="0" err="1"/>
              <a:t>dict</a:t>
            </a:r>
            <a:r>
              <a:rPr lang="en-GB" i="1" dirty="0"/>
              <a:t>[key]=default</a:t>
            </a:r>
            <a:r>
              <a:rPr lang="en-GB" dirty="0"/>
              <a:t> if key is not already in </a:t>
            </a:r>
            <a:r>
              <a:rPr lang="en-GB" dirty="0" smtClean="0"/>
              <a:t>dict.</a:t>
            </a:r>
          </a:p>
          <a:p>
            <a:endParaRPr lang="en-GB" dirty="0"/>
          </a:p>
          <a:p>
            <a:r>
              <a:rPr lang="en-GB" dirty="0" smtClean="0"/>
              <a:t>The method get(</a:t>
            </a:r>
            <a:r>
              <a:rPr lang="en-GB" i="1" dirty="0" err="1" smtClean="0"/>
              <a:t>key,value</a:t>
            </a:r>
            <a:r>
              <a:rPr lang="en-GB" dirty="0" smtClean="0"/>
              <a:t>) will return the value associated with the key if it is in the dictionary, otherwise it returns </a:t>
            </a:r>
            <a:r>
              <a:rPr lang="en-GB" i="1" dirty="0" smtClean="0"/>
              <a:t>value</a:t>
            </a:r>
            <a:r>
              <a:rPr lang="en-GB" dirty="0" smtClean="0"/>
              <a:t> but does not add the key.</a:t>
            </a:r>
            <a:endParaRPr lang="en-GB" dirty="0"/>
          </a:p>
        </p:txBody>
      </p:sp>
    </p:spTree>
    <p:extLst>
      <p:ext uri="{BB962C8B-B14F-4D97-AF65-F5344CB8AC3E}">
        <p14:creationId xmlns:p14="http://schemas.microsoft.com/office/powerpoint/2010/main" val="7833967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Frequency</a:t>
            </a:r>
            <a:endParaRPr lang="en-GB" dirty="0"/>
          </a:p>
        </p:txBody>
      </p:sp>
      <p:sp>
        <p:nvSpPr>
          <p:cNvPr id="3" name="Content Placeholder 2"/>
          <p:cNvSpPr>
            <a:spLocks noGrp="1"/>
          </p:cNvSpPr>
          <p:nvPr>
            <p:ph idx="1"/>
          </p:nvPr>
        </p:nvSpPr>
        <p:spPr>
          <a:xfrm>
            <a:off x="457200" y="1600201"/>
            <a:ext cx="8229600" cy="1540768"/>
          </a:xfrm>
        </p:spPr>
        <p:txBody>
          <a:bodyPr>
            <a:normAutofit fontScale="62500" lnSpcReduction="20000"/>
          </a:bodyPr>
          <a:lstStyle/>
          <a:p>
            <a:r>
              <a:rPr lang="en-GB" dirty="0" smtClean="0"/>
              <a:t>Suppose we want to find number of occurrences of each word in a file. A Dictionary can be used to store the number of occurrences for each word.</a:t>
            </a:r>
          </a:p>
          <a:p>
            <a:endParaRPr lang="en-GB" dirty="0" smtClean="0"/>
          </a:p>
          <a:p>
            <a:r>
              <a:rPr lang="en-GB" dirty="0" smtClean="0"/>
              <a:t>Lets first write a function to count frequency of words, given a list of words.</a:t>
            </a:r>
          </a:p>
          <a:p>
            <a:endParaRPr lang="en-GB" dirty="0" smtClean="0"/>
          </a:p>
        </p:txBody>
      </p:sp>
      <p:sp>
        <p:nvSpPr>
          <p:cNvPr id="4" name="Rectangle 3"/>
          <p:cNvSpPr/>
          <p:nvPr/>
        </p:nvSpPr>
        <p:spPr>
          <a:xfrm>
            <a:off x="539552" y="3216926"/>
            <a:ext cx="5904656" cy="230832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err="1" smtClean="0"/>
              <a:t>def</a:t>
            </a:r>
            <a:r>
              <a:rPr lang="en-GB" dirty="0" smtClean="0"/>
              <a:t> </a:t>
            </a:r>
            <a:r>
              <a:rPr lang="en-GB" dirty="0" err="1" smtClean="0"/>
              <a:t>word_frequency</a:t>
            </a:r>
            <a:r>
              <a:rPr lang="en-GB" dirty="0" smtClean="0"/>
              <a:t>(words):</a:t>
            </a:r>
          </a:p>
          <a:p>
            <a:r>
              <a:rPr lang="en-GB" dirty="0" smtClean="0"/>
              <a:t>    """Returns frequency of each word given a list of words."""</a:t>
            </a:r>
          </a:p>
          <a:p>
            <a:r>
              <a:rPr lang="en-GB" dirty="0" smtClean="0"/>
              <a:t>    frequency = {}</a:t>
            </a:r>
          </a:p>
          <a:p>
            <a:r>
              <a:rPr lang="en-GB" dirty="0" smtClean="0"/>
              <a:t>    for w in words:</a:t>
            </a:r>
          </a:p>
          <a:p>
            <a:r>
              <a:rPr lang="en-GB" dirty="0" smtClean="0"/>
              <a:t>        frequency[w] = </a:t>
            </a:r>
            <a:r>
              <a:rPr lang="en-GB" dirty="0" err="1" smtClean="0"/>
              <a:t>frequency.get</a:t>
            </a:r>
            <a:r>
              <a:rPr lang="en-GB" dirty="0" smtClean="0"/>
              <a:t>(w, 0) + 1</a:t>
            </a:r>
          </a:p>
          <a:p>
            <a:r>
              <a:rPr lang="en-GB" dirty="0" smtClean="0"/>
              <a:t>    return frequency</a:t>
            </a:r>
          </a:p>
          <a:p>
            <a:r>
              <a:rPr lang="en-GB" dirty="0" smtClean="0"/>
              <a:t>    </a:t>
            </a:r>
          </a:p>
          <a:p>
            <a:r>
              <a:rPr lang="en-GB" dirty="0"/>
              <a:t>p</a:t>
            </a:r>
            <a:r>
              <a:rPr lang="en-GB" dirty="0" smtClean="0"/>
              <a:t>rint(</a:t>
            </a:r>
            <a:r>
              <a:rPr lang="en-GB" dirty="0" err="1" smtClean="0"/>
              <a:t>word_frequency</a:t>
            </a:r>
            <a:r>
              <a:rPr lang="en-GB" dirty="0" smtClean="0"/>
              <a:t>(['a', 'b', 'a']))</a:t>
            </a:r>
          </a:p>
        </p:txBody>
      </p:sp>
      <p:sp>
        <p:nvSpPr>
          <p:cNvPr id="5" name="TextBox 4"/>
          <p:cNvSpPr txBox="1"/>
          <p:nvPr/>
        </p:nvSpPr>
        <p:spPr>
          <a:xfrm>
            <a:off x="6732240" y="4186422"/>
            <a:ext cx="1394934"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 {'a': 2, 'b': 1}</a:t>
            </a:r>
            <a:endParaRPr lang="pt-BR" dirty="0"/>
          </a:p>
        </p:txBody>
      </p:sp>
    </p:spTree>
    <p:extLst>
      <p:ext uri="{BB962C8B-B14F-4D97-AF65-F5344CB8AC3E}">
        <p14:creationId xmlns:p14="http://schemas.microsoft.com/office/powerpoint/2010/main" val="25073709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Frequency</a:t>
            </a:r>
            <a:endParaRPr lang="en-GB" dirty="0"/>
          </a:p>
        </p:txBody>
      </p:sp>
      <p:sp>
        <p:nvSpPr>
          <p:cNvPr id="4" name="Rectangle 3"/>
          <p:cNvSpPr/>
          <p:nvPr/>
        </p:nvSpPr>
        <p:spPr>
          <a:xfrm>
            <a:off x="1763688" y="2136339"/>
            <a:ext cx="5544616" cy="230832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err="1" smtClean="0"/>
              <a:t>def</a:t>
            </a:r>
            <a:r>
              <a:rPr lang="en-GB" dirty="0" smtClean="0"/>
              <a:t> main(filename):</a:t>
            </a:r>
          </a:p>
          <a:p>
            <a:r>
              <a:rPr lang="en-GB" dirty="0" smtClean="0"/>
              <a:t>    frequency = </a:t>
            </a:r>
            <a:r>
              <a:rPr lang="en-GB" dirty="0" err="1" smtClean="0"/>
              <a:t>word_frequency</a:t>
            </a:r>
            <a:r>
              <a:rPr lang="en-GB" dirty="0" smtClean="0"/>
              <a:t>(</a:t>
            </a:r>
            <a:r>
              <a:rPr lang="en-GB" dirty="0" err="1" smtClean="0"/>
              <a:t>read_words</a:t>
            </a:r>
            <a:r>
              <a:rPr lang="en-GB" dirty="0" smtClean="0"/>
              <a:t>(filename))</a:t>
            </a:r>
          </a:p>
          <a:p>
            <a:r>
              <a:rPr lang="en-GB" dirty="0" smtClean="0"/>
              <a:t>    for word, count in </a:t>
            </a:r>
            <a:r>
              <a:rPr lang="en-GB" dirty="0" err="1" smtClean="0"/>
              <a:t>frequency.items</a:t>
            </a:r>
            <a:r>
              <a:rPr lang="en-GB" dirty="0" smtClean="0"/>
              <a:t>():</a:t>
            </a:r>
          </a:p>
          <a:p>
            <a:r>
              <a:rPr lang="en-GB" dirty="0" smtClean="0"/>
              <a:t>        print(word, count)</a:t>
            </a:r>
          </a:p>
          <a:p>
            <a:endParaRPr lang="en-GB" dirty="0" smtClean="0"/>
          </a:p>
          <a:p>
            <a:r>
              <a:rPr lang="en-GB" dirty="0" smtClean="0"/>
              <a:t>if __name__ == "__main__":</a:t>
            </a:r>
          </a:p>
          <a:p>
            <a:r>
              <a:rPr lang="en-GB" dirty="0" smtClean="0"/>
              <a:t>    import sys</a:t>
            </a:r>
          </a:p>
          <a:p>
            <a:r>
              <a:rPr lang="en-GB" dirty="0" smtClean="0"/>
              <a:t>    main(</a:t>
            </a:r>
            <a:r>
              <a:rPr lang="en-GB" dirty="0" err="1" smtClean="0"/>
              <a:t>sys.argv</a:t>
            </a:r>
            <a:r>
              <a:rPr lang="en-GB" dirty="0" smtClean="0"/>
              <a:t>[1])</a:t>
            </a:r>
            <a:endParaRPr lang="en-GB" dirty="0"/>
          </a:p>
        </p:txBody>
      </p:sp>
      <p:sp>
        <p:nvSpPr>
          <p:cNvPr id="3" name="TextBox 2"/>
          <p:cNvSpPr txBox="1"/>
          <p:nvPr/>
        </p:nvSpPr>
        <p:spPr>
          <a:xfrm>
            <a:off x="2084844" y="5164414"/>
            <a:ext cx="4902304"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NOTE – We would have to implement the function</a:t>
            </a:r>
          </a:p>
          <a:p>
            <a:r>
              <a:rPr lang="en-GB" dirty="0" err="1" smtClean="0"/>
              <a:t>read_words</a:t>
            </a:r>
            <a:r>
              <a:rPr lang="en-GB" dirty="0" smtClean="0"/>
              <a:t>()</a:t>
            </a:r>
            <a:endParaRPr lang="en-GB" dirty="0"/>
          </a:p>
        </p:txBody>
      </p:sp>
    </p:spTree>
    <p:extLst>
      <p:ext uri="{BB962C8B-B14F-4D97-AF65-F5344CB8AC3E}">
        <p14:creationId xmlns:p14="http://schemas.microsoft.com/office/powerpoint/2010/main" val="415102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4168" y="274638"/>
            <a:ext cx="2602632" cy="1143000"/>
          </a:xfrm>
        </p:spPr>
        <p:txBody>
          <a:bodyPr/>
          <a:lstStyle/>
          <a:p>
            <a:r>
              <a:rPr lang="en-GB" dirty="0" smtClean="0"/>
              <a:t>Booleans</a:t>
            </a:r>
            <a:endParaRPr lang="en-GB" dirty="0"/>
          </a:p>
        </p:txBody>
      </p:sp>
      <p:sp>
        <p:nvSpPr>
          <p:cNvPr id="3" name="Content Placeholder 2"/>
          <p:cNvSpPr>
            <a:spLocks noGrp="1"/>
          </p:cNvSpPr>
          <p:nvPr>
            <p:ph idx="1"/>
          </p:nvPr>
        </p:nvSpPr>
        <p:spPr>
          <a:xfrm>
            <a:off x="179512" y="476672"/>
            <a:ext cx="8136904" cy="4896544"/>
          </a:xfrm>
        </p:spPr>
        <p:txBody>
          <a:bodyPr>
            <a:normAutofit/>
          </a:bodyPr>
          <a:lstStyle/>
          <a:p>
            <a:r>
              <a:rPr lang="en-GB" sz="2400" dirty="0" smtClean="0"/>
              <a:t>The truth values True and False</a:t>
            </a:r>
          </a:p>
          <a:p>
            <a:r>
              <a:rPr lang="en-GB" sz="2400" dirty="0" smtClean="0"/>
              <a:t>Numerically, 0 is False and 1 is True</a:t>
            </a:r>
          </a:p>
          <a:p>
            <a:r>
              <a:rPr lang="en-GB" sz="2400" dirty="0" smtClean="0"/>
              <a:t>Other types have </a:t>
            </a:r>
            <a:r>
              <a:rPr lang="en-GB" sz="2400" dirty="0" err="1" smtClean="0"/>
              <a:t>boolean</a:t>
            </a:r>
            <a:r>
              <a:rPr lang="en-GB" sz="2400" dirty="0" smtClean="0"/>
              <a:t> values:</a:t>
            </a:r>
          </a:p>
          <a:p>
            <a:pPr lvl="1"/>
            <a:r>
              <a:rPr lang="en-GB" sz="2400" dirty="0" err="1" smtClean="0"/>
              <a:t>int</a:t>
            </a:r>
            <a:r>
              <a:rPr lang="en-GB" sz="2400" dirty="0" smtClean="0"/>
              <a:t>		0 is False		Other values True</a:t>
            </a:r>
          </a:p>
          <a:p>
            <a:pPr lvl="1"/>
            <a:r>
              <a:rPr lang="en-GB" sz="2400" dirty="0" smtClean="0"/>
              <a:t>float		0.0 is False		Other values True</a:t>
            </a:r>
          </a:p>
          <a:p>
            <a:pPr lvl="1"/>
            <a:r>
              <a:rPr lang="en-GB" sz="2400" dirty="0" smtClean="0"/>
              <a:t>string		"" is False		Non-empty True</a:t>
            </a:r>
          </a:p>
          <a:p>
            <a:pPr lvl="1"/>
            <a:r>
              <a:rPr lang="en-GB" sz="2400" dirty="0" smtClean="0"/>
              <a:t>Containers 	Empty are False 	Non-empty True</a:t>
            </a:r>
          </a:p>
          <a:p>
            <a:pPr lvl="1"/>
            <a:endParaRPr lang="en-GB" sz="2400" dirty="0"/>
          </a:p>
        </p:txBody>
      </p:sp>
      <p:sp>
        <p:nvSpPr>
          <p:cNvPr id="4" name="Rectangle 3"/>
          <p:cNvSpPr/>
          <p:nvPr/>
        </p:nvSpPr>
        <p:spPr>
          <a:xfrm>
            <a:off x="3491880" y="3861048"/>
            <a:ext cx="1709936" cy="286232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a:t>&gt;&gt;&gt; bool("")</a:t>
            </a:r>
          </a:p>
          <a:p>
            <a:r>
              <a:rPr lang="en-GB" dirty="0"/>
              <a:t>False</a:t>
            </a:r>
          </a:p>
          <a:p>
            <a:r>
              <a:rPr lang="en-GB" dirty="0"/>
              <a:t>&gt;&gt;&gt; bool(2)</a:t>
            </a:r>
          </a:p>
          <a:p>
            <a:r>
              <a:rPr lang="en-GB" dirty="0"/>
              <a:t>True</a:t>
            </a:r>
          </a:p>
          <a:p>
            <a:r>
              <a:rPr lang="en-GB" dirty="0"/>
              <a:t>&gt;&gt;&gt; bool(0.1)</a:t>
            </a:r>
          </a:p>
          <a:p>
            <a:r>
              <a:rPr lang="en-GB" dirty="0"/>
              <a:t>True</a:t>
            </a:r>
          </a:p>
          <a:p>
            <a:r>
              <a:rPr lang="en-GB" dirty="0"/>
              <a:t>&gt;&gt;&gt; bool([])</a:t>
            </a:r>
          </a:p>
          <a:p>
            <a:r>
              <a:rPr lang="en-GB" dirty="0"/>
              <a:t>False</a:t>
            </a:r>
          </a:p>
          <a:p>
            <a:r>
              <a:rPr lang="en-GB" dirty="0"/>
              <a:t>&gt;&gt;&gt; bool([1])</a:t>
            </a:r>
          </a:p>
          <a:p>
            <a:r>
              <a:rPr lang="en-GB" dirty="0"/>
              <a:t>True</a:t>
            </a:r>
          </a:p>
        </p:txBody>
      </p:sp>
    </p:spTree>
    <p:extLst>
      <p:ext uri="{BB962C8B-B14F-4D97-AF65-F5344CB8AC3E}">
        <p14:creationId xmlns:p14="http://schemas.microsoft.com/office/powerpoint/2010/main" val="17304174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D1</a:t>
            </a:r>
            <a:endParaRPr lang="en-GB"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GB" dirty="0"/>
              <a:t>Define a function </a:t>
            </a:r>
            <a:r>
              <a:rPr lang="en-GB" dirty="0" smtClean="0"/>
              <a:t>that will </a:t>
            </a:r>
            <a:r>
              <a:rPr lang="en-GB" dirty="0"/>
              <a:t>print a dictionary where the keys are numbers between 1 and 3 (both included) and the values are square of </a:t>
            </a:r>
            <a:r>
              <a:rPr lang="en-GB" dirty="0" smtClean="0"/>
              <a:t>the keys</a:t>
            </a:r>
            <a:r>
              <a:rPr lang="en-GB" dirty="0"/>
              <a:t>.</a:t>
            </a:r>
          </a:p>
          <a:p>
            <a:pPr marL="0" indent="0">
              <a:buNone/>
            </a:pPr>
            <a:r>
              <a:rPr lang="en-GB" dirty="0"/>
              <a:t> </a:t>
            </a:r>
          </a:p>
          <a:p>
            <a:r>
              <a:rPr lang="en-GB" dirty="0"/>
              <a:t>Hints:</a:t>
            </a:r>
          </a:p>
          <a:p>
            <a:endParaRPr lang="en-GB" dirty="0"/>
          </a:p>
          <a:p>
            <a:pPr lvl="1"/>
            <a:r>
              <a:rPr lang="en-GB" dirty="0"/>
              <a:t>Use </a:t>
            </a:r>
            <a:r>
              <a:rPr lang="en-GB" dirty="0" err="1"/>
              <a:t>dict</a:t>
            </a:r>
            <a:r>
              <a:rPr lang="en-GB" dirty="0"/>
              <a:t>[key]=value pattern to put </a:t>
            </a:r>
            <a:r>
              <a:rPr lang="en-GB" dirty="0" smtClean="0"/>
              <a:t>an entry </a:t>
            </a:r>
            <a:r>
              <a:rPr lang="en-GB" dirty="0"/>
              <a:t>into a dictionary.</a:t>
            </a:r>
          </a:p>
          <a:p>
            <a:pPr marL="0" indent="0">
              <a:buNone/>
            </a:pPr>
            <a:r>
              <a:rPr lang="en-GB" dirty="0"/>
              <a:t> </a:t>
            </a:r>
          </a:p>
          <a:p>
            <a:pPr lvl="1"/>
            <a:r>
              <a:rPr lang="en-GB" dirty="0" smtClean="0"/>
              <a:t>Use the </a:t>
            </a:r>
            <a:r>
              <a:rPr lang="en-GB" dirty="0"/>
              <a:t>** operator to get power of a number.</a:t>
            </a:r>
          </a:p>
          <a:p>
            <a:endParaRPr lang="en-GB" dirty="0"/>
          </a:p>
        </p:txBody>
      </p:sp>
    </p:spTree>
    <p:extLst>
      <p:ext uri="{BB962C8B-B14F-4D97-AF65-F5344CB8AC3E}">
        <p14:creationId xmlns:p14="http://schemas.microsoft.com/office/powerpoint/2010/main" val="106918647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Objects</a:t>
            </a:r>
            <a:endParaRPr lang="en-GB" dirty="0"/>
          </a:p>
        </p:txBody>
      </p:sp>
      <p:sp>
        <p:nvSpPr>
          <p:cNvPr id="3" name="Content Placeholder 2"/>
          <p:cNvSpPr>
            <a:spLocks noGrp="1"/>
          </p:cNvSpPr>
          <p:nvPr>
            <p:ph idx="1"/>
          </p:nvPr>
        </p:nvSpPr>
        <p:spPr>
          <a:xfrm>
            <a:off x="457200" y="1600201"/>
            <a:ext cx="8229600" cy="1108720"/>
          </a:xfrm>
        </p:spPr>
        <p:txBody>
          <a:bodyPr>
            <a:normAutofit fontScale="77500" lnSpcReduction="20000"/>
          </a:bodyPr>
          <a:lstStyle/>
          <a:p>
            <a:r>
              <a:rPr lang="en-GB" dirty="0" smtClean="0"/>
              <a:t>Suppose we want to model a bank account with support for deposit and withdraw operations. One way to do that is by using global state as shown in the following example.</a:t>
            </a:r>
          </a:p>
          <a:p>
            <a:endParaRPr lang="en-GB" dirty="0" smtClean="0"/>
          </a:p>
        </p:txBody>
      </p:sp>
      <p:sp>
        <p:nvSpPr>
          <p:cNvPr id="4" name="Rectangle 3"/>
          <p:cNvSpPr/>
          <p:nvPr/>
        </p:nvSpPr>
        <p:spPr>
          <a:xfrm>
            <a:off x="2123728" y="3140968"/>
            <a:ext cx="4572000" cy="313932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balance = 0</a:t>
            </a:r>
          </a:p>
          <a:p>
            <a:endParaRPr lang="en-GB" dirty="0" smtClean="0"/>
          </a:p>
          <a:p>
            <a:r>
              <a:rPr lang="en-GB" dirty="0" err="1" smtClean="0"/>
              <a:t>def</a:t>
            </a:r>
            <a:r>
              <a:rPr lang="en-GB" dirty="0" smtClean="0"/>
              <a:t> deposit(amount):</a:t>
            </a:r>
          </a:p>
          <a:p>
            <a:r>
              <a:rPr lang="en-GB" dirty="0" smtClean="0"/>
              <a:t>    global balance</a:t>
            </a:r>
          </a:p>
          <a:p>
            <a:r>
              <a:rPr lang="en-GB" dirty="0" smtClean="0"/>
              <a:t>    balance += amount</a:t>
            </a:r>
          </a:p>
          <a:p>
            <a:r>
              <a:rPr lang="en-GB" dirty="0" smtClean="0"/>
              <a:t>    return balance</a:t>
            </a:r>
          </a:p>
          <a:p>
            <a:endParaRPr lang="en-GB" dirty="0" smtClean="0"/>
          </a:p>
          <a:p>
            <a:r>
              <a:rPr lang="en-GB" dirty="0" err="1" smtClean="0"/>
              <a:t>def</a:t>
            </a:r>
            <a:r>
              <a:rPr lang="en-GB" dirty="0" smtClean="0"/>
              <a:t> withdraw(amount):</a:t>
            </a:r>
          </a:p>
          <a:p>
            <a:r>
              <a:rPr lang="en-GB" dirty="0" smtClean="0"/>
              <a:t>    global balance</a:t>
            </a:r>
          </a:p>
          <a:p>
            <a:r>
              <a:rPr lang="en-GB" dirty="0" smtClean="0"/>
              <a:t>    balance -= amount</a:t>
            </a:r>
          </a:p>
          <a:p>
            <a:r>
              <a:rPr lang="en-GB" dirty="0" smtClean="0"/>
              <a:t>    return balance</a:t>
            </a:r>
            <a:endParaRPr lang="en-GB" dirty="0"/>
          </a:p>
        </p:txBody>
      </p:sp>
    </p:spTree>
    <p:extLst>
      <p:ext uri="{BB962C8B-B14F-4D97-AF65-F5344CB8AC3E}">
        <p14:creationId xmlns:p14="http://schemas.microsoft.com/office/powerpoint/2010/main" val="12830767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Alternatively:</a:t>
            </a:r>
            <a:endParaRPr lang="en-GB" dirty="0"/>
          </a:p>
        </p:txBody>
      </p:sp>
      <p:sp>
        <p:nvSpPr>
          <p:cNvPr id="3" name="Content Placeholder 2"/>
          <p:cNvSpPr>
            <a:spLocks noGrp="1"/>
          </p:cNvSpPr>
          <p:nvPr>
            <p:ph idx="1"/>
          </p:nvPr>
        </p:nvSpPr>
        <p:spPr>
          <a:xfrm>
            <a:off x="457200" y="1600200"/>
            <a:ext cx="8229600" cy="1972815"/>
          </a:xfrm>
        </p:spPr>
        <p:txBody>
          <a:bodyPr>
            <a:normAutofit fontScale="70000" lnSpcReduction="20000"/>
          </a:bodyPr>
          <a:lstStyle/>
          <a:p>
            <a:r>
              <a:rPr lang="en-GB" dirty="0" smtClean="0"/>
              <a:t>The above example is good enough only if we want to have just a single account. Things start getting complicated if want to model multiple accounts.</a:t>
            </a:r>
          </a:p>
          <a:p>
            <a:endParaRPr lang="en-GB" dirty="0" smtClean="0"/>
          </a:p>
          <a:p>
            <a:r>
              <a:rPr lang="en-GB" dirty="0" smtClean="0"/>
              <a:t>We can solve the problem by making the state local, probably by using a dictionary to store the state.</a:t>
            </a:r>
          </a:p>
          <a:p>
            <a:endParaRPr lang="en-GB" dirty="0" smtClean="0"/>
          </a:p>
        </p:txBody>
      </p:sp>
      <p:sp>
        <p:nvSpPr>
          <p:cNvPr id="4" name="Rectangle 3"/>
          <p:cNvSpPr/>
          <p:nvPr/>
        </p:nvSpPr>
        <p:spPr>
          <a:xfrm>
            <a:off x="2123728" y="3573016"/>
            <a:ext cx="4572000" cy="2862322"/>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a:t>
            </a:r>
            <a:r>
              <a:rPr lang="en-GB" dirty="0" err="1" smtClean="0"/>
              <a:t>make_account</a:t>
            </a:r>
            <a:r>
              <a:rPr lang="en-GB" dirty="0" smtClean="0"/>
              <a:t>():</a:t>
            </a:r>
          </a:p>
          <a:p>
            <a:r>
              <a:rPr lang="en-GB" dirty="0" smtClean="0"/>
              <a:t>    return {'balance': 0}</a:t>
            </a:r>
          </a:p>
          <a:p>
            <a:endParaRPr lang="en-GB" dirty="0" smtClean="0"/>
          </a:p>
          <a:p>
            <a:r>
              <a:rPr lang="en-GB" dirty="0" err="1" smtClean="0"/>
              <a:t>def</a:t>
            </a:r>
            <a:r>
              <a:rPr lang="en-GB" dirty="0" smtClean="0"/>
              <a:t> deposit(account, amount):</a:t>
            </a:r>
          </a:p>
          <a:p>
            <a:r>
              <a:rPr lang="en-GB" dirty="0" smtClean="0"/>
              <a:t>    account['balance'] += amount</a:t>
            </a:r>
          </a:p>
          <a:p>
            <a:r>
              <a:rPr lang="en-GB" dirty="0" smtClean="0"/>
              <a:t>    return account['balance']</a:t>
            </a:r>
          </a:p>
          <a:p>
            <a:endParaRPr lang="en-GB" dirty="0" smtClean="0"/>
          </a:p>
          <a:p>
            <a:r>
              <a:rPr lang="en-GB" dirty="0" err="1" smtClean="0"/>
              <a:t>def</a:t>
            </a:r>
            <a:r>
              <a:rPr lang="en-GB" dirty="0" smtClean="0"/>
              <a:t> withdraw(account, amount):</a:t>
            </a:r>
          </a:p>
          <a:p>
            <a:r>
              <a:rPr lang="en-GB" dirty="0" smtClean="0"/>
              <a:t>    account['balance'] -= amount</a:t>
            </a:r>
          </a:p>
          <a:p>
            <a:r>
              <a:rPr lang="en-GB" dirty="0" smtClean="0"/>
              <a:t>    return account['balance']</a:t>
            </a:r>
            <a:endParaRPr lang="en-GB" dirty="0"/>
          </a:p>
        </p:txBody>
      </p:sp>
    </p:spTree>
    <p:extLst>
      <p:ext uri="{BB962C8B-B14F-4D97-AF65-F5344CB8AC3E}">
        <p14:creationId xmlns:p14="http://schemas.microsoft.com/office/powerpoint/2010/main" val="22249810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457200" y="1600201"/>
            <a:ext cx="8229600" cy="892696"/>
          </a:xfrm>
        </p:spPr>
        <p:txBody>
          <a:bodyPr>
            <a:normAutofit fontScale="92500" lnSpcReduction="20000"/>
          </a:bodyPr>
          <a:lstStyle/>
          <a:p>
            <a:r>
              <a:rPr lang="en-GB" dirty="0" smtClean="0"/>
              <a:t>With this it is possible to work with multiple accounts at the same time.</a:t>
            </a:r>
          </a:p>
          <a:p>
            <a:endParaRPr lang="en-GB" dirty="0" smtClean="0"/>
          </a:p>
        </p:txBody>
      </p:sp>
      <p:sp>
        <p:nvSpPr>
          <p:cNvPr id="4" name="Rectangle 3"/>
          <p:cNvSpPr/>
          <p:nvPr/>
        </p:nvSpPr>
        <p:spPr>
          <a:xfrm>
            <a:off x="2411760" y="3068960"/>
            <a:ext cx="4572000" cy="2862322"/>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a:t>
            </a:r>
            <a:r>
              <a:rPr lang="en-GB" dirty="0" err="1" smtClean="0"/>
              <a:t>make_account</a:t>
            </a:r>
            <a:r>
              <a:rPr lang="en-GB" dirty="0" smtClean="0"/>
              <a:t>()</a:t>
            </a:r>
          </a:p>
          <a:p>
            <a:r>
              <a:rPr lang="en-GB" dirty="0" smtClean="0"/>
              <a:t>&gt;&gt;&gt; b = </a:t>
            </a:r>
            <a:r>
              <a:rPr lang="en-GB" dirty="0" err="1" smtClean="0"/>
              <a:t>make_account</a:t>
            </a:r>
            <a:r>
              <a:rPr lang="en-GB" dirty="0" smtClean="0"/>
              <a:t>()</a:t>
            </a:r>
          </a:p>
          <a:p>
            <a:r>
              <a:rPr lang="en-GB" dirty="0" smtClean="0"/>
              <a:t>&gt;&gt;&gt; deposit(a, 100)</a:t>
            </a:r>
          </a:p>
          <a:p>
            <a:r>
              <a:rPr lang="en-GB" dirty="0" smtClean="0"/>
              <a:t>100</a:t>
            </a:r>
          </a:p>
          <a:p>
            <a:r>
              <a:rPr lang="en-GB" dirty="0" smtClean="0"/>
              <a:t>&gt;&gt;&gt; deposit(b, 50)</a:t>
            </a:r>
          </a:p>
          <a:p>
            <a:r>
              <a:rPr lang="en-GB" dirty="0" smtClean="0"/>
              <a:t>50</a:t>
            </a:r>
          </a:p>
          <a:p>
            <a:r>
              <a:rPr lang="en-GB" dirty="0" smtClean="0"/>
              <a:t>&gt;&gt;&gt; withdraw(b, 10)</a:t>
            </a:r>
          </a:p>
          <a:p>
            <a:r>
              <a:rPr lang="en-GB" dirty="0" smtClean="0"/>
              <a:t>40</a:t>
            </a:r>
          </a:p>
          <a:p>
            <a:r>
              <a:rPr lang="en-GB" dirty="0" smtClean="0"/>
              <a:t>&gt;&gt;&gt; withdraw(a, 10)</a:t>
            </a:r>
          </a:p>
          <a:p>
            <a:r>
              <a:rPr lang="en-GB" dirty="0" smtClean="0"/>
              <a:t>90</a:t>
            </a:r>
            <a:endParaRPr lang="en-GB" dirty="0"/>
          </a:p>
        </p:txBody>
      </p:sp>
    </p:spTree>
    <p:extLst>
      <p:ext uri="{BB962C8B-B14F-4D97-AF65-F5344CB8AC3E}">
        <p14:creationId xmlns:p14="http://schemas.microsoft.com/office/powerpoint/2010/main" val="22050307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idx="1"/>
          </p:nvPr>
        </p:nvSpPr>
        <p:spPr/>
        <p:txBody>
          <a:bodyPr/>
          <a:lstStyle/>
          <a:p>
            <a:r>
              <a:rPr lang="en-GB" dirty="0" smtClean="0"/>
              <a:t>The previous example is not a 'natural' fit to the problem</a:t>
            </a:r>
          </a:p>
          <a:p>
            <a:r>
              <a:rPr lang="en-GB" dirty="0" smtClean="0"/>
              <a:t>Accounts would in reality have further information (attributes)</a:t>
            </a:r>
          </a:p>
          <a:p>
            <a:r>
              <a:rPr lang="en-GB" dirty="0" smtClean="0"/>
              <a:t>There might also be different types of Account</a:t>
            </a:r>
          </a:p>
          <a:p>
            <a:r>
              <a:rPr lang="en-GB" dirty="0" smtClean="0"/>
              <a:t>By declaring an Account to be a CLASS of things we have a more natural representation and a great deal more flexibility</a:t>
            </a:r>
            <a:endParaRPr lang="en-GB" dirty="0"/>
          </a:p>
        </p:txBody>
      </p:sp>
    </p:spTree>
    <p:extLst>
      <p:ext uri="{BB962C8B-B14F-4D97-AF65-F5344CB8AC3E}">
        <p14:creationId xmlns:p14="http://schemas.microsoft.com/office/powerpoint/2010/main" val="17510200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Objects</a:t>
            </a:r>
            <a:endParaRPr lang="en-GB" dirty="0"/>
          </a:p>
        </p:txBody>
      </p:sp>
      <p:sp>
        <p:nvSpPr>
          <p:cNvPr id="4" name="Oval 3"/>
          <p:cNvSpPr/>
          <p:nvPr/>
        </p:nvSpPr>
        <p:spPr>
          <a:xfrm>
            <a:off x="3563888" y="1700808"/>
            <a:ext cx="223224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CLASS</a:t>
            </a:r>
          </a:p>
          <a:p>
            <a:pPr algn="ctr"/>
            <a:r>
              <a:rPr lang="en-GB" dirty="0" err="1" smtClean="0"/>
              <a:t>BankAccount</a:t>
            </a:r>
            <a:r>
              <a:rPr lang="en-GB" dirty="0" smtClean="0"/>
              <a:t> (Blueprint)</a:t>
            </a:r>
            <a:endParaRPr lang="en-GB" dirty="0"/>
          </a:p>
        </p:txBody>
      </p:sp>
      <p:cxnSp>
        <p:nvCxnSpPr>
          <p:cNvPr id="13" name="Straight Arrow Connector 12"/>
          <p:cNvCxnSpPr>
            <a:stCxn id="4" idx="4"/>
            <a:endCxn id="5" idx="0"/>
          </p:cNvCxnSpPr>
          <p:nvPr/>
        </p:nvCxnSpPr>
        <p:spPr>
          <a:xfrm flipH="1">
            <a:off x="1655676" y="2924944"/>
            <a:ext cx="302433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4"/>
            <a:endCxn id="10" idx="0"/>
          </p:cNvCxnSpPr>
          <p:nvPr/>
        </p:nvCxnSpPr>
        <p:spPr>
          <a:xfrm flipH="1">
            <a:off x="3671900" y="2924944"/>
            <a:ext cx="100811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4"/>
            <a:endCxn id="12" idx="0"/>
          </p:cNvCxnSpPr>
          <p:nvPr/>
        </p:nvCxnSpPr>
        <p:spPr>
          <a:xfrm>
            <a:off x="4680012" y="2924944"/>
            <a:ext cx="1008112" cy="446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a:off x="4680012" y="2924944"/>
            <a:ext cx="3024336" cy="441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97185" y="4797152"/>
            <a:ext cx="18722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Attributes</a:t>
            </a:r>
          </a:p>
          <a:p>
            <a:pPr algn="ctr"/>
            <a:r>
              <a:rPr lang="en-GB" dirty="0" err="1" smtClean="0"/>
              <a:t>Name:Mike</a:t>
            </a:r>
            <a:endParaRPr lang="en-GB" dirty="0" smtClean="0"/>
          </a:p>
          <a:p>
            <a:pPr algn="ctr"/>
            <a:r>
              <a:rPr lang="en-GB" dirty="0" smtClean="0"/>
              <a:t>Balance:127.70</a:t>
            </a:r>
            <a:endParaRPr lang="en-GB" dirty="0"/>
          </a:p>
        </p:txBody>
      </p:sp>
      <p:sp>
        <p:nvSpPr>
          <p:cNvPr id="22" name="Rectangle 21"/>
          <p:cNvSpPr/>
          <p:nvPr/>
        </p:nvSpPr>
        <p:spPr>
          <a:xfrm>
            <a:off x="2735796" y="4797152"/>
            <a:ext cx="18722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Attributes</a:t>
            </a:r>
          </a:p>
          <a:p>
            <a:pPr algn="ctr"/>
            <a:r>
              <a:rPr lang="en-GB" dirty="0" err="1" smtClean="0"/>
              <a:t>Name:Fred</a:t>
            </a:r>
            <a:endParaRPr lang="en-GB" dirty="0" smtClean="0"/>
          </a:p>
          <a:p>
            <a:pPr algn="ctr"/>
            <a:r>
              <a:rPr lang="en-GB" dirty="0" smtClean="0"/>
              <a:t>Balance:-10.00</a:t>
            </a:r>
            <a:endParaRPr lang="en-GB" dirty="0"/>
          </a:p>
        </p:txBody>
      </p:sp>
      <p:sp>
        <p:nvSpPr>
          <p:cNvPr id="24" name="Rectangle 23"/>
          <p:cNvSpPr/>
          <p:nvPr/>
        </p:nvSpPr>
        <p:spPr>
          <a:xfrm>
            <a:off x="4752020" y="4808098"/>
            <a:ext cx="18722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Attributes</a:t>
            </a:r>
          </a:p>
          <a:p>
            <a:pPr algn="ctr"/>
            <a:r>
              <a:rPr lang="en-GB" dirty="0" err="1" smtClean="0"/>
              <a:t>Name:Sue</a:t>
            </a:r>
            <a:endParaRPr lang="en-GB" dirty="0" smtClean="0"/>
          </a:p>
          <a:p>
            <a:pPr algn="ctr"/>
            <a:r>
              <a:rPr lang="en-GB" dirty="0" smtClean="0"/>
              <a:t>Balance:3424.00</a:t>
            </a:r>
            <a:endParaRPr lang="en-GB" dirty="0"/>
          </a:p>
        </p:txBody>
      </p:sp>
      <p:sp>
        <p:nvSpPr>
          <p:cNvPr id="25" name="Rectangle 24"/>
          <p:cNvSpPr/>
          <p:nvPr/>
        </p:nvSpPr>
        <p:spPr>
          <a:xfrm>
            <a:off x="6804248" y="4797152"/>
            <a:ext cx="18722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Name:Helen</a:t>
            </a:r>
            <a:endParaRPr lang="en-GB" dirty="0" smtClean="0"/>
          </a:p>
          <a:p>
            <a:pPr algn="ctr"/>
            <a:r>
              <a:rPr lang="en-GB" dirty="0" smtClean="0"/>
              <a:t>Balance:34.97</a:t>
            </a:r>
            <a:endParaRPr lang="en-GB" dirty="0"/>
          </a:p>
        </p:txBody>
      </p:sp>
      <p:sp>
        <p:nvSpPr>
          <p:cNvPr id="5" name="Oval 4"/>
          <p:cNvSpPr/>
          <p:nvPr/>
        </p:nvSpPr>
        <p:spPr>
          <a:xfrm>
            <a:off x="755576" y="3356992"/>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Account </a:t>
            </a:r>
          </a:p>
          <a:p>
            <a:pPr algn="ctr"/>
            <a:r>
              <a:rPr lang="en-GB" dirty="0" smtClean="0"/>
              <a:t>Instance 1</a:t>
            </a:r>
          </a:p>
          <a:p>
            <a:pPr algn="ctr"/>
            <a:r>
              <a:rPr lang="en-GB" dirty="0" smtClean="0"/>
              <a:t>(object)</a:t>
            </a:r>
            <a:endParaRPr lang="en-GB" dirty="0"/>
          </a:p>
        </p:txBody>
      </p:sp>
      <p:sp>
        <p:nvSpPr>
          <p:cNvPr id="10" name="Oval 9"/>
          <p:cNvSpPr/>
          <p:nvPr/>
        </p:nvSpPr>
        <p:spPr>
          <a:xfrm>
            <a:off x="2771800" y="3356992"/>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Account Instance 2</a:t>
            </a:r>
          </a:p>
          <a:p>
            <a:pPr algn="ctr"/>
            <a:r>
              <a:rPr lang="en-GB" dirty="0" smtClean="0"/>
              <a:t>(object)</a:t>
            </a:r>
            <a:endParaRPr lang="en-GB" dirty="0"/>
          </a:p>
        </p:txBody>
      </p:sp>
      <p:sp>
        <p:nvSpPr>
          <p:cNvPr id="11" name="Oval 10"/>
          <p:cNvSpPr/>
          <p:nvPr/>
        </p:nvSpPr>
        <p:spPr>
          <a:xfrm>
            <a:off x="6804248" y="3366395"/>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Account Instance 4</a:t>
            </a:r>
          </a:p>
          <a:p>
            <a:pPr algn="ctr"/>
            <a:r>
              <a:rPr lang="en-GB" dirty="0" smtClean="0"/>
              <a:t>(object)</a:t>
            </a:r>
            <a:endParaRPr lang="en-GB" dirty="0"/>
          </a:p>
        </p:txBody>
      </p:sp>
      <p:sp>
        <p:nvSpPr>
          <p:cNvPr id="12" name="Oval 11"/>
          <p:cNvSpPr/>
          <p:nvPr/>
        </p:nvSpPr>
        <p:spPr>
          <a:xfrm>
            <a:off x="4788024" y="3371887"/>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Account Instance 3</a:t>
            </a:r>
          </a:p>
          <a:p>
            <a:pPr algn="ctr"/>
            <a:r>
              <a:rPr lang="en-GB" dirty="0" smtClean="0"/>
              <a:t>(object)</a:t>
            </a:r>
            <a:endParaRPr lang="en-GB" dirty="0"/>
          </a:p>
        </p:txBody>
      </p:sp>
    </p:spTree>
    <p:extLst>
      <p:ext uri="{BB962C8B-B14F-4D97-AF65-F5344CB8AC3E}">
        <p14:creationId xmlns:p14="http://schemas.microsoft.com/office/powerpoint/2010/main" val="3879229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343695"/>
            <a:ext cx="7704856" cy="618630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class </a:t>
            </a:r>
            <a:r>
              <a:rPr lang="en-GB" dirty="0" err="1" smtClean="0"/>
              <a:t>BankAccount</a:t>
            </a:r>
            <a:r>
              <a:rPr lang="en-GB" dirty="0" smtClean="0"/>
              <a:t>:</a:t>
            </a:r>
          </a:p>
          <a:p>
            <a:r>
              <a:rPr lang="en-GB" dirty="0" smtClean="0"/>
              <a:t>    </a:t>
            </a:r>
            <a:r>
              <a:rPr lang="en-GB" dirty="0" err="1" smtClean="0"/>
              <a:t>def</a:t>
            </a:r>
            <a:r>
              <a:rPr lang="en-GB" dirty="0" smtClean="0"/>
              <a:t> __</a:t>
            </a:r>
            <a:r>
              <a:rPr lang="en-GB" dirty="0" err="1" smtClean="0"/>
              <a:t>init</a:t>
            </a:r>
            <a:r>
              <a:rPr lang="en-GB" dirty="0" smtClean="0"/>
              <a:t>__(self):		// Constructor DUNDER method</a:t>
            </a:r>
          </a:p>
          <a:p>
            <a:r>
              <a:rPr lang="en-GB" dirty="0" smtClean="0"/>
              <a:t>        </a:t>
            </a:r>
            <a:r>
              <a:rPr lang="en-GB" dirty="0" err="1" smtClean="0"/>
              <a:t>self.balance</a:t>
            </a:r>
            <a:r>
              <a:rPr lang="en-GB" dirty="0" smtClean="0"/>
              <a:t> = 0		// Called AUTOMATICALLY by</a:t>
            </a:r>
          </a:p>
          <a:p>
            <a:r>
              <a:rPr lang="en-GB" dirty="0" smtClean="0"/>
              <a:t>				// </a:t>
            </a:r>
            <a:r>
              <a:rPr lang="en-GB" dirty="0" err="1" smtClean="0"/>
              <a:t>BankAccount</a:t>
            </a:r>
            <a:r>
              <a:rPr lang="en-GB" dirty="0" smtClean="0"/>
              <a:t>()</a:t>
            </a:r>
          </a:p>
          <a:p>
            <a:r>
              <a:rPr lang="en-GB" dirty="0" smtClean="0"/>
              <a:t>    </a:t>
            </a:r>
            <a:r>
              <a:rPr lang="en-GB" dirty="0" err="1" smtClean="0"/>
              <a:t>def</a:t>
            </a:r>
            <a:r>
              <a:rPr lang="en-GB" dirty="0" smtClean="0"/>
              <a:t> withdraw(self, amount):</a:t>
            </a:r>
          </a:p>
          <a:p>
            <a:r>
              <a:rPr lang="en-GB" dirty="0" smtClean="0"/>
              <a:t>        </a:t>
            </a:r>
            <a:r>
              <a:rPr lang="en-GB" dirty="0" err="1" smtClean="0"/>
              <a:t>self.balance</a:t>
            </a:r>
            <a:r>
              <a:rPr lang="en-GB" dirty="0" smtClean="0"/>
              <a:t> -= amount		// balance is a PRIVATE member variable</a:t>
            </a:r>
          </a:p>
          <a:p>
            <a:r>
              <a:rPr lang="en-GB" dirty="0" smtClean="0"/>
              <a:t>        return </a:t>
            </a:r>
            <a:r>
              <a:rPr lang="en-GB" dirty="0" err="1" smtClean="0"/>
              <a:t>self.balance</a:t>
            </a:r>
            <a:r>
              <a:rPr lang="en-GB" dirty="0" smtClean="0"/>
              <a:t>		// </a:t>
            </a:r>
            <a:r>
              <a:rPr lang="en-GB" i="1" dirty="0" smtClean="0"/>
              <a:t>self</a:t>
            </a:r>
            <a:r>
              <a:rPr lang="en-GB" dirty="0" smtClean="0"/>
              <a:t> refers to the created instance</a:t>
            </a:r>
          </a:p>
          <a:p>
            <a:r>
              <a:rPr lang="en-GB" dirty="0" smtClean="0"/>
              <a:t>				// and is automatically passed to instance</a:t>
            </a:r>
          </a:p>
          <a:p>
            <a:r>
              <a:rPr lang="en-GB" dirty="0" smtClean="0"/>
              <a:t>    </a:t>
            </a:r>
            <a:r>
              <a:rPr lang="en-GB" dirty="0" err="1" smtClean="0"/>
              <a:t>def</a:t>
            </a:r>
            <a:r>
              <a:rPr lang="en-GB" dirty="0" smtClean="0"/>
              <a:t> deposit(self, amount):		// (member) functions</a:t>
            </a:r>
          </a:p>
          <a:p>
            <a:r>
              <a:rPr lang="en-GB" dirty="0" smtClean="0"/>
              <a:t>        </a:t>
            </a:r>
            <a:r>
              <a:rPr lang="en-GB" dirty="0" err="1" smtClean="0"/>
              <a:t>self.balance</a:t>
            </a:r>
            <a:r>
              <a:rPr lang="en-GB" dirty="0" smtClean="0"/>
              <a:t> += amount</a:t>
            </a:r>
          </a:p>
          <a:p>
            <a:r>
              <a:rPr lang="en-GB" dirty="0" smtClean="0"/>
              <a:t>        return </a:t>
            </a:r>
            <a:r>
              <a:rPr lang="en-GB" dirty="0" err="1" smtClean="0"/>
              <a:t>self.balance</a:t>
            </a:r>
            <a:endParaRPr lang="en-GB" dirty="0" smtClean="0"/>
          </a:p>
          <a:p>
            <a:endParaRPr lang="en-GB" dirty="0" smtClean="0"/>
          </a:p>
          <a:p>
            <a:r>
              <a:rPr lang="en-GB" dirty="0" smtClean="0"/>
              <a:t>&gt;&gt;&gt; a = </a:t>
            </a:r>
            <a:r>
              <a:rPr lang="en-GB" dirty="0" err="1" smtClean="0"/>
              <a:t>BankAccount</a:t>
            </a:r>
            <a:r>
              <a:rPr lang="en-GB" dirty="0" smtClean="0"/>
              <a:t>()		// Create an account </a:t>
            </a:r>
            <a:r>
              <a:rPr lang="en-GB" i="1" dirty="0" smtClean="0"/>
              <a:t>a</a:t>
            </a:r>
            <a:endParaRPr lang="en-GB" dirty="0" smtClean="0"/>
          </a:p>
          <a:p>
            <a:r>
              <a:rPr lang="en-GB" dirty="0" smtClean="0"/>
              <a:t>&gt;&gt;&gt; b = </a:t>
            </a:r>
            <a:r>
              <a:rPr lang="en-GB" dirty="0" err="1" smtClean="0"/>
              <a:t>BankAccount</a:t>
            </a:r>
            <a:r>
              <a:rPr lang="en-GB" dirty="0" smtClean="0"/>
              <a:t>()		// Create an account </a:t>
            </a:r>
            <a:r>
              <a:rPr lang="en-GB" i="1" dirty="0" smtClean="0"/>
              <a:t>b</a:t>
            </a:r>
            <a:endParaRPr lang="en-GB" dirty="0" smtClean="0"/>
          </a:p>
          <a:p>
            <a:r>
              <a:rPr lang="en-GB" dirty="0" smtClean="0"/>
              <a:t>&gt;&gt;&gt; </a:t>
            </a:r>
            <a:r>
              <a:rPr lang="en-GB" dirty="0" err="1" smtClean="0"/>
              <a:t>a.deposit</a:t>
            </a:r>
            <a:r>
              <a:rPr lang="en-GB" dirty="0" smtClean="0"/>
              <a:t>(100)			// 100 is passed to format parameter </a:t>
            </a:r>
          </a:p>
          <a:p>
            <a:r>
              <a:rPr lang="en-GB" dirty="0" smtClean="0"/>
              <a:t>100				// </a:t>
            </a:r>
            <a:r>
              <a:rPr lang="en-GB" i="1" dirty="0" smtClean="0"/>
              <a:t>amount</a:t>
            </a:r>
            <a:endParaRPr lang="en-GB" dirty="0" smtClean="0"/>
          </a:p>
          <a:p>
            <a:r>
              <a:rPr lang="en-GB" dirty="0" smtClean="0"/>
              <a:t>&gt;&gt;&gt; </a:t>
            </a:r>
            <a:r>
              <a:rPr lang="en-GB" dirty="0" err="1" smtClean="0"/>
              <a:t>b.deposit</a:t>
            </a:r>
            <a:r>
              <a:rPr lang="en-GB" dirty="0" smtClean="0"/>
              <a:t>(50)</a:t>
            </a:r>
          </a:p>
          <a:p>
            <a:r>
              <a:rPr lang="en-GB" dirty="0" smtClean="0"/>
              <a:t>50</a:t>
            </a:r>
          </a:p>
          <a:p>
            <a:r>
              <a:rPr lang="en-GB" dirty="0" smtClean="0"/>
              <a:t>&gt;&gt;&gt; </a:t>
            </a:r>
            <a:r>
              <a:rPr lang="en-GB" dirty="0" err="1" smtClean="0"/>
              <a:t>b.withdraw</a:t>
            </a:r>
            <a:r>
              <a:rPr lang="en-GB" dirty="0" smtClean="0"/>
              <a:t>(10)</a:t>
            </a:r>
          </a:p>
          <a:p>
            <a:r>
              <a:rPr lang="en-GB" dirty="0" smtClean="0"/>
              <a:t>40</a:t>
            </a:r>
          </a:p>
          <a:p>
            <a:r>
              <a:rPr lang="en-GB" dirty="0" smtClean="0"/>
              <a:t>&gt;&gt;&gt; </a:t>
            </a:r>
            <a:r>
              <a:rPr lang="en-GB" dirty="0" err="1" smtClean="0"/>
              <a:t>a.withdraw</a:t>
            </a:r>
            <a:r>
              <a:rPr lang="en-GB" dirty="0" smtClean="0"/>
              <a:t>(10)</a:t>
            </a:r>
          </a:p>
          <a:p>
            <a:r>
              <a:rPr lang="en-GB" dirty="0" smtClean="0"/>
              <a:t>90</a:t>
            </a:r>
            <a:endParaRPr lang="en-GB" dirty="0"/>
          </a:p>
        </p:txBody>
      </p:sp>
    </p:spTree>
    <p:extLst>
      <p:ext uri="{BB962C8B-B14F-4D97-AF65-F5344CB8AC3E}">
        <p14:creationId xmlns:p14="http://schemas.microsoft.com/office/powerpoint/2010/main" val="27634717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Variables</a:t>
            </a:r>
            <a:endParaRPr lang="en-GB" dirty="0"/>
          </a:p>
        </p:txBody>
      </p:sp>
      <p:sp>
        <p:nvSpPr>
          <p:cNvPr id="3" name="Content Placeholder 2"/>
          <p:cNvSpPr>
            <a:spLocks noGrp="1"/>
          </p:cNvSpPr>
          <p:nvPr>
            <p:ph idx="1"/>
          </p:nvPr>
        </p:nvSpPr>
        <p:spPr>
          <a:xfrm>
            <a:off x="457200" y="1600201"/>
            <a:ext cx="8229600" cy="892696"/>
          </a:xfrm>
        </p:spPr>
        <p:txBody>
          <a:bodyPr>
            <a:normAutofit fontScale="85000" lnSpcReduction="20000"/>
          </a:bodyPr>
          <a:lstStyle/>
          <a:p>
            <a:r>
              <a:rPr lang="en-GB" dirty="0" smtClean="0"/>
              <a:t>Referenced in methods by keyword </a:t>
            </a:r>
            <a:r>
              <a:rPr lang="en-GB" b="1" i="1" dirty="0" smtClean="0"/>
              <a:t>self</a:t>
            </a:r>
          </a:p>
          <a:p>
            <a:r>
              <a:rPr lang="en-GB" dirty="0" smtClean="0"/>
              <a:t>Does not need to be overtly passed</a:t>
            </a:r>
            <a:endParaRPr lang="en-GB" dirty="0"/>
          </a:p>
        </p:txBody>
      </p:sp>
      <p:sp>
        <p:nvSpPr>
          <p:cNvPr id="4" name="Rectangle 3"/>
          <p:cNvSpPr/>
          <p:nvPr/>
        </p:nvSpPr>
        <p:spPr>
          <a:xfrm>
            <a:off x="755576" y="2642767"/>
            <a:ext cx="4572000" cy="313932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class dog(object):</a:t>
            </a:r>
          </a:p>
          <a:p>
            <a:r>
              <a:rPr lang="en-GB" dirty="0" smtClean="0"/>
              <a:t>    legs=4</a:t>
            </a:r>
          </a:p>
          <a:p>
            <a:r>
              <a:rPr lang="en-GB" dirty="0" smtClean="0"/>
              <a:t>    </a:t>
            </a:r>
            <a:r>
              <a:rPr lang="en-GB" dirty="0" err="1" smtClean="0"/>
              <a:t>def</a:t>
            </a:r>
            <a:r>
              <a:rPr lang="en-GB" dirty="0" smtClean="0"/>
              <a:t> __</a:t>
            </a:r>
            <a:r>
              <a:rPr lang="en-GB" dirty="0" err="1" smtClean="0"/>
              <a:t>init</a:t>
            </a:r>
            <a:r>
              <a:rPr lang="en-GB" dirty="0" smtClean="0"/>
              <a:t>__(self, name):</a:t>
            </a:r>
          </a:p>
          <a:p>
            <a:r>
              <a:rPr lang="en-GB" dirty="0" smtClean="0"/>
              <a:t>        self.name=name</a:t>
            </a:r>
          </a:p>
          <a:p>
            <a:r>
              <a:rPr lang="en-GB" dirty="0" smtClean="0"/>
              <a:t>    </a:t>
            </a:r>
            <a:r>
              <a:rPr lang="en-GB" dirty="0" err="1" smtClean="0"/>
              <a:t>def</a:t>
            </a:r>
            <a:r>
              <a:rPr lang="en-GB" dirty="0" smtClean="0"/>
              <a:t> tell(self):</a:t>
            </a:r>
          </a:p>
          <a:p>
            <a:r>
              <a:rPr lang="en-GB" dirty="0" smtClean="0"/>
              <a:t>        return self.name+" has "+</a:t>
            </a:r>
            <a:r>
              <a:rPr lang="en-GB" dirty="0" err="1" smtClean="0"/>
              <a:t>str</a:t>
            </a:r>
            <a:r>
              <a:rPr lang="en-GB" dirty="0" smtClean="0"/>
              <a:t>(</a:t>
            </a:r>
            <a:r>
              <a:rPr lang="en-GB" dirty="0" err="1" smtClean="0"/>
              <a:t>dog.legs</a:t>
            </a:r>
            <a:r>
              <a:rPr lang="en-GB" dirty="0" smtClean="0"/>
              <a:t>)+" legs"</a:t>
            </a:r>
          </a:p>
          <a:p>
            <a:r>
              <a:rPr lang="en-GB" dirty="0" smtClean="0"/>
              <a:t>        </a:t>
            </a:r>
          </a:p>
          <a:p>
            <a:r>
              <a:rPr lang="en-GB" dirty="0" smtClean="0"/>
              <a:t>a=dog("</a:t>
            </a:r>
            <a:r>
              <a:rPr lang="en-GB" dirty="0" err="1" smtClean="0"/>
              <a:t>fido</a:t>
            </a:r>
            <a:r>
              <a:rPr lang="en-GB" dirty="0" smtClean="0"/>
              <a:t>")</a:t>
            </a:r>
          </a:p>
          <a:p>
            <a:r>
              <a:rPr lang="en-GB" dirty="0" smtClean="0"/>
              <a:t>b=dog("</a:t>
            </a:r>
            <a:r>
              <a:rPr lang="en-GB" dirty="0" err="1" smtClean="0"/>
              <a:t>churchill</a:t>
            </a:r>
            <a:r>
              <a:rPr lang="en-GB" dirty="0" smtClean="0"/>
              <a:t>")</a:t>
            </a:r>
          </a:p>
          <a:p>
            <a:r>
              <a:rPr lang="en-GB" dirty="0" smtClean="0"/>
              <a:t>print(</a:t>
            </a:r>
            <a:r>
              <a:rPr lang="en-GB" dirty="0" err="1" smtClean="0"/>
              <a:t>a.tell</a:t>
            </a:r>
            <a:r>
              <a:rPr lang="en-GB" dirty="0" smtClean="0"/>
              <a:t>(),</a:t>
            </a:r>
            <a:r>
              <a:rPr lang="en-GB" dirty="0" err="1" smtClean="0"/>
              <a:t>b.tell</a:t>
            </a:r>
            <a:r>
              <a:rPr lang="en-GB" dirty="0" smtClean="0"/>
              <a:t>())</a:t>
            </a:r>
            <a:endParaRPr lang="en-GB" dirty="0"/>
          </a:p>
        </p:txBody>
      </p:sp>
      <p:sp>
        <p:nvSpPr>
          <p:cNvPr id="5" name="Rectangle 4"/>
          <p:cNvSpPr/>
          <p:nvPr/>
        </p:nvSpPr>
        <p:spPr>
          <a:xfrm>
            <a:off x="5580112" y="3843095"/>
            <a:ext cx="3331168" cy="369332"/>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r>
              <a:rPr lang="en-GB" dirty="0" err="1" smtClean="0"/>
              <a:t>fido</a:t>
            </a:r>
            <a:r>
              <a:rPr lang="en-GB" dirty="0" smtClean="0"/>
              <a:t> has 4 legs </a:t>
            </a:r>
            <a:r>
              <a:rPr lang="en-GB" dirty="0" err="1" smtClean="0"/>
              <a:t>churchill</a:t>
            </a:r>
            <a:r>
              <a:rPr lang="en-GB" dirty="0" smtClean="0"/>
              <a:t> has 4 legs</a:t>
            </a:r>
            <a:endParaRPr lang="en-GB" dirty="0"/>
          </a:p>
        </p:txBody>
      </p:sp>
    </p:spTree>
    <p:extLst>
      <p:ext uri="{BB962C8B-B14F-4D97-AF65-F5344CB8AC3E}">
        <p14:creationId xmlns:p14="http://schemas.microsoft.com/office/powerpoint/2010/main" val="34207408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Variables</a:t>
            </a:r>
            <a:endParaRPr lang="en-GB" dirty="0"/>
          </a:p>
        </p:txBody>
      </p:sp>
      <p:sp>
        <p:nvSpPr>
          <p:cNvPr id="3" name="Content Placeholder 2"/>
          <p:cNvSpPr>
            <a:spLocks noGrp="1"/>
          </p:cNvSpPr>
          <p:nvPr>
            <p:ph idx="1"/>
          </p:nvPr>
        </p:nvSpPr>
        <p:spPr>
          <a:xfrm>
            <a:off x="457200" y="1600201"/>
            <a:ext cx="8229600" cy="892695"/>
          </a:xfrm>
        </p:spPr>
        <p:txBody>
          <a:bodyPr>
            <a:normAutofit fontScale="70000" lnSpcReduction="20000"/>
          </a:bodyPr>
          <a:lstStyle/>
          <a:p>
            <a:r>
              <a:rPr lang="en-GB" dirty="0" smtClean="0"/>
              <a:t>Static Variables – defined once for class outside of any methods. Referenced in methods by prefixing with CLASS name:</a:t>
            </a:r>
            <a:endParaRPr lang="en-GB" dirty="0"/>
          </a:p>
        </p:txBody>
      </p:sp>
      <p:sp>
        <p:nvSpPr>
          <p:cNvPr id="4" name="Rectangle 3"/>
          <p:cNvSpPr/>
          <p:nvPr/>
        </p:nvSpPr>
        <p:spPr>
          <a:xfrm>
            <a:off x="2195736" y="2852936"/>
            <a:ext cx="4572000" cy="2862322"/>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class demo(object):</a:t>
            </a:r>
          </a:p>
          <a:p>
            <a:r>
              <a:rPr lang="en-GB" dirty="0" smtClean="0"/>
              <a:t>    counter=0</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demo.counter</a:t>
            </a:r>
            <a:r>
              <a:rPr lang="en-GB" dirty="0" smtClean="0"/>
              <a:t>=demo.counter+1</a:t>
            </a:r>
          </a:p>
          <a:p>
            <a:r>
              <a:rPr lang="en-GB" dirty="0" smtClean="0"/>
              <a:t>    </a:t>
            </a:r>
            <a:r>
              <a:rPr lang="en-GB" dirty="0" err="1" smtClean="0"/>
              <a:t>def</a:t>
            </a:r>
            <a:r>
              <a:rPr lang="en-GB" dirty="0" smtClean="0"/>
              <a:t> objects(self):</a:t>
            </a:r>
          </a:p>
          <a:p>
            <a:r>
              <a:rPr lang="en-GB" dirty="0" smtClean="0"/>
              <a:t>        return </a:t>
            </a:r>
            <a:r>
              <a:rPr lang="en-GB" dirty="0" err="1" smtClean="0"/>
              <a:t>demo.counter</a:t>
            </a:r>
            <a:endParaRPr lang="en-GB" dirty="0" smtClean="0"/>
          </a:p>
          <a:p>
            <a:r>
              <a:rPr lang="en-GB" dirty="0" smtClean="0"/>
              <a:t>        </a:t>
            </a:r>
          </a:p>
          <a:p>
            <a:r>
              <a:rPr lang="en-GB" dirty="0" smtClean="0"/>
              <a:t>a=demo()</a:t>
            </a:r>
          </a:p>
          <a:p>
            <a:r>
              <a:rPr lang="en-GB" dirty="0" smtClean="0"/>
              <a:t>b=demo()</a:t>
            </a:r>
          </a:p>
          <a:p>
            <a:r>
              <a:rPr lang="en-GB" dirty="0" smtClean="0"/>
              <a:t>print(</a:t>
            </a:r>
            <a:r>
              <a:rPr lang="en-GB" dirty="0" err="1" smtClean="0"/>
              <a:t>b.objects</a:t>
            </a:r>
            <a:r>
              <a:rPr lang="en-GB" dirty="0" smtClean="0"/>
              <a:t>())</a:t>
            </a:r>
            <a:endParaRPr lang="en-GB" dirty="0"/>
          </a:p>
        </p:txBody>
      </p:sp>
    </p:spTree>
    <p:extLst>
      <p:ext uri="{BB962C8B-B14F-4D97-AF65-F5344CB8AC3E}">
        <p14:creationId xmlns:p14="http://schemas.microsoft.com/office/powerpoint/2010/main" val="9032778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a:xfrm>
            <a:off x="467544" y="1196752"/>
            <a:ext cx="8229600" cy="1180728"/>
          </a:xfrm>
        </p:spPr>
        <p:txBody>
          <a:bodyPr>
            <a:normAutofit fontScale="85000" lnSpcReduction="20000"/>
          </a:bodyPr>
          <a:lstStyle/>
          <a:p>
            <a:r>
              <a:rPr lang="en-GB" dirty="0" smtClean="0"/>
              <a:t>We will create a more sophisticated account type where the account holder has to maintain a pre-determined minimum balance:</a:t>
            </a:r>
          </a:p>
          <a:p>
            <a:endParaRPr lang="en-GB" dirty="0" smtClean="0"/>
          </a:p>
        </p:txBody>
      </p:sp>
      <p:sp>
        <p:nvSpPr>
          <p:cNvPr id="4" name="Rectangle 3"/>
          <p:cNvSpPr/>
          <p:nvPr/>
        </p:nvSpPr>
        <p:spPr>
          <a:xfrm>
            <a:off x="1974170" y="2276872"/>
            <a:ext cx="5832648" cy="286232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class </a:t>
            </a:r>
            <a:r>
              <a:rPr lang="en-GB" dirty="0" err="1" smtClean="0"/>
              <a:t>MinimumBalanceAccount</a:t>
            </a:r>
            <a:r>
              <a:rPr lang="en-GB" dirty="0" smtClean="0"/>
              <a:t>(</a:t>
            </a:r>
            <a:r>
              <a:rPr lang="en-GB" dirty="0" err="1" smtClean="0"/>
              <a:t>BankAccount</a:t>
            </a:r>
            <a:r>
              <a:rPr lang="en-GB" dirty="0" smtClean="0"/>
              <a:t>):</a:t>
            </a:r>
          </a:p>
          <a:p>
            <a:r>
              <a:rPr lang="en-GB" dirty="0" smtClean="0"/>
              <a:t>    </a:t>
            </a:r>
            <a:r>
              <a:rPr lang="en-GB" dirty="0" err="1" smtClean="0"/>
              <a:t>def</a:t>
            </a:r>
            <a:r>
              <a:rPr lang="en-GB" dirty="0" smtClean="0"/>
              <a:t> __</a:t>
            </a:r>
            <a:r>
              <a:rPr lang="en-GB" dirty="0" err="1" smtClean="0"/>
              <a:t>init</a:t>
            </a:r>
            <a:r>
              <a:rPr lang="en-GB" dirty="0" smtClean="0"/>
              <a:t>__(self, </a:t>
            </a:r>
            <a:r>
              <a:rPr lang="en-GB" dirty="0" err="1" smtClean="0"/>
              <a:t>minimum_balance</a:t>
            </a:r>
            <a:r>
              <a:rPr lang="en-GB" dirty="0" smtClean="0"/>
              <a:t>):</a:t>
            </a:r>
          </a:p>
          <a:p>
            <a:r>
              <a:rPr lang="en-GB" dirty="0" smtClean="0"/>
              <a:t>        </a:t>
            </a:r>
            <a:r>
              <a:rPr lang="en-GB" dirty="0" err="1" smtClean="0"/>
              <a:t>BankAccount</a:t>
            </a:r>
            <a:r>
              <a:rPr lang="en-GB" dirty="0" smtClean="0"/>
              <a:t>.__</a:t>
            </a:r>
            <a:r>
              <a:rPr lang="en-GB" dirty="0" err="1" smtClean="0"/>
              <a:t>init</a:t>
            </a:r>
            <a:r>
              <a:rPr lang="en-GB" dirty="0" smtClean="0"/>
              <a:t>__(self)</a:t>
            </a:r>
          </a:p>
          <a:p>
            <a:r>
              <a:rPr lang="en-GB" dirty="0" smtClean="0"/>
              <a:t>        </a:t>
            </a:r>
            <a:r>
              <a:rPr lang="en-GB" dirty="0" err="1" smtClean="0"/>
              <a:t>self.minimum_balance</a:t>
            </a:r>
            <a:r>
              <a:rPr lang="en-GB" dirty="0" smtClean="0"/>
              <a:t> = </a:t>
            </a:r>
            <a:r>
              <a:rPr lang="en-GB" dirty="0" err="1" smtClean="0"/>
              <a:t>minimum_balance</a:t>
            </a:r>
            <a:endParaRPr lang="en-GB" dirty="0" smtClean="0"/>
          </a:p>
          <a:p>
            <a:endParaRPr lang="en-GB" dirty="0" smtClean="0"/>
          </a:p>
          <a:p>
            <a:r>
              <a:rPr lang="en-GB" dirty="0" smtClean="0"/>
              <a:t>    </a:t>
            </a:r>
            <a:r>
              <a:rPr lang="en-GB" dirty="0" err="1" smtClean="0"/>
              <a:t>def</a:t>
            </a:r>
            <a:r>
              <a:rPr lang="en-GB" dirty="0" smtClean="0"/>
              <a:t> withdraw(self, amount):</a:t>
            </a:r>
          </a:p>
          <a:p>
            <a:r>
              <a:rPr lang="en-GB" dirty="0" smtClean="0"/>
              <a:t>        if </a:t>
            </a:r>
            <a:r>
              <a:rPr lang="en-GB" dirty="0" err="1" smtClean="0"/>
              <a:t>self.balance</a:t>
            </a:r>
            <a:r>
              <a:rPr lang="en-GB" dirty="0" smtClean="0"/>
              <a:t> - amount &lt; </a:t>
            </a:r>
            <a:r>
              <a:rPr lang="en-GB" dirty="0" err="1" smtClean="0"/>
              <a:t>self.minimum_balance</a:t>
            </a:r>
            <a:r>
              <a:rPr lang="en-GB" dirty="0" smtClean="0"/>
              <a:t>:</a:t>
            </a:r>
          </a:p>
          <a:p>
            <a:r>
              <a:rPr lang="en-GB" dirty="0" smtClean="0"/>
              <a:t>            print 'Sorry, minimum balance must be maintained.'</a:t>
            </a:r>
          </a:p>
          <a:p>
            <a:r>
              <a:rPr lang="en-GB" dirty="0" smtClean="0"/>
              <a:t>        else:</a:t>
            </a:r>
          </a:p>
          <a:p>
            <a:r>
              <a:rPr lang="en-GB" dirty="0" smtClean="0"/>
              <a:t>            </a:t>
            </a:r>
            <a:r>
              <a:rPr lang="en-GB" dirty="0" err="1" smtClean="0"/>
              <a:t>BankAccount.withdraw</a:t>
            </a:r>
            <a:r>
              <a:rPr lang="en-GB" dirty="0" smtClean="0"/>
              <a:t>(self, amount)</a:t>
            </a:r>
            <a:endParaRPr lang="en-GB" dirty="0"/>
          </a:p>
        </p:txBody>
      </p:sp>
      <p:sp>
        <p:nvSpPr>
          <p:cNvPr id="6" name="Content Placeholder 2"/>
          <p:cNvSpPr txBox="1">
            <a:spLocks/>
          </p:cNvSpPr>
          <p:nvPr/>
        </p:nvSpPr>
        <p:spPr>
          <a:xfrm>
            <a:off x="467544" y="5301208"/>
            <a:ext cx="8229600" cy="118072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Instances of </a:t>
            </a:r>
            <a:r>
              <a:rPr lang="en-GB" dirty="0" err="1" smtClean="0"/>
              <a:t>MinimumBalanceAccount</a:t>
            </a:r>
            <a:r>
              <a:rPr lang="en-GB" dirty="0" smtClean="0"/>
              <a:t> are also instances of </a:t>
            </a:r>
            <a:r>
              <a:rPr lang="en-GB" dirty="0" err="1" smtClean="0"/>
              <a:t>BankAccount</a:t>
            </a:r>
            <a:r>
              <a:rPr lang="en-GB" dirty="0" smtClean="0"/>
              <a:t>. The </a:t>
            </a:r>
            <a:r>
              <a:rPr lang="en-GB" i="1" dirty="0" smtClean="0"/>
              <a:t>deposit() </a:t>
            </a:r>
            <a:r>
              <a:rPr lang="en-GB" dirty="0" smtClean="0"/>
              <a:t>function is available to instances of </a:t>
            </a:r>
            <a:r>
              <a:rPr lang="en-GB" dirty="0" err="1" smtClean="0"/>
              <a:t>MinimumBalanceAccount</a:t>
            </a:r>
            <a:r>
              <a:rPr lang="en-GB" dirty="0" smtClean="0"/>
              <a:t>.</a:t>
            </a:r>
          </a:p>
          <a:p>
            <a:endParaRPr lang="en-GB" dirty="0"/>
          </a:p>
        </p:txBody>
      </p:sp>
    </p:spTree>
    <p:extLst>
      <p:ext uri="{BB962C8B-B14F-4D97-AF65-F5344CB8AC3E}">
        <p14:creationId xmlns:p14="http://schemas.microsoft.com/office/powerpoint/2010/main" val="12480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None</a:t>
            </a:r>
            <a:endParaRPr lang="en-GB" dirty="0"/>
          </a:p>
        </p:txBody>
      </p:sp>
      <p:sp>
        <p:nvSpPr>
          <p:cNvPr id="3" name="Content Placeholder 2"/>
          <p:cNvSpPr>
            <a:spLocks noGrp="1"/>
          </p:cNvSpPr>
          <p:nvPr>
            <p:ph idx="1"/>
          </p:nvPr>
        </p:nvSpPr>
        <p:spPr>
          <a:xfrm>
            <a:off x="457200" y="1600200"/>
            <a:ext cx="8229600" cy="4277072"/>
          </a:xfrm>
        </p:spPr>
        <p:txBody>
          <a:bodyPr>
            <a:normAutofit fontScale="77500" lnSpcReduction="20000"/>
          </a:bodyPr>
          <a:lstStyle/>
          <a:p>
            <a:r>
              <a:rPr lang="en-GB" dirty="0" smtClean="0"/>
              <a:t>None is a special object in Python used (by the programmer) to represent 'no value'</a:t>
            </a:r>
          </a:p>
          <a:p>
            <a:r>
              <a:rPr lang="en-GB" dirty="0" smtClean="0"/>
              <a:t>As it is an object, it cannot be used to check for the non-existence of a variable</a:t>
            </a:r>
          </a:p>
          <a:p>
            <a:endParaRPr lang="en-GB" dirty="0"/>
          </a:p>
          <a:p>
            <a:r>
              <a:rPr lang="en-GB" dirty="0" smtClean="0"/>
              <a:t>The </a:t>
            </a:r>
            <a:r>
              <a:rPr lang="en-GB" b="1" dirty="0" smtClean="0"/>
              <a:t>is</a:t>
            </a:r>
            <a:r>
              <a:rPr lang="en-GB" dirty="0" smtClean="0"/>
              <a:t> operator should be used to check whether the value of a variable is None rather than == which is the test for equality</a:t>
            </a:r>
          </a:p>
          <a:p>
            <a:r>
              <a:rPr lang="en-GB" dirty="0" smtClean="0"/>
              <a:t>Similarly </a:t>
            </a:r>
            <a:r>
              <a:rPr lang="en-GB" b="1" dirty="0" smtClean="0"/>
              <a:t>is not</a:t>
            </a:r>
            <a:r>
              <a:rPr lang="en-GB" dirty="0" smtClean="0"/>
              <a:t> should be used rather than </a:t>
            </a:r>
            <a:r>
              <a:rPr lang="en-GB" b="1" dirty="0" smtClean="0"/>
              <a:t>!= </a:t>
            </a:r>
            <a:r>
              <a:rPr lang="en-GB" dirty="0" smtClean="0"/>
              <a:t>(the test for inequality)</a:t>
            </a:r>
          </a:p>
          <a:p>
            <a:endParaRPr lang="en-GB" b="1" dirty="0" smtClean="0"/>
          </a:p>
          <a:p>
            <a:r>
              <a:rPr lang="en-GB" dirty="0" smtClean="0"/>
              <a:t>The subtle difference will be explained later.</a:t>
            </a:r>
            <a:endParaRPr lang="en-GB" dirty="0"/>
          </a:p>
        </p:txBody>
      </p:sp>
    </p:spTree>
    <p:extLst>
      <p:ext uri="{BB962C8B-B14F-4D97-AF65-F5344CB8AC3E}">
        <p14:creationId xmlns:p14="http://schemas.microsoft.com/office/powerpoint/2010/main" val="15052669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O1</a:t>
            </a:r>
            <a:endParaRPr lang="en-GB"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GB" dirty="0"/>
              <a:t>Define </a:t>
            </a:r>
            <a:r>
              <a:rPr lang="en-GB" dirty="0" smtClean="0"/>
              <a:t>and test a </a:t>
            </a:r>
            <a:r>
              <a:rPr lang="en-GB" dirty="0"/>
              <a:t>class named Circle which can be constructed by </a:t>
            </a:r>
            <a:r>
              <a:rPr lang="en-GB" dirty="0" smtClean="0"/>
              <a:t>passing a </a:t>
            </a:r>
            <a:r>
              <a:rPr lang="en-GB" dirty="0"/>
              <a:t>radius. The Circle class </a:t>
            </a:r>
            <a:r>
              <a:rPr lang="en-GB" dirty="0" smtClean="0"/>
              <a:t>should be provided with a </a:t>
            </a:r>
            <a:r>
              <a:rPr lang="en-GB" dirty="0"/>
              <a:t>method which </a:t>
            </a:r>
            <a:r>
              <a:rPr lang="en-GB" dirty="0" smtClean="0"/>
              <a:t>computes its </a:t>
            </a:r>
            <a:r>
              <a:rPr lang="en-GB" dirty="0"/>
              <a:t>area.</a:t>
            </a:r>
          </a:p>
          <a:p>
            <a:pPr marL="0" indent="0">
              <a:buNone/>
            </a:pPr>
            <a:endParaRPr lang="en-GB" dirty="0"/>
          </a:p>
          <a:p>
            <a:pPr marL="0" indent="0">
              <a:buNone/>
            </a:pPr>
            <a:r>
              <a:rPr lang="en-GB" dirty="0"/>
              <a:t> </a:t>
            </a:r>
          </a:p>
          <a:p>
            <a:r>
              <a:rPr lang="en-GB" dirty="0" smtClean="0"/>
              <a:t>Hints:</a:t>
            </a:r>
            <a:r>
              <a:rPr lang="en-GB" dirty="0"/>
              <a:t> </a:t>
            </a:r>
            <a:r>
              <a:rPr lang="en-GB" dirty="0" smtClean="0"/>
              <a:t>	</a:t>
            </a:r>
            <a:endParaRPr lang="en-GB" dirty="0"/>
          </a:p>
          <a:p>
            <a:pPr lvl="1"/>
            <a:r>
              <a:rPr lang="en-GB" dirty="0"/>
              <a:t>Use </a:t>
            </a:r>
            <a:r>
              <a:rPr lang="en-GB" b="1" dirty="0" err="1"/>
              <a:t>def</a:t>
            </a:r>
            <a:r>
              <a:rPr lang="en-GB" b="1" dirty="0"/>
              <a:t> </a:t>
            </a:r>
            <a:r>
              <a:rPr lang="en-GB" b="1" dirty="0" err="1"/>
              <a:t>methodName</a:t>
            </a:r>
            <a:r>
              <a:rPr lang="en-GB" b="1" dirty="0"/>
              <a:t>(self)</a:t>
            </a:r>
            <a:r>
              <a:rPr lang="en-GB" dirty="0"/>
              <a:t> to define a method</a:t>
            </a:r>
            <a:r>
              <a:rPr lang="en-GB" dirty="0" smtClean="0"/>
              <a:t>.</a:t>
            </a:r>
          </a:p>
          <a:p>
            <a:pPr lvl="1"/>
            <a:r>
              <a:rPr lang="en-GB" dirty="0" smtClean="0"/>
              <a:t>Remember that a constructor is defined with </a:t>
            </a:r>
          </a:p>
          <a:p>
            <a:pPr marL="914400" lvl="2" indent="0">
              <a:buNone/>
            </a:pPr>
            <a:r>
              <a:rPr lang="en-GB" b="1" dirty="0" err="1" smtClean="0"/>
              <a:t>def</a:t>
            </a:r>
            <a:r>
              <a:rPr lang="en-GB" b="1" dirty="0" smtClean="0"/>
              <a:t> __</a:t>
            </a:r>
            <a:r>
              <a:rPr lang="en-GB" b="1" dirty="0" err="1" smtClean="0"/>
              <a:t>init</a:t>
            </a:r>
            <a:r>
              <a:rPr lang="en-GB" b="1" dirty="0" smtClean="0"/>
              <a:t>__(self)</a:t>
            </a:r>
            <a:r>
              <a:rPr lang="en-GB" dirty="0"/>
              <a:t> </a:t>
            </a:r>
          </a:p>
          <a:p>
            <a:endParaRPr lang="en-GB" dirty="0"/>
          </a:p>
        </p:txBody>
      </p:sp>
    </p:spTree>
    <p:extLst>
      <p:ext uri="{BB962C8B-B14F-4D97-AF65-F5344CB8AC3E}">
        <p14:creationId xmlns:p14="http://schemas.microsoft.com/office/powerpoint/2010/main" val="38905491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O2</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GB" dirty="0"/>
              <a:t>Define </a:t>
            </a:r>
            <a:r>
              <a:rPr lang="en-GB" dirty="0" smtClean="0"/>
              <a:t>and test a </a:t>
            </a:r>
            <a:r>
              <a:rPr lang="en-GB" dirty="0"/>
              <a:t>class named Shape and its subclass Square. The Square class has an </a:t>
            </a:r>
            <a:r>
              <a:rPr lang="en-GB" dirty="0" smtClean="0"/>
              <a:t>__</a:t>
            </a:r>
            <a:r>
              <a:rPr lang="en-GB" dirty="0" err="1" smtClean="0"/>
              <a:t>init</a:t>
            </a:r>
            <a:r>
              <a:rPr lang="en-GB" dirty="0" smtClean="0"/>
              <a:t>__() </a:t>
            </a:r>
            <a:r>
              <a:rPr lang="en-GB" dirty="0"/>
              <a:t>function which takes a length as </a:t>
            </a:r>
            <a:r>
              <a:rPr lang="en-GB" dirty="0" smtClean="0"/>
              <a:t>an argument</a:t>
            </a:r>
            <a:r>
              <a:rPr lang="en-GB" dirty="0"/>
              <a:t>. </a:t>
            </a:r>
            <a:endParaRPr lang="en-GB" dirty="0" smtClean="0"/>
          </a:p>
          <a:p>
            <a:r>
              <a:rPr lang="en-GB" dirty="0" smtClean="0"/>
              <a:t>Both </a:t>
            </a:r>
            <a:r>
              <a:rPr lang="en-GB" dirty="0"/>
              <a:t>classes have </a:t>
            </a:r>
            <a:r>
              <a:rPr lang="en-GB" dirty="0" smtClean="0"/>
              <a:t>an </a:t>
            </a:r>
            <a:r>
              <a:rPr lang="en-GB" b="1" dirty="0" smtClean="0"/>
              <a:t>area()</a:t>
            </a:r>
            <a:r>
              <a:rPr lang="en-GB" dirty="0" smtClean="0"/>
              <a:t> </a:t>
            </a:r>
            <a:r>
              <a:rPr lang="en-GB" dirty="0"/>
              <a:t>function which </a:t>
            </a:r>
            <a:r>
              <a:rPr lang="en-GB" dirty="0" smtClean="0"/>
              <a:t>prints </a:t>
            </a:r>
            <a:r>
              <a:rPr lang="en-GB" dirty="0"/>
              <a:t>the area of the shape </a:t>
            </a:r>
            <a:r>
              <a:rPr lang="en-GB" dirty="0" smtClean="0"/>
              <a:t>- where </a:t>
            </a:r>
            <a:r>
              <a:rPr lang="en-GB" dirty="0"/>
              <a:t>Shape's area is 0 by default.</a:t>
            </a:r>
          </a:p>
          <a:p>
            <a:endParaRPr lang="en-GB" dirty="0" smtClean="0"/>
          </a:p>
          <a:p>
            <a:r>
              <a:rPr lang="en-GB" dirty="0" smtClean="0"/>
              <a:t>Hints:</a:t>
            </a:r>
          </a:p>
          <a:p>
            <a:pPr lvl="1"/>
            <a:r>
              <a:rPr lang="en-GB" dirty="0" smtClean="0"/>
              <a:t>To </a:t>
            </a:r>
            <a:r>
              <a:rPr lang="en-GB" dirty="0"/>
              <a:t>override a method </a:t>
            </a:r>
            <a:r>
              <a:rPr lang="en-GB" dirty="0" smtClean="0"/>
              <a:t>of the super </a:t>
            </a:r>
            <a:r>
              <a:rPr lang="en-GB" dirty="0"/>
              <a:t>class, we can define a method with the </a:t>
            </a:r>
            <a:r>
              <a:rPr lang="en-GB" b="1" dirty="0"/>
              <a:t>same name</a:t>
            </a:r>
            <a:r>
              <a:rPr lang="en-GB" dirty="0"/>
              <a:t> in the </a:t>
            </a:r>
            <a:r>
              <a:rPr lang="en-GB" dirty="0" smtClean="0"/>
              <a:t>descendant </a:t>
            </a:r>
            <a:r>
              <a:rPr lang="en-GB" dirty="0"/>
              <a:t>class.</a:t>
            </a:r>
          </a:p>
          <a:p>
            <a:endParaRPr lang="en-GB" dirty="0"/>
          </a:p>
        </p:txBody>
      </p:sp>
    </p:spTree>
    <p:extLst>
      <p:ext uri="{BB962C8B-B14F-4D97-AF65-F5344CB8AC3E}">
        <p14:creationId xmlns:p14="http://schemas.microsoft.com/office/powerpoint/2010/main" val="24398041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O3</a:t>
            </a:r>
            <a:endParaRPr lang="en-GB" dirty="0">
              <a:solidFill>
                <a:srgbClr val="FF0000"/>
              </a:solidFill>
            </a:endParaRPr>
          </a:p>
        </p:txBody>
      </p:sp>
      <p:sp>
        <p:nvSpPr>
          <p:cNvPr id="3" name="Content Placeholder 2"/>
          <p:cNvSpPr>
            <a:spLocks noGrp="1"/>
          </p:cNvSpPr>
          <p:nvPr>
            <p:ph idx="1"/>
          </p:nvPr>
        </p:nvSpPr>
        <p:spPr/>
        <p:txBody>
          <a:bodyPr>
            <a:normAutofit/>
          </a:bodyPr>
          <a:lstStyle/>
          <a:p>
            <a:r>
              <a:rPr lang="en-GB" dirty="0"/>
              <a:t>Define </a:t>
            </a:r>
            <a:r>
              <a:rPr lang="en-GB" dirty="0" smtClean="0"/>
              <a:t>and test a </a:t>
            </a:r>
            <a:r>
              <a:rPr lang="en-GB" dirty="0"/>
              <a:t>class Person and </a:t>
            </a:r>
            <a:r>
              <a:rPr lang="en-GB" dirty="0" smtClean="0"/>
              <a:t>two </a:t>
            </a:r>
            <a:r>
              <a:rPr lang="en-GB" dirty="0"/>
              <a:t>child classes: Male and Female. All classes have a method "</a:t>
            </a:r>
            <a:r>
              <a:rPr lang="en-GB" dirty="0" err="1"/>
              <a:t>getGender</a:t>
            </a:r>
            <a:r>
              <a:rPr lang="en-GB" dirty="0"/>
              <a:t>" which can print "Male" for Male </a:t>
            </a:r>
            <a:r>
              <a:rPr lang="en-GB" dirty="0" smtClean="0"/>
              <a:t>class instances </a:t>
            </a:r>
            <a:r>
              <a:rPr lang="en-GB" dirty="0"/>
              <a:t>and "Female" for Female </a:t>
            </a:r>
            <a:r>
              <a:rPr lang="en-GB" dirty="0" smtClean="0"/>
              <a:t>class instances.</a:t>
            </a:r>
            <a:r>
              <a:rPr lang="en-GB" dirty="0"/>
              <a:t> </a:t>
            </a:r>
          </a:p>
          <a:p>
            <a:r>
              <a:rPr lang="en-GB" dirty="0"/>
              <a:t>Hints</a:t>
            </a:r>
            <a:r>
              <a:rPr lang="en-GB" dirty="0" smtClean="0"/>
              <a:t>:</a:t>
            </a:r>
            <a:r>
              <a:rPr lang="en-GB" dirty="0"/>
              <a:t> </a:t>
            </a:r>
          </a:p>
          <a:p>
            <a:pPr lvl="1"/>
            <a:r>
              <a:rPr lang="en-GB" dirty="0"/>
              <a:t>Use </a:t>
            </a:r>
            <a:r>
              <a:rPr lang="en-GB" i="1" dirty="0" smtClean="0"/>
              <a:t>class </a:t>
            </a:r>
            <a:r>
              <a:rPr lang="en-GB" i="1" dirty="0" err="1" smtClean="0"/>
              <a:t>SubclassName</a:t>
            </a:r>
            <a:r>
              <a:rPr lang="en-GB" i="1" dirty="0" smtClean="0"/>
              <a:t>(</a:t>
            </a:r>
            <a:r>
              <a:rPr lang="en-GB" i="1" dirty="0" err="1" smtClean="0"/>
              <a:t>ParentclassName</a:t>
            </a:r>
            <a:r>
              <a:rPr lang="en-GB" i="1" dirty="0" smtClean="0"/>
              <a:t>):</a:t>
            </a:r>
            <a:r>
              <a:rPr lang="en-GB" dirty="0" smtClean="0"/>
              <a:t> </a:t>
            </a:r>
            <a:r>
              <a:rPr lang="en-GB" dirty="0"/>
              <a:t>to define a child class.</a:t>
            </a:r>
          </a:p>
          <a:p>
            <a:endParaRPr lang="en-GB" dirty="0"/>
          </a:p>
        </p:txBody>
      </p:sp>
    </p:spTree>
    <p:extLst>
      <p:ext uri="{BB962C8B-B14F-4D97-AF65-F5344CB8AC3E}">
        <p14:creationId xmlns:p14="http://schemas.microsoft.com/office/powerpoint/2010/main" val="15680707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a:xfrm>
            <a:off x="457200" y="1600201"/>
            <a:ext cx="8229600" cy="2332856"/>
          </a:xfrm>
        </p:spPr>
        <p:txBody>
          <a:bodyPr>
            <a:normAutofit fontScale="92500" lnSpcReduction="10000"/>
          </a:bodyPr>
          <a:lstStyle/>
          <a:p>
            <a:r>
              <a:rPr lang="en-GB" dirty="0" smtClean="0"/>
              <a:t>Modules are libraries in Python. Python ships with many standard library modules.</a:t>
            </a:r>
          </a:p>
          <a:p>
            <a:r>
              <a:rPr lang="en-GB" dirty="0" smtClean="0"/>
              <a:t>A module can be imported using the import statement.</a:t>
            </a:r>
          </a:p>
          <a:p>
            <a:r>
              <a:rPr lang="en-GB" dirty="0" smtClean="0"/>
              <a:t>Lets look at time module for example:</a:t>
            </a:r>
          </a:p>
          <a:p>
            <a:endParaRPr lang="en-GB" dirty="0" smtClean="0"/>
          </a:p>
        </p:txBody>
      </p:sp>
      <p:sp>
        <p:nvSpPr>
          <p:cNvPr id="4" name="Rectangle 3"/>
          <p:cNvSpPr/>
          <p:nvPr/>
        </p:nvSpPr>
        <p:spPr>
          <a:xfrm>
            <a:off x="2123728" y="4509120"/>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import time</a:t>
            </a:r>
          </a:p>
          <a:p>
            <a:r>
              <a:rPr lang="en-GB" dirty="0" smtClean="0"/>
              <a:t>&gt;&gt;&gt; </a:t>
            </a:r>
            <a:r>
              <a:rPr lang="en-GB" dirty="0" err="1" smtClean="0"/>
              <a:t>time.asctime</a:t>
            </a:r>
            <a:r>
              <a:rPr lang="en-GB" dirty="0" smtClean="0"/>
              <a:t>()</a:t>
            </a:r>
          </a:p>
          <a:p>
            <a:r>
              <a:rPr lang="en-GB" dirty="0" smtClean="0"/>
              <a:t>'Tue Sep 11 21:42:06 2012'</a:t>
            </a:r>
            <a:endParaRPr lang="en-GB" dirty="0"/>
          </a:p>
        </p:txBody>
      </p:sp>
    </p:spTree>
    <p:extLst>
      <p:ext uri="{BB962C8B-B14F-4D97-AF65-F5344CB8AC3E}">
        <p14:creationId xmlns:p14="http://schemas.microsoft.com/office/powerpoint/2010/main" val="4005507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t>
            </a:r>
            <a:endParaRPr lang="en-GB" dirty="0"/>
          </a:p>
        </p:txBody>
      </p:sp>
      <p:sp>
        <p:nvSpPr>
          <p:cNvPr id="3" name="Content Placeholder 2"/>
          <p:cNvSpPr>
            <a:spLocks noGrp="1"/>
          </p:cNvSpPr>
          <p:nvPr>
            <p:ph idx="1"/>
          </p:nvPr>
        </p:nvSpPr>
        <p:spPr>
          <a:xfrm>
            <a:off x="457200" y="1600201"/>
            <a:ext cx="8229600" cy="1828800"/>
          </a:xfrm>
        </p:spPr>
        <p:txBody>
          <a:bodyPr>
            <a:normAutofit fontScale="70000" lnSpcReduction="20000"/>
          </a:bodyPr>
          <a:lstStyle/>
          <a:p>
            <a:r>
              <a:rPr lang="en-GB" dirty="0" smtClean="0"/>
              <a:t>There is also another way to use the import statement.</a:t>
            </a:r>
          </a:p>
          <a:p>
            <a:endParaRPr lang="en-GB" dirty="0" smtClean="0"/>
          </a:p>
          <a:p>
            <a:r>
              <a:rPr lang="en-GB" dirty="0" smtClean="0"/>
              <a:t>Here we import just the </a:t>
            </a:r>
            <a:r>
              <a:rPr lang="en-GB" dirty="0" err="1" smtClean="0"/>
              <a:t>asctime</a:t>
            </a:r>
            <a:r>
              <a:rPr lang="en-GB" dirty="0" smtClean="0"/>
              <a:t> function from the time module.</a:t>
            </a:r>
          </a:p>
          <a:p>
            <a:endParaRPr lang="en-GB" dirty="0" smtClean="0"/>
          </a:p>
          <a:p>
            <a:r>
              <a:rPr lang="en-GB" dirty="0" smtClean="0"/>
              <a:t>The </a:t>
            </a:r>
            <a:r>
              <a:rPr lang="en-GB" dirty="0" err="1" smtClean="0"/>
              <a:t>pydoc</a:t>
            </a:r>
            <a:r>
              <a:rPr lang="en-GB" dirty="0" smtClean="0"/>
              <a:t> command provides help on any module or a function.</a:t>
            </a:r>
          </a:p>
          <a:p>
            <a:endParaRPr lang="en-GB" dirty="0" smtClean="0"/>
          </a:p>
        </p:txBody>
      </p:sp>
      <p:sp>
        <p:nvSpPr>
          <p:cNvPr id="4" name="Rectangle 3"/>
          <p:cNvSpPr/>
          <p:nvPr/>
        </p:nvSpPr>
        <p:spPr>
          <a:xfrm>
            <a:off x="395536" y="3933056"/>
            <a:ext cx="3312368"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from time import </a:t>
            </a:r>
            <a:r>
              <a:rPr lang="en-GB" dirty="0" err="1" smtClean="0"/>
              <a:t>asctime</a:t>
            </a:r>
            <a:endParaRPr lang="en-GB" dirty="0" smtClean="0"/>
          </a:p>
          <a:p>
            <a:r>
              <a:rPr lang="en-GB" dirty="0" smtClean="0"/>
              <a:t>&gt;&gt;&gt; </a:t>
            </a:r>
            <a:r>
              <a:rPr lang="en-GB" dirty="0" err="1" smtClean="0"/>
              <a:t>asctime</a:t>
            </a:r>
            <a:r>
              <a:rPr lang="en-GB" dirty="0" smtClean="0"/>
              <a:t>()</a:t>
            </a:r>
          </a:p>
          <a:p>
            <a:r>
              <a:rPr lang="en-GB" dirty="0" smtClean="0"/>
              <a:t>'Fri Mar 30 13:01:37 2012'</a:t>
            </a:r>
            <a:endParaRPr lang="en-GB" dirty="0"/>
          </a:p>
        </p:txBody>
      </p:sp>
      <p:sp>
        <p:nvSpPr>
          <p:cNvPr id="5" name="Rectangle 4"/>
          <p:cNvSpPr/>
          <p:nvPr/>
        </p:nvSpPr>
        <p:spPr>
          <a:xfrm>
            <a:off x="4211960" y="3379334"/>
            <a:ext cx="4572000" cy="2585323"/>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 </a:t>
            </a:r>
            <a:r>
              <a:rPr lang="en-GB" dirty="0" err="1" smtClean="0"/>
              <a:t>pydoc</a:t>
            </a:r>
            <a:r>
              <a:rPr lang="en-GB" dirty="0" smtClean="0"/>
              <a:t> time</a:t>
            </a:r>
          </a:p>
          <a:p>
            <a:r>
              <a:rPr lang="en-GB" dirty="0" smtClean="0"/>
              <a:t>Help on module time:</a:t>
            </a:r>
          </a:p>
          <a:p>
            <a:endParaRPr lang="en-GB" dirty="0" smtClean="0"/>
          </a:p>
          <a:p>
            <a:r>
              <a:rPr lang="en-GB" dirty="0" smtClean="0"/>
              <a:t>NAME</a:t>
            </a:r>
          </a:p>
          <a:p>
            <a:r>
              <a:rPr lang="en-GB" dirty="0" smtClean="0"/>
              <a:t>    time - This module provides various functions to manipulate time values.</a:t>
            </a:r>
          </a:p>
          <a:p>
            <a:r>
              <a:rPr lang="en-GB" dirty="0" smtClean="0"/>
              <a:t>...</a:t>
            </a:r>
          </a:p>
          <a:p>
            <a:endParaRPr lang="en-GB" dirty="0" smtClean="0"/>
          </a:p>
          <a:p>
            <a:r>
              <a:rPr lang="en-GB" dirty="0" smtClean="0"/>
              <a:t>$ </a:t>
            </a:r>
            <a:r>
              <a:rPr lang="en-GB" dirty="0" err="1" smtClean="0"/>
              <a:t>pydoc</a:t>
            </a:r>
            <a:r>
              <a:rPr lang="en-GB" dirty="0" smtClean="0"/>
              <a:t> </a:t>
            </a:r>
            <a:r>
              <a:rPr lang="en-GB" dirty="0" err="1" smtClean="0"/>
              <a:t>time.asctime</a:t>
            </a:r>
            <a:endParaRPr lang="en-GB" dirty="0"/>
          </a:p>
        </p:txBody>
      </p:sp>
    </p:spTree>
    <p:extLst>
      <p:ext uri="{BB962C8B-B14F-4D97-AF65-F5344CB8AC3E}">
        <p14:creationId xmlns:p14="http://schemas.microsoft.com/office/powerpoint/2010/main" val="13044665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DIY Modules</a:t>
            </a:r>
            <a:endParaRPr lang="en-GB" dirty="0"/>
          </a:p>
        </p:txBody>
      </p:sp>
      <p:sp>
        <p:nvSpPr>
          <p:cNvPr id="3" name="Content Placeholder 2"/>
          <p:cNvSpPr>
            <a:spLocks noGrp="1"/>
          </p:cNvSpPr>
          <p:nvPr>
            <p:ph idx="1"/>
          </p:nvPr>
        </p:nvSpPr>
        <p:spPr>
          <a:xfrm>
            <a:off x="457200" y="1600201"/>
            <a:ext cx="8229600" cy="2836912"/>
          </a:xfrm>
        </p:spPr>
        <p:txBody>
          <a:bodyPr>
            <a:normAutofit fontScale="70000" lnSpcReduction="20000"/>
          </a:bodyPr>
          <a:lstStyle/>
          <a:p>
            <a:r>
              <a:rPr lang="en-GB" dirty="0" smtClean="0"/>
              <a:t>Writing your own modules is very simple.</a:t>
            </a:r>
          </a:p>
          <a:p>
            <a:r>
              <a:rPr lang="en-GB" dirty="0" smtClean="0"/>
              <a:t>For example, create a file called num.py with the following content.</a:t>
            </a:r>
          </a:p>
          <a:p>
            <a:endParaRPr lang="en-GB" dirty="0" smtClean="0"/>
          </a:p>
          <a:p>
            <a:endParaRPr lang="en-GB" dirty="0" smtClean="0"/>
          </a:p>
          <a:p>
            <a:pPr marL="0" indent="0">
              <a:buNone/>
            </a:pPr>
            <a:endParaRPr lang="en-GB" dirty="0" smtClean="0"/>
          </a:p>
          <a:p>
            <a:endParaRPr lang="en-GB" dirty="0"/>
          </a:p>
          <a:p>
            <a:endParaRPr lang="en-GB" dirty="0" smtClean="0"/>
          </a:p>
          <a:p>
            <a:r>
              <a:rPr lang="en-GB" dirty="0" smtClean="0"/>
              <a:t>Now open Python interpreter:</a:t>
            </a:r>
          </a:p>
        </p:txBody>
      </p:sp>
      <p:sp>
        <p:nvSpPr>
          <p:cNvPr id="4" name="Rectangle 3"/>
          <p:cNvSpPr/>
          <p:nvPr/>
        </p:nvSpPr>
        <p:spPr>
          <a:xfrm>
            <a:off x="2299893" y="2348880"/>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square(x):</a:t>
            </a:r>
          </a:p>
          <a:p>
            <a:r>
              <a:rPr lang="en-GB" dirty="0" smtClean="0"/>
              <a:t>    return x * x</a:t>
            </a:r>
          </a:p>
          <a:p>
            <a:endParaRPr lang="en-GB" dirty="0" smtClean="0"/>
          </a:p>
          <a:p>
            <a:r>
              <a:rPr lang="en-GB" dirty="0" err="1" smtClean="0"/>
              <a:t>def</a:t>
            </a:r>
            <a:r>
              <a:rPr lang="en-GB" dirty="0" smtClean="0"/>
              <a:t> cube(x):</a:t>
            </a:r>
          </a:p>
          <a:p>
            <a:r>
              <a:rPr lang="en-GB" dirty="0" smtClean="0"/>
              <a:t>    return x * x * x</a:t>
            </a:r>
            <a:endParaRPr lang="en-GB" dirty="0"/>
          </a:p>
        </p:txBody>
      </p:sp>
      <p:sp>
        <p:nvSpPr>
          <p:cNvPr id="5" name="Rectangle 4"/>
          <p:cNvSpPr/>
          <p:nvPr/>
        </p:nvSpPr>
        <p:spPr>
          <a:xfrm>
            <a:off x="2256848" y="4797152"/>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pt-BR" dirty="0" smtClean="0"/>
              <a:t>&gt;&gt;&gt; import num</a:t>
            </a:r>
          </a:p>
          <a:p>
            <a:r>
              <a:rPr lang="pt-BR" dirty="0" smtClean="0"/>
              <a:t>&gt;&gt;&gt; num.square(3)</a:t>
            </a:r>
          </a:p>
          <a:p>
            <a:r>
              <a:rPr lang="pt-BR" dirty="0" smtClean="0"/>
              <a:t>9</a:t>
            </a:r>
          </a:p>
          <a:p>
            <a:r>
              <a:rPr lang="pt-BR" dirty="0" smtClean="0"/>
              <a:t>&gt;&gt;&gt; num.cube(3)</a:t>
            </a:r>
          </a:p>
          <a:p>
            <a:r>
              <a:rPr lang="pt-BR" dirty="0" smtClean="0"/>
              <a:t>27</a:t>
            </a:r>
            <a:endParaRPr lang="pt-BR" dirty="0"/>
          </a:p>
        </p:txBody>
      </p:sp>
    </p:spTree>
    <p:extLst>
      <p:ext uri="{BB962C8B-B14F-4D97-AF65-F5344CB8AC3E}">
        <p14:creationId xmlns:p14="http://schemas.microsoft.com/office/powerpoint/2010/main" val="269624745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A2</a:t>
            </a:r>
            <a:endParaRPr lang="en-GB"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GB" dirty="0"/>
              <a:t>Write a program to solve a classic ancient Chinese puzzle:</a:t>
            </a:r>
          </a:p>
          <a:p>
            <a:r>
              <a:rPr lang="en-GB" dirty="0"/>
              <a:t> </a:t>
            </a:r>
          </a:p>
          <a:p>
            <a:r>
              <a:rPr lang="en-GB" dirty="0" smtClean="0"/>
              <a:t>There are 35 </a:t>
            </a:r>
            <a:r>
              <a:rPr lang="en-GB" dirty="0"/>
              <a:t>heads and 94 legs among the chickens and rabbits in a farm. How many rabbits and how many chickens </a:t>
            </a:r>
            <a:r>
              <a:rPr lang="en-GB" dirty="0" smtClean="0"/>
              <a:t>are there?</a:t>
            </a:r>
            <a:endParaRPr lang="en-GB" dirty="0"/>
          </a:p>
          <a:p>
            <a:r>
              <a:rPr lang="en-GB" dirty="0"/>
              <a:t> </a:t>
            </a:r>
          </a:p>
          <a:p>
            <a:r>
              <a:rPr lang="en-GB" dirty="0"/>
              <a:t>Hint:</a:t>
            </a:r>
          </a:p>
          <a:p>
            <a:pPr lvl="1"/>
            <a:r>
              <a:rPr lang="en-GB" dirty="0" smtClean="0"/>
              <a:t>Use a for </a:t>
            </a:r>
            <a:r>
              <a:rPr lang="en-GB" dirty="0"/>
              <a:t>loop to iterate all possible solutions.</a:t>
            </a:r>
          </a:p>
          <a:p>
            <a:endParaRPr lang="en-GB" dirty="0"/>
          </a:p>
        </p:txBody>
      </p:sp>
    </p:spTree>
    <p:extLst>
      <p:ext uri="{BB962C8B-B14F-4D97-AF65-F5344CB8AC3E}">
        <p14:creationId xmlns:p14="http://schemas.microsoft.com/office/powerpoint/2010/main" val="24649371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Exceptions</a:t>
            </a:r>
            <a:endParaRPr lang="en-GB" dirty="0"/>
          </a:p>
        </p:txBody>
      </p:sp>
      <p:sp>
        <p:nvSpPr>
          <p:cNvPr id="3" name="Content Placeholder 2"/>
          <p:cNvSpPr>
            <a:spLocks noGrp="1"/>
          </p:cNvSpPr>
          <p:nvPr>
            <p:ph idx="1"/>
          </p:nvPr>
        </p:nvSpPr>
        <p:spPr>
          <a:xfrm>
            <a:off x="457200" y="1600200"/>
            <a:ext cx="3394720" cy="4525963"/>
          </a:xfrm>
        </p:spPr>
        <p:txBody>
          <a:bodyPr>
            <a:normAutofit fontScale="92500" lnSpcReduction="10000"/>
          </a:bodyPr>
          <a:lstStyle/>
          <a:p>
            <a:r>
              <a:rPr lang="en-GB" dirty="0" smtClean="0"/>
              <a:t>Try adding a string to an integer:</a:t>
            </a:r>
          </a:p>
          <a:p>
            <a:pPr marL="0" indent="0">
              <a:buNone/>
            </a:pPr>
            <a:endParaRPr lang="en-GB" dirty="0" smtClean="0"/>
          </a:p>
          <a:p>
            <a:r>
              <a:rPr lang="en-GB" dirty="0"/>
              <a:t>T</a:t>
            </a:r>
            <a:r>
              <a:rPr lang="en-GB" dirty="0" smtClean="0"/>
              <a:t>ry dividing a number by 0:</a:t>
            </a:r>
          </a:p>
          <a:p>
            <a:endParaRPr lang="en-GB" dirty="0" smtClean="0"/>
          </a:p>
          <a:p>
            <a:r>
              <a:rPr lang="en-GB" dirty="0" smtClean="0"/>
              <a:t>Or, try opening a file that is not there:</a:t>
            </a:r>
          </a:p>
          <a:p>
            <a:endParaRPr lang="en-GB" dirty="0" smtClean="0"/>
          </a:p>
        </p:txBody>
      </p:sp>
      <p:sp>
        <p:nvSpPr>
          <p:cNvPr id="4" name="Rectangle 3"/>
          <p:cNvSpPr/>
          <p:nvPr/>
        </p:nvSpPr>
        <p:spPr>
          <a:xfrm>
            <a:off x="4211960" y="1556792"/>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"foo" + 2</a:t>
            </a:r>
          </a:p>
          <a:p>
            <a:r>
              <a:rPr lang="en-GB" dirty="0" err="1" smtClean="0"/>
              <a:t>Traceback</a:t>
            </a:r>
            <a:r>
              <a:rPr lang="en-GB" dirty="0" smtClean="0"/>
              <a:t> (most recent call last):</a:t>
            </a:r>
          </a:p>
          <a:p>
            <a:r>
              <a:rPr lang="en-GB" dirty="0" smtClean="0"/>
              <a:t>  File "&lt;</a:t>
            </a:r>
            <a:r>
              <a:rPr lang="en-GB" dirty="0" err="1" smtClean="0"/>
              <a:t>stdin</a:t>
            </a:r>
            <a:r>
              <a:rPr lang="en-GB" dirty="0" smtClean="0"/>
              <a:t>&gt;", line 1, in &lt;module&gt;</a:t>
            </a:r>
          </a:p>
          <a:p>
            <a:r>
              <a:rPr lang="en-GB" dirty="0" err="1" smtClean="0"/>
              <a:t>TypeError</a:t>
            </a:r>
            <a:r>
              <a:rPr lang="en-GB" dirty="0" smtClean="0"/>
              <a:t>: cannot concatenate '</a:t>
            </a:r>
            <a:r>
              <a:rPr lang="en-GB" dirty="0" err="1" smtClean="0"/>
              <a:t>str</a:t>
            </a:r>
            <a:r>
              <a:rPr lang="en-GB" dirty="0" smtClean="0"/>
              <a:t>' and '</a:t>
            </a:r>
            <a:r>
              <a:rPr lang="en-GB" dirty="0" err="1" smtClean="0"/>
              <a:t>int</a:t>
            </a:r>
            <a:r>
              <a:rPr lang="en-GB" dirty="0" smtClean="0"/>
              <a:t>' objects</a:t>
            </a:r>
          </a:p>
        </p:txBody>
      </p:sp>
      <p:sp>
        <p:nvSpPr>
          <p:cNvPr id="5" name="Rectangle 4"/>
          <p:cNvSpPr/>
          <p:nvPr/>
        </p:nvSpPr>
        <p:spPr>
          <a:xfrm>
            <a:off x="4211960" y="3140968"/>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2/0</a:t>
            </a:r>
          </a:p>
          <a:p>
            <a:r>
              <a:rPr lang="en-GB" dirty="0" err="1" smtClean="0"/>
              <a:t>Traceback</a:t>
            </a:r>
            <a:r>
              <a:rPr lang="en-GB" dirty="0" smtClean="0"/>
              <a:t> (most recent call last):</a:t>
            </a:r>
          </a:p>
          <a:p>
            <a:r>
              <a:rPr lang="en-GB" dirty="0" smtClean="0"/>
              <a:t>  File "&lt;</a:t>
            </a:r>
            <a:r>
              <a:rPr lang="en-GB" dirty="0" err="1" smtClean="0"/>
              <a:t>stdin</a:t>
            </a:r>
            <a:r>
              <a:rPr lang="en-GB" dirty="0" smtClean="0"/>
              <a:t>&gt;", line 1, in &lt;module&gt;</a:t>
            </a:r>
          </a:p>
          <a:p>
            <a:r>
              <a:rPr lang="en-GB" dirty="0" err="1" smtClean="0"/>
              <a:t>ZeroDivisionError</a:t>
            </a:r>
            <a:r>
              <a:rPr lang="en-GB" dirty="0" smtClean="0"/>
              <a:t>: integer division or modulo by zero</a:t>
            </a:r>
            <a:endParaRPr lang="en-GB" dirty="0"/>
          </a:p>
        </p:txBody>
      </p:sp>
      <p:sp>
        <p:nvSpPr>
          <p:cNvPr id="6" name="Rectangle 5"/>
          <p:cNvSpPr/>
          <p:nvPr/>
        </p:nvSpPr>
        <p:spPr>
          <a:xfrm>
            <a:off x="4211960" y="4725144"/>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open("not-there.txt")</a:t>
            </a:r>
          </a:p>
          <a:p>
            <a:r>
              <a:rPr lang="en-GB" dirty="0" err="1" smtClean="0"/>
              <a:t>Traceback</a:t>
            </a:r>
            <a:r>
              <a:rPr lang="en-GB" dirty="0" smtClean="0"/>
              <a:t> (most recent call last):</a:t>
            </a:r>
          </a:p>
          <a:p>
            <a:r>
              <a:rPr lang="en-GB" dirty="0" smtClean="0"/>
              <a:t>  File "&lt;</a:t>
            </a:r>
            <a:r>
              <a:rPr lang="en-GB" dirty="0" err="1" smtClean="0"/>
              <a:t>stdin</a:t>
            </a:r>
            <a:r>
              <a:rPr lang="en-GB" dirty="0" smtClean="0"/>
              <a:t>&gt;", line 1, in &lt;module&gt;</a:t>
            </a:r>
          </a:p>
          <a:p>
            <a:r>
              <a:rPr lang="en-GB" dirty="0" err="1" smtClean="0"/>
              <a:t>IOError</a:t>
            </a:r>
            <a:r>
              <a:rPr lang="en-GB" dirty="0" smtClean="0"/>
              <a:t>: [</a:t>
            </a:r>
            <a:r>
              <a:rPr lang="en-GB" dirty="0" err="1" smtClean="0"/>
              <a:t>Errno</a:t>
            </a:r>
            <a:r>
              <a:rPr lang="en-GB" dirty="0" smtClean="0"/>
              <a:t> 2] No such file or directory: 'not-there.txt'</a:t>
            </a:r>
            <a:endParaRPr lang="en-GB" dirty="0"/>
          </a:p>
        </p:txBody>
      </p:sp>
    </p:spTree>
    <p:extLst>
      <p:ext uri="{BB962C8B-B14F-4D97-AF65-F5344CB8AC3E}">
        <p14:creationId xmlns:p14="http://schemas.microsoft.com/office/powerpoint/2010/main" val="32718864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GB" dirty="0"/>
          </a:p>
        </p:txBody>
      </p:sp>
      <p:sp>
        <p:nvSpPr>
          <p:cNvPr id="3" name="Content Placeholder 2"/>
          <p:cNvSpPr>
            <a:spLocks noGrp="1"/>
          </p:cNvSpPr>
          <p:nvPr>
            <p:ph idx="1"/>
          </p:nvPr>
        </p:nvSpPr>
        <p:spPr>
          <a:xfrm>
            <a:off x="457200" y="1600201"/>
            <a:ext cx="8229600" cy="2404864"/>
          </a:xfrm>
        </p:spPr>
        <p:txBody>
          <a:bodyPr>
            <a:normAutofit fontScale="77500" lnSpcReduction="20000"/>
          </a:bodyPr>
          <a:lstStyle/>
          <a:p>
            <a:r>
              <a:rPr lang="en-GB" dirty="0" smtClean="0"/>
              <a:t>Python raises an </a:t>
            </a:r>
            <a:r>
              <a:rPr lang="en-GB" b="1" dirty="0" smtClean="0"/>
              <a:t>exception</a:t>
            </a:r>
            <a:r>
              <a:rPr lang="en-GB" dirty="0" smtClean="0"/>
              <a:t> in case of detected errors. We can write programs to handle such errors. We too can raise exceptions when an error case in encountered.</a:t>
            </a:r>
          </a:p>
          <a:p>
            <a:endParaRPr lang="en-GB" dirty="0" smtClean="0"/>
          </a:p>
          <a:p>
            <a:r>
              <a:rPr lang="en-GB" dirty="0" smtClean="0"/>
              <a:t>Exceptions are handled by using the try-except statements.</a:t>
            </a:r>
          </a:p>
          <a:p>
            <a:endParaRPr lang="en-GB" dirty="0" smtClean="0"/>
          </a:p>
        </p:txBody>
      </p:sp>
      <p:sp>
        <p:nvSpPr>
          <p:cNvPr id="4" name="Rectangle 3"/>
          <p:cNvSpPr/>
          <p:nvPr/>
        </p:nvSpPr>
        <p:spPr>
          <a:xfrm>
            <a:off x="1331640" y="3717032"/>
            <a:ext cx="6912768" cy="230832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import sys</a:t>
            </a:r>
          </a:p>
          <a:p>
            <a:r>
              <a:rPr lang="en-GB" dirty="0" smtClean="0"/>
              <a:t>filename = "</a:t>
            </a:r>
            <a:r>
              <a:rPr lang="en-GB" dirty="0" err="1" smtClean="0"/>
              <a:t>nofile</a:t>
            </a:r>
            <a:r>
              <a:rPr lang="en-GB" dirty="0" smtClean="0"/>
              <a:t>"</a:t>
            </a:r>
          </a:p>
          <a:p>
            <a:r>
              <a:rPr lang="en-GB" dirty="0" smtClean="0"/>
              <a:t>try:</a:t>
            </a:r>
          </a:p>
          <a:p>
            <a:r>
              <a:rPr lang="en-GB" dirty="0" smtClean="0"/>
              <a:t>  for row in open(filename):</a:t>
            </a:r>
          </a:p>
          <a:p>
            <a:r>
              <a:rPr lang="en-GB" dirty="0" smtClean="0"/>
              <a:t>     print(row)</a:t>
            </a:r>
          </a:p>
          <a:p>
            <a:r>
              <a:rPr lang="en-GB" dirty="0" smtClean="0"/>
              <a:t>except </a:t>
            </a:r>
            <a:r>
              <a:rPr lang="en-GB" dirty="0" err="1" smtClean="0"/>
              <a:t>IOError</a:t>
            </a:r>
            <a:r>
              <a:rPr lang="en-GB" dirty="0" smtClean="0"/>
              <a:t>:</a:t>
            </a:r>
          </a:p>
          <a:p>
            <a:r>
              <a:rPr lang="en-GB" dirty="0" smtClean="0"/>
              <a:t>     print( "The given file doesn't exist: ", filename)</a:t>
            </a:r>
          </a:p>
          <a:p>
            <a:r>
              <a:rPr lang="en-GB" dirty="0" smtClean="0"/>
              <a:t>     </a:t>
            </a:r>
            <a:r>
              <a:rPr lang="en-GB" dirty="0" err="1" smtClean="0"/>
              <a:t>sys.exit</a:t>
            </a:r>
            <a:r>
              <a:rPr lang="en-GB" dirty="0" smtClean="0"/>
              <a:t>(1)</a:t>
            </a:r>
          </a:p>
        </p:txBody>
      </p:sp>
    </p:spTree>
    <p:extLst>
      <p:ext uri="{BB962C8B-B14F-4D97-AF65-F5344CB8AC3E}">
        <p14:creationId xmlns:p14="http://schemas.microsoft.com/office/powerpoint/2010/main" val="19621058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a:t>
            </a:r>
            <a:endParaRPr lang="en-GB" dirty="0"/>
          </a:p>
        </p:txBody>
      </p:sp>
      <p:sp>
        <p:nvSpPr>
          <p:cNvPr id="3" name="Content Placeholder 2"/>
          <p:cNvSpPr>
            <a:spLocks noGrp="1"/>
          </p:cNvSpPr>
          <p:nvPr>
            <p:ph idx="1"/>
          </p:nvPr>
        </p:nvSpPr>
        <p:spPr>
          <a:xfrm>
            <a:off x="457200" y="1600200"/>
            <a:ext cx="1954560" cy="2908919"/>
          </a:xfrm>
        </p:spPr>
        <p:txBody>
          <a:bodyPr>
            <a:normAutofit fontScale="85000" lnSpcReduction="10000"/>
          </a:bodyPr>
          <a:lstStyle/>
          <a:p>
            <a:r>
              <a:rPr lang="en-GB" dirty="0" smtClean="0"/>
              <a:t>The except statement can be written in multiple ways:</a:t>
            </a:r>
          </a:p>
          <a:p>
            <a:endParaRPr lang="en-GB" dirty="0" smtClean="0"/>
          </a:p>
        </p:txBody>
      </p:sp>
      <p:sp>
        <p:nvSpPr>
          <p:cNvPr id="4" name="Rectangle 3"/>
          <p:cNvSpPr/>
          <p:nvPr/>
        </p:nvSpPr>
        <p:spPr>
          <a:xfrm>
            <a:off x="2699792" y="197346"/>
            <a:ext cx="5832648" cy="618630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 catch all exceptions</a:t>
            </a:r>
          </a:p>
          <a:p>
            <a:r>
              <a:rPr lang="en-GB" dirty="0" smtClean="0"/>
              <a:t>try:</a:t>
            </a:r>
          </a:p>
          <a:p>
            <a:r>
              <a:rPr lang="en-GB" dirty="0" smtClean="0"/>
              <a:t>    ...</a:t>
            </a:r>
          </a:p>
          <a:p>
            <a:r>
              <a:rPr lang="en-GB" dirty="0" smtClean="0"/>
              <a:t>except:</a:t>
            </a:r>
          </a:p>
          <a:p>
            <a:endParaRPr lang="en-GB" dirty="0" smtClean="0"/>
          </a:p>
          <a:p>
            <a:r>
              <a:rPr lang="en-GB" dirty="0" smtClean="0"/>
              <a:t># catch just one exception</a:t>
            </a:r>
          </a:p>
          <a:p>
            <a:r>
              <a:rPr lang="en-GB" dirty="0" smtClean="0"/>
              <a:t>try:</a:t>
            </a:r>
          </a:p>
          <a:p>
            <a:r>
              <a:rPr lang="en-GB" dirty="0" smtClean="0"/>
              <a:t>    ...</a:t>
            </a:r>
          </a:p>
          <a:p>
            <a:r>
              <a:rPr lang="en-GB" dirty="0" smtClean="0"/>
              <a:t>except </a:t>
            </a:r>
            <a:r>
              <a:rPr lang="en-GB" dirty="0" err="1" smtClean="0"/>
              <a:t>IOError</a:t>
            </a:r>
            <a:r>
              <a:rPr lang="en-GB" dirty="0" smtClean="0"/>
              <a:t>:</a:t>
            </a:r>
          </a:p>
          <a:p>
            <a:r>
              <a:rPr lang="en-GB" dirty="0" smtClean="0"/>
              <a:t>    ...</a:t>
            </a:r>
          </a:p>
          <a:p>
            <a:endParaRPr lang="en-GB" dirty="0" smtClean="0"/>
          </a:p>
          <a:p>
            <a:r>
              <a:rPr lang="en-GB" dirty="0" smtClean="0"/>
              <a:t># catch one exception, but provide the exception object</a:t>
            </a:r>
          </a:p>
          <a:p>
            <a:r>
              <a:rPr lang="en-GB" dirty="0" smtClean="0"/>
              <a:t>try:</a:t>
            </a:r>
          </a:p>
          <a:p>
            <a:r>
              <a:rPr lang="en-GB" dirty="0" smtClean="0"/>
              <a:t>    ...</a:t>
            </a:r>
          </a:p>
          <a:p>
            <a:r>
              <a:rPr lang="en-GB" dirty="0" smtClean="0"/>
              <a:t>except </a:t>
            </a:r>
            <a:r>
              <a:rPr lang="en-GB" dirty="0" err="1" smtClean="0"/>
              <a:t>IOError</a:t>
            </a:r>
            <a:r>
              <a:rPr lang="en-GB" dirty="0" smtClean="0"/>
              <a:t>, e:</a:t>
            </a:r>
          </a:p>
          <a:p>
            <a:r>
              <a:rPr lang="en-GB" dirty="0" smtClean="0"/>
              <a:t>    ...</a:t>
            </a:r>
          </a:p>
          <a:p>
            <a:endParaRPr lang="en-GB" dirty="0" smtClean="0"/>
          </a:p>
          <a:p>
            <a:r>
              <a:rPr lang="en-GB" dirty="0" smtClean="0"/>
              <a:t># catch more than one exception</a:t>
            </a:r>
          </a:p>
          <a:p>
            <a:r>
              <a:rPr lang="en-GB" dirty="0" smtClean="0"/>
              <a:t>try:</a:t>
            </a:r>
          </a:p>
          <a:p>
            <a:r>
              <a:rPr lang="en-GB" dirty="0" smtClean="0"/>
              <a:t>    ...</a:t>
            </a:r>
          </a:p>
          <a:p>
            <a:r>
              <a:rPr lang="en-GB" dirty="0" smtClean="0"/>
              <a:t>except (</a:t>
            </a:r>
            <a:r>
              <a:rPr lang="en-GB" dirty="0" err="1" smtClean="0"/>
              <a:t>IOError</a:t>
            </a:r>
            <a:r>
              <a:rPr lang="en-GB" dirty="0" smtClean="0"/>
              <a:t>, </a:t>
            </a:r>
            <a:r>
              <a:rPr lang="en-GB" dirty="0" err="1" smtClean="0"/>
              <a:t>ValueError</a:t>
            </a:r>
            <a:r>
              <a:rPr lang="en-GB" dirty="0" smtClean="0"/>
              <a:t>), e:</a:t>
            </a:r>
          </a:p>
          <a:p>
            <a:r>
              <a:rPr lang="en-GB" dirty="0" smtClean="0"/>
              <a:t>    ...</a:t>
            </a:r>
            <a:endParaRPr lang="en-GB" dirty="0"/>
          </a:p>
        </p:txBody>
      </p:sp>
    </p:spTree>
    <p:extLst>
      <p:ext uri="{BB962C8B-B14F-4D97-AF65-F5344CB8AC3E}">
        <p14:creationId xmlns:p14="http://schemas.microsoft.com/office/powerpoint/2010/main" val="6068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Precedence</a:t>
            </a:r>
            <a:endParaRPr lang="en-GB" dirty="0"/>
          </a:p>
        </p:txBody>
      </p:sp>
      <p:sp>
        <p:nvSpPr>
          <p:cNvPr id="3" name="Content Placeholder 2"/>
          <p:cNvSpPr>
            <a:spLocks noGrp="1"/>
          </p:cNvSpPr>
          <p:nvPr>
            <p:ph idx="1"/>
          </p:nvPr>
        </p:nvSpPr>
        <p:spPr>
          <a:xfrm>
            <a:off x="457200" y="1600201"/>
            <a:ext cx="8229600" cy="2980928"/>
          </a:xfrm>
        </p:spPr>
        <p:txBody>
          <a:bodyPr>
            <a:normAutofit fontScale="92500" lnSpcReduction="20000"/>
          </a:bodyPr>
          <a:lstStyle/>
          <a:p>
            <a:r>
              <a:rPr lang="en-GB" dirty="0" smtClean="0"/>
              <a:t>There are strict rules of precedence (see over)</a:t>
            </a:r>
          </a:p>
          <a:p>
            <a:r>
              <a:rPr lang="en-GB" dirty="0" smtClean="0"/>
              <a:t>All </a:t>
            </a:r>
            <a:r>
              <a:rPr lang="en-GB" dirty="0"/>
              <a:t>the operators except </a:t>
            </a:r>
            <a:r>
              <a:rPr lang="en-GB" dirty="0" smtClean="0">
                <a:effectLst/>
              </a:rPr>
              <a:t>**</a:t>
            </a:r>
            <a:r>
              <a:rPr lang="en-GB" dirty="0"/>
              <a:t> are left-</a:t>
            </a:r>
            <a:r>
              <a:rPr lang="en-GB" dirty="0" err="1"/>
              <a:t>associcate</a:t>
            </a:r>
            <a:r>
              <a:rPr lang="en-GB" dirty="0"/>
              <a:t>, that means that the application of the operators starts from left to </a:t>
            </a:r>
            <a:r>
              <a:rPr lang="en-GB" dirty="0" smtClean="0"/>
              <a:t>right where precedence is equal.</a:t>
            </a:r>
          </a:p>
          <a:p>
            <a:r>
              <a:rPr lang="en-GB" dirty="0" smtClean="0"/>
              <a:t>Precedence may be overcome by using Parenthesis</a:t>
            </a:r>
            <a:endParaRPr lang="en-GB" dirty="0"/>
          </a:p>
        </p:txBody>
      </p:sp>
      <p:sp>
        <p:nvSpPr>
          <p:cNvPr id="4" name="Rectangle 3"/>
          <p:cNvSpPr/>
          <p:nvPr/>
        </p:nvSpPr>
        <p:spPr>
          <a:xfrm>
            <a:off x="2411760" y="4509120"/>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2 + 3 * 4</a:t>
            </a:r>
          </a:p>
          <a:p>
            <a:r>
              <a:rPr lang="en-GB" dirty="0" smtClean="0"/>
              <a:t>14</a:t>
            </a:r>
          </a:p>
          <a:p>
            <a:endParaRPr lang="en-GB" dirty="0" smtClean="0"/>
          </a:p>
          <a:p>
            <a:r>
              <a:rPr lang="en-GB" dirty="0" smtClean="0"/>
              <a:t>&gt;&gt;&gt; (2 + 3) * 4</a:t>
            </a:r>
          </a:p>
          <a:p>
            <a:r>
              <a:rPr lang="en-GB" dirty="0" smtClean="0"/>
              <a:t>20</a:t>
            </a:r>
            <a:endParaRPr lang="en-GB" dirty="0"/>
          </a:p>
        </p:txBody>
      </p:sp>
    </p:spTree>
    <p:extLst>
      <p:ext uri="{BB962C8B-B14F-4D97-AF65-F5344CB8AC3E}">
        <p14:creationId xmlns:p14="http://schemas.microsoft.com/office/powerpoint/2010/main" val="104561970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a:t>
            </a:r>
            <a:r>
              <a:rPr lang="en-GB" dirty="0"/>
              <a:t>e</a:t>
            </a:r>
            <a:r>
              <a:rPr lang="en-GB" dirty="0" smtClean="0"/>
              <a:t>xcepts</a:t>
            </a:r>
            <a:endParaRPr lang="en-GB" dirty="0"/>
          </a:p>
        </p:txBody>
      </p:sp>
      <p:sp>
        <p:nvSpPr>
          <p:cNvPr id="3" name="Content Placeholder 2"/>
          <p:cNvSpPr>
            <a:spLocks noGrp="1"/>
          </p:cNvSpPr>
          <p:nvPr>
            <p:ph idx="1"/>
          </p:nvPr>
        </p:nvSpPr>
        <p:spPr>
          <a:xfrm>
            <a:off x="467544" y="1556793"/>
            <a:ext cx="8229600" cy="792088"/>
          </a:xfrm>
        </p:spPr>
        <p:txBody>
          <a:bodyPr>
            <a:normAutofit fontScale="85000" lnSpcReduction="20000"/>
          </a:bodyPr>
          <a:lstStyle/>
          <a:p>
            <a:r>
              <a:rPr lang="en-GB" dirty="0" smtClean="0"/>
              <a:t>It is possible to have more than one </a:t>
            </a:r>
            <a:r>
              <a:rPr lang="en-GB" i="1" dirty="0" smtClean="0"/>
              <a:t>except </a:t>
            </a:r>
            <a:r>
              <a:rPr lang="en-GB" dirty="0" smtClean="0"/>
              <a:t>statement with one </a:t>
            </a:r>
            <a:r>
              <a:rPr lang="en-GB" i="1" dirty="0" smtClean="0"/>
              <a:t>try</a:t>
            </a:r>
            <a:r>
              <a:rPr lang="en-GB" dirty="0" smtClean="0"/>
              <a:t>.</a:t>
            </a:r>
          </a:p>
          <a:p>
            <a:endParaRPr lang="en-GB" dirty="0" smtClean="0"/>
          </a:p>
        </p:txBody>
      </p:sp>
      <p:sp>
        <p:nvSpPr>
          <p:cNvPr id="4" name="Rectangle 3"/>
          <p:cNvSpPr/>
          <p:nvPr/>
        </p:nvSpPr>
        <p:spPr>
          <a:xfrm>
            <a:off x="827584" y="3212976"/>
            <a:ext cx="7776864" cy="203132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try:</a:t>
            </a:r>
          </a:p>
          <a:p>
            <a:r>
              <a:rPr lang="en-GB" dirty="0" smtClean="0"/>
              <a:t>    ...</a:t>
            </a:r>
          </a:p>
          <a:p>
            <a:r>
              <a:rPr lang="en-GB" dirty="0" smtClean="0"/>
              <a:t>except </a:t>
            </a:r>
            <a:r>
              <a:rPr lang="en-GB" dirty="0" err="1" smtClean="0"/>
              <a:t>IOError</a:t>
            </a:r>
            <a:r>
              <a:rPr lang="en-GB" dirty="0" smtClean="0"/>
              <a:t>, e:</a:t>
            </a:r>
          </a:p>
          <a:p>
            <a:r>
              <a:rPr lang="en-GB" dirty="0" smtClean="0"/>
              <a:t>    print ("Unable to open the file (%s): %s" % (</a:t>
            </a:r>
            <a:r>
              <a:rPr lang="en-GB" dirty="0" err="1" smtClean="0"/>
              <a:t>str</a:t>
            </a:r>
            <a:r>
              <a:rPr lang="en-GB" dirty="0" smtClean="0"/>
              <a:t>(e), filename))</a:t>
            </a:r>
          </a:p>
          <a:p>
            <a:r>
              <a:rPr lang="en-GB" dirty="0" smtClean="0"/>
              <a:t>    </a:t>
            </a:r>
            <a:r>
              <a:rPr lang="en-GB" dirty="0" err="1" smtClean="0"/>
              <a:t>sys.exit</a:t>
            </a:r>
            <a:r>
              <a:rPr lang="en-GB" dirty="0" smtClean="0"/>
              <a:t>(1)</a:t>
            </a:r>
          </a:p>
          <a:p>
            <a:r>
              <a:rPr lang="en-GB" dirty="0" smtClean="0"/>
              <a:t>except </a:t>
            </a:r>
            <a:r>
              <a:rPr lang="en-GB" dirty="0" err="1" smtClean="0"/>
              <a:t>FormatError</a:t>
            </a:r>
            <a:r>
              <a:rPr lang="en-GB" dirty="0" smtClean="0"/>
              <a:t>, e:</a:t>
            </a:r>
          </a:p>
          <a:p>
            <a:r>
              <a:rPr lang="en-GB" dirty="0" smtClean="0"/>
              <a:t>    print ("File is badly formatted (%s): %s" % (</a:t>
            </a:r>
            <a:r>
              <a:rPr lang="en-GB" dirty="0" err="1" smtClean="0"/>
              <a:t>str</a:t>
            </a:r>
            <a:r>
              <a:rPr lang="en-GB" dirty="0" smtClean="0"/>
              <a:t>(e), filename))</a:t>
            </a:r>
            <a:endParaRPr lang="en-GB" dirty="0"/>
          </a:p>
        </p:txBody>
      </p:sp>
    </p:spTree>
    <p:extLst>
      <p:ext uri="{BB962C8B-B14F-4D97-AF65-F5344CB8AC3E}">
        <p14:creationId xmlns:p14="http://schemas.microsoft.com/office/powerpoint/2010/main" val="32639871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t>
            </a:r>
            <a:r>
              <a:rPr lang="en-GB" dirty="0" smtClean="0"/>
              <a:t>lse</a:t>
            </a:r>
            <a:endParaRPr lang="en-GB" dirty="0"/>
          </a:p>
        </p:txBody>
      </p:sp>
      <p:sp>
        <p:nvSpPr>
          <p:cNvPr id="3" name="Content Placeholder 2"/>
          <p:cNvSpPr>
            <a:spLocks noGrp="1"/>
          </p:cNvSpPr>
          <p:nvPr>
            <p:ph idx="1"/>
          </p:nvPr>
        </p:nvSpPr>
        <p:spPr>
          <a:xfrm>
            <a:off x="457200" y="1600201"/>
            <a:ext cx="8229600" cy="1252736"/>
          </a:xfrm>
        </p:spPr>
        <p:txBody>
          <a:bodyPr>
            <a:normAutofit fontScale="92500" lnSpcReduction="20000"/>
          </a:bodyPr>
          <a:lstStyle/>
          <a:p>
            <a:r>
              <a:rPr lang="en-GB" dirty="0" smtClean="0"/>
              <a:t>The try statement can have an optional else clause, which is executed only if no exception is raised in the try-block.</a:t>
            </a:r>
          </a:p>
          <a:p>
            <a:endParaRPr lang="en-GB" dirty="0" smtClean="0"/>
          </a:p>
        </p:txBody>
      </p:sp>
      <p:sp>
        <p:nvSpPr>
          <p:cNvPr id="4" name="Rectangle 3"/>
          <p:cNvSpPr/>
          <p:nvPr/>
        </p:nvSpPr>
        <p:spPr>
          <a:xfrm>
            <a:off x="899592" y="3386626"/>
            <a:ext cx="7344816" cy="203132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try:</a:t>
            </a:r>
          </a:p>
          <a:p>
            <a:r>
              <a:rPr lang="en-GB" dirty="0" smtClean="0"/>
              <a:t>    ...</a:t>
            </a:r>
          </a:p>
          <a:p>
            <a:r>
              <a:rPr lang="en-GB" dirty="0" smtClean="0"/>
              <a:t>except </a:t>
            </a:r>
            <a:r>
              <a:rPr lang="en-GB" dirty="0" err="1" smtClean="0"/>
              <a:t>IOError</a:t>
            </a:r>
            <a:r>
              <a:rPr lang="en-GB" dirty="0" smtClean="0"/>
              <a:t>, e:</a:t>
            </a:r>
          </a:p>
          <a:p>
            <a:r>
              <a:rPr lang="en-GB" dirty="0" smtClean="0"/>
              <a:t>    print ("Unable to open the file (%s): %s" % (</a:t>
            </a:r>
            <a:r>
              <a:rPr lang="en-GB" dirty="0" err="1" smtClean="0"/>
              <a:t>str</a:t>
            </a:r>
            <a:r>
              <a:rPr lang="en-GB" dirty="0" smtClean="0"/>
              <a:t>(e), filename))</a:t>
            </a:r>
          </a:p>
          <a:p>
            <a:r>
              <a:rPr lang="en-GB" dirty="0" smtClean="0"/>
              <a:t>    </a:t>
            </a:r>
            <a:r>
              <a:rPr lang="en-GB" dirty="0" err="1" smtClean="0"/>
              <a:t>sys.exit</a:t>
            </a:r>
            <a:r>
              <a:rPr lang="en-GB" dirty="0" smtClean="0"/>
              <a:t>(1)</a:t>
            </a:r>
          </a:p>
          <a:p>
            <a:r>
              <a:rPr lang="en-GB" dirty="0" smtClean="0"/>
              <a:t>else:</a:t>
            </a:r>
          </a:p>
          <a:p>
            <a:r>
              <a:rPr lang="en-GB" dirty="0" smtClean="0"/>
              <a:t>    print ("successfully opened the file", filename)</a:t>
            </a:r>
            <a:endParaRPr lang="en-GB" dirty="0"/>
          </a:p>
        </p:txBody>
      </p:sp>
    </p:spTree>
    <p:extLst>
      <p:ext uri="{BB962C8B-B14F-4D97-AF65-F5344CB8AC3E}">
        <p14:creationId xmlns:p14="http://schemas.microsoft.com/office/powerpoint/2010/main" val="37310314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inally</a:t>
            </a:r>
            <a:endParaRPr lang="en-GB" dirty="0"/>
          </a:p>
        </p:txBody>
      </p:sp>
      <p:sp>
        <p:nvSpPr>
          <p:cNvPr id="3" name="Content Placeholder 2"/>
          <p:cNvSpPr>
            <a:spLocks noGrp="1"/>
          </p:cNvSpPr>
          <p:nvPr>
            <p:ph idx="1"/>
          </p:nvPr>
        </p:nvSpPr>
        <p:spPr>
          <a:xfrm>
            <a:off x="457200" y="1600201"/>
            <a:ext cx="8229600" cy="1108720"/>
          </a:xfrm>
        </p:spPr>
        <p:txBody>
          <a:bodyPr>
            <a:normAutofit fontScale="85000" lnSpcReduction="20000"/>
          </a:bodyPr>
          <a:lstStyle/>
          <a:p>
            <a:r>
              <a:rPr lang="en-GB" dirty="0" smtClean="0"/>
              <a:t>There can be an optional </a:t>
            </a:r>
            <a:r>
              <a:rPr lang="en-GB" i="1" dirty="0" smtClean="0"/>
              <a:t>finally</a:t>
            </a:r>
            <a:r>
              <a:rPr lang="en-GB" dirty="0" smtClean="0"/>
              <a:t> clause with a try statement, which is executed irrespective of whether or not exception has occurred.</a:t>
            </a:r>
          </a:p>
          <a:p>
            <a:endParaRPr lang="en-GB" dirty="0" smtClean="0"/>
          </a:p>
        </p:txBody>
      </p:sp>
      <p:sp>
        <p:nvSpPr>
          <p:cNvPr id="4" name="Rectangle 3"/>
          <p:cNvSpPr/>
          <p:nvPr/>
        </p:nvSpPr>
        <p:spPr>
          <a:xfrm>
            <a:off x="1907704" y="3284984"/>
            <a:ext cx="5958408" cy="203132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try:</a:t>
            </a:r>
          </a:p>
          <a:p>
            <a:r>
              <a:rPr lang="en-GB" dirty="0" smtClean="0"/>
              <a:t>    ...</a:t>
            </a:r>
          </a:p>
          <a:p>
            <a:r>
              <a:rPr lang="en-GB" dirty="0" smtClean="0"/>
              <a:t>except </a:t>
            </a:r>
            <a:r>
              <a:rPr lang="en-GB" dirty="0" err="1" smtClean="0"/>
              <a:t>IOError</a:t>
            </a:r>
            <a:r>
              <a:rPr lang="en-GB" dirty="0" smtClean="0"/>
              <a:t>, e:</a:t>
            </a:r>
          </a:p>
          <a:p>
            <a:r>
              <a:rPr lang="en-GB" dirty="0" smtClean="0"/>
              <a:t>    print("Unable to open the file (%s): %s" % (</a:t>
            </a:r>
            <a:r>
              <a:rPr lang="en-GB" dirty="0" err="1" smtClean="0"/>
              <a:t>str</a:t>
            </a:r>
            <a:r>
              <a:rPr lang="en-GB" dirty="0" smtClean="0"/>
              <a:t>(e), filename))</a:t>
            </a:r>
          </a:p>
          <a:p>
            <a:r>
              <a:rPr lang="en-GB" dirty="0" smtClean="0"/>
              <a:t>    </a:t>
            </a:r>
            <a:r>
              <a:rPr lang="en-GB" dirty="0" err="1" smtClean="0"/>
              <a:t>sys.exit</a:t>
            </a:r>
            <a:r>
              <a:rPr lang="en-GB" dirty="0" smtClean="0"/>
              <a:t>(1)</a:t>
            </a:r>
          </a:p>
          <a:p>
            <a:r>
              <a:rPr lang="en-GB" dirty="0" smtClean="0"/>
              <a:t>finally:</a:t>
            </a:r>
          </a:p>
          <a:p>
            <a:r>
              <a:rPr lang="en-GB" dirty="0" smtClean="0"/>
              <a:t>    </a:t>
            </a:r>
            <a:r>
              <a:rPr lang="en-GB" dirty="0" err="1" smtClean="0"/>
              <a:t>delete_temp_files</a:t>
            </a:r>
            <a:r>
              <a:rPr lang="en-GB" dirty="0" smtClean="0"/>
              <a:t>()</a:t>
            </a:r>
            <a:endParaRPr lang="en-GB" dirty="0"/>
          </a:p>
        </p:txBody>
      </p:sp>
    </p:spTree>
    <p:extLst>
      <p:ext uri="{BB962C8B-B14F-4D97-AF65-F5344CB8AC3E}">
        <p14:creationId xmlns:p14="http://schemas.microsoft.com/office/powerpoint/2010/main" val="2221111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aise</a:t>
            </a:r>
            <a:endParaRPr lang="en-GB" dirty="0"/>
          </a:p>
        </p:txBody>
      </p:sp>
      <p:sp>
        <p:nvSpPr>
          <p:cNvPr id="3" name="Content Placeholder 2"/>
          <p:cNvSpPr>
            <a:spLocks noGrp="1"/>
          </p:cNvSpPr>
          <p:nvPr>
            <p:ph idx="1"/>
          </p:nvPr>
        </p:nvSpPr>
        <p:spPr>
          <a:xfrm>
            <a:off x="457200" y="1600200"/>
            <a:ext cx="8229600" cy="4565103"/>
          </a:xfrm>
        </p:spPr>
        <p:txBody>
          <a:bodyPr>
            <a:normAutofit lnSpcReduction="10000"/>
          </a:bodyPr>
          <a:lstStyle/>
          <a:p>
            <a:r>
              <a:rPr lang="en-GB" dirty="0" smtClean="0"/>
              <a:t>Exceptions may be raised using the </a:t>
            </a:r>
            <a:r>
              <a:rPr lang="en-GB" i="1" dirty="0" smtClean="0"/>
              <a:t>raise </a:t>
            </a:r>
            <a:r>
              <a:rPr lang="en-GB" dirty="0" smtClean="0"/>
              <a:t>keyword.</a:t>
            </a:r>
          </a:p>
          <a:p>
            <a:endParaRPr lang="en-GB" dirty="0" smtClean="0"/>
          </a:p>
          <a:p>
            <a:r>
              <a:rPr lang="en-GB" dirty="0" smtClean="0"/>
              <a:t>All exceptions are extended from the built-in </a:t>
            </a:r>
            <a:r>
              <a:rPr lang="en-GB" i="1" dirty="0" smtClean="0"/>
              <a:t>Exception</a:t>
            </a:r>
            <a:r>
              <a:rPr lang="en-GB" dirty="0" smtClean="0"/>
              <a:t> class.</a:t>
            </a:r>
          </a:p>
          <a:p>
            <a:endParaRPr lang="en-GB" dirty="0"/>
          </a:p>
          <a:p>
            <a:endParaRPr lang="en-GB" dirty="0" smtClean="0"/>
          </a:p>
          <a:p>
            <a:r>
              <a:rPr lang="en-GB" dirty="0" smtClean="0"/>
              <a:t>You can define and raise exceptions of your own making</a:t>
            </a:r>
          </a:p>
          <a:p>
            <a:endParaRPr lang="en-GB" dirty="0" smtClean="0"/>
          </a:p>
        </p:txBody>
      </p:sp>
      <p:sp>
        <p:nvSpPr>
          <p:cNvPr id="4" name="Rectangle 3"/>
          <p:cNvSpPr/>
          <p:nvPr/>
        </p:nvSpPr>
        <p:spPr>
          <a:xfrm>
            <a:off x="2411760" y="2708920"/>
            <a:ext cx="3261855" cy="369332"/>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GB" dirty="0" smtClean="0"/>
              <a:t>raise Exception("error message")</a:t>
            </a:r>
            <a:endParaRPr lang="en-GB" dirty="0"/>
          </a:p>
        </p:txBody>
      </p:sp>
      <p:sp>
        <p:nvSpPr>
          <p:cNvPr id="5" name="Rectangle 4"/>
          <p:cNvSpPr/>
          <p:nvPr/>
        </p:nvSpPr>
        <p:spPr>
          <a:xfrm>
            <a:off x="2239766" y="4437112"/>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class </a:t>
            </a:r>
            <a:r>
              <a:rPr lang="en-GB" dirty="0" err="1" smtClean="0"/>
              <a:t>ParseError</a:t>
            </a:r>
            <a:r>
              <a:rPr lang="en-GB" dirty="0" smtClean="0"/>
              <a:t>(Exception):</a:t>
            </a:r>
          </a:p>
          <a:p>
            <a:r>
              <a:rPr lang="en-GB" dirty="0" smtClean="0"/>
              <a:t>	pass</a:t>
            </a:r>
            <a:endParaRPr lang="en-GB" dirty="0"/>
          </a:p>
        </p:txBody>
      </p:sp>
    </p:spTree>
    <p:extLst>
      <p:ext uri="{BB962C8B-B14F-4D97-AF65-F5344CB8AC3E}">
        <p14:creationId xmlns:p14="http://schemas.microsoft.com/office/powerpoint/2010/main" val="3195871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Magic DUNDER Methods</a:t>
            </a:r>
            <a:endParaRPr lang="en-GB" dirty="0"/>
          </a:p>
        </p:txBody>
      </p:sp>
      <p:sp>
        <p:nvSpPr>
          <p:cNvPr id="3" name="Content Placeholder 2"/>
          <p:cNvSpPr>
            <a:spLocks noGrp="1"/>
          </p:cNvSpPr>
          <p:nvPr>
            <p:ph idx="1"/>
          </p:nvPr>
        </p:nvSpPr>
        <p:spPr/>
        <p:txBody>
          <a:bodyPr>
            <a:normAutofit lnSpcReduction="10000"/>
          </a:bodyPr>
          <a:lstStyle/>
          <a:p>
            <a:r>
              <a:rPr lang="en-GB" dirty="0" smtClean="0"/>
              <a:t>In Python you can use the print function to print almost anything</a:t>
            </a:r>
          </a:p>
          <a:p>
            <a:r>
              <a:rPr lang="en-GB" dirty="0" smtClean="0"/>
              <a:t>print() relies upon the object being printed to 'know' how to represent itself as a string</a:t>
            </a:r>
          </a:p>
          <a:p>
            <a:r>
              <a:rPr lang="en-GB" dirty="0" smtClean="0"/>
              <a:t>Behind the scenes, an object's __</a:t>
            </a:r>
            <a:r>
              <a:rPr lang="en-GB" dirty="0" err="1" smtClean="0"/>
              <a:t>str</a:t>
            </a:r>
            <a:r>
              <a:rPr lang="en-GB" dirty="0" smtClean="0"/>
              <a:t>__() method is automatically called when you attempt to print the object</a:t>
            </a:r>
          </a:p>
          <a:p>
            <a:r>
              <a:rPr lang="en-GB" dirty="0" smtClean="0"/>
              <a:t>The __</a:t>
            </a:r>
            <a:r>
              <a:rPr lang="en-GB" dirty="0" err="1" smtClean="0"/>
              <a:t>str</a:t>
            </a:r>
            <a:r>
              <a:rPr lang="en-GB" dirty="0" smtClean="0"/>
              <a:t>__() method must return the appropriate string representation</a:t>
            </a:r>
            <a:endParaRPr lang="en-GB" dirty="0"/>
          </a:p>
        </p:txBody>
      </p:sp>
    </p:spTree>
    <p:extLst>
      <p:ext uri="{BB962C8B-B14F-4D97-AF65-F5344CB8AC3E}">
        <p14:creationId xmlns:p14="http://schemas.microsoft.com/office/powerpoint/2010/main" val="219853028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DUNDER and MAGIC</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So – lets be clear. When you print() an object, the print implementation calls the object's __</a:t>
            </a:r>
            <a:r>
              <a:rPr lang="en-GB" dirty="0" err="1" smtClean="0"/>
              <a:t>str</a:t>
            </a:r>
            <a:r>
              <a:rPr lang="en-GB" dirty="0" smtClean="0"/>
              <a:t>__() method (if it has one) and the string returned by that method is what is printed.</a:t>
            </a:r>
          </a:p>
          <a:p>
            <a:r>
              <a:rPr lang="en-GB" dirty="0" smtClean="0"/>
              <a:t>Methods that are called automatically by the Python runtime system in this way are termed DUNDER (double-underscore) or sometimes MAGIC methods.</a:t>
            </a:r>
          </a:p>
          <a:p>
            <a:r>
              <a:rPr lang="en-GB" dirty="0" smtClean="0"/>
              <a:t>Note that when you use the </a:t>
            </a:r>
            <a:r>
              <a:rPr lang="en-GB" dirty="0" err="1" smtClean="0"/>
              <a:t>str</a:t>
            </a:r>
            <a:r>
              <a:rPr lang="en-GB" dirty="0" smtClean="0"/>
              <a:t>() function this also automatically calls __</a:t>
            </a:r>
            <a:r>
              <a:rPr lang="en-GB" dirty="0" err="1" smtClean="0"/>
              <a:t>str</a:t>
            </a:r>
            <a:r>
              <a:rPr lang="en-GB" dirty="0" smtClean="0"/>
              <a:t>__()</a:t>
            </a:r>
            <a:endParaRPr lang="en-GB" dirty="0"/>
          </a:p>
        </p:txBody>
      </p:sp>
    </p:spTree>
    <p:extLst>
      <p:ext uri="{BB962C8B-B14F-4D97-AF65-F5344CB8AC3E}">
        <p14:creationId xmlns:p14="http://schemas.microsoft.com/office/powerpoint/2010/main" val="279944724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DUNDER Constructors</a:t>
            </a:r>
            <a:endParaRPr lang="en-GB" dirty="0"/>
          </a:p>
        </p:txBody>
      </p:sp>
      <p:sp>
        <p:nvSpPr>
          <p:cNvPr id="3" name="Content Placeholder 2"/>
          <p:cNvSpPr>
            <a:spLocks noGrp="1"/>
          </p:cNvSpPr>
          <p:nvPr>
            <p:ph idx="1"/>
          </p:nvPr>
        </p:nvSpPr>
        <p:spPr>
          <a:xfrm>
            <a:off x="457200" y="1600201"/>
            <a:ext cx="8229600" cy="1180727"/>
          </a:xfrm>
        </p:spPr>
        <p:txBody>
          <a:bodyPr>
            <a:normAutofit fontScale="77500" lnSpcReduction="20000"/>
          </a:bodyPr>
          <a:lstStyle/>
          <a:p>
            <a:r>
              <a:rPr lang="en-GB" dirty="0" smtClean="0"/>
              <a:t>All classes in Python have the magic method __</a:t>
            </a:r>
            <a:r>
              <a:rPr lang="en-GB" dirty="0" err="1" smtClean="0"/>
              <a:t>init</a:t>
            </a:r>
            <a:r>
              <a:rPr lang="en-GB" dirty="0" smtClean="0"/>
              <a:t>__() which is automatically called when a new object is created. The example below thus contains TWO </a:t>
            </a:r>
            <a:r>
              <a:rPr lang="en-GB" dirty="0" err="1" smtClean="0"/>
              <a:t>dunder</a:t>
            </a:r>
            <a:r>
              <a:rPr lang="en-GB" dirty="0" smtClean="0"/>
              <a:t> methods:</a:t>
            </a:r>
          </a:p>
          <a:p>
            <a:endParaRPr lang="en-GB" dirty="0"/>
          </a:p>
        </p:txBody>
      </p:sp>
      <p:sp>
        <p:nvSpPr>
          <p:cNvPr id="4" name="Rectangle 3"/>
          <p:cNvSpPr/>
          <p:nvPr/>
        </p:nvSpPr>
        <p:spPr>
          <a:xfrm>
            <a:off x="755576" y="3068960"/>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class Person(object):</a:t>
            </a:r>
          </a:p>
          <a:p>
            <a:r>
              <a:rPr lang="en-GB" dirty="0" smtClean="0"/>
              <a:t>    </a:t>
            </a:r>
            <a:r>
              <a:rPr lang="en-GB" dirty="0" err="1" smtClean="0"/>
              <a:t>def</a:t>
            </a:r>
            <a:r>
              <a:rPr lang="en-GB" dirty="0" smtClean="0"/>
              <a:t> __</a:t>
            </a:r>
            <a:r>
              <a:rPr lang="en-GB" dirty="0" err="1" smtClean="0"/>
              <a:t>init</a:t>
            </a:r>
            <a:r>
              <a:rPr lang="en-GB" dirty="0" smtClean="0"/>
              <a:t>__(self, name):</a:t>
            </a:r>
          </a:p>
          <a:p>
            <a:r>
              <a:rPr lang="en-GB" dirty="0" smtClean="0"/>
              <a:t>        self.name=name</a:t>
            </a:r>
          </a:p>
          <a:p>
            <a:r>
              <a:rPr lang="en-GB" dirty="0" smtClean="0"/>
              <a:t>    </a:t>
            </a:r>
            <a:r>
              <a:rPr lang="en-GB" dirty="0" err="1" smtClean="0"/>
              <a:t>def</a:t>
            </a:r>
            <a:r>
              <a:rPr lang="en-GB" dirty="0" smtClean="0"/>
              <a:t> __</a:t>
            </a:r>
            <a:r>
              <a:rPr lang="en-GB" dirty="0" err="1" smtClean="0"/>
              <a:t>str</a:t>
            </a:r>
            <a:r>
              <a:rPr lang="en-GB" dirty="0" smtClean="0"/>
              <a:t>__(self):</a:t>
            </a:r>
          </a:p>
          <a:p>
            <a:r>
              <a:rPr lang="en-GB" dirty="0" smtClean="0"/>
              <a:t>        return self.name</a:t>
            </a:r>
          </a:p>
          <a:p>
            <a:endParaRPr lang="en-GB" dirty="0" smtClean="0"/>
          </a:p>
          <a:p>
            <a:r>
              <a:rPr lang="en-GB" dirty="0" smtClean="0"/>
              <a:t>p = Person('Mike')</a:t>
            </a:r>
          </a:p>
          <a:p>
            <a:r>
              <a:rPr lang="en-GB" dirty="0" smtClean="0"/>
              <a:t>print(p)</a:t>
            </a:r>
            <a:endParaRPr lang="en-GB" dirty="0"/>
          </a:p>
        </p:txBody>
      </p:sp>
      <p:sp>
        <p:nvSpPr>
          <p:cNvPr id="5" name="TextBox 4"/>
          <p:cNvSpPr txBox="1"/>
          <p:nvPr/>
        </p:nvSpPr>
        <p:spPr>
          <a:xfrm>
            <a:off x="6300192" y="3068960"/>
            <a:ext cx="646908"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Mike</a:t>
            </a:r>
          </a:p>
          <a:p>
            <a:endParaRPr lang="pt-BR" dirty="0"/>
          </a:p>
        </p:txBody>
      </p:sp>
    </p:spTree>
    <p:extLst>
      <p:ext uri="{BB962C8B-B14F-4D97-AF65-F5344CB8AC3E}">
        <p14:creationId xmlns:p14="http://schemas.microsoft.com/office/powerpoint/2010/main" val="15648283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Iterators - Lists</a:t>
            </a:r>
            <a:endParaRPr lang="en-GB" dirty="0"/>
          </a:p>
        </p:txBody>
      </p:sp>
      <p:sp>
        <p:nvSpPr>
          <p:cNvPr id="3" name="Content Placeholder 2"/>
          <p:cNvSpPr>
            <a:spLocks noGrp="1"/>
          </p:cNvSpPr>
          <p:nvPr>
            <p:ph idx="1"/>
          </p:nvPr>
        </p:nvSpPr>
        <p:spPr>
          <a:xfrm>
            <a:off x="457200" y="1600201"/>
            <a:ext cx="8229600" cy="460648"/>
          </a:xfrm>
        </p:spPr>
        <p:txBody>
          <a:bodyPr>
            <a:normAutofit fontScale="92500" lnSpcReduction="20000"/>
          </a:bodyPr>
          <a:lstStyle/>
          <a:p>
            <a:r>
              <a:rPr lang="en-GB" dirty="0" smtClean="0"/>
              <a:t>We use the </a:t>
            </a:r>
            <a:r>
              <a:rPr lang="en-GB" b="1" dirty="0" smtClean="0"/>
              <a:t>for</a:t>
            </a:r>
            <a:r>
              <a:rPr lang="en-GB" dirty="0" smtClean="0"/>
              <a:t> statement for looping over a list.</a:t>
            </a:r>
          </a:p>
          <a:p>
            <a:endParaRPr lang="en-GB" dirty="0" smtClean="0"/>
          </a:p>
        </p:txBody>
      </p:sp>
      <p:sp>
        <p:nvSpPr>
          <p:cNvPr id="4" name="Rectangle 3"/>
          <p:cNvSpPr/>
          <p:nvPr/>
        </p:nvSpPr>
        <p:spPr>
          <a:xfrm>
            <a:off x="2286000" y="2413338"/>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for </a:t>
            </a:r>
            <a:r>
              <a:rPr lang="en-GB" dirty="0" err="1" smtClean="0"/>
              <a:t>i</a:t>
            </a:r>
            <a:r>
              <a:rPr lang="en-GB" dirty="0" smtClean="0"/>
              <a:t> in [1, 2, 3, 4]:</a:t>
            </a:r>
          </a:p>
          <a:p>
            <a:r>
              <a:rPr lang="en-GB" dirty="0" smtClean="0"/>
              <a:t>     print(</a:t>
            </a:r>
            <a:r>
              <a:rPr lang="en-GB" dirty="0" err="1" smtClean="0"/>
              <a:t>i</a:t>
            </a:r>
            <a:r>
              <a:rPr lang="en-GB" dirty="0" smtClean="0"/>
              <a:t>,)</a:t>
            </a:r>
          </a:p>
        </p:txBody>
      </p:sp>
      <p:sp>
        <p:nvSpPr>
          <p:cNvPr id="5" name="TextBox 4"/>
          <p:cNvSpPr txBox="1"/>
          <p:nvPr/>
        </p:nvSpPr>
        <p:spPr>
          <a:xfrm>
            <a:off x="7236296" y="2424735"/>
            <a:ext cx="301686" cy="147732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1</a:t>
            </a:r>
          </a:p>
          <a:p>
            <a:r>
              <a:rPr lang="pt-BR" dirty="0" smtClean="0"/>
              <a:t>2</a:t>
            </a:r>
          </a:p>
          <a:p>
            <a:r>
              <a:rPr lang="pt-BR" dirty="0" smtClean="0"/>
              <a:t>3</a:t>
            </a:r>
          </a:p>
          <a:p>
            <a:r>
              <a:rPr lang="pt-BR" dirty="0" smtClean="0"/>
              <a:t>4</a:t>
            </a:r>
          </a:p>
          <a:p>
            <a:endParaRPr lang="pt-BR" dirty="0"/>
          </a:p>
        </p:txBody>
      </p:sp>
    </p:spTree>
    <p:extLst>
      <p:ext uri="{BB962C8B-B14F-4D97-AF65-F5344CB8AC3E}">
        <p14:creationId xmlns:p14="http://schemas.microsoft.com/office/powerpoint/2010/main" val="57777799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Iterators - Strings</a:t>
            </a:r>
            <a:endParaRPr lang="en-GB" dirty="0"/>
          </a:p>
        </p:txBody>
      </p:sp>
      <p:sp>
        <p:nvSpPr>
          <p:cNvPr id="3" name="Content Placeholder 2"/>
          <p:cNvSpPr>
            <a:spLocks noGrp="1"/>
          </p:cNvSpPr>
          <p:nvPr>
            <p:ph idx="1"/>
          </p:nvPr>
        </p:nvSpPr>
        <p:spPr>
          <a:xfrm>
            <a:off x="457200" y="1600201"/>
            <a:ext cx="8229600" cy="676672"/>
          </a:xfrm>
        </p:spPr>
        <p:txBody>
          <a:bodyPr>
            <a:normAutofit fontScale="85000" lnSpcReduction="10000"/>
          </a:bodyPr>
          <a:lstStyle/>
          <a:p>
            <a:r>
              <a:rPr lang="en-GB" dirty="0" smtClean="0"/>
              <a:t>If we use it with a string, it loops over its characters.</a:t>
            </a:r>
          </a:p>
          <a:p>
            <a:endParaRPr lang="en-GB" dirty="0" smtClean="0"/>
          </a:p>
        </p:txBody>
      </p:sp>
      <p:sp>
        <p:nvSpPr>
          <p:cNvPr id="4" name="Rectangle 3"/>
          <p:cNvSpPr/>
          <p:nvPr/>
        </p:nvSpPr>
        <p:spPr>
          <a:xfrm>
            <a:off x="1043608" y="2276872"/>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for c in "python":</a:t>
            </a:r>
          </a:p>
          <a:p>
            <a:r>
              <a:rPr lang="en-GB" dirty="0" smtClean="0"/>
              <a:t>     print(c,)</a:t>
            </a:r>
          </a:p>
          <a:p>
            <a:endParaRPr lang="en-GB" dirty="0" smtClean="0"/>
          </a:p>
        </p:txBody>
      </p:sp>
      <p:sp>
        <p:nvSpPr>
          <p:cNvPr id="6" name="TextBox 5"/>
          <p:cNvSpPr txBox="1"/>
          <p:nvPr/>
        </p:nvSpPr>
        <p:spPr>
          <a:xfrm>
            <a:off x="6660232" y="2289084"/>
            <a:ext cx="306494" cy="2031325"/>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p</a:t>
            </a:r>
          </a:p>
          <a:p>
            <a:r>
              <a:rPr lang="en-GB" dirty="0" smtClean="0"/>
              <a:t>y</a:t>
            </a:r>
          </a:p>
          <a:p>
            <a:r>
              <a:rPr lang="en-GB" dirty="0" smtClean="0"/>
              <a:t>t</a:t>
            </a:r>
          </a:p>
          <a:p>
            <a:r>
              <a:rPr lang="en-GB" dirty="0" smtClean="0"/>
              <a:t>h</a:t>
            </a:r>
          </a:p>
          <a:p>
            <a:r>
              <a:rPr lang="en-GB" dirty="0" smtClean="0"/>
              <a:t>o</a:t>
            </a:r>
          </a:p>
          <a:p>
            <a:r>
              <a:rPr lang="en-GB" dirty="0" smtClean="0"/>
              <a:t>n</a:t>
            </a:r>
          </a:p>
          <a:p>
            <a:endParaRPr lang="pt-BR" dirty="0"/>
          </a:p>
        </p:txBody>
      </p:sp>
    </p:spTree>
    <p:extLst>
      <p:ext uri="{BB962C8B-B14F-4D97-AF65-F5344CB8AC3E}">
        <p14:creationId xmlns:p14="http://schemas.microsoft.com/office/powerpoint/2010/main" val="10288223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Iterators - Dictionaries</a:t>
            </a:r>
            <a:endParaRPr lang="en-GB" dirty="0"/>
          </a:p>
        </p:txBody>
      </p:sp>
      <p:sp>
        <p:nvSpPr>
          <p:cNvPr id="3" name="Content Placeholder 2"/>
          <p:cNvSpPr>
            <a:spLocks noGrp="1"/>
          </p:cNvSpPr>
          <p:nvPr>
            <p:ph idx="1"/>
          </p:nvPr>
        </p:nvSpPr>
        <p:spPr>
          <a:xfrm>
            <a:off x="457200" y="1600201"/>
            <a:ext cx="8229600" cy="676672"/>
          </a:xfrm>
        </p:spPr>
        <p:txBody>
          <a:bodyPr>
            <a:normAutofit fontScale="85000" lnSpcReduction="10000"/>
          </a:bodyPr>
          <a:lstStyle/>
          <a:p>
            <a:r>
              <a:rPr lang="en-GB" dirty="0" smtClean="0"/>
              <a:t>If we use it with a dictionary, it loops over its </a:t>
            </a:r>
            <a:r>
              <a:rPr lang="en-GB" b="1" dirty="0" smtClean="0"/>
              <a:t>keys</a:t>
            </a:r>
            <a:r>
              <a:rPr lang="en-GB" dirty="0" smtClean="0"/>
              <a:t>.</a:t>
            </a:r>
          </a:p>
          <a:p>
            <a:endParaRPr lang="en-GB" dirty="0" smtClean="0"/>
          </a:p>
        </p:txBody>
      </p:sp>
      <p:sp>
        <p:nvSpPr>
          <p:cNvPr id="4" name="Rectangle 3"/>
          <p:cNvSpPr/>
          <p:nvPr/>
        </p:nvSpPr>
        <p:spPr>
          <a:xfrm>
            <a:off x="1115616" y="2668406"/>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for k in {"x": 1, "y": 2}:</a:t>
            </a:r>
          </a:p>
          <a:p>
            <a:r>
              <a:rPr lang="en-GB" dirty="0" smtClean="0"/>
              <a:t>     print(k,)</a:t>
            </a:r>
          </a:p>
        </p:txBody>
      </p:sp>
      <p:sp>
        <p:nvSpPr>
          <p:cNvPr id="5" name="TextBox 4"/>
          <p:cNvSpPr txBox="1"/>
          <p:nvPr/>
        </p:nvSpPr>
        <p:spPr>
          <a:xfrm>
            <a:off x="6353738" y="2668406"/>
            <a:ext cx="296876" cy="92333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Y</a:t>
            </a:r>
          </a:p>
          <a:p>
            <a:r>
              <a:rPr lang="en-GB" dirty="0"/>
              <a:t>x</a:t>
            </a:r>
            <a:endParaRPr lang="en-GB" dirty="0" smtClean="0"/>
          </a:p>
          <a:p>
            <a:endParaRPr lang="pt-BR" dirty="0"/>
          </a:p>
        </p:txBody>
      </p:sp>
    </p:spTree>
    <p:extLst>
      <p:ext uri="{BB962C8B-B14F-4D97-AF65-F5344CB8AC3E}">
        <p14:creationId xmlns:p14="http://schemas.microsoft.com/office/powerpoint/2010/main" val="767195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smtClean="0"/>
              <a:t>Precedence Order (low to high)</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537997314"/>
              </p:ext>
            </p:extLst>
          </p:nvPr>
        </p:nvGraphicFramePr>
        <p:xfrm>
          <a:off x="323528" y="1052736"/>
          <a:ext cx="7992890" cy="5560324"/>
        </p:xfrm>
        <a:graphic>
          <a:graphicData uri="http://schemas.openxmlformats.org/drawingml/2006/table">
            <a:tbl>
              <a:tblPr/>
              <a:tblGrid>
                <a:gridCol w="3996445">
                  <a:extLst>
                    <a:ext uri="{9D8B030D-6E8A-4147-A177-3AD203B41FA5}">
                      <a16:colId xmlns:a16="http://schemas.microsoft.com/office/drawing/2014/main" xmlns="" val="20000"/>
                    </a:ext>
                  </a:extLst>
                </a:gridCol>
                <a:gridCol w="3996445">
                  <a:extLst>
                    <a:ext uri="{9D8B030D-6E8A-4147-A177-3AD203B41FA5}">
                      <a16:colId xmlns:a16="http://schemas.microsoft.com/office/drawing/2014/main" xmlns="" val="20001"/>
                    </a:ext>
                  </a:extLst>
                </a:gridCol>
              </a:tblGrid>
              <a:tr h="215522">
                <a:tc>
                  <a:txBody>
                    <a:bodyPr/>
                    <a:lstStyle/>
                    <a:p>
                      <a:pPr algn="l"/>
                      <a:r>
                        <a:rPr lang="en-GB" sz="1400">
                          <a:effectLst/>
                        </a:rPr>
                        <a:t>Operator</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GB" sz="1400">
                          <a:effectLst/>
                        </a:rPr>
                        <a:t>Description</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215522">
                <a:tc>
                  <a:txBody>
                    <a:bodyPr/>
                    <a:lstStyle/>
                    <a:p>
                      <a:pPr algn="l"/>
                      <a:r>
                        <a:rPr lang="en-GB" sz="1400" u="none" strike="noStrike">
                          <a:solidFill>
                            <a:srgbClr val="6363BB"/>
                          </a:solidFill>
                          <a:effectLst/>
                          <a:hlinkClick r:id="rId2"/>
                        </a:rPr>
                        <a:t>lambda</a:t>
                      </a:r>
                      <a:endParaRPr lang="en-GB"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Lambda expression</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15522">
                <a:tc>
                  <a:txBody>
                    <a:bodyPr/>
                    <a:lstStyle/>
                    <a:p>
                      <a:pPr algn="l"/>
                      <a:r>
                        <a:rPr lang="en-GB" sz="1400" u="none" strike="noStrike">
                          <a:solidFill>
                            <a:srgbClr val="6363BB"/>
                          </a:solidFill>
                          <a:effectLst/>
                          <a:hlinkClick r:id="rId3"/>
                        </a:rPr>
                        <a:t>if</a:t>
                      </a:r>
                      <a:r>
                        <a:rPr lang="en-GB" sz="1400">
                          <a:effectLst/>
                        </a:rPr>
                        <a:t> – </a:t>
                      </a:r>
                      <a:r>
                        <a:rPr lang="en-GB" sz="1400" u="none" strike="noStrike">
                          <a:solidFill>
                            <a:srgbClr val="6363BB"/>
                          </a:solidFill>
                          <a:effectLst/>
                          <a:hlinkClick r:id="rId4"/>
                        </a:rPr>
                        <a:t>else</a:t>
                      </a:r>
                      <a:endParaRPr lang="en-GB"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Conditional expression</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15522">
                <a:tc>
                  <a:txBody>
                    <a:bodyPr/>
                    <a:lstStyle/>
                    <a:p>
                      <a:pPr algn="l"/>
                      <a:r>
                        <a:rPr lang="en-GB" sz="1400" u="none" strike="noStrike">
                          <a:solidFill>
                            <a:srgbClr val="6363BB"/>
                          </a:solidFill>
                          <a:effectLst/>
                          <a:hlinkClick r:id="rId5"/>
                        </a:rPr>
                        <a:t>or</a:t>
                      </a:r>
                      <a:endParaRPr lang="en-GB"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Boolean OR</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15522">
                <a:tc>
                  <a:txBody>
                    <a:bodyPr/>
                    <a:lstStyle/>
                    <a:p>
                      <a:pPr algn="l"/>
                      <a:r>
                        <a:rPr lang="en-GB" sz="1400" u="none" strike="noStrike">
                          <a:solidFill>
                            <a:srgbClr val="6363BB"/>
                          </a:solidFill>
                          <a:effectLst/>
                          <a:hlinkClick r:id="rId6"/>
                        </a:rPr>
                        <a:t>and</a:t>
                      </a:r>
                      <a:endParaRPr lang="en-GB"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Boolean AND</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15522">
                <a:tc>
                  <a:txBody>
                    <a:bodyPr/>
                    <a:lstStyle/>
                    <a:p>
                      <a:pPr algn="l"/>
                      <a:r>
                        <a:rPr lang="en-GB" sz="1400" u="none" strike="noStrike">
                          <a:solidFill>
                            <a:srgbClr val="6363BB"/>
                          </a:solidFill>
                          <a:effectLst/>
                          <a:hlinkClick r:id="rId7"/>
                        </a:rPr>
                        <a:t>not</a:t>
                      </a:r>
                      <a:r>
                        <a:rPr lang="en-GB" sz="1400">
                          <a:effectLst/>
                        </a:rPr>
                        <a:t> x</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Boolean NOT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77164">
                <a:tc>
                  <a:txBody>
                    <a:bodyPr/>
                    <a:lstStyle/>
                    <a:p>
                      <a:pPr algn="l"/>
                      <a:r>
                        <a:rPr lang="en-GB" sz="1400" u="none" strike="noStrike">
                          <a:solidFill>
                            <a:srgbClr val="6363BB"/>
                          </a:solidFill>
                          <a:effectLst/>
                          <a:hlinkClick r:id="rId8"/>
                        </a:rPr>
                        <a:t>in</a:t>
                      </a:r>
                      <a:r>
                        <a:rPr lang="en-GB" sz="1400">
                          <a:effectLst/>
                        </a:rPr>
                        <a:t>, </a:t>
                      </a:r>
                      <a:r>
                        <a:rPr lang="en-GB" sz="1400" u="none" strike="noStrike">
                          <a:solidFill>
                            <a:srgbClr val="6363BB"/>
                          </a:solidFill>
                          <a:effectLst/>
                          <a:hlinkClick r:id="rId9"/>
                        </a:rPr>
                        <a:t>not in</a:t>
                      </a:r>
                      <a:r>
                        <a:rPr lang="en-GB" sz="1400">
                          <a:effectLst/>
                        </a:rPr>
                        <a:t>, </a:t>
                      </a:r>
                      <a:r>
                        <a:rPr lang="en-GB" sz="1400" u="none" strike="noStrike">
                          <a:solidFill>
                            <a:srgbClr val="6363BB"/>
                          </a:solidFill>
                          <a:effectLst/>
                          <a:hlinkClick r:id="rId10"/>
                        </a:rPr>
                        <a:t>is</a:t>
                      </a:r>
                      <a:r>
                        <a:rPr lang="en-GB" sz="1400">
                          <a:effectLst/>
                        </a:rPr>
                        <a:t>, </a:t>
                      </a:r>
                      <a:r>
                        <a:rPr lang="en-GB" sz="1400" u="none" strike="noStrike">
                          <a:solidFill>
                            <a:srgbClr val="6363BB"/>
                          </a:solidFill>
                          <a:effectLst/>
                          <a:hlinkClick r:id="rId11"/>
                        </a:rPr>
                        <a:t>is not</a:t>
                      </a:r>
                      <a:r>
                        <a:rPr lang="en-GB" sz="1400">
                          <a:effectLst/>
                        </a:rPr>
                        <a:t>, &lt;, &lt;=, &gt;, &gt;=, !=, ==</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Comparisons, including membership tests and identity tests</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15522">
                <a:tc>
                  <a:txBody>
                    <a:bodyPr/>
                    <a:lstStyle/>
                    <a:p>
                      <a:pPr algn="l"/>
                      <a:r>
                        <a:rPr lang="en-GB" sz="1400">
                          <a:effectLst/>
                        </a:rPr>
                        <a: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Bitwise OR</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15522">
                <a:tc>
                  <a:txBody>
                    <a:bodyPr/>
                    <a:lstStyle/>
                    <a:p>
                      <a:pPr algn="l"/>
                      <a:r>
                        <a:rPr lang="en-GB" sz="1400">
                          <a:effectLst/>
                        </a:rPr>
                        <a: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Bitwise XOR</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15522">
                <a:tc>
                  <a:txBody>
                    <a:bodyPr/>
                    <a:lstStyle/>
                    <a:p>
                      <a:pPr algn="l"/>
                      <a:r>
                        <a:rPr lang="en-GB" sz="1400">
                          <a:effectLst/>
                        </a:rPr>
                        <a:t>&amp;</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Bitwise AND</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15522">
                <a:tc>
                  <a:txBody>
                    <a:bodyPr/>
                    <a:lstStyle/>
                    <a:p>
                      <a:pPr algn="l"/>
                      <a:r>
                        <a:rPr lang="en-GB" sz="1400">
                          <a:effectLst/>
                        </a:rPr>
                        <a:t>&lt;&lt;, &gt;&gt;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Shifts</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15522">
                <a:tc>
                  <a:txBody>
                    <a:bodyPr/>
                    <a:lstStyle/>
                    <a:p>
                      <a:pPr algn="l"/>
                      <a:r>
                        <a:rPr lang="en-GB" sz="1400">
                          <a:effectLst/>
                        </a:rPr>
                        <a:t>+, -</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Addition and subtraction</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377164">
                <a:tc>
                  <a:txBody>
                    <a:bodyPr/>
                    <a:lstStyle/>
                    <a:p>
                      <a:pPr algn="l"/>
                      <a:r>
                        <a:rPr lang="en-GB" sz="1400">
                          <a:effectLst/>
                        </a:rPr>
                        <a:t>*, @, /, //, %</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fr-FR" sz="1400">
                          <a:effectLst/>
                        </a:rPr>
                        <a:t>Multiplication, matrix multiplication division, remainder </a:t>
                      </a:r>
                      <a:r>
                        <a:rPr lang="fr-FR" sz="1400" u="none" strike="noStrike">
                          <a:solidFill>
                            <a:srgbClr val="6363BB"/>
                          </a:solidFill>
                          <a:effectLst/>
                          <a:hlinkClick r:id="rId12"/>
                        </a:rPr>
                        <a:t>[5]</a:t>
                      </a:r>
                      <a:endParaRPr lang="fr-FR"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215522">
                <a:tc>
                  <a:txBody>
                    <a:bodyPr/>
                    <a:lstStyle/>
                    <a:p>
                      <a:pPr algn="l"/>
                      <a:r>
                        <a:rPr lang="en-GB" sz="1400">
                          <a:effectLst/>
                        </a:rPr>
                        <a:t>+x, -x, ~x</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Positive, negative, bitwise NOT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15522">
                <a:tc>
                  <a:txBody>
                    <a:bodyPr/>
                    <a:lstStyle/>
                    <a:p>
                      <a:pPr algn="l"/>
                      <a:r>
                        <a:rPr lang="en-GB" sz="1400">
                          <a:effectLst/>
                        </a:rPr>
                        <a:t>**</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Exponentiation </a:t>
                      </a:r>
                      <a:r>
                        <a:rPr lang="en-GB" sz="1400" u="none" strike="noStrike">
                          <a:solidFill>
                            <a:srgbClr val="6363BB"/>
                          </a:solidFill>
                          <a:effectLst/>
                          <a:hlinkClick r:id="rId13"/>
                        </a:rPr>
                        <a:t>[6]</a:t>
                      </a:r>
                      <a:endParaRPr lang="en-GB" sz="1400">
                        <a:effectLst/>
                      </a:endParaRP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215522">
                <a:tc>
                  <a:txBody>
                    <a:bodyPr/>
                    <a:lstStyle/>
                    <a:p>
                      <a:pPr algn="l"/>
                      <a:r>
                        <a:rPr lang="en-GB" sz="1400">
                          <a:effectLst/>
                        </a:rPr>
                        <a:t>await x</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Await expression</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377164">
                <a:tc>
                  <a:txBody>
                    <a:bodyPr/>
                    <a:lstStyle/>
                    <a:p>
                      <a:pPr algn="l"/>
                      <a:r>
                        <a:rPr lang="en-GB" sz="1400">
                          <a:effectLst/>
                        </a:rPr>
                        <a:t>x[index], x[index:index], x(arguments...), x.attribute</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a:effectLst/>
                        </a:rPr>
                        <a:t>Subscription, slicing, call, attribute reference</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6"/>
                  </a:ext>
                </a:extLst>
              </a:tr>
              <a:tr h="377164">
                <a:tc>
                  <a:txBody>
                    <a:bodyPr/>
                    <a:lstStyle/>
                    <a:p>
                      <a:pPr algn="l"/>
                      <a:r>
                        <a:rPr lang="en-GB" sz="1400">
                          <a:effectLst/>
                        </a:rPr>
                        <a:t>(expressions...), [expressions...], {key: value...}, {expressions...}</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GB" sz="1400" dirty="0">
                          <a:effectLst/>
                        </a:rPr>
                        <a:t>Binding or tuple display, list display, dictionary display, set display</a:t>
                      </a:r>
                    </a:p>
                  </a:txBody>
                  <a:tcPr marL="53881" marR="53881" marT="26940" marB="269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14258181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Iterators - Files</a:t>
            </a:r>
            <a:endParaRPr lang="en-GB" dirty="0"/>
          </a:p>
        </p:txBody>
      </p:sp>
      <p:sp>
        <p:nvSpPr>
          <p:cNvPr id="3" name="Content Placeholder 2"/>
          <p:cNvSpPr>
            <a:spLocks noGrp="1"/>
          </p:cNvSpPr>
          <p:nvPr>
            <p:ph idx="1"/>
          </p:nvPr>
        </p:nvSpPr>
        <p:spPr>
          <a:xfrm>
            <a:off x="457200" y="1600201"/>
            <a:ext cx="8229600" cy="748680"/>
          </a:xfrm>
        </p:spPr>
        <p:txBody>
          <a:bodyPr>
            <a:normAutofit fontScale="85000" lnSpcReduction="10000"/>
          </a:bodyPr>
          <a:lstStyle/>
          <a:p>
            <a:r>
              <a:rPr lang="en-GB" dirty="0" smtClean="0"/>
              <a:t>If we use it with a file, it loops over lines of the file.</a:t>
            </a:r>
          </a:p>
          <a:p>
            <a:endParaRPr lang="en-GB" dirty="0" smtClean="0"/>
          </a:p>
        </p:txBody>
      </p:sp>
      <p:sp>
        <p:nvSpPr>
          <p:cNvPr id="4" name="Rectangle 3"/>
          <p:cNvSpPr/>
          <p:nvPr/>
        </p:nvSpPr>
        <p:spPr>
          <a:xfrm>
            <a:off x="971600" y="2289084"/>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for line in open("a.txt"):</a:t>
            </a:r>
          </a:p>
          <a:p>
            <a:r>
              <a:rPr lang="en-GB" dirty="0" smtClean="0"/>
              <a:t>     print(line,)</a:t>
            </a:r>
          </a:p>
        </p:txBody>
      </p:sp>
      <p:sp>
        <p:nvSpPr>
          <p:cNvPr id="5" name="TextBox 4"/>
          <p:cNvSpPr txBox="1"/>
          <p:nvPr/>
        </p:nvSpPr>
        <p:spPr>
          <a:xfrm>
            <a:off x="6353738" y="2289083"/>
            <a:ext cx="1247136" cy="1200329"/>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endParaRPr lang="en-GB" dirty="0" smtClean="0"/>
          </a:p>
          <a:p>
            <a:r>
              <a:rPr lang="en-GB" dirty="0" smtClean="0"/>
              <a:t>first line</a:t>
            </a:r>
          </a:p>
          <a:p>
            <a:r>
              <a:rPr lang="en-GB" dirty="0" smtClean="0"/>
              <a:t>second line</a:t>
            </a:r>
          </a:p>
          <a:p>
            <a:endParaRPr lang="pt-BR" dirty="0"/>
          </a:p>
        </p:txBody>
      </p:sp>
    </p:spTree>
    <p:extLst>
      <p:ext uri="{BB962C8B-B14F-4D97-AF65-F5344CB8AC3E}">
        <p14:creationId xmlns:p14="http://schemas.microsoft.com/office/powerpoint/2010/main" val="195326808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Iterators - Generally</a:t>
            </a:r>
            <a:endParaRPr lang="en-GB" dirty="0"/>
          </a:p>
        </p:txBody>
      </p:sp>
      <p:sp>
        <p:nvSpPr>
          <p:cNvPr id="3" name="Content Placeholder 2"/>
          <p:cNvSpPr>
            <a:spLocks noGrp="1"/>
          </p:cNvSpPr>
          <p:nvPr>
            <p:ph idx="1"/>
          </p:nvPr>
        </p:nvSpPr>
        <p:spPr/>
        <p:txBody>
          <a:bodyPr>
            <a:normAutofit/>
          </a:bodyPr>
          <a:lstStyle/>
          <a:p>
            <a:r>
              <a:rPr lang="en-GB" dirty="0" smtClean="0"/>
              <a:t>So there are many types of objects which can be used with a for loop. These are called </a:t>
            </a:r>
            <a:r>
              <a:rPr lang="en-GB" b="1" dirty="0" err="1" smtClean="0"/>
              <a:t>iterable</a:t>
            </a:r>
            <a:r>
              <a:rPr lang="en-GB" dirty="0" smtClean="0"/>
              <a:t> objects. </a:t>
            </a:r>
          </a:p>
          <a:p>
            <a:r>
              <a:rPr lang="en-GB" dirty="0" smtClean="0"/>
              <a:t>This </a:t>
            </a:r>
            <a:r>
              <a:rPr lang="en-GB" i="1" dirty="0" smtClean="0"/>
              <a:t>polymorphism </a:t>
            </a:r>
            <a:r>
              <a:rPr lang="en-GB" dirty="0" smtClean="0"/>
              <a:t>is achieved through </a:t>
            </a:r>
            <a:r>
              <a:rPr lang="en-GB" dirty="0" err="1" smtClean="0"/>
              <a:t>dunder</a:t>
            </a:r>
            <a:r>
              <a:rPr lang="en-GB" dirty="0" smtClean="0"/>
              <a:t> methods:</a:t>
            </a:r>
            <a:endParaRPr lang="en-GB" i="1" dirty="0" smtClean="0"/>
          </a:p>
        </p:txBody>
      </p:sp>
    </p:spTree>
    <p:extLst>
      <p:ext uri="{BB962C8B-B14F-4D97-AF65-F5344CB8AC3E}">
        <p14:creationId xmlns:p14="http://schemas.microsoft.com/office/powerpoint/2010/main" val="250977767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Iterables</a:t>
            </a:r>
            <a:endParaRPr lang="en-GB" dirty="0"/>
          </a:p>
        </p:txBody>
      </p:sp>
      <p:sp>
        <p:nvSpPr>
          <p:cNvPr id="3" name="Content Placeholder 2"/>
          <p:cNvSpPr>
            <a:spLocks noGrp="1"/>
          </p:cNvSpPr>
          <p:nvPr>
            <p:ph idx="1"/>
          </p:nvPr>
        </p:nvSpPr>
        <p:spPr/>
        <p:txBody>
          <a:bodyPr>
            <a:normAutofit fontScale="92500"/>
          </a:bodyPr>
          <a:lstStyle/>
          <a:p>
            <a:r>
              <a:rPr lang="en-GB" dirty="0" smtClean="0"/>
              <a:t>Iteration is a general term for taking each item of something in sequence. </a:t>
            </a:r>
          </a:p>
          <a:p>
            <a:r>
              <a:rPr lang="en-GB" dirty="0" smtClean="0"/>
              <a:t>In Python, an </a:t>
            </a:r>
            <a:r>
              <a:rPr lang="en-GB" dirty="0" err="1" smtClean="0"/>
              <a:t>iterable</a:t>
            </a:r>
            <a:r>
              <a:rPr lang="en-GB" dirty="0" smtClean="0"/>
              <a:t> is an object that has an </a:t>
            </a:r>
            <a:r>
              <a:rPr lang="en-GB" b="1" dirty="0" smtClean="0"/>
              <a:t>__</a:t>
            </a:r>
            <a:r>
              <a:rPr lang="en-GB" b="1" dirty="0" err="1" smtClean="0"/>
              <a:t>iter</a:t>
            </a:r>
            <a:r>
              <a:rPr lang="en-GB" b="1" dirty="0" smtClean="0"/>
              <a:t>__()</a:t>
            </a:r>
            <a:r>
              <a:rPr lang="en-GB" dirty="0" smtClean="0"/>
              <a:t> method which returns an </a:t>
            </a:r>
            <a:r>
              <a:rPr lang="en-GB" i="1" dirty="0" smtClean="0"/>
              <a:t>iterator</a:t>
            </a:r>
            <a:r>
              <a:rPr lang="en-GB" dirty="0" smtClean="0"/>
              <a:t>, or which defines a </a:t>
            </a:r>
            <a:r>
              <a:rPr lang="en-GB" b="1" dirty="0" smtClean="0"/>
              <a:t>__</a:t>
            </a:r>
            <a:r>
              <a:rPr lang="en-GB" b="1" dirty="0" err="1" smtClean="0"/>
              <a:t>getitem</a:t>
            </a:r>
            <a:r>
              <a:rPr lang="en-GB" b="1" dirty="0" smtClean="0"/>
              <a:t>__()</a:t>
            </a:r>
            <a:r>
              <a:rPr lang="en-GB" dirty="0" smtClean="0"/>
              <a:t> method that can take sequential indexes starting from zero (and raises an </a:t>
            </a:r>
            <a:r>
              <a:rPr lang="en-GB" dirty="0" err="1" smtClean="0"/>
              <a:t>IndexError</a:t>
            </a:r>
            <a:r>
              <a:rPr lang="en-GB" dirty="0" smtClean="0"/>
              <a:t> when the indexes are no longer valid). So an </a:t>
            </a:r>
            <a:r>
              <a:rPr lang="en-GB" i="1" dirty="0" err="1" smtClean="0"/>
              <a:t>iterable</a:t>
            </a:r>
            <a:r>
              <a:rPr lang="en-GB" dirty="0" smtClean="0"/>
              <a:t> is an object that you can get an iterator from.</a:t>
            </a:r>
          </a:p>
          <a:p>
            <a:endParaRPr lang="en-GB" dirty="0"/>
          </a:p>
        </p:txBody>
      </p:sp>
    </p:spTree>
    <p:extLst>
      <p:ext uri="{BB962C8B-B14F-4D97-AF65-F5344CB8AC3E}">
        <p14:creationId xmlns:p14="http://schemas.microsoft.com/office/powerpoint/2010/main" val="910347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Iterator Objects</a:t>
            </a:r>
            <a:endParaRPr lang="en-GB" dirty="0"/>
          </a:p>
        </p:txBody>
      </p:sp>
      <p:sp>
        <p:nvSpPr>
          <p:cNvPr id="3" name="Content Placeholder 2"/>
          <p:cNvSpPr>
            <a:spLocks noGrp="1"/>
          </p:cNvSpPr>
          <p:nvPr>
            <p:ph idx="1"/>
          </p:nvPr>
        </p:nvSpPr>
        <p:spPr>
          <a:xfrm>
            <a:off x="457200" y="1600200"/>
            <a:ext cx="8229600" cy="3989039"/>
          </a:xfrm>
        </p:spPr>
        <p:txBody>
          <a:bodyPr>
            <a:normAutofit fontScale="77500" lnSpcReduction="20000"/>
          </a:bodyPr>
          <a:lstStyle/>
          <a:p>
            <a:r>
              <a:rPr lang="en-GB" dirty="0" smtClean="0"/>
              <a:t>An iterator is an object with a  </a:t>
            </a:r>
            <a:r>
              <a:rPr lang="en-GB" b="1" dirty="0" smtClean="0"/>
              <a:t>__next__() </a:t>
            </a:r>
            <a:r>
              <a:rPr lang="en-GB" dirty="0" smtClean="0"/>
              <a:t> (Python 3) method.</a:t>
            </a:r>
          </a:p>
          <a:p>
            <a:r>
              <a:rPr lang="en-GB" dirty="0" smtClean="0"/>
              <a:t>Whenever you use a for loop (or other loop) in Python, the __next__() method is called automatically to get each item from the iterator, thus going through the process of iteration.</a:t>
            </a:r>
          </a:p>
          <a:p>
            <a:r>
              <a:rPr lang="en-GB" dirty="0" smtClean="0"/>
              <a:t>Having understood the mechanics behind the iterator protocol, it is easy to add iterator </a:t>
            </a:r>
            <a:r>
              <a:rPr lang="en-GB" dirty="0" err="1" smtClean="0"/>
              <a:t>behavior</a:t>
            </a:r>
            <a:r>
              <a:rPr lang="en-GB" dirty="0" smtClean="0"/>
              <a:t> to your own classes. </a:t>
            </a:r>
          </a:p>
          <a:p>
            <a:r>
              <a:rPr lang="en-GB" dirty="0" smtClean="0"/>
              <a:t>Define an __</a:t>
            </a:r>
            <a:r>
              <a:rPr lang="en-GB" dirty="0" err="1" smtClean="0"/>
              <a:t>iter</a:t>
            </a:r>
            <a:r>
              <a:rPr lang="en-GB" dirty="0" smtClean="0"/>
              <a:t>__() method which returns an object with a __next__() method. If the class itself defines __next__(), then __</a:t>
            </a:r>
            <a:r>
              <a:rPr lang="en-GB" dirty="0" err="1" smtClean="0"/>
              <a:t>iter</a:t>
            </a:r>
            <a:r>
              <a:rPr lang="en-GB" dirty="0" smtClean="0"/>
              <a:t>__() can just return </a:t>
            </a:r>
            <a:r>
              <a:rPr lang="en-GB" b="1" dirty="0" smtClean="0"/>
              <a:t>self</a:t>
            </a:r>
            <a:r>
              <a:rPr lang="en-GB" dirty="0" smtClean="0"/>
              <a:t>:</a:t>
            </a:r>
          </a:p>
          <a:p>
            <a:endParaRPr lang="en-GB" dirty="0" smtClean="0"/>
          </a:p>
          <a:p>
            <a:endParaRPr lang="en-GB" dirty="0"/>
          </a:p>
        </p:txBody>
      </p:sp>
    </p:spTree>
    <p:extLst>
      <p:ext uri="{BB962C8B-B14F-4D97-AF65-F5344CB8AC3E}">
        <p14:creationId xmlns:p14="http://schemas.microsoft.com/office/powerpoint/2010/main" val="411007483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74640" cy="1143000"/>
          </a:xfrm>
        </p:spPr>
        <p:txBody>
          <a:bodyPr>
            <a:normAutofit fontScale="90000"/>
          </a:bodyPr>
          <a:lstStyle/>
          <a:p>
            <a:r>
              <a:rPr lang="en-GB" dirty="0" smtClean="0"/>
              <a:t>Example</a:t>
            </a:r>
            <a:br>
              <a:rPr lang="en-GB" dirty="0" smtClean="0"/>
            </a:br>
            <a:r>
              <a:rPr lang="en-GB" dirty="0" err="1" smtClean="0"/>
              <a:t>Iterable</a:t>
            </a:r>
            <a:endParaRPr lang="en-GB" dirty="0"/>
          </a:p>
        </p:txBody>
      </p:sp>
      <p:sp>
        <p:nvSpPr>
          <p:cNvPr id="3" name="Content Placeholder 2"/>
          <p:cNvSpPr>
            <a:spLocks noGrp="1"/>
          </p:cNvSpPr>
          <p:nvPr>
            <p:ph idx="1"/>
          </p:nvPr>
        </p:nvSpPr>
        <p:spPr>
          <a:xfrm>
            <a:off x="457200" y="1600200"/>
            <a:ext cx="2602632" cy="4525963"/>
          </a:xfrm>
        </p:spPr>
        <p:txBody>
          <a:bodyPr>
            <a:noAutofit/>
          </a:bodyPr>
          <a:lstStyle/>
          <a:p>
            <a:pPr marL="0" indent="0">
              <a:buNone/>
            </a:pPr>
            <a:r>
              <a:rPr lang="en-GB" sz="2400" dirty="0" smtClean="0"/>
              <a:t>The class Reverse has an __</a:t>
            </a:r>
            <a:r>
              <a:rPr lang="en-GB" sz="2400" dirty="0" err="1" smtClean="0"/>
              <a:t>iter</a:t>
            </a:r>
            <a:r>
              <a:rPr lang="en-GB" sz="2400" dirty="0" smtClean="0"/>
              <a:t>__() method that returns an iterator</a:t>
            </a:r>
          </a:p>
          <a:p>
            <a:pPr marL="0" indent="0">
              <a:buNone/>
            </a:pPr>
            <a:r>
              <a:rPr lang="en-GB" sz="2400" dirty="0" smtClean="0"/>
              <a:t>The iterator (self) implements the __next__() method</a:t>
            </a:r>
            <a:endParaRPr lang="en-GB" sz="2400" dirty="0"/>
          </a:p>
        </p:txBody>
      </p:sp>
      <p:sp>
        <p:nvSpPr>
          <p:cNvPr id="4" name="Rectangle 3"/>
          <p:cNvSpPr/>
          <p:nvPr/>
        </p:nvSpPr>
        <p:spPr>
          <a:xfrm>
            <a:off x="3419872" y="188640"/>
            <a:ext cx="5454352" cy="535531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class Reverse:</a:t>
            </a:r>
          </a:p>
          <a:p>
            <a:r>
              <a:rPr lang="en-GB" dirty="0" smtClean="0"/>
              <a:t>    """Iterator for looping over a sequence backwards."""</a:t>
            </a:r>
          </a:p>
          <a:p>
            <a:r>
              <a:rPr lang="en-GB" dirty="0" smtClean="0"/>
              <a:t>    </a:t>
            </a:r>
            <a:r>
              <a:rPr lang="en-GB" dirty="0" err="1" smtClean="0"/>
              <a:t>def</a:t>
            </a:r>
            <a:r>
              <a:rPr lang="en-GB" dirty="0" smtClean="0"/>
              <a:t> __</a:t>
            </a:r>
            <a:r>
              <a:rPr lang="en-GB" dirty="0" err="1" smtClean="0"/>
              <a:t>init</a:t>
            </a:r>
            <a:r>
              <a:rPr lang="en-GB" dirty="0" smtClean="0"/>
              <a:t>__(self, data):</a:t>
            </a:r>
          </a:p>
          <a:p>
            <a:r>
              <a:rPr lang="en-GB" dirty="0" smtClean="0"/>
              <a:t>        </a:t>
            </a:r>
            <a:r>
              <a:rPr lang="en-GB" dirty="0" err="1" smtClean="0"/>
              <a:t>self.data</a:t>
            </a:r>
            <a:r>
              <a:rPr lang="en-GB" dirty="0" smtClean="0"/>
              <a:t> = data</a:t>
            </a:r>
          </a:p>
          <a:p>
            <a:r>
              <a:rPr lang="en-GB" dirty="0" smtClean="0"/>
              <a:t>        </a:t>
            </a:r>
            <a:r>
              <a:rPr lang="en-GB" dirty="0" err="1" smtClean="0"/>
              <a:t>self.index</a:t>
            </a:r>
            <a:r>
              <a:rPr lang="en-GB" dirty="0" smtClean="0"/>
              <a:t> = </a:t>
            </a:r>
            <a:r>
              <a:rPr lang="en-GB" dirty="0" err="1" smtClean="0"/>
              <a:t>len</a:t>
            </a:r>
            <a:r>
              <a:rPr lang="en-GB" dirty="0" smtClean="0"/>
              <a:t>(data)</a:t>
            </a:r>
          </a:p>
          <a:p>
            <a:endParaRPr lang="en-GB" dirty="0" smtClean="0"/>
          </a:p>
          <a:p>
            <a:r>
              <a:rPr lang="en-GB" dirty="0" smtClean="0"/>
              <a:t>    </a:t>
            </a:r>
            <a:r>
              <a:rPr lang="en-GB" dirty="0" err="1" smtClean="0"/>
              <a:t>def</a:t>
            </a:r>
            <a:r>
              <a:rPr lang="en-GB" dirty="0" smtClean="0"/>
              <a:t> __</a:t>
            </a:r>
            <a:r>
              <a:rPr lang="en-GB" dirty="0" err="1" smtClean="0"/>
              <a:t>iter</a:t>
            </a:r>
            <a:r>
              <a:rPr lang="en-GB" dirty="0" smtClean="0"/>
              <a:t>__(self):</a:t>
            </a:r>
          </a:p>
          <a:p>
            <a:r>
              <a:rPr lang="en-GB" dirty="0" smtClean="0"/>
              <a:t>        return self</a:t>
            </a:r>
          </a:p>
          <a:p>
            <a:endParaRPr lang="en-GB" dirty="0" smtClean="0"/>
          </a:p>
          <a:p>
            <a:r>
              <a:rPr lang="en-GB" dirty="0" smtClean="0"/>
              <a:t>    </a:t>
            </a:r>
            <a:r>
              <a:rPr lang="en-GB" dirty="0" err="1" smtClean="0"/>
              <a:t>def</a:t>
            </a:r>
            <a:r>
              <a:rPr lang="en-GB" dirty="0" smtClean="0"/>
              <a:t> __next__(self):</a:t>
            </a:r>
          </a:p>
          <a:p>
            <a:r>
              <a:rPr lang="en-GB" dirty="0" smtClean="0"/>
              <a:t>        if </a:t>
            </a:r>
            <a:r>
              <a:rPr lang="en-GB" dirty="0" err="1" smtClean="0"/>
              <a:t>self.index</a:t>
            </a:r>
            <a:r>
              <a:rPr lang="en-GB" dirty="0" smtClean="0"/>
              <a:t> == 0:</a:t>
            </a:r>
          </a:p>
          <a:p>
            <a:r>
              <a:rPr lang="en-GB" dirty="0" smtClean="0"/>
              <a:t>            raise </a:t>
            </a:r>
            <a:r>
              <a:rPr lang="en-GB" dirty="0" err="1" smtClean="0"/>
              <a:t>StopIteration</a:t>
            </a:r>
            <a:endParaRPr lang="en-GB" dirty="0" smtClean="0"/>
          </a:p>
          <a:p>
            <a:r>
              <a:rPr lang="en-GB" dirty="0" smtClean="0"/>
              <a:t>        </a:t>
            </a:r>
            <a:r>
              <a:rPr lang="en-GB" dirty="0" err="1" smtClean="0"/>
              <a:t>self.index</a:t>
            </a:r>
            <a:r>
              <a:rPr lang="en-GB" dirty="0" smtClean="0"/>
              <a:t> = </a:t>
            </a:r>
            <a:r>
              <a:rPr lang="en-GB" dirty="0" err="1" smtClean="0"/>
              <a:t>self.index</a:t>
            </a:r>
            <a:r>
              <a:rPr lang="en-GB" dirty="0" smtClean="0"/>
              <a:t> - 1</a:t>
            </a:r>
          </a:p>
          <a:p>
            <a:r>
              <a:rPr lang="en-GB" dirty="0" smtClean="0"/>
              <a:t>        return </a:t>
            </a:r>
            <a:r>
              <a:rPr lang="en-GB" dirty="0" err="1" smtClean="0"/>
              <a:t>self.data</a:t>
            </a:r>
            <a:r>
              <a:rPr lang="en-GB" dirty="0" smtClean="0"/>
              <a:t>[</a:t>
            </a:r>
            <a:r>
              <a:rPr lang="en-GB" dirty="0" err="1" smtClean="0"/>
              <a:t>self.index</a:t>
            </a:r>
            <a:r>
              <a:rPr lang="en-GB" dirty="0" smtClean="0"/>
              <a:t>]</a:t>
            </a:r>
          </a:p>
          <a:p>
            <a:endParaRPr lang="en-GB" dirty="0" smtClean="0"/>
          </a:p>
          <a:p>
            <a:r>
              <a:rPr lang="en-GB" dirty="0" smtClean="0"/>
              <a:t>rev = Reverse('spam')</a:t>
            </a:r>
          </a:p>
          <a:p>
            <a:r>
              <a:rPr lang="en-GB" dirty="0" smtClean="0"/>
              <a:t>for char in rev:</a:t>
            </a:r>
          </a:p>
          <a:p>
            <a:r>
              <a:rPr lang="en-GB" dirty="0" smtClean="0"/>
              <a:t>     print(char)</a:t>
            </a:r>
          </a:p>
          <a:p>
            <a:endParaRPr lang="en-GB" dirty="0" smtClean="0"/>
          </a:p>
        </p:txBody>
      </p:sp>
      <p:sp>
        <p:nvSpPr>
          <p:cNvPr id="5" name="TextBox 4"/>
          <p:cNvSpPr txBox="1"/>
          <p:nvPr/>
        </p:nvSpPr>
        <p:spPr>
          <a:xfrm>
            <a:off x="2051720" y="5157192"/>
            <a:ext cx="369012" cy="1200329"/>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m</a:t>
            </a:r>
          </a:p>
          <a:p>
            <a:r>
              <a:rPr lang="en-GB" dirty="0" smtClean="0"/>
              <a:t>a</a:t>
            </a:r>
          </a:p>
          <a:p>
            <a:r>
              <a:rPr lang="en-GB" dirty="0" smtClean="0"/>
              <a:t>p</a:t>
            </a:r>
          </a:p>
          <a:p>
            <a:r>
              <a:rPr lang="en-GB" dirty="0" smtClean="0"/>
              <a:t>s</a:t>
            </a:r>
            <a:endParaRPr lang="en-GB" dirty="0"/>
          </a:p>
        </p:txBody>
      </p:sp>
    </p:spTree>
    <p:extLst>
      <p:ext uri="{BB962C8B-B14F-4D97-AF65-F5344CB8AC3E}">
        <p14:creationId xmlns:p14="http://schemas.microsoft.com/office/powerpoint/2010/main" val="413388811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Comprehensions (again)</a:t>
            </a:r>
            <a:endParaRPr lang="en-GB" dirty="0"/>
          </a:p>
        </p:txBody>
      </p:sp>
      <p:sp>
        <p:nvSpPr>
          <p:cNvPr id="3" name="Content Placeholder 2"/>
          <p:cNvSpPr>
            <a:spLocks noGrp="1"/>
          </p:cNvSpPr>
          <p:nvPr>
            <p:ph idx="1"/>
          </p:nvPr>
        </p:nvSpPr>
        <p:spPr>
          <a:xfrm>
            <a:off x="457200" y="1600201"/>
            <a:ext cx="8229600" cy="892696"/>
          </a:xfrm>
        </p:spPr>
        <p:txBody>
          <a:bodyPr>
            <a:normAutofit fontScale="92500" lnSpcReduction="20000"/>
          </a:bodyPr>
          <a:lstStyle/>
          <a:p>
            <a:r>
              <a:rPr lang="en-GB" dirty="0" smtClean="0"/>
              <a:t>In mathematics there are many ways of describing lists:</a:t>
            </a:r>
            <a:endParaRPr lang="en-GB" dirty="0"/>
          </a:p>
        </p:txBody>
      </p:sp>
      <p:sp>
        <p:nvSpPr>
          <p:cNvPr id="4" name="Rectangle 3"/>
          <p:cNvSpPr/>
          <p:nvPr/>
        </p:nvSpPr>
        <p:spPr>
          <a:xfrm>
            <a:off x="2411760" y="2505670"/>
            <a:ext cx="4572000" cy="923330"/>
          </a:xfrm>
          <a:prstGeom prst="rect">
            <a:avLst/>
          </a:prstGeom>
        </p:spPr>
        <p:txBody>
          <a:bodyPr>
            <a:spAutoFit/>
          </a:bodyPr>
          <a:lstStyle/>
          <a:p>
            <a:r>
              <a:rPr lang="en-GB" dirty="0" smtClean="0"/>
              <a:t>S = {x² : x in {0 ... 9}}</a:t>
            </a:r>
          </a:p>
          <a:p>
            <a:r>
              <a:rPr lang="en-GB" dirty="0" smtClean="0"/>
              <a:t>V = (1, 2, 4, 8, ..., 2¹²)</a:t>
            </a:r>
          </a:p>
          <a:p>
            <a:r>
              <a:rPr lang="en-GB" dirty="0" smtClean="0"/>
              <a:t>M = {x | x in S and x even}</a:t>
            </a:r>
            <a:endParaRPr lang="en-GB" dirty="0"/>
          </a:p>
        </p:txBody>
      </p:sp>
      <p:sp>
        <p:nvSpPr>
          <p:cNvPr id="5" name="Content Placeholder 2"/>
          <p:cNvSpPr txBox="1">
            <a:spLocks/>
          </p:cNvSpPr>
          <p:nvPr/>
        </p:nvSpPr>
        <p:spPr>
          <a:xfrm>
            <a:off x="467544" y="3501008"/>
            <a:ext cx="8229600" cy="89269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Python provides a similar means of defining lists – termed List Comprehensions:</a:t>
            </a:r>
            <a:endParaRPr lang="en-GB" dirty="0"/>
          </a:p>
        </p:txBody>
      </p:sp>
      <p:sp>
        <p:nvSpPr>
          <p:cNvPr id="6" name="Rectangle 5"/>
          <p:cNvSpPr/>
          <p:nvPr/>
        </p:nvSpPr>
        <p:spPr>
          <a:xfrm>
            <a:off x="2051720" y="4509120"/>
            <a:ext cx="4572000" cy="923330"/>
          </a:xfrm>
          <a:prstGeom prst="rect">
            <a:avLst/>
          </a:prstGeom>
        </p:spPr>
        <p:txBody>
          <a:bodyPr>
            <a:spAutoFit/>
          </a:bodyPr>
          <a:lstStyle/>
          <a:p>
            <a:r>
              <a:rPr lang="en-GB" dirty="0" smtClean="0"/>
              <a:t>S = [x**2 for x in range(10)]</a:t>
            </a:r>
          </a:p>
          <a:p>
            <a:r>
              <a:rPr lang="en-GB" dirty="0" smtClean="0"/>
              <a:t>V = [2**</a:t>
            </a:r>
            <a:r>
              <a:rPr lang="en-GB" dirty="0" err="1" smtClean="0"/>
              <a:t>i</a:t>
            </a:r>
            <a:r>
              <a:rPr lang="en-GB" dirty="0" smtClean="0"/>
              <a:t> for </a:t>
            </a:r>
            <a:r>
              <a:rPr lang="en-GB" dirty="0" err="1" smtClean="0"/>
              <a:t>i</a:t>
            </a:r>
            <a:r>
              <a:rPr lang="en-GB" dirty="0" smtClean="0"/>
              <a:t> in range(13)]</a:t>
            </a:r>
          </a:p>
          <a:p>
            <a:r>
              <a:rPr lang="en-GB" dirty="0" smtClean="0"/>
              <a:t>M = [x for x in S if x % 2 == 0]</a:t>
            </a:r>
            <a:endParaRPr lang="en-GB" dirty="0"/>
          </a:p>
        </p:txBody>
      </p:sp>
    </p:spTree>
    <p:extLst>
      <p:ext uri="{BB962C8B-B14F-4D97-AF65-F5344CB8AC3E}">
        <p14:creationId xmlns:p14="http://schemas.microsoft.com/office/powerpoint/2010/main" val="318147923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based List Comprehension</a:t>
            </a:r>
            <a:endParaRPr lang="en-GB" dirty="0"/>
          </a:p>
        </p:txBody>
      </p:sp>
      <p:sp>
        <p:nvSpPr>
          <p:cNvPr id="6" name="Rectangle 5"/>
          <p:cNvSpPr/>
          <p:nvPr/>
        </p:nvSpPr>
        <p:spPr>
          <a:xfrm>
            <a:off x="1331640" y="1844824"/>
            <a:ext cx="6696744" cy="175432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words = 'This is a dead </a:t>
            </a:r>
            <a:r>
              <a:rPr lang="en-GB" dirty="0" err="1" smtClean="0"/>
              <a:t>parrot'.split</a:t>
            </a:r>
            <a:r>
              <a:rPr lang="en-GB" dirty="0" smtClean="0"/>
              <a:t>()</a:t>
            </a:r>
          </a:p>
          <a:p>
            <a:r>
              <a:rPr lang="en-GB" dirty="0"/>
              <a:t>p</a:t>
            </a:r>
            <a:r>
              <a:rPr lang="en-GB" dirty="0" smtClean="0"/>
              <a:t>rint(words)</a:t>
            </a:r>
          </a:p>
          <a:p>
            <a:endParaRPr lang="en-GB" dirty="0"/>
          </a:p>
          <a:p>
            <a:r>
              <a:rPr lang="en-GB" i="1" dirty="0" smtClean="0"/>
              <a:t>variations = [[</a:t>
            </a:r>
            <a:r>
              <a:rPr lang="en-GB" i="1" dirty="0" err="1" smtClean="0"/>
              <a:t>w.upper</a:t>
            </a:r>
            <a:r>
              <a:rPr lang="en-GB" i="1" dirty="0" smtClean="0"/>
              <a:t>(), </a:t>
            </a:r>
            <a:r>
              <a:rPr lang="en-GB" i="1" dirty="0" err="1" smtClean="0"/>
              <a:t>w.lower</a:t>
            </a:r>
            <a:r>
              <a:rPr lang="en-GB" i="1" dirty="0" smtClean="0"/>
              <a:t>(), </a:t>
            </a:r>
            <a:r>
              <a:rPr lang="en-GB" i="1" dirty="0" err="1" smtClean="0"/>
              <a:t>len</a:t>
            </a:r>
            <a:r>
              <a:rPr lang="en-GB" i="1" dirty="0" smtClean="0"/>
              <a:t>(w)] for w in words]</a:t>
            </a:r>
          </a:p>
          <a:p>
            <a:r>
              <a:rPr lang="en-GB" dirty="0" smtClean="0"/>
              <a:t>for </a:t>
            </a:r>
            <a:r>
              <a:rPr lang="en-GB" dirty="0" err="1" smtClean="0"/>
              <a:t>i</a:t>
            </a:r>
            <a:r>
              <a:rPr lang="en-GB" dirty="0" smtClean="0"/>
              <a:t> in variations:</a:t>
            </a:r>
          </a:p>
          <a:p>
            <a:r>
              <a:rPr lang="en-GB" dirty="0" smtClean="0"/>
              <a:t>     print(</a:t>
            </a:r>
            <a:r>
              <a:rPr lang="en-GB" dirty="0" err="1" smtClean="0"/>
              <a:t>i</a:t>
            </a:r>
            <a:r>
              <a:rPr lang="en-GB" dirty="0" smtClean="0"/>
              <a:t>)</a:t>
            </a:r>
            <a:endParaRPr lang="en-GB" dirty="0"/>
          </a:p>
        </p:txBody>
      </p:sp>
      <p:sp>
        <p:nvSpPr>
          <p:cNvPr id="8" name="TextBox 7"/>
          <p:cNvSpPr txBox="1"/>
          <p:nvPr/>
        </p:nvSpPr>
        <p:spPr>
          <a:xfrm>
            <a:off x="6156177" y="4077072"/>
            <a:ext cx="2448272" cy="1200329"/>
          </a:xfrm>
          <a:prstGeom prst="rect">
            <a:avLst/>
          </a:prstGeom>
          <a:noFill/>
        </p:spPr>
        <p:txBody>
          <a:bodyPr wrap="square" rtlCol="0">
            <a:spAutoFit/>
          </a:bodyPr>
          <a:lstStyle/>
          <a:p>
            <a:r>
              <a:rPr lang="en-GB" dirty="0" smtClean="0"/>
              <a:t>Note that the Comprehension produces a List of Lists</a:t>
            </a:r>
          </a:p>
          <a:p>
            <a:r>
              <a:rPr lang="en-GB" dirty="0" smtClean="0"/>
              <a:t>(Nested [[]])</a:t>
            </a:r>
            <a:endParaRPr lang="en-GB" dirty="0"/>
          </a:p>
        </p:txBody>
      </p:sp>
      <p:sp>
        <p:nvSpPr>
          <p:cNvPr id="9" name="TextBox 8"/>
          <p:cNvSpPr txBox="1"/>
          <p:nvPr/>
        </p:nvSpPr>
        <p:spPr>
          <a:xfrm>
            <a:off x="2267744" y="4254568"/>
            <a:ext cx="2947730" cy="2031325"/>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['This', 'is', 's', 'dead', 'parrot']</a:t>
            </a:r>
          </a:p>
          <a:p>
            <a:endParaRPr lang="en-GB" dirty="0" smtClean="0"/>
          </a:p>
          <a:p>
            <a:r>
              <a:rPr lang="en-GB" dirty="0" smtClean="0"/>
              <a:t>['THIS', 'this', 4]</a:t>
            </a:r>
          </a:p>
          <a:p>
            <a:r>
              <a:rPr lang="en-GB" dirty="0" smtClean="0"/>
              <a:t>['IS', 'is', 2]</a:t>
            </a:r>
          </a:p>
          <a:p>
            <a:r>
              <a:rPr lang="en-GB" dirty="0" smtClean="0"/>
              <a:t>['A', 'a', 1]</a:t>
            </a:r>
          </a:p>
          <a:p>
            <a:r>
              <a:rPr lang="en-GB" dirty="0" smtClean="0"/>
              <a:t>['DEAD', 'dead', 4]</a:t>
            </a:r>
          </a:p>
          <a:p>
            <a:r>
              <a:rPr lang="en-GB" dirty="0" smtClean="0"/>
              <a:t>['PARROT', 'parrot', 6]</a:t>
            </a:r>
          </a:p>
        </p:txBody>
      </p:sp>
    </p:spTree>
    <p:extLst>
      <p:ext uri="{BB962C8B-B14F-4D97-AF65-F5344CB8AC3E}">
        <p14:creationId xmlns:p14="http://schemas.microsoft.com/office/powerpoint/2010/main" val="61834880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Generators</a:t>
            </a:r>
            <a:endParaRPr lang="en-GB" dirty="0"/>
          </a:p>
        </p:txBody>
      </p:sp>
      <p:sp>
        <p:nvSpPr>
          <p:cNvPr id="3" name="Content Placeholder 2"/>
          <p:cNvSpPr>
            <a:spLocks noGrp="1"/>
          </p:cNvSpPr>
          <p:nvPr>
            <p:ph idx="1"/>
          </p:nvPr>
        </p:nvSpPr>
        <p:spPr/>
        <p:txBody>
          <a:bodyPr/>
          <a:lstStyle/>
          <a:p>
            <a:r>
              <a:rPr lang="en-GB" b="1" dirty="0"/>
              <a:t>Generators</a:t>
            </a:r>
            <a:r>
              <a:rPr lang="en-GB" dirty="0"/>
              <a:t> are </a:t>
            </a:r>
            <a:r>
              <a:rPr lang="en-GB" dirty="0" smtClean="0"/>
              <a:t>specialised </a:t>
            </a:r>
            <a:r>
              <a:rPr lang="en-GB" dirty="0"/>
              <a:t>iterators. </a:t>
            </a:r>
            <a:endParaRPr lang="en-GB" dirty="0" smtClean="0"/>
          </a:p>
          <a:p>
            <a:r>
              <a:rPr lang="en-GB" dirty="0" smtClean="0"/>
              <a:t>They </a:t>
            </a:r>
            <a:r>
              <a:rPr lang="en-GB" dirty="0"/>
              <a:t>are written like regular functions but use the </a:t>
            </a:r>
            <a:r>
              <a:rPr lang="en-GB" b="1" dirty="0"/>
              <a:t>yield</a:t>
            </a:r>
            <a:r>
              <a:rPr lang="en-GB" dirty="0"/>
              <a:t> statement whenever they want to return data. </a:t>
            </a:r>
            <a:endParaRPr lang="en-GB" dirty="0" smtClean="0"/>
          </a:p>
          <a:p>
            <a:r>
              <a:rPr lang="en-GB" dirty="0" smtClean="0"/>
              <a:t>Each </a:t>
            </a:r>
            <a:r>
              <a:rPr lang="en-GB" dirty="0"/>
              <a:t>time </a:t>
            </a:r>
            <a:r>
              <a:rPr lang="en-GB" b="1" dirty="0"/>
              <a:t>next()</a:t>
            </a:r>
            <a:r>
              <a:rPr lang="en-GB" dirty="0"/>
              <a:t> is called on it, the generator resumes where it left off (it remembers all the data values and which statement was last executed).</a:t>
            </a:r>
          </a:p>
        </p:txBody>
      </p:sp>
    </p:spTree>
    <p:extLst>
      <p:ext uri="{BB962C8B-B14F-4D97-AF65-F5344CB8AC3E}">
        <p14:creationId xmlns:p14="http://schemas.microsoft.com/office/powerpoint/2010/main" val="232451152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Example of a Generator</a:t>
            </a:r>
            <a:endParaRPr lang="en-GB" dirty="0"/>
          </a:p>
        </p:txBody>
      </p:sp>
      <p:sp>
        <p:nvSpPr>
          <p:cNvPr id="3" name="Content Placeholder 2"/>
          <p:cNvSpPr>
            <a:spLocks noGrp="1"/>
          </p:cNvSpPr>
          <p:nvPr>
            <p:ph idx="1"/>
          </p:nvPr>
        </p:nvSpPr>
        <p:spPr>
          <a:xfrm>
            <a:off x="457200" y="1600200"/>
            <a:ext cx="3754760" cy="4525963"/>
          </a:xfrm>
        </p:spPr>
        <p:txBody>
          <a:bodyPr>
            <a:normAutofit lnSpcReduction="10000"/>
          </a:bodyPr>
          <a:lstStyle/>
          <a:p>
            <a:r>
              <a:rPr lang="en-GB" dirty="0" smtClean="0"/>
              <a:t>At each yield statement, the state of the function is preserved</a:t>
            </a:r>
          </a:p>
          <a:p>
            <a:r>
              <a:rPr lang="en-GB" dirty="0" smtClean="0"/>
              <a:t>When generators </a:t>
            </a:r>
            <a:r>
              <a:rPr lang="en-GB" dirty="0"/>
              <a:t>terminate, they automatically raise </a:t>
            </a:r>
            <a:r>
              <a:rPr lang="en-GB" u="sng" dirty="0" err="1">
                <a:hlinkClick r:id="rId2" tooltip="StopIteration"/>
              </a:rPr>
              <a:t>StopIteration</a:t>
            </a:r>
            <a:endParaRPr lang="en-GB" dirty="0"/>
          </a:p>
        </p:txBody>
      </p:sp>
      <p:sp>
        <p:nvSpPr>
          <p:cNvPr id="4" name="Rectangle 3"/>
          <p:cNvSpPr/>
          <p:nvPr/>
        </p:nvSpPr>
        <p:spPr>
          <a:xfrm>
            <a:off x="4355976" y="1700808"/>
            <a:ext cx="4572000" cy="1754326"/>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err="1" smtClean="0"/>
              <a:t>def</a:t>
            </a:r>
            <a:r>
              <a:rPr lang="en-GB" dirty="0" smtClean="0"/>
              <a:t> </a:t>
            </a:r>
            <a:r>
              <a:rPr lang="en-GB" dirty="0" err="1" smtClean="0"/>
              <a:t>seq</a:t>
            </a:r>
            <a:r>
              <a:rPr lang="en-GB" dirty="0" smtClean="0"/>
              <a:t>(data):</a:t>
            </a:r>
          </a:p>
          <a:p>
            <a:r>
              <a:rPr lang="en-GB" dirty="0" smtClean="0"/>
              <a:t>    for index in range(0, </a:t>
            </a:r>
            <a:r>
              <a:rPr lang="en-GB" dirty="0" err="1" smtClean="0"/>
              <a:t>len</a:t>
            </a:r>
            <a:r>
              <a:rPr lang="en-GB" dirty="0" smtClean="0"/>
              <a:t>(data)):</a:t>
            </a:r>
          </a:p>
          <a:p>
            <a:r>
              <a:rPr lang="en-GB" dirty="0" smtClean="0"/>
              <a:t>        yield data[index]</a:t>
            </a:r>
          </a:p>
          <a:p>
            <a:endParaRPr lang="en-GB" dirty="0" smtClean="0"/>
          </a:p>
          <a:p>
            <a:r>
              <a:rPr lang="en-GB" dirty="0" smtClean="0"/>
              <a:t>for char in </a:t>
            </a:r>
            <a:r>
              <a:rPr lang="en-GB" dirty="0" err="1" smtClean="0"/>
              <a:t>seq</a:t>
            </a:r>
            <a:r>
              <a:rPr lang="en-GB" dirty="0" smtClean="0"/>
              <a:t>('golf'):</a:t>
            </a:r>
          </a:p>
          <a:p>
            <a:r>
              <a:rPr lang="en-GB" dirty="0" smtClean="0"/>
              <a:t>     print(char)</a:t>
            </a:r>
          </a:p>
        </p:txBody>
      </p:sp>
    </p:spTree>
    <p:extLst>
      <p:ext uri="{BB962C8B-B14F-4D97-AF65-F5344CB8AC3E}">
        <p14:creationId xmlns:p14="http://schemas.microsoft.com/office/powerpoint/2010/main" val="83584484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Generator Expressions</a:t>
            </a:r>
            <a:endParaRPr lang="en-GB" dirty="0"/>
          </a:p>
        </p:txBody>
      </p:sp>
      <p:sp>
        <p:nvSpPr>
          <p:cNvPr id="3" name="Content Placeholder 2"/>
          <p:cNvSpPr>
            <a:spLocks noGrp="1"/>
          </p:cNvSpPr>
          <p:nvPr>
            <p:ph idx="1"/>
          </p:nvPr>
        </p:nvSpPr>
        <p:spPr>
          <a:xfrm>
            <a:off x="457200" y="1600201"/>
            <a:ext cx="8229600" cy="2044824"/>
          </a:xfrm>
        </p:spPr>
        <p:txBody>
          <a:bodyPr>
            <a:normAutofit fontScale="77500" lnSpcReduction="20000"/>
          </a:bodyPr>
          <a:lstStyle/>
          <a:p>
            <a:r>
              <a:rPr lang="en-GB" dirty="0"/>
              <a:t>Some simple generators can be coded </a:t>
            </a:r>
            <a:r>
              <a:rPr lang="en-GB" dirty="0" smtClean="0"/>
              <a:t>as expressions. </a:t>
            </a:r>
            <a:r>
              <a:rPr lang="en-GB" dirty="0"/>
              <a:t>These expressions are designed for situations where the generator is used right away by an enclosing function. </a:t>
            </a:r>
            <a:endParaRPr lang="en-GB" dirty="0" smtClean="0"/>
          </a:p>
          <a:p>
            <a:r>
              <a:rPr lang="en-GB" dirty="0" smtClean="0"/>
              <a:t>Generator </a:t>
            </a:r>
            <a:r>
              <a:rPr lang="en-GB" dirty="0"/>
              <a:t>expressions are more compact but less versatile than full generator </a:t>
            </a:r>
            <a:r>
              <a:rPr lang="en-GB" dirty="0" smtClean="0"/>
              <a:t>definitions:</a:t>
            </a:r>
            <a:br>
              <a:rPr lang="en-GB" dirty="0" smtClean="0"/>
            </a:br>
            <a:endParaRPr lang="en-GB" dirty="0"/>
          </a:p>
        </p:txBody>
      </p:sp>
      <p:sp>
        <p:nvSpPr>
          <p:cNvPr id="4" name="Rectangle 3"/>
          <p:cNvSpPr/>
          <p:nvPr/>
        </p:nvSpPr>
        <p:spPr>
          <a:xfrm>
            <a:off x="899592" y="3645024"/>
            <a:ext cx="6120680"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sum(</a:t>
            </a:r>
            <a:r>
              <a:rPr lang="en-GB" dirty="0" err="1" smtClean="0"/>
              <a:t>i</a:t>
            </a:r>
            <a:r>
              <a:rPr lang="en-GB" dirty="0" smtClean="0"/>
              <a:t>*</a:t>
            </a:r>
            <a:r>
              <a:rPr lang="en-GB" dirty="0" err="1" smtClean="0"/>
              <a:t>i</a:t>
            </a:r>
            <a:r>
              <a:rPr lang="en-GB" dirty="0" smtClean="0"/>
              <a:t> for </a:t>
            </a:r>
            <a:r>
              <a:rPr lang="en-GB" dirty="0" err="1" smtClean="0"/>
              <a:t>i</a:t>
            </a:r>
            <a:r>
              <a:rPr lang="en-GB" dirty="0" smtClean="0"/>
              <a:t> in range(10))                 # sum of squares</a:t>
            </a:r>
          </a:p>
          <a:p>
            <a:r>
              <a:rPr lang="en-GB" dirty="0" smtClean="0"/>
              <a:t>285</a:t>
            </a:r>
            <a:endParaRPr lang="en-GB" dirty="0"/>
          </a:p>
        </p:txBody>
      </p:sp>
      <p:sp>
        <p:nvSpPr>
          <p:cNvPr id="5" name="Rectangle 4"/>
          <p:cNvSpPr/>
          <p:nvPr/>
        </p:nvSpPr>
        <p:spPr>
          <a:xfrm>
            <a:off x="899592" y="4581128"/>
            <a:ext cx="6120680"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from math import pi, sin</a:t>
            </a:r>
          </a:p>
          <a:p>
            <a:r>
              <a:rPr lang="en-GB" dirty="0" err="1" smtClean="0"/>
              <a:t>sine_table</a:t>
            </a:r>
            <a:r>
              <a:rPr lang="en-GB" dirty="0" smtClean="0"/>
              <a:t> = {x: sin(x*pi/180) for x in range(0, 91)}</a:t>
            </a:r>
            <a:endParaRPr lang="en-GB" dirty="0"/>
          </a:p>
        </p:txBody>
      </p:sp>
    </p:spTree>
    <p:extLst>
      <p:ext uri="{BB962C8B-B14F-4D97-AF65-F5344CB8AC3E}">
        <p14:creationId xmlns:p14="http://schemas.microsoft.com/office/powerpoint/2010/main" val="1819613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Typecasting</a:t>
            </a:r>
            <a:endParaRPr lang="en-GB" dirty="0"/>
          </a:p>
        </p:txBody>
      </p:sp>
      <p:sp>
        <p:nvSpPr>
          <p:cNvPr id="3" name="Content Placeholder 2"/>
          <p:cNvSpPr>
            <a:spLocks noGrp="1"/>
          </p:cNvSpPr>
          <p:nvPr>
            <p:ph idx="1"/>
          </p:nvPr>
        </p:nvSpPr>
        <p:spPr>
          <a:xfrm>
            <a:off x="457200" y="1600201"/>
            <a:ext cx="8229600" cy="2620888"/>
          </a:xfrm>
        </p:spPr>
        <p:txBody>
          <a:bodyPr>
            <a:normAutofit fontScale="70000" lnSpcReduction="20000"/>
          </a:bodyPr>
          <a:lstStyle/>
          <a:p>
            <a:r>
              <a:rPr lang="en-GB" dirty="0"/>
              <a:t>To convert between types you simply use the type name as a function. </a:t>
            </a:r>
            <a:endParaRPr lang="en-GB" dirty="0" smtClean="0"/>
          </a:p>
          <a:p>
            <a:r>
              <a:rPr lang="en-GB" dirty="0" smtClean="0"/>
              <a:t>In </a:t>
            </a:r>
            <a:r>
              <a:rPr lang="en-GB" dirty="0"/>
              <a:t>addition, several built-in functions are supplied to perform special kinds of conversions. </a:t>
            </a:r>
            <a:endParaRPr lang="en-GB" dirty="0" smtClean="0"/>
          </a:p>
          <a:p>
            <a:r>
              <a:rPr lang="en-GB" dirty="0" smtClean="0"/>
              <a:t>All </a:t>
            </a:r>
            <a:r>
              <a:rPr lang="en-GB" dirty="0"/>
              <a:t>of these functions return a new object representing the converted value</a:t>
            </a:r>
            <a:r>
              <a:rPr lang="en-GB" dirty="0" smtClean="0"/>
              <a:t>.</a:t>
            </a:r>
          </a:p>
          <a:p>
            <a:r>
              <a:rPr lang="en-GB" dirty="0" smtClean="0"/>
              <a:t>The type() function can be used to </a:t>
            </a:r>
            <a:r>
              <a:rPr lang="en-GB" dirty="0" err="1" smtClean="0"/>
              <a:t>determin</a:t>
            </a:r>
            <a:r>
              <a:rPr lang="en-GB" dirty="0" smtClean="0"/>
              <a:t> the type of a variable or value</a:t>
            </a:r>
            <a:endParaRPr lang="en-GB" dirty="0"/>
          </a:p>
        </p:txBody>
      </p:sp>
      <p:sp>
        <p:nvSpPr>
          <p:cNvPr id="4" name="Rectangle 3"/>
          <p:cNvSpPr/>
          <p:nvPr/>
        </p:nvSpPr>
        <p:spPr>
          <a:xfrm>
            <a:off x="2339752" y="4077072"/>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a:t>&gt;&gt;&gt; type(7)</a:t>
            </a:r>
          </a:p>
          <a:p>
            <a:r>
              <a:rPr lang="en-GB" dirty="0"/>
              <a:t>&lt;class '</a:t>
            </a:r>
            <a:r>
              <a:rPr lang="en-GB" dirty="0" err="1"/>
              <a:t>int</a:t>
            </a:r>
            <a:r>
              <a:rPr lang="en-GB" dirty="0"/>
              <a:t>'&gt;</a:t>
            </a:r>
          </a:p>
          <a:p>
            <a:r>
              <a:rPr lang="en-GB" dirty="0"/>
              <a:t>&gt;&gt;&gt; type("hello")</a:t>
            </a:r>
          </a:p>
          <a:p>
            <a:r>
              <a:rPr lang="en-GB" dirty="0"/>
              <a:t>&lt;class '</a:t>
            </a:r>
            <a:r>
              <a:rPr lang="en-GB" dirty="0" err="1"/>
              <a:t>str</a:t>
            </a:r>
            <a:r>
              <a:rPr lang="en-GB" dirty="0"/>
              <a:t>'&gt;</a:t>
            </a:r>
          </a:p>
          <a:p>
            <a:r>
              <a:rPr lang="en-GB" dirty="0"/>
              <a:t>&gt;&gt;&gt; type(3.0)</a:t>
            </a:r>
          </a:p>
          <a:p>
            <a:r>
              <a:rPr lang="en-GB" dirty="0"/>
              <a:t>&lt;class 'float'&gt;</a:t>
            </a:r>
          </a:p>
          <a:p>
            <a:r>
              <a:rPr lang="en-GB" dirty="0"/>
              <a:t>&gt;&gt;&gt; type(None)</a:t>
            </a:r>
          </a:p>
          <a:p>
            <a:r>
              <a:rPr lang="en-GB" dirty="0"/>
              <a:t>&lt;class '</a:t>
            </a:r>
            <a:r>
              <a:rPr lang="en-GB" dirty="0" err="1"/>
              <a:t>NoneType</a:t>
            </a:r>
            <a:r>
              <a:rPr lang="en-GB" dirty="0"/>
              <a:t>'&gt;</a:t>
            </a:r>
          </a:p>
        </p:txBody>
      </p:sp>
    </p:spTree>
    <p:extLst>
      <p:ext uri="{BB962C8B-B14F-4D97-AF65-F5344CB8AC3E}">
        <p14:creationId xmlns:p14="http://schemas.microsoft.com/office/powerpoint/2010/main" val="74297336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Generators?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Generators can be thought of as </a:t>
            </a:r>
            <a:r>
              <a:rPr lang="en-GB" dirty="0"/>
              <a:t>returning multiple items, </a:t>
            </a:r>
            <a:r>
              <a:rPr lang="en-GB" dirty="0" smtClean="0"/>
              <a:t>but </a:t>
            </a:r>
            <a:r>
              <a:rPr lang="en-GB" dirty="0"/>
              <a:t>instead of returning them all at once they return them </a:t>
            </a:r>
            <a:r>
              <a:rPr lang="en-GB" dirty="0" smtClean="0"/>
              <a:t>one-by-one.</a:t>
            </a:r>
          </a:p>
          <a:p>
            <a:r>
              <a:rPr lang="en-GB" dirty="0" smtClean="0"/>
              <a:t>Use them when you are not sure that you will need all of the items, or you have limited space resources (embedded systems).</a:t>
            </a:r>
          </a:p>
          <a:p>
            <a:r>
              <a:rPr lang="en-GB" dirty="0"/>
              <a:t>Another use for generators (that is really the same) is to replace </a:t>
            </a:r>
            <a:r>
              <a:rPr lang="en-GB" b="1" dirty="0" err="1"/>
              <a:t>callbacks</a:t>
            </a:r>
            <a:r>
              <a:rPr lang="en-GB" dirty="0"/>
              <a:t> with iteration. In some situations you want a function to do a lot of work and occasionally report back to the caller. </a:t>
            </a:r>
            <a:r>
              <a:rPr lang="en-GB" dirty="0" smtClean="0"/>
              <a:t>EG: A file-system search.</a:t>
            </a:r>
            <a:endParaRPr lang="en-GB" dirty="0"/>
          </a:p>
        </p:txBody>
      </p:sp>
    </p:spTree>
    <p:extLst>
      <p:ext uri="{BB962C8B-B14F-4D97-AF65-F5344CB8AC3E}">
        <p14:creationId xmlns:p14="http://schemas.microsoft.com/office/powerpoint/2010/main" val="21414564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G1</a:t>
            </a:r>
            <a:endParaRPr lang="en-GB"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GB" dirty="0" smtClean="0"/>
              <a:t>Write and test a </a:t>
            </a:r>
            <a:r>
              <a:rPr lang="en-GB" dirty="0"/>
              <a:t>program using </a:t>
            </a:r>
            <a:r>
              <a:rPr lang="en-GB" dirty="0" smtClean="0"/>
              <a:t>a generator </a:t>
            </a:r>
            <a:r>
              <a:rPr lang="en-GB" dirty="0"/>
              <a:t>to print the even numbers between 0 and n in comma separated form </a:t>
            </a:r>
            <a:r>
              <a:rPr lang="en-GB" dirty="0" smtClean="0"/>
              <a:t>where n </a:t>
            </a:r>
            <a:r>
              <a:rPr lang="en-GB" dirty="0"/>
              <a:t>is input </a:t>
            </a:r>
            <a:r>
              <a:rPr lang="en-GB" dirty="0" smtClean="0"/>
              <a:t>through the </a:t>
            </a:r>
            <a:r>
              <a:rPr lang="en-GB" dirty="0"/>
              <a:t>console.</a:t>
            </a:r>
          </a:p>
          <a:p>
            <a:r>
              <a:rPr lang="en-GB" dirty="0"/>
              <a:t> </a:t>
            </a:r>
          </a:p>
          <a:p>
            <a:r>
              <a:rPr lang="en-GB" dirty="0"/>
              <a:t>Example:</a:t>
            </a:r>
          </a:p>
          <a:p>
            <a:r>
              <a:rPr lang="en-GB" dirty="0"/>
              <a:t> </a:t>
            </a:r>
          </a:p>
          <a:p>
            <a:r>
              <a:rPr lang="en-GB" dirty="0"/>
              <a:t>If the following n is given as input to the program:</a:t>
            </a:r>
          </a:p>
          <a:p>
            <a:r>
              <a:rPr lang="en-GB" dirty="0" smtClean="0"/>
              <a:t>10</a:t>
            </a:r>
            <a:endParaRPr lang="en-GB" dirty="0"/>
          </a:p>
          <a:p>
            <a:r>
              <a:rPr lang="en-GB" dirty="0" smtClean="0"/>
              <a:t>Then</a:t>
            </a:r>
            <a:r>
              <a:rPr lang="en-GB" dirty="0"/>
              <a:t>, the output of the program should be:</a:t>
            </a:r>
          </a:p>
          <a:p>
            <a:r>
              <a:rPr lang="en-GB" dirty="0"/>
              <a:t> </a:t>
            </a:r>
            <a:r>
              <a:rPr lang="en-GB" dirty="0" smtClean="0"/>
              <a:t>0,2,4,6,8,10</a:t>
            </a:r>
            <a:endParaRPr lang="en-GB" dirty="0"/>
          </a:p>
          <a:p>
            <a:r>
              <a:rPr lang="en-GB" dirty="0"/>
              <a:t> </a:t>
            </a:r>
          </a:p>
          <a:p>
            <a:r>
              <a:rPr lang="en-GB" dirty="0"/>
              <a:t>Hints</a:t>
            </a:r>
            <a:r>
              <a:rPr lang="en-GB" dirty="0" smtClean="0"/>
              <a:t>:</a:t>
            </a:r>
            <a:endParaRPr lang="en-GB" dirty="0"/>
          </a:p>
          <a:p>
            <a:pPr lvl="1"/>
            <a:r>
              <a:rPr lang="en-GB" dirty="0"/>
              <a:t>Use </a:t>
            </a:r>
            <a:r>
              <a:rPr lang="en-GB" b="1" dirty="0" smtClean="0"/>
              <a:t>yield</a:t>
            </a:r>
            <a:r>
              <a:rPr lang="en-GB" dirty="0" smtClean="0"/>
              <a:t> </a:t>
            </a:r>
            <a:r>
              <a:rPr lang="en-GB" dirty="0"/>
              <a:t>to produce the next </a:t>
            </a:r>
            <a:r>
              <a:rPr lang="en-GB" dirty="0" smtClean="0"/>
              <a:t>value of the generator.</a:t>
            </a:r>
            <a:r>
              <a:rPr lang="en-GB" dirty="0"/>
              <a:t> </a:t>
            </a:r>
          </a:p>
        </p:txBody>
      </p:sp>
    </p:spTree>
    <p:extLst>
      <p:ext uri="{BB962C8B-B14F-4D97-AF65-F5344CB8AC3E}">
        <p14:creationId xmlns:p14="http://schemas.microsoft.com/office/powerpoint/2010/main" val="78589040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G2</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Write and test a function that is a generator that will produce the next value in the Fibonacci series on each call.</a:t>
            </a:r>
          </a:p>
          <a:p>
            <a:r>
              <a:rPr lang="en-GB" dirty="0" smtClean="0"/>
              <a:t>The first two numbers in the series are 0 and 1. Thereafter, each number is the sum of the two previous numbers:</a:t>
            </a:r>
          </a:p>
          <a:p>
            <a:pPr lvl="1"/>
            <a:r>
              <a:rPr lang="en-GB" dirty="0" smtClean="0"/>
              <a:t>0,1,1,2,3,5,8,13,21,34 …..</a:t>
            </a:r>
            <a:endParaRPr lang="en-GB" dirty="0"/>
          </a:p>
        </p:txBody>
      </p:sp>
    </p:spTree>
    <p:extLst>
      <p:ext uri="{BB962C8B-B14F-4D97-AF65-F5344CB8AC3E}">
        <p14:creationId xmlns:p14="http://schemas.microsoft.com/office/powerpoint/2010/main" val="22062485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60291969"/>
              </p:ext>
            </p:extLst>
          </p:nvPr>
        </p:nvGraphicFramePr>
        <p:xfrm>
          <a:off x="395536" y="188640"/>
          <a:ext cx="8496944" cy="5853518"/>
        </p:xfrm>
        <a:graphic>
          <a:graphicData uri="http://schemas.openxmlformats.org/drawingml/2006/table">
            <a:tbl>
              <a:tblPr/>
              <a:tblGrid>
                <a:gridCol w="2014554">
                  <a:extLst>
                    <a:ext uri="{9D8B030D-6E8A-4147-A177-3AD203B41FA5}">
                      <a16:colId xmlns:a16="http://schemas.microsoft.com/office/drawing/2014/main" xmlns="" val="20000"/>
                    </a:ext>
                  </a:extLst>
                </a:gridCol>
                <a:gridCol w="6482390">
                  <a:extLst>
                    <a:ext uri="{9D8B030D-6E8A-4147-A177-3AD203B41FA5}">
                      <a16:colId xmlns:a16="http://schemas.microsoft.com/office/drawing/2014/main" xmlns="" val="20001"/>
                    </a:ext>
                  </a:extLst>
                </a:gridCol>
              </a:tblGrid>
              <a:tr h="354981">
                <a:tc gridSpan="2">
                  <a:txBody>
                    <a:bodyPr/>
                    <a:lstStyle/>
                    <a:p>
                      <a:r>
                        <a:rPr lang="en-GB" sz="2400" dirty="0" smtClean="0"/>
                        <a:t>Special DUNDER </a:t>
                      </a:r>
                      <a:r>
                        <a:rPr lang="en-GB" sz="2400" dirty="0"/>
                        <a:t>methods for any class</a:t>
                      </a:r>
                    </a:p>
                  </a:txBody>
                  <a:tcPr marL="77312" marR="77312" marT="38656" marB="38656" anchor="ctr">
                    <a:solidFill>
                      <a:srgbClr val="FFFFFF"/>
                    </a:solidFill>
                  </a:tcPr>
                </a:tc>
                <a:tc hMerge="1">
                  <a:txBody>
                    <a:bodyPr/>
                    <a:lstStyle/>
                    <a:p>
                      <a:endParaRPr lang="en-GB"/>
                    </a:p>
                  </a:txBody>
                  <a:tcPr/>
                </a:tc>
                <a:extLst>
                  <a:ext uri="{0D108BD9-81ED-4DB2-BD59-A6C34878D82A}">
                    <a16:rowId xmlns:a16="http://schemas.microsoft.com/office/drawing/2014/main" xmlns="" val="10000"/>
                  </a:ext>
                </a:extLst>
              </a:tr>
              <a:tr h="140944">
                <a:tc>
                  <a:txBody>
                    <a:bodyPr/>
                    <a:lstStyle/>
                    <a:p>
                      <a:pPr algn="l"/>
                      <a:r>
                        <a:rPr lang="en-GB" sz="1050">
                          <a:solidFill>
                            <a:srgbClr val="AAAAAA"/>
                          </a:solidFill>
                          <a:effectLst/>
                        </a:rPr>
                        <a:t>Method</a:t>
                      </a:r>
                    </a:p>
                  </a:txBody>
                  <a:tcPr marL="40267" marR="40267" marT="8053" marB="805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EEEEEE"/>
                    </a:solidFill>
                  </a:tcPr>
                </a:tc>
                <a:tc>
                  <a:txBody>
                    <a:bodyPr/>
                    <a:lstStyle/>
                    <a:p>
                      <a:pPr algn="l"/>
                      <a:r>
                        <a:rPr lang="en-GB" sz="1050">
                          <a:solidFill>
                            <a:srgbClr val="AAAAAA"/>
                          </a:solidFill>
                          <a:effectLst/>
                        </a:rPr>
                        <a:t>Description</a:t>
                      </a:r>
                    </a:p>
                  </a:txBody>
                  <a:tcPr marL="40267" marR="40267" marT="8053" marB="805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368646">
                <a:tc>
                  <a:txBody>
                    <a:bodyPr/>
                    <a:lstStyle/>
                    <a:p>
                      <a:pPr fontAlgn="t"/>
                      <a:r>
                        <a:rPr lang="en-GB" sz="1100" b="1" dirty="0">
                          <a:effectLst/>
                        </a:rPr>
                        <a:t>__new__</a:t>
                      </a:r>
                      <a:r>
                        <a:rPr lang="en-GB" sz="1100" dirty="0">
                          <a:effectLst/>
                        </a:rPr>
                        <a:t>(</a:t>
                      </a:r>
                      <a:r>
                        <a:rPr lang="en-GB" sz="1100" i="1" dirty="0" err="1">
                          <a:effectLst/>
                        </a:rPr>
                        <a:t>cls</a:t>
                      </a:r>
                      <a:r>
                        <a:rPr lang="en-GB" sz="1100" dirty="0">
                          <a:effectLst/>
                        </a:rPr>
                        <a:t>[, ...])</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Instance creation (on construction). If __new__ returns an instance of </a:t>
                      </a:r>
                      <a:r>
                        <a:rPr lang="en-GB" sz="1100" i="1" dirty="0" err="1">
                          <a:effectLst/>
                        </a:rPr>
                        <a:t>cls</a:t>
                      </a:r>
                      <a:r>
                        <a:rPr lang="en-GB" sz="1100" dirty="0">
                          <a:effectLst/>
                        </a:rPr>
                        <a:t> then __</a:t>
                      </a:r>
                      <a:r>
                        <a:rPr lang="en-GB" sz="1100" dirty="0" err="1">
                          <a:effectLst/>
                        </a:rPr>
                        <a:t>init</a:t>
                      </a:r>
                      <a:r>
                        <a:rPr lang="en-GB" sz="1100" dirty="0">
                          <a:effectLst/>
                        </a:rPr>
                        <a:t>__ is called with the rest of the arguments (...), otherwise __</a:t>
                      </a:r>
                      <a:r>
                        <a:rPr lang="en-GB" sz="1100" dirty="0" err="1">
                          <a:effectLst/>
                        </a:rPr>
                        <a:t>init</a:t>
                      </a:r>
                      <a:r>
                        <a:rPr lang="en-GB" sz="1100" dirty="0">
                          <a:effectLst/>
                        </a:rPr>
                        <a:t>__ is not </a:t>
                      </a:r>
                      <a:r>
                        <a:rPr lang="en-GB" sz="1100" dirty="0" smtClean="0">
                          <a:effectLst/>
                        </a:rPr>
                        <a:t>invoked</a:t>
                      </a:r>
                      <a:endParaRPr lang="en-GB" sz="1100" dirty="0">
                        <a:effectLst/>
                      </a:endParaRP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28696">
                <a:tc>
                  <a:txBody>
                    <a:bodyPr/>
                    <a:lstStyle/>
                    <a:p>
                      <a:pPr fontAlgn="t"/>
                      <a:r>
                        <a:rPr lang="en-GB" sz="1100" b="1" dirty="0">
                          <a:effectLst/>
                        </a:rPr>
                        <a:t>__</a:t>
                      </a:r>
                      <a:r>
                        <a:rPr lang="en-GB" sz="1100" b="1" dirty="0" err="1">
                          <a:effectLst/>
                        </a:rPr>
                        <a:t>init</a:t>
                      </a:r>
                      <a:r>
                        <a:rPr lang="en-GB" sz="1100" b="1" dirty="0">
                          <a:effectLst/>
                        </a:rPr>
                        <a:t>__</a:t>
                      </a:r>
                      <a:r>
                        <a:rPr lang="en-GB" sz="1100" dirty="0">
                          <a:effectLst/>
                        </a:rPr>
                        <a:t>(</a:t>
                      </a:r>
                      <a:r>
                        <a:rPr lang="en-GB" sz="1100" i="1" dirty="0">
                          <a:effectLst/>
                        </a:rPr>
                        <a:t>self</a:t>
                      </a:r>
                      <a:r>
                        <a:rPr lang="en-GB" sz="1100" dirty="0">
                          <a:effectLst/>
                        </a:rPr>
                        <a:t>, </a:t>
                      </a:r>
                      <a:r>
                        <a:rPr lang="en-GB" sz="1100" i="1" dirty="0" err="1">
                          <a:effectLst/>
                        </a:rPr>
                        <a:t>args</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a:effectLst/>
                        </a:rPr>
                        <a:t>Instance initialization (on construction)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28696">
                <a:tc>
                  <a:txBody>
                    <a:bodyPr/>
                    <a:lstStyle/>
                    <a:p>
                      <a:pPr fontAlgn="t"/>
                      <a:r>
                        <a:rPr lang="en-GB" sz="1100" b="1" dirty="0">
                          <a:effectLst/>
                        </a:rPr>
                        <a:t>__del__</a:t>
                      </a:r>
                      <a:r>
                        <a:rPr lang="en-GB" sz="1100" dirty="0">
                          <a:effectLst/>
                        </a:rPr>
                        <a:t>(</a:t>
                      </a:r>
                      <a:r>
                        <a:rPr lang="en-GB" sz="1100" i="1" dirty="0">
                          <a:effectLst/>
                        </a:rPr>
                        <a:t>self</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a:effectLst/>
                        </a:rPr>
                        <a:t>Called on object demise (refcount becomes 0)</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28696">
                <a:tc>
                  <a:txBody>
                    <a:bodyPr/>
                    <a:lstStyle/>
                    <a:p>
                      <a:pPr fontAlgn="t"/>
                      <a:r>
                        <a:rPr lang="en-GB" sz="1100" b="1" dirty="0">
                          <a:effectLst/>
                        </a:rPr>
                        <a:t>__</a:t>
                      </a:r>
                      <a:r>
                        <a:rPr lang="en-GB" sz="1100" b="1" dirty="0" err="1">
                          <a:effectLst/>
                        </a:rPr>
                        <a:t>repr</a:t>
                      </a:r>
                      <a:r>
                        <a:rPr lang="en-GB" sz="1100" b="1" dirty="0">
                          <a:effectLst/>
                        </a:rPr>
                        <a:t>__</a:t>
                      </a:r>
                      <a:r>
                        <a:rPr lang="en-GB" sz="1100" dirty="0">
                          <a:effectLst/>
                        </a:rPr>
                        <a:t>(</a:t>
                      </a:r>
                      <a:r>
                        <a:rPr lang="en-GB" sz="1100" i="1" dirty="0">
                          <a:effectLst/>
                        </a:rPr>
                        <a:t>self</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a:effectLst/>
                        </a:rPr>
                        <a:t>repr() and `...` conversions</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28696">
                <a:tc>
                  <a:txBody>
                    <a:bodyPr/>
                    <a:lstStyle/>
                    <a:p>
                      <a:pPr fontAlgn="t"/>
                      <a:r>
                        <a:rPr lang="en-GB" sz="1100" b="1" dirty="0">
                          <a:effectLst/>
                        </a:rPr>
                        <a:t>__</a:t>
                      </a:r>
                      <a:r>
                        <a:rPr lang="en-GB" sz="1100" b="1" dirty="0" err="1">
                          <a:effectLst/>
                        </a:rPr>
                        <a:t>str</a:t>
                      </a:r>
                      <a:r>
                        <a:rPr lang="en-GB" sz="1100" b="1" dirty="0">
                          <a:effectLst/>
                        </a:rPr>
                        <a:t>__</a:t>
                      </a:r>
                      <a:r>
                        <a:rPr lang="en-GB" sz="1100" dirty="0">
                          <a:effectLst/>
                        </a:rPr>
                        <a:t>(</a:t>
                      </a:r>
                      <a:r>
                        <a:rPr lang="en-GB" sz="1100" i="1" dirty="0">
                          <a:effectLst/>
                        </a:rPr>
                        <a:t>self</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a:effectLst/>
                        </a:rPr>
                        <a:t>str() and print statement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28696">
                <a:tc>
                  <a:txBody>
                    <a:bodyPr/>
                    <a:lstStyle/>
                    <a:p>
                      <a:pPr fontAlgn="t"/>
                      <a:r>
                        <a:rPr lang="en-GB" sz="1100" b="1" u="none" strike="noStrike" dirty="0">
                          <a:solidFill>
                            <a:srgbClr val="669966"/>
                          </a:solidFill>
                          <a:effectLst/>
                        </a:rPr>
                        <a:t>__</a:t>
                      </a:r>
                      <a:r>
                        <a:rPr lang="en-GB" sz="1100" b="1" u="none" strike="noStrike" dirty="0" err="1">
                          <a:solidFill>
                            <a:srgbClr val="669966"/>
                          </a:solidFill>
                          <a:effectLst/>
                        </a:rPr>
                        <a:t>cmp</a:t>
                      </a:r>
                      <a:r>
                        <a:rPr lang="en-GB" sz="1100" b="1" u="none" strike="noStrike" dirty="0">
                          <a:solidFill>
                            <a:srgbClr val="669966"/>
                          </a:solidFill>
                          <a:effectLst/>
                        </a:rPr>
                        <a:t>__</a:t>
                      </a:r>
                      <a:r>
                        <a:rPr lang="en-GB" sz="1100" dirty="0">
                          <a:effectLst/>
                        </a:rPr>
                        <a:t>(</a:t>
                      </a:r>
                      <a:r>
                        <a:rPr lang="en-GB" sz="1100" i="1" dirty="0" err="1">
                          <a:effectLst/>
                        </a:rPr>
                        <a:t>self</a:t>
                      </a:r>
                      <a:r>
                        <a:rPr lang="en-GB" sz="1100" dirty="0" err="1">
                          <a:effectLst/>
                        </a:rPr>
                        <a:t>,</a:t>
                      </a:r>
                      <a:r>
                        <a:rPr lang="en-GB" sz="1100" i="1" dirty="0" err="1">
                          <a:effectLst/>
                        </a:rPr>
                        <a:t>other</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a:effectLst/>
                        </a:rPr>
                        <a:t>Compares </a:t>
                      </a:r>
                      <a:r>
                        <a:rPr lang="en-GB" sz="1100" i="1">
                          <a:effectLst/>
                        </a:rPr>
                        <a:t>self</a:t>
                      </a:r>
                      <a:r>
                        <a:rPr lang="en-GB" sz="1100">
                          <a:effectLst/>
                        </a:rPr>
                        <a:t> to </a:t>
                      </a:r>
                      <a:r>
                        <a:rPr lang="en-GB" sz="1100" i="1">
                          <a:effectLst/>
                        </a:rPr>
                        <a:t>other</a:t>
                      </a:r>
                      <a:r>
                        <a:rPr lang="en-GB" sz="1100">
                          <a:effectLst/>
                        </a:rPr>
                        <a:t> and returns &lt;0, 0, or &gt;0. Implements &gt;, &lt;, == etc...</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28696">
                <a:tc>
                  <a:txBody>
                    <a:bodyPr/>
                    <a:lstStyle/>
                    <a:p>
                      <a:pPr fontAlgn="t"/>
                      <a:r>
                        <a:rPr lang="en-GB" sz="1100" b="1" dirty="0">
                          <a:effectLst/>
                        </a:rPr>
                        <a:t>__index__</a:t>
                      </a:r>
                      <a:r>
                        <a:rPr lang="en-GB" sz="1100" dirty="0">
                          <a:effectLst/>
                        </a:rPr>
                        <a:t>(</a:t>
                      </a:r>
                      <a:r>
                        <a:rPr lang="en-GB" sz="1100" i="1" dirty="0">
                          <a:effectLst/>
                        </a:rPr>
                        <a:t>self</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smtClean="0">
                          <a:effectLst/>
                        </a:rPr>
                        <a:t>Allows any </a:t>
                      </a:r>
                      <a:r>
                        <a:rPr lang="en-GB" sz="1100" dirty="0">
                          <a:effectLst/>
                        </a:rPr>
                        <a:t>object </a:t>
                      </a:r>
                      <a:r>
                        <a:rPr lang="en-GB" sz="1100" dirty="0" smtClean="0">
                          <a:effectLst/>
                        </a:rPr>
                        <a:t>to be used as an index. </a:t>
                      </a:r>
                      <a:r>
                        <a:rPr lang="en-GB" sz="1100" dirty="0">
                          <a:effectLst/>
                        </a:rPr>
                        <a:t>Must return a single integer or long integer value.</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28696">
                <a:tc>
                  <a:txBody>
                    <a:bodyPr/>
                    <a:lstStyle/>
                    <a:p>
                      <a:pPr fontAlgn="t"/>
                      <a:r>
                        <a:rPr lang="en-GB" sz="1100" b="1" dirty="0">
                          <a:effectLst/>
                        </a:rPr>
                        <a:t>__</a:t>
                      </a:r>
                      <a:r>
                        <a:rPr lang="en-GB" sz="1100" b="1" dirty="0" err="1">
                          <a:effectLst/>
                        </a:rPr>
                        <a:t>lt</a:t>
                      </a:r>
                      <a:r>
                        <a:rPr lang="en-GB" sz="1100" b="1" dirty="0">
                          <a:effectLst/>
                        </a:rPr>
                        <a:t>__</a:t>
                      </a:r>
                      <a:r>
                        <a:rPr lang="en-GB" sz="1100" dirty="0">
                          <a:effectLst/>
                        </a:rPr>
                        <a:t>(</a:t>
                      </a:r>
                      <a:r>
                        <a:rPr lang="en-GB" sz="1100" i="1" dirty="0">
                          <a:effectLst/>
                        </a:rPr>
                        <a:t>self</a:t>
                      </a:r>
                      <a:r>
                        <a:rPr lang="en-GB" sz="1100" dirty="0">
                          <a:effectLst/>
                        </a:rPr>
                        <a:t>, </a:t>
                      </a:r>
                      <a:r>
                        <a:rPr lang="en-GB" sz="1100" i="1" dirty="0">
                          <a:effectLst/>
                        </a:rPr>
                        <a:t>other</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&lt;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28696">
                <a:tc>
                  <a:txBody>
                    <a:bodyPr/>
                    <a:lstStyle/>
                    <a:p>
                      <a:pPr fontAlgn="t"/>
                      <a:r>
                        <a:rPr lang="en-GB" sz="1100" b="1">
                          <a:effectLst/>
                        </a:rPr>
                        <a:t>__le__</a:t>
                      </a:r>
                      <a:r>
                        <a:rPr lang="en-GB" sz="1100">
                          <a:effectLst/>
                        </a:rPr>
                        <a:t>(</a:t>
                      </a:r>
                      <a:r>
                        <a:rPr lang="en-GB" sz="1100" i="1">
                          <a:effectLst/>
                        </a:rPr>
                        <a:t>self</a:t>
                      </a:r>
                      <a:r>
                        <a:rPr lang="en-GB" sz="1100">
                          <a:effectLst/>
                        </a:rPr>
                        <a:t>, </a:t>
                      </a:r>
                      <a:r>
                        <a:rPr lang="en-GB" sz="1100" i="1">
                          <a:effectLst/>
                        </a:rPr>
                        <a:t>other</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&lt;=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28696">
                <a:tc>
                  <a:txBody>
                    <a:bodyPr/>
                    <a:lstStyle/>
                    <a:p>
                      <a:pPr fontAlgn="t"/>
                      <a:r>
                        <a:rPr lang="en-GB" sz="1100" b="1">
                          <a:effectLst/>
                        </a:rPr>
                        <a:t>__gt__</a:t>
                      </a:r>
                      <a:r>
                        <a:rPr lang="en-GB" sz="1100">
                          <a:effectLst/>
                        </a:rPr>
                        <a:t>(</a:t>
                      </a:r>
                      <a:r>
                        <a:rPr lang="en-GB" sz="1100" i="1">
                          <a:effectLst/>
                        </a:rPr>
                        <a:t>self</a:t>
                      </a:r>
                      <a:r>
                        <a:rPr lang="en-GB" sz="1100">
                          <a:effectLst/>
                        </a:rPr>
                        <a:t>, </a:t>
                      </a:r>
                      <a:r>
                        <a:rPr lang="en-GB" sz="1100" i="1">
                          <a:effectLst/>
                        </a:rPr>
                        <a:t>other</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&gt;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28696">
                <a:tc>
                  <a:txBody>
                    <a:bodyPr/>
                    <a:lstStyle/>
                    <a:p>
                      <a:pPr fontAlgn="t"/>
                      <a:r>
                        <a:rPr lang="en-GB" sz="1100" b="1">
                          <a:effectLst/>
                        </a:rPr>
                        <a:t>__ge__</a:t>
                      </a:r>
                      <a:r>
                        <a:rPr lang="en-GB" sz="1100">
                          <a:effectLst/>
                        </a:rPr>
                        <a:t>(</a:t>
                      </a:r>
                      <a:r>
                        <a:rPr lang="en-GB" sz="1100" i="1">
                          <a:effectLst/>
                        </a:rPr>
                        <a:t>self</a:t>
                      </a:r>
                      <a:r>
                        <a:rPr lang="en-GB" sz="1100">
                          <a:effectLst/>
                        </a:rPr>
                        <a:t>, </a:t>
                      </a:r>
                      <a:r>
                        <a:rPr lang="en-GB" sz="1100" i="1">
                          <a:effectLst/>
                        </a:rPr>
                        <a:t>other</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&gt;=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228696">
                <a:tc>
                  <a:txBody>
                    <a:bodyPr/>
                    <a:lstStyle/>
                    <a:p>
                      <a:pPr fontAlgn="t"/>
                      <a:r>
                        <a:rPr lang="en-GB" sz="1100" b="1">
                          <a:effectLst/>
                        </a:rPr>
                        <a:t>__eq__</a:t>
                      </a:r>
                      <a:r>
                        <a:rPr lang="en-GB" sz="1100">
                          <a:effectLst/>
                        </a:rPr>
                        <a:t>(</a:t>
                      </a:r>
                      <a:r>
                        <a:rPr lang="en-GB" sz="1100" i="1">
                          <a:effectLst/>
                        </a:rPr>
                        <a:t>self</a:t>
                      </a:r>
                      <a:r>
                        <a:rPr lang="en-GB" sz="1100">
                          <a:effectLst/>
                        </a:rPr>
                        <a:t>, </a:t>
                      </a:r>
                      <a:r>
                        <a:rPr lang="en-GB" sz="1100" i="1">
                          <a:effectLst/>
                        </a:rPr>
                        <a:t>other</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28696">
                <a:tc>
                  <a:txBody>
                    <a:bodyPr/>
                    <a:lstStyle/>
                    <a:p>
                      <a:pPr fontAlgn="t"/>
                      <a:r>
                        <a:rPr lang="en-GB" sz="1100" b="1">
                          <a:effectLst/>
                        </a:rPr>
                        <a:t>__ne__</a:t>
                      </a:r>
                      <a:r>
                        <a:rPr lang="en-GB" sz="1100">
                          <a:effectLst/>
                        </a:rPr>
                        <a:t>(</a:t>
                      </a:r>
                      <a:r>
                        <a:rPr lang="en-GB" sz="1100" i="1">
                          <a:effectLst/>
                        </a:rPr>
                        <a:t>self</a:t>
                      </a:r>
                      <a:r>
                        <a:rPr lang="en-GB" sz="1100">
                          <a:effectLst/>
                        </a:rPr>
                        <a:t>, </a:t>
                      </a:r>
                      <a:r>
                        <a:rPr lang="en-GB" sz="1100" i="1">
                          <a:effectLst/>
                        </a:rPr>
                        <a:t>other</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for </a:t>
                      </a:r>
                      <a:r>
                        <a:rPr lang="en-GB" sz="1100" i="1" dirty="0">
                          <a:effectLst/>
                        </a:rPr>
                        <a:t>self</a:t>
                      </a:r>
                      <a:r>
                        <a:rPr lang="en-GB" sz="1100" dirty="0">
                          <a:effectLst/>
                        </a:rPr>
                        <a:t> != </a:t>
                      </a:r>
                      <a:r>
                        <a:rPr lang="en-GB" sz="1100" i="1" dirty="0">
                          <a:effectLst/>
                        </a:rPr>
                        <a:t>other</a:t>
                      </a:r>
                      <a:r>
                        <a:rPr lang="en-GB" sz="1100" dirty="0">
                          <a:effectLst/>
                        </a:rPr>
                        <a:t> (and </a:t>
                      </a:r>
                      <a:r>
                        <a:rPr lang="en-GB" sz="1100" i="1" dirty="0">
                          <a:effectLst/>
                        </a:rPr>
                        <a:t>self</a:t>
                      </a:r>
                      <a:r>
                        <a:rPr lang="en-GB" sz="1100" dirty="0">
                          <a:effectLst/>
                        </a:rPr>
                        <a:t> &lt;&gt; </a:t>
                      </a:r>
                      <a:r>
                        <a:rPr lang="en-GB" sz="1100" i="1" dirty="0">
                          <a:effectLst/>
                        </a:rPr>
                        <a:t>other</a:t>
                      </a:r>
                      <a:r>
                        <a:rPr lang="en-GB" sz="1100" dirty="0">
                          <a:effectLst/>
                        </a:rPr>
                        <a:t>) comparisons. Can return anything, or can raise an exception.</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205250">
                <a:tc>
                  <a:txBody>
                    <a:bodyPr/>
                    <a:lstStyle/>
                    <a:p>
                      <a:pPr fontAlgn="t"/>
                      <a:r>
                        <a:rPr lang="en-GB" sz="1100" b="1">
                          <a:effectLst/>
                        </a:rPr>
                        <a:t>__hash__</a:t>
                      </a:r>
                      <a:r>
                        <a:rPr lang="en-GB" sz="1100">
                          <a:effectLst/>
                        </a:rPr>
                        <a:t>(</a:t>
                      </a:r>
                      <a:r>
                        <a:rPr lang="en-GB" sz="1100" i="1">
                          <a:effectLst/>
                        </a:rPr>
                        <a:t>self</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Compute a 32 bit hash code; hash() and dictionary ops</a:t>
                      </a:r>
                      <a:r>
                        <a:rPr lang="en-GB" sz="1100" dirty="0" smtClean="0">
                          <a:effectLst/>
                        </a:rPr>
                        <a:t>.</a:t>
                      </a:r>
                      <a:endParaRPr lang="en-GB" sz="1100" dirty="0">
                        <a:effectLst/>
                      </a:endParaRP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368646">
                <a:tc>
                  <a:txBody>
                    <a:bodyPr/>
                    <a:lstStyle/>
                    <a:p>
                      <a:pPr fontAlgn="t"/>
                      <a:r>
                        <a:rPr lang="en-GB" sz="1100" b="1" u="none" strike="noStrike" dirty="0">
                          <a:solidFill>
                            <a:srgbClr val="669966"/>
                          </a:solidFill>
                          <a:effectLst/>
                        </a:rPr>
                        <a:t>__nonzero__</a:t>
                      </a:r>
                      <a:r>
                        <a:rPr lang="en-GB" sz="1100" dirty="0">
                          <a:effectLst/>
                        </a:rPr>
                        <a:t>(</a:t>
                      </a:r>
                      <a:r>
                        <a:rPr lang="en-GB" sz="1100" i="1" dirty="0">
                          <a:effectLst/>
                        </a:rPr>
                        <a:t>self</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Returns 0 or 1 for truth </a:t>
                      </a:r>
                      <a:r>
                        <a:rPr lang="en-GB" sz="1100" dirty="0" smtClean="0">
                          <a:effectLst/>
                        </a:rPr>
                        <a:t>testing</a:t>
                      </a:r>
                      <a:r>
                        <a:rPr lang="en-GB" sz="1100" dirty="0">
                          <a:effectLst/>
                        </a:rPr>
                        <a:t>. </a:t>
                      </a:r>
                      <a:r>
                        <a:rPr lang="en-GB" sz="1100" dirty="0" smtClean="0">
                          <a:effectLst/>
                        </a:rPr>
                        <a:t>When </a:t>
                      </a:r>
                      <a:r>
                        <a:rPr lang="en-GB" sz="1100" dirty="0">
                          <a:effectLst/>
                        </a:rPr>
                        <a:t>this method is not defined, __</a:t>
                      </a:r>
                      <a:r>
                        <a:rPr lang="en-GB" sz="1100" dirty="0" err="1">
                          <a:effectLst/>
                        </a:rPr>
                        <a:t>len</a:t>
                      </a:r>
                      <a:r>
                        <a:rPr lang="en-GB" sz="1100" dirty="0">
                          <a:effectLst/>
                        </a:rPr>
                        <a:t>__() is called if defined; otherwise all class instances are considered "true".</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6"/>
                  </a:ext>
                </a:extLst>
              </a:tr>
              <a:tr h="228696">
                <a:tc>
                  <a:txBody>
                    <a:bodyPr/>
                    <a:lstStyle/>
                    <a:p>
                      <a:pPr fontAlgn="t"/>
                      <a:r>
                        <a:rPr lang="en-GB" sz="1100" b="1" u="none" strike="noStrike">
                          <a:solidFill>
                            <a:srgbClr val="669966"/>
                          </a:solidFill>
                          <a:effectLst/>
                        </a:rPr>
                        <a:t>__getattr__</a:t>
                      </a:r>
                      <a:r>
                        <a:rPr lang="en-GB" sz="1100">
                          <a:effectLst/>
                        </a:rPr>
                        <a:t>(</a:t>
                      </a:r>
                      <a:r>
                        <a:rPr lang="en-GB" sz="1100" i="1">
                          <a:effectLst/>
                        </a:rPr>
                        <a:t>self</a:t>
                      </a:r>
                      <a:r>
                        <a:rPr lang="en-GB" sz="1100">
                          <a:effectLst/>
                        </a:rPr>
                        <a:t>,</a:t>
                      </a:r>
                      <a:r>
                        <a:rPr lang="en-GB" sz="1100" i="1">
                          <a:effectLst/>
                        </a:rPr>
                        <a:t>name</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when attribute lookup doesn't find </a:t>
                      </a:r>
                      <a:r>
                        <a:rPr lang="en-GB" sz="1100" i="1" dirty="0">
                          <a:effectLst/>
                        </a:rPr>
                        <a:t>name</a:t>
                      </a:r>
                      <a:r>
                        <a:rPr lang="en-GB" sz="1100" dirty="0">
                          <a:effectLst/>
                        </a:rPr>
                        <a:t>. </a:t>
                      </a:r>
                      <a:r>
                        <a:rPr lang="en-GB" sz="1100" dirty="0">
                          <a:solidFill>
                            <a:srgbClr val="000000"/>
                          </a:solidFill>
                          <a:effectLst/>
                        </a:rPr>
                        <a:t>See also </a:t>
                      </a:r>
                      <a:r>
                        <a:rPr lang="en-GB" sz="1100" u="none" strike="noStrike" dirty="0">
                          <a:solidFill>
                            <a:srgbClr val="669966"/>
                          </a:solidFill>
                          <a:effectLst/>
                          <a:hlinkClick r:id="rId2"/>
                        </a:rPr>
                        <a:t>__</a:t>
                      </a:r>
                      <a:r>
                        <a:rPr lang="en-GB" sz="1100" u="none" strike="noStrike" dirty="0" err="1">
                          <a:solidFill>
                            <a:srgbClr val="669966"/>
                          </a:solidFill>
                          <a:effectLst/>
                          <a:hlinkClick r:id="rId2"/>
                        </a:rPr>
                        <a:t>getattribute</a:t>
                      </a:r>
                      <a:r>
                        <a:rPr lang="en-GB" sz="1100" u="none" strike="noStrike" dirty="0">
                          <a:solidFill>
                            <a:srgbClr val="669966"/>
                          </a:solidFill>
                          <a:effectLst/>
                          <a:hlinkClick r:id="rId2"/>
                        </a:rPr>
                        <a:t>__</a:t>
                      </a:r>
                      <a:r>
                        <a:rPr lang="en-GB" sz="1100" dirty="0">
                          <a:solidFill>
                            <a:srgbClr val="000000"/>
                          </a:solidFill>
                          <a:effectLst/>
                        </a:rPr>
                        <a:t>.</a:t>
                      </a:r>
                      <a:endParaRPr lang="en-GB" sz="1100" dirty="0">
                        <a:effectLst/>
                      </a:endParaRP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7"/>
                  </a:ext>
                </a:extLst>
              </a:tr>
              <a:tr h="228696">
                <a:tc>
                  <a:txBody>
                    <a:bodyPr/>
                    <a:lstStyle/>
                    <a:p>
                      <a:pPr fontAlgn="t"/>
                      <a:r>
                        <a:rPr lang="en-GB" sz="1100" b="1">
                          <a:effectLst/>
                        </a:rPr>
                        <a:t>__getattribute__</a:t>
                      </a:r>
                      <a:r>
                        <a:rPr lang="en-GB" sz="1100">
                          <a:effectLst/>
                        </a:rPr>
                        <a:t>(</a:t>
                      </a:r>
                      <a:r>
                        <a:rPr lang="en-GB" sz="1100" i="1">
                          <a:effectLst/>
                        </a:rPr>
                        <a:t> self</a:t>
                      </a:r>
                      <a:r>
                        <a:rPr lang="en-GB" sz="1100">
                          <a:effectLst/>
                        </a:rPr>
                        <a:t>, </a:t>
                      </a:r>
                      <a:r>
                        <a:rPr lang="en-GB" sz="1100" i="1">
                          <a:effectLst/>
                        </a:rPr>
                        <a:t>name</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Same as </a:t>
                      </a:r>
                      <a:r>
                        <a:rPr lang="en-GB" sz="1100" u="none" strike="noStrike" dirty="0">
                          <a:solidFill>
                            <a:srgbClr val="669966"/>
                          </a:solidFill>
                          <a:effectLst/>
                          <a:hlinkClick r:id="rId3"/>
                        </a:rPr>
                        <a:t>__</a:t>
                      </a:r>
                      <a:r>
                        <a:rPr lang="en-GB" sz="1100" u="none" strike="noStrike" dirty="0" err="1">
                          <a:solidFill>
                            <a:srgbClr val="669966"/>
                          </a:solidFill>
                          <a:effectLst/>
                          <a:hlinkClick r:id="rId3"/>
                        </a:rPr>
                        <a:t>getattr</a:t>
                      </a:r>
                      <a:r>
                        <a:rPr lang="en-GB" sz="1100" u="none" strike="noStrike" dirty="0">
                          <a:solidFill>
                            <a:srgbClr val="669966"/>
                          </a:solidFill>
                          <a:effectLst/>
                          <a:hlinkClick r:id="rId3"/>
                        </a:rPr>
                        <a:t>__</a:t>
                      </a:r>
                      <a:r>
                        <a:rPr lang="en-GB" sz="1100" dirty="0">
                          <a:effectLst/>
                        </a:rPr>
                        <a:t> but </a:t>
                      </a:r>
                      <a:r>
                        <a:rPr lang="en-GB" sz="1100" b="1" dirty="0">
                          <a:effectLst/>
                        </a:rPr>
                        <a:t>always</a:t>
                      </a:r>
                      <a:r>
                        <a:rPr lang="en-GB" sz="1100" dirty="0">
                          <a:effectLst/>
                        </a:rPr>
                        <a:t> called whenever the attribute </a:t>
                      </a:r>
                      <a:r>
                        <a:rPr lang="en-GB" sz="1100" i="1" dirty="0">
                          <a:effectLst/>
                        </a:rPr>
                        <a:t>name</a:t>
                      </a:r>
                      <a:r>
                        <a:rPr lang="en-GB" sz="1100" dirty="0">
                          <a:effectLst/>
                        </a:rPr>
                        <a:t> is accessed.</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8"/>
                  </a:ext>
                </a:extLst>
              </a:tr>
              <a:tr h="228696">
                <a:tc>
                  <a:txBody>
                    <a:bodyPr/>
                    <a:lstStyle/>
                    <a:p>
                      <a:pPr fontAlgn="t"/>
                      <a:r>
                        <a:rPr lang="en-GB" sz="1100" b="1">
                          <a:effectLst/>
                        </a:rPr>
                        <a:t>__setattr__</a:t>
                      </a:r>
                      <a:r>
                        <a:rPr lang="en-GB" sz="1100">
                          <a:effectLst/>
                        </a:rPr>
                        <a:t>(</a:t>
                      </a:r>
                      <a:r>
                        <a:rPr lang="en-GB" sz="1100" i="1">
                          <a:effectLst/>
                        </a:rPr>
                        <a:t>self</a:t>
                      </a:r>
                      <a:r>
                        <a:rPr lang="en-GB" sz="1100">
                          <a:effectLst/>
                        </a:rPr>
                        <a:t>, </a:t>
                      </a:r>
                      <a:r>
                        <a:rPr lang="en-GB" sz="1100" i="1">
                          <a:effectLst/>
                        </a:rPr>
                        <a:t>name</a:t>
                      </a:r>
                      <a:r>
                        <a:rPr lang="en-GB" sz="1100">
                          <a:effectLst/>
                        </a:rPr>
                        <a:t>, </a:t>
                      </a:r>
                      <a:r>
                        <a:rPr lang="en-GB" sz="1100" i="1">
                          <a:effectLst/>
                        </a:rPr>
                        <a:t>value</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when setting an attribute (inside, </a:t>
                      </a:r>
                      <a:r>
                        <a:rPr lang="en-GB" sz="1100" dirty="0" smtClean="0">
                          <a:effectLst/>
                        </a:rPr>
                        <a:t>use "</a:t>
                      </a:r>
                      <a:r>
                        <a:rPr lang="en-GB" sz="1100" i="1" dirty="0">
                          <a:effectLst/>
                        </a:rPr>
                        <a:t>self</a:t>
                      </a:r>
                      <a:r>
                        <a:rPr lang="en-GB" sz="1100" dirty="0">
                          <a:effectLst/>
                        </a:rPr>
                        <a:t>.__</a:t>
                      </a:r>
                      <a:r>
                        <a:rPr lang="en-GB" sz="1100" dirty="0" err="1">
                          <a:effectLst/>
                        </a:rPr>
                        <a:t>dict</a:t>
                      </a:r>
                      <a:r>
                        <a:rPr lang="en-GB" sz="1100" dirty="0">
                          <a:effectLst/>
                        </a:rPr>
                        <a:t>__[</a:t>
                      </a:r>
                      <a:r>
                        <a:rPr lang="en-GB" sz="1100" i="1" dirty="0">
                          <a:effectLst/>
                        </a:rPr>
                        <a:t>name</a:t>
                      </a:r>
                      <a:r>
                        <a:rPr lang="en-GB" sz="1100" dirty="0">
                          <a:effectLst/>
                        </a:rPr>
                        <a:t>] = </a:t>
                      </a:r>
                      <a:r>
                        <a:rPr lang="en-GB" sz="1100" i="1" dirty="0">
                          <a:effectLst/>
                        </a:rPr>
                        <a:t>value</a:t>
                      </a:r>
                      <a:r>
                        <a:rPr lang="en-GB" sz="1100" dirty="0" smtClean="0">
                          <a:effectLst/>
                        </a:rPr>
                        <a:t>" not "</a:t>
                      </a:r>
                      <a:r>
                        <a:rPr lang="en-GB" sz="1100" i="1" dirty="0" smtClean="0">
                          <a:effectLst/>
                        </a:rPr>
                        <a:t>self</a:t>
                      </a:r>
                      <a:r>
                        <a:rPr lang="en-GB" sz="1100" dirty="0" smtClean="0">
                          <a:effectLst/>
                        </a:rPr>
                        <a:t>.</a:t>
                      </a:r>
                      <a:r>
                        <a:rPr lang="en-GB" sz="1100" i="1" dirty="0" smtClean="0">
                          <a:effectLst/>
                        </a:rPr>
                        <a:t>name</a:t>
                      </a:r>
                      <a:r>
                        <a:rPr lang="en-GB" sz="1100" dirty="0" smtClean="0">
                          <a:effectLst/>
                        </a:rPr>
                        <a:t> = </a:t>
                      </a:r>
                      <a:r>
                        <a:rPr lang="en-GB" sz="1100" i="1" dirty="0" smtClean="0">
                          <a:effectLst/>
                        </a:rPr>
                        <a:t>value</a:t>
                      </a:r>
                      <a:r>
                        <a:rPr lang="en-GB" sz="1100" dirty="0" smtClean="0">
                          <a:effectLst/>
                        </a:rPr>
                        <a:t>" )</a:t>
                      </a:r>
                      <a:endParaRPr lang="en-GB" sz="1100" dirty="0">
                        <a:effectLst/>
                      </a:endParaRP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19"/>
                  </a:ext>
                </a:extLst>
              </a:tr>
              <a:tr h="228696">
                <a:tc>
                  <a:txBody>
                    <a:bodyPr/>
                    <a:lstStyle/>
                    <a:p>
                      <a:pPr fontAlgn="t"/>
                      <a:r>
                        <a:rPr lang="en-GB" sz="1100" b="1">
                          <a:effectLst/>
                        </a:rPr>
                        <a:t>__delattr__</a:t>
                      </a:r>
                      <a:r>
                        <a:rPr lang="en-GB" sz="1100">
                          <a:effectLst/>
                        </a:rPr>
                        <a:t>(</a:t>
                      </a:r>
                      <a:r>
                        <a:rPr lang="en-GB" sz="1100" i="1">
                          <a:effectLst/>
                        </a:rPr>
                        <a:t>self</a:t>
                      </a:r>
                      <a:r>
                        <a:rPr lang="en-GB" sz="1100">
                          <a:effectLst/>
                        </a:rPr>
                        <a:t>, </a:t>
                      </a:r>
                      <a:r>
                        <a:rPr lang="en-GB" sz="1100" i="1">
                          <a:effectLst/>
                        </a:rPr>
                        <a:t>name</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to delete attribute &lt;</a:t>
                      </a:r>
                      <a:r>
                        <a:rPr lang="en-GB" sz="1100" i="1" dirty="0">
                          <a:effectLst/>
                        </a:rPr>
                        <a:t>name&gt;</a:t>
                      </a:r>
                      <a:r>
                        <a:rPr lang="en-GB" sz="1100" dirty="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20"/>
                  </a:ext>
                </a:extLst>
              </a:tr>
              <a:tr h="228696">
                <a:tc>
                  <a:txBody>
                    <a:bodyPr/>
                    <a:lstStyle/>
                    <a:p>
                      <a:pPr fontAlgn="t"/>
                      <a:r>
                        <a:rPr lang="en-GB" sz="1100" b="1">
                          <a:effectLst/>
                        </a:rPr>
                        <a:t>__call__</a:t>
                      </a:r>
                      <a:r>
                        <a:rPr lang="en-GB" sz="1100">
                          <a:effectLst/>
                        </a:rPr>
                        <a:t>(</a:t>
                      </a:r>
                      <a:r>
                        <a:rPr lang="en-GB" sz="1100" i="1">
                          <a:effectLst/>
                        </a:rPr>
                        <a:t>self</a:t>
                      </a:r>
                      <a:r>
                        <a:rPr lang="en-GB" sz="1100">
                          <a:effectLst/>
                        </a:rPr>
                        <a:t>, </a:t>
                      </a:r>
                      <a:r>
                        <a:rPr lang="en-GB" sz="1100" i="1">
                          <a:effectLst/>
                        </a:rPr>
                        <a:t>*args</a:t>
                      </a:r>
                      <a:r>
                        <a:rPr lang="en-GB" sz="1100">
                          <a:effectLst/>
                        </a:rPr>
                        <a:t>, **</a:t>
                      </a:r>
                      <a:r>
                        <a:rPr lang="en-GB" sz="1100" i="1">
                          <a:effectLst/>
                        </a:rPr>
                        <a:t>kwargs</a:t>
                      </a:r>
                      <a:r>
                        <a:rPr lang="en-GB" sz="1100">
                          <a:effectLst/>
                        </a:rPr>
                        <a:t>)</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100" dirty="0">
                          <a:effectLst/>
                        </a:rPr>
                        <a:t>Called when an instance is called as function: </a:t>
                      </a:r>
                      <a:r>
                        <a:rPr lang="en-GB" sz="1100" dirty="0" err="1">
                          <a:effectLst/>
                        </a:rPr>
                        <a:t>obj</a:t>
                      </a:r>
                      <a:r>
                        <a:rPr lang="en-GB" sz="1100" dirty="0">
                          <a:effectLst/>
                        </a:rPr>
                        <a:t>(arg1, arg2, ...) is a shorthand for </a:t>
                      </a:r>
                      <a:r>
                        <a:rPr lang="en-GB" sz="1100" dirty="0" err="1">
                          <a:effectLst/>
                        </a:rPr>
                        <a:t>obj</a:t>
                      </a:r>
                      <a:r>
                        <a:rPr lang="en-GB" sz="1100" dirty="0">
                          <a:effectLst/>
                        </a:rPr>
                        <a:t>.__call__(arg1, arg2, ...).</a:t>
                      </a:r>
                    </a:p>
                  </a:txBody>
                  <a:tcPr marL="40267" marR="40267" marT="38656" marB="3865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21"/>
                  </a:ext>
                </a:extLst>
              </a:tr>
            </a:tbl>
          </a:graphicData>
        </a:graphic>
      </p:graphicFrame>
    </p:spTree>
    <p:extLst>
      <p:ext uri="{BB962C8B-B14F-4D97-AF65-F5344CB8AC3E}">
        <p14:creationId xmlns:p14="http://schemas.microsoft.com/office/powerpoint/2010/main" val="135424148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75771777"/>
              </p:ext>
            </p:extLst>
          </p:nvPr>
        </p:nvGraphicFramePr>
        <p:xfrm>
          <a:off x="467544" y="396175"/>
          <a:ext cx="8064896" cy="6113943"/>
        </p:xfrm>
        <a:graphic>
          <a:graphicData uri="http://schemas.openxmlformats.org/drawingml/2006/table">
            <a:tbl>
              <a:tblPr/>
              <a:tblGrid>
                <a:gridCol w="2304256">
                  <a:extLst>
                    <a:ext uri="{9D8B030D-6E8A-4147-A177-3AD203B41FA5}">
                      <a16:colId xmlns:a16="http://schemas.microsoft.com/office/drawing/2014/main" xmlns="" val="20000"/>
                    </a:ext>
                  </a:extLst>
                </a:gridCol>
                <a:gridCol w="5760640">
                  <a:extLst>
                    <a:ext uri="{9D8B030D-6E8A-4147-A177-3AD203B41FA5}">
                      <a16:colId xmlns:a16="http://schemas.microsoft.com/office/drawing/2014/main" xmlns="" val="20001"/>
                    </a:ext>
                  </a:extLst>
                </a:gridCol>
              </a:tblGrid>
              <a:tr h="215592">
                <a:tc>
                  <a:txBody>
                    <a:bodyPr/>
                    <a:lstStyle/>
                    <a:p>
                      <a:pPr algn="l"/>
                      <a:r>
                        <a:rPr lang="en-GB" sz="1400" dirty="0">
                          <a:solidFill>
                            <a:srgbClr val="AAAAAA"/>
                          </a:solidFill>
                          <a:effectLst/>
                        </a:rPr>
                        <a:t>Operator</a:t>
                      </a:r>
                    </a:p>
                  </a:txBody>
                  <a:tcPr marL="30797" marR="30797" marT="6159" marB="6159"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a:txBody>
                    <a:bodyPr/>
                    <a:lstStyle/>
                    <a:p>
                      <a:pPr algn="l"/>
                      <a:r>
                        <a:rPr lang="en-GB" sz="1400">
                          <a:solidFill>
                            <a:srgbClr val="AAAAAA"/>
                          </a:solidFill>
                          <a:effectLst/>
                        </a:rPr>
                        <a:t>Special method</a:t>
                      </a:r>
                    </a:p>
                  </a:txBody>
                  <a:tcPr marL="30797" marR="30797" marT="6159" marB="615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356097">
                <a:tc>
                  <a:txBody>
                    <a:bodyPr/>
                    <a:lstStyle/>
                    <a:p>
                      <a:pPr fontAlgn="t"/>
                      <a:r>
                        <a:rPr lang="en-GB" sz="1600" i="1" dirty="0">
                          <a:effectLst/>
                        </a:rPr>
                        <a:t>self</a:t>
                      </a:r>
                      <a:r>
                        <a:rPr lang="en-GB" sz="1600" dirty="0">
                          <a:effectLst/>
                        </a:rPr>
                        <a:t> </a:t>
                      </a:r>
                      <a:r>
                        <a:rPr lang="en-GB" sz="1600" b="1" dirty="0">
                          <a:effectLst/>
                        </a:rPr>
                        <a:t>+</a:t>
                      </a:r>
                      <a:r>
                        <a:rPr lang="en-GB" sz="1600" dirty="0">
                          <a:effectLst/>
                        </a:rPr>
                        <a:t> </a:t>
                      </a:r>
                      <a:r>
                        <a:rPr lang="en-GB" sz="1600" i="1" dirty="0">
                          <a:effectLst/>
                        </a:rPr>
                        <a:t>other</a:t>
                      </a:r>
                      <a:endParaRPr lang="en-GB" sz="1600" dirty="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__add__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1"/>
                  </a:ext>
                </a:extLst>
              </a:tr>
              <a:tr h="356097">
                <a:tc>
                  <a:txBody>
                    <a:bodyPr/>
                    <a:lstStyle/>
                    <a:p>
                      <a:pPr fontAlgn="t"/>
                      <a:r>
                        <a:rPr lang="en-GB" sz="1600" i="1">
                          <a:effectLst/>
                        </a:rPr>
                        <a:t>self</a:t>
                      </a:r>
                      <a:r>
                        <a:rPr lang="en-GB" sz="1600">
                          <a:effectLst/>
                        </a:rPr>
                        <a:t> -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__sub__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2"/>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__mul__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3"/>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__div__</a:t>
                      </a:r>
                      <a:r>
                        <a:rPr lang="en-GB" sz="1600">
                          <a:effectLst/>
                        </a:rPr>
                        <a:t>(</a:t>
                      </a:r>
                      <a:r>
                        <a:rPr lang="en-GB" sz="1600" i="1">
                          <a:effectLst/>
                        </a:rPr>
                        <a:t>self</a:t>
                      </a:r>
                      <a:r>
                        <a:rPr lang="en-GB" sz="1600">
                          <a:effectLst/>
                        </a:rPr>
                        <a:t>, </a:t>
                      </a:r>
                      <a:r>
                        <a:rPr lang="en-GB" sz="1600" i="1">
                          <a:effectLst/>
                        </a:rPr>
                        <a:t>other</a:t>
                      </a:r>
                      <a:r>
                        <a:rPr lang="en-GB" sz="1600">
                          <a:effectLst/>
                        </a:rPr>
                        <a:t>) </a:t>
                      </a:r>
                      <a:r>
                        <a:rPr lang="en-GB" sz="1600">
                          <a:solidFill>
                            <a:srgbClr val="000000"/>
                          </a:solidFill>
                          <a:effectLst/>
                        </a:rPr>
                        <a:t>or </a:t>
                      </a:r>
                      <a:r>
                        <a:rPr lang="en-GB" sz="1600" b="1">
                          <a:solidFill>
                            <a:srgbClr val="000000"/>
                          </a:solidFill>
                          <a:effectLst/>
                        </a:rPr>
                        <a:t>__truediv__</a:t>
                      </a:r>
                      <a:r>
                        <a:rPr lang="en-GB" sz="1600">
                          <a:solidFill>
                            <a:srgbClr val="000000"/>
                          </a:solidFill>
                          <a:effectLst/>
                        </a:rPr>
                        <a:t>(</a:t>
                      </a:r>
                      <a:r>
                        <a:rPr lang="en-GB" sz="1600" i="1">
                          <a:solidFill>
                            <a:srgbClr val="000000"/>
                          </a:solidFill>
                          <a:effectLst/>
                        </a:rPr>
                        <a:t>self</a:t>
                      </a:r>
                      <a:r>
                        <a:rPr lang="en-GB" sz="1600">
                          <a:solidFill>
                            <a:srgbClr val="000000"/>
                          </a:solidFill>
                          <a:effectLst/>
                        </a:rPr>
                        <a:t>,</a:t>
                      </a:r>
                      <a:r>
                        <a:rPr lang="en-GB" sz="1600" i="1">
                          <a:solidFill>
                            <a:srgbClr val="000000"/>
                          </a:solidFill>
                          <a:effectLst/>
                        </a:rPr>
                        <a:t>other</a:t>
                      </a:r>
                      <a:r>
                        <a:rPr lang="en-GB" sz="1600">
                          <a:solidFill>
                            <a:srgbClr val="000000"/>
                          </a:solidFill>
                          <a:effectLst/>
                        </a:rPr>
                        <a:t>) if __future__.division is active.</a:t>
                      </a:r>
                      <a:endParaRPr lang="en-GB" sz="1600">
                        <a:effectLst/>
                      </a:endParaRP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4"/>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__floordiv__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5"/>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__mod__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6"/>
                  </a:ext>
                </a:extLst>
              </a:tr>
              <a:tr h="356097">
                <a:tc>
                  <a:txBody>
                    <a:bodyPr/>
                    <a:lstStyle/>
                    <a:p>
                      <a:pPr fontAlgn="t"/>
                      <a:r>
                        <a:rPr lang="en-GB" sz="1600" b="1">
                          <a:effectLst/>
                        </a:rPr>
                        <a:t>divmod</a:t>
                      </a:r>
                      <a:r>
                        <a:rPr lang="en-GB" sz="1600">
                          <a:effectLst/>
                        </a:rPr>
                        <a:t>(</a:t>
                      </a:r>
                      <a:r>
                        <a:rPr lang="en-GB" sz="1600" i="1">
                          <a:effectLst/>
                        </a:rPr>
                        <a:t>self</a:t>
                      </a:r>
                      <a:r>
                        <a:rPr lang="en-GB" sz="1600">
                          <a:effectLst/>
                        </a:rPr>
                        <a:t>,</a:t>
                      </a:r>
                      <a:r>
                        <a:rPr lang="en-GB" sz="1600" i="1">
                          <a:effectLst/>
                        </a:rPr>
                        <a:t>other</a:t>
                      </a:r>
                      <a:r>
                        <a:rPr lang="en-GB" sz="1600">
                          <a:effectLst/>
                        </a:rPr>
                        <a:t>)</a:t>
                      </a: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__divmod__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7"/>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__pow__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8"/>
                  </a:ext>
                </a:extLst>
              </a:tr>
              <a:tr h="356097">
                <a:tc>
                  <a:txBody>
                    <a:bodyPr/>
                    <a:lstStyle/>
                    <a:p>
                      <a:pPr fontAlgn="t"/>
                      <a:r>
                        <a:rPr lang="en-GB" sz="1600" i="1">
                          <a:effectLst/>
                        </a:rPr>
                        <a:t>self</a:t>
                      </a:r>
                      <a:r>
                        <a:rPr lang="en-GB" sz="1600">
                          <a:effectLst/>
                        </a:rPr>
                        <a:t> </a:t>
                      </a:r>
                      <a:r>
                        <a:rPr lang="en-GB" sz="1600" b="1">
                          <a:effectLst/>
                        </a:rPr>
                        <a:t>&amp;</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__and__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9"/>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__xor__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0"/>
                  </a:ext>
                </a:extLst>
              </a:tr>
              <a:tr h="356097">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__or__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1"/>
                  </a:ext>
                </a:extLst>
              </a:tr>
              <a:tr h="356097">
                <a:tc>
                  <a:txBody>
                    <a:bodyPr/>
                    <a:lstStyle/>
                    <a:p>
                      <a:pPr fontAlgn="t"/>
                      <a:r>
                        <a:rPr lang="en-GB" sz="1600" i="1">
                          <a:effectLst/>
                        </a:rPr>
                        <a:t>self</a:t>
                      </a:r>
                      <a:r>
                        <a:rPr lang="en-GB" sz="1600">
                          <a:effectLst/>
                        </a:rPr>
                        <a:t> </a:t>
                      </a:r>
                      <a:r>
                        <a:rPr lang="en-GB" sz="1600" b="1">
                          <a:effectLst/>
                        </a:rPr>
                        <a:t>&lt;&lt;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__lshift__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2"/>
                  </a:ext>
                </a:extLst>
              </a:tr>
              <a:tr h="356097">
                <a:tc>
                  <a:txBody>
                    <a:bodyPr/>
                    <a:lstStyle/>
                    <a:p>
                      <a:pPr fontAlgn="t"/>
                      <a:r>
                        <a:rPr lang="en-GB" sz="1600" i="1">
                          <a:effectLst/>
                        </a:rPr>
                        <a:t>self</a:t>
                      </a:r>
                      <a:r>
                        <a:rPr lang="en-GB" sz="1600">
                          <a:effectLst/>
                        </a:rPr>
                        <a:t> </a:t>
                      </a:r>
                      <a:r>
                        <a:rPr lang="en-GB" sz="1600" b="1">
                          <a:effectLst/>
                        </a:rPr>
                        <a:t>&gt;&gt;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__rshift__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3"/>
                  </a:ext>
                </a:extLst>
              </a:tr>
              <a:tr h="356097">
                <a:tc>
                  <a:txBody>
                    <a:bodyPr/>
                    <a:lstStyle/>
                    <a:p>
                      <a:pPr fontAlgn="t"/>
                      <a:r>
                        <a:rPr lang="en-GB" sz="1600" b="1">
                          <a:effectLst/>
                        </a:rPr>
                        <a:t>bool</a:t>
                      </a:r>
                      <a:r>
                        <a:rPr lang="en-GB" sz="1600">
                          <a:effectLst/>
                        </a:rPr>
                        <a:t>(</a:t>
                      </a:r>
                      <a:r>
                        <a:rPr lang="en-GB" sz="1600" i="1">
                          <a:effectLst/>
                        </a:rPr>
                        <a:t>self</a:t>
                      </a:r>
                      <a:r>
                        <a:rPr lang="en-GB" sz="1600">
                          <a:effectLst/>
                        </a:rPr>
                        <a:t>)</a:t>
                      </a: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__nonzero__</a:t>
                      </a:r>
                      <a:r>
                        <a:rPr lang="en-GB" sz="1600">
                          <a:effectLst/>
                        </a:rPr>
                        <a:t>(</a:t>
                      </a:r>
                      <a:r>
                        <a:rPr lang="en-GB" sz="1600" i="1">
                          <a:effectLst/>
                        </a:rPr>
                        <a:t>self</a:t>
                      </a:r>
                      <a:r>
                        <a:rPr lang="en-GB" sz="1600">
                          <a:effectLst/>
                        </a:rPr>
                        <a:t>) (used in boolean testing)</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4"/>
                  </a:ext>
                </a:extLst>
              </a:tr>
              <a:tr h="356097">
                <a:tc>
                  <a:txBody>
                    <a:bodyPr/>
                    <a:lstStyle/>
                    <a:p>
                      <a:pPr fontAlgn="t"/>
                      <a:r>
                        <a:rPr lang="en-GB" sz="1600" b="1">
                          <a:effectLst/>
                        </a:rPr>
                        <a:t>-</a:t>
                      </a:r>
                      <a:r>
                        <a:rPr lang="en-GB" sz="1600" i="1">
                          <a:effectLst/>
                        </a:rPr>
                        <a:t>self</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__neg__</a:t>
                      </a:r>
                      <a:r>
                        <a:rPr lang="en-GB" sz="1600">
                          <a:effectLst/>
                        </a:rPr>
                        <a:t>(</a:t>
                      </a:r>
                      <a:r>
                        <a:rPr lang="en-GB" sz="1600" i="1">
                          <a:effectLst/>
                        </a:rPr>
                        <a:t>self</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5"/>
                  </a:ext>
                </a:extLst>
              </a:tr>
              <a:tr h="356097">
                <a:tc>
                  <a:txBody>
                    <a:bodyPr/>
                    <a:lstStyle/>
                    <a:p>
                      <a:pPr fontAlgn="t"/>
                      <a:r>
                        <a:rPr lang="en-GB" sz="1600" b="1">
                          <a:effectLst/>
                        </a:rPr>
                        <a:t>+</a:t>
                      </a:r>
                      <a:r>
                        <a:rPr lang="en-GB" sz="1600" i="1">
                          <a:effectLst/>
                        </a:rPr>
                        <a:t>self</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dirty="0">
                          <a:effectLst/>
                        </a:rPr>
                        <a:t>__</a:t>
                      </a:r>
                      <a:r>
                        <a:rPr lang="en-GB" sz="1600" b="1" dirty="0" err="1">
                          <a:effectLst/>
                        </a:rPr>
                        <a:t>pos</a:t>
                      </a:r>
                      <a:r>
                        <a:rPr lang="en-GB" sz="1600" b="1" dirty="0">
                          <a:effectLst/>
                        </a:rPr>
                        <a:t>__</a:t>
                      </a:r>
                      <a:r>
                        <a:rPr lang="en-GB" sz="1600" dirty="0">
                          <a:effectLst/>
                        </a:rPr>
                        <a:t>(</a:t>
                      </a:r>
                      <a:r>
                        <a:rPr lang="en-GB" sz="1600" i="1" dirty="0">
                          <a:effectLst/>
                        </a:rPr>
                        <a:t>self</a:t>
                      </a:r>
                      <a:r>
                        <a:rPr lang="en-GB" sz="1600" dirty="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
        <p:nvSpPr>
          <p:cNvPr id="5" name="Rectangle 1"/>
          <p:cNvSpPr>
            <a:spLocks noChangeArrowheads="1"/>
          </p:cNvSpPr>
          <p:nvPr/>
        </p:nvSpPr>
        <p:spPr bwMode="auto">
          <a:xfrm>
            <a:off x="1547664" y="26833"/>
            <a:ext cx="734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Numeric operations DUNDER special methods</a:t>
            </a:r>
          </a:p>
        </p:txBody>
      </p:sp>
    </p:spTree>
    <p:extLst>
      <p:ext uri="{BB962C8B-B14F-4D97-AF65-F5344CB8AC3E}">
        <p14:creationId xmlns:p14="http://schemas.microsoft.com/office/powerpoint/2010/main" val="122566343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1351267"/>
              </p:ext>
            </p:extLst>
          </p:nvPr>
        </p:nvGraphicFramePr>
        <p:xfrm>
          <a:off x="251520" y="620688"/>
          <a:ext cx="8712968" cy="6048664"/>
        </p:xfrm>
        <a:graphic>
          <a:graphicData uri="http://schemas.openxmlformats.org/drawingml/2006/table">
            <a:tbl>
              <a:tblPr/>
              <a:tblGrid>
                <a:gridCol w="1867064">
                  <a:extLst>
                    <a:ext uri="{9D8B030D-6E8A-4147-A177-3AD203B41FA5}">
                      <a16:colId xmlns:a16="http://schemas.microsoft.com/office/drawing/2014/main" xmlns="" val="20000"/>
                    </a:ext>
                  </a:extLst>
                </a:gridCol>
                <a:gridCol w="6845904">
                  <a:extLst>
                    <a:ext uri="{9D8B030D-6E8A-4147-A177-3AD203B41FA5}">
                      <a16:colId xmlns:a16="http://schemas.microsoft.com/office/drawing/2014/main" xmlns="" val="20001"/>
                    </a:ext>
                  </a:extLst>
                </a:gridCol>
              </a:tblGrid>
              <a:tr h="250732">
                <a:tc>
                  <a:txBody>
                    <a:bodyPr/>
                    <a:lstStyle/>
                    <a:p>
                      <a:pPr algn="l"/>
                      <a:r>
                        <a:rPr lang="en-GB" sz="1400" dirty="0">
                          <a:solidFill>
                            <a:srgbClr val="AAAAAA"/>
                          </a:solidFill>
                          <a:effectLst/>
                        </a:rPr>
                        <a:t>Operator</a:t>
                      </a:r>
                    </a:p>
                  </a:txBody>
                  <a:tcPr marL="30797" marR="30797" marT="6159" marB="6159"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a:txBody>
                    <a:bodyPr/>
                    <a:lstStyle/>
                    <a:p>
                      <a:pPr algn="l"/>
                      <a:r>
                        <a:rPr lang="en-GB" sz="1400">
                          <a:solidFill>
                            <a:srgbClr val="AAAAAA"/>
                          </a:solidFill>
                          <a:effectLst/>
                        </a:rPr>
                        <a:t>Special method</a:t>
                      </a:r>
                    </a:p>
                  </a:txBody>
                  <a:tcPr marL="30797" marR="30797" marT="6159" marB="615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414138">
                <a:tc>
                  <a:txBody>
                    <a:bodyPr/>
                    <a:lstStyle/>
                    <a:p>
                      <a:pPr fontAlgn="t"/>
                      <a:r>
                        <a:rPr lang="en-GB" sz="1600" b="1" dirty="0">
                          <a:effectLst/>
                        </a:rPr>
                        <a:t>abs</a:t>
                      </a:r>
                      <a:r>
                        <a:rPr lang="en-GB" sz="1600" dirty="0">
                          <a:effectLst/>
                        </a:rPr>
                        <a:t>(</a:t>
                      </a:r>
                      <a:r>
                        <a:rPr lang="en-GB" sz="1600" i="1" dirty="0">
                          <a:effectLst/>
                        </a:rPr>
                        <a:t>self</a:t>
                      </a:r>
                      <a:r>
                        <a:rPr lang="en-GB" sz="1600" dirty="0">
                          <a:effectLst/>
                        </a:rPr>
                        <a:t>)</a:t>
                      </a: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__abs__</a:t>
                      </a:r>
                      <a:r>
                        <a:rPr lang="en-GB" sz="1600">
                          <a:effectLst/>
                        </a:rPr>
                        <a:t>(</a:t>
                      </a:r>
                      <a:r>
                        <a:rPr lang="en-GB" sz="1600" i="1">
                          <a:effectLst/>
                        </a:rPr>
                        <a:t>self</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1"/>
                  </a:ext>
                </a:extLst>
              </a:tr>
              <a:tr h="414138">
                <a:tc>
                  <a:txBody>
                    <a:bodyPr/>
                    <a:lstStyle/>
                    <a:p>
                      <a:pPr fontAlgn="t"/>
                      <a:r>
                        <a:rPr lang="en-GB" sz="1600" b="1">
                          <a:effectLst/>
                        </a:rPr>
                        <a:t>~</a:t>
                      </a:r>
                      <a:r>
                        <a:rPr lang="en-GB" sz="1600" i="1">
                          <a:effectLst/>
                        </a:rPr>
                        <a:t>self</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__invert__</a:t>
                      </a:r>
                      <a:r>
                        <a:rPr lang="en-GB" sz="1600">
                          <a:effectLst/>
                        </a:rPr>
                        <a:t>(</a:t>
                      </a:r>
                      <a:r>
                        <a:rPr lang="en-GB" sz="1600" i="1">
                          <a:effectLst/>
                        </a:rPr>
                        <a:t>self</a:t>
                      </a:r>
                      <a:r>
                        <a:rPr lang="en-GB" sz="1600">
                          <a:effectLst/>
                        </a:rPr>
                        <a:t>) (bitwise)</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2"/>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__iadd__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3"/>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__isub__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4"/>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__imul__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5"/>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__idiv__</a:t>
                      </a:r>
                      <a:r>
                        <a:rPr lang="en-GB" sz="1600">
                          <a:effectLst/>
                        </a:rPr>
                        <a:t>(</a:t>
                      </a:r>
                      <a:r>
                        <a:rPr lang="en-GB" sz="1600" i="1">
                          <a:effectLst/>
                        </a:rPr>
                        <a:t>self</a:t>
                      </a:r>
                      <a:r>
                        <a:rPr lang="en-GB" sz="1600">
                          <a:effectLst/>
                        </a:rPr>
                        <a:t>, </a:t>
                      </a:r>
                      <a:r>
                        <a:rPr lang="en-GB" sz="1600" i="1">
                          <a:effectLst/>
                        </a:rPr>
                        <a:t>other</a:t>
                      </a:r>
                      <a:r>
                        <a:rPr lang="en-GB" sz="1600">
                          <a:effectLst/>
                        </a:rPr>
                        <a:t>) </a:t>
                      </a:r>
                      <a:r>
                        <a:rPr lang="en-GB" sz="1600">
                          <a:solidFill>
                            <a:srgbClr val="000000"/>
                          </a:solidFill>
                          <a:effectLst/>
                        </a:rPr>
                        <a:t>or </a:t>
                      </a:r>
                      <a:r>
                        <a:rPr lang="en-GB" sz="1600" b="1">
                          <a:solidFill>
                            <a:srgbClr val="000000"/>
                          </a:solidFill>
                          <a:effectLst/>
                        </a:rPr>
                        <a:t>__itruediv__</a:t>
                      </a:r>
                      <a:r>
                        <a:rPr lang="en-GB" sz="1600">
                          <a:solidFill>
                            <a:srgbClr val="000000"/>
                          </a:solidFill>
                          <a:effectLst/>
                        </a:rPr>
                        <a:t>(</a:t>
                      </a:r>
                      <a:r>
                        <a:rPr lang="en-GB" sz="1600" i="1">
                          <a:solidFill>
                            <a:srgbClr val="000000"/>
                          </a:solidFill>
                          <a:effectLst/>
                        </a:rPr>
                        <a:t>self</a:t>
                      </a:r>
                      <a:r>
                        <a:rPr lang="en-GB" sz="1600">
                          <a:solidFill>
                            <a:srgbClr val="000000"/>
                          </a:solidFill>
                          <a:effectLst/>
                        </a:rPr>
                        <a:t>,</a:t>
                      </a:r>
                      <a:r>
                        <a:rPr lang="en-GB" sz="1600" i="1">
                          <a:solidFill>
                            <a:srgbClr val="000000"/>
                          </a:solidFill>
                          <a:effectLst/>
                        </a:rPr>
                        <a:t>other</a:t>
                      </a:r>
                      <a:r>
                        <a:rPr lang="en-GB" sz="1600">
                          <a:solidFill>
                            <a:srgbClr val="000000"/>
                          </a:solidFill>
                          <a:effectLst/>
                        </a:rPr>
                        <a:t>) if __future__.division is in effect.</a:t>
                      </a:r>
                      <a:endParaRPr lang="en-GB" sz="1600">
                        <a:effectLst/>
                      </a:endParaRP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6"/>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__ifloordiv__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7"/>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__imod__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8"/>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__ipow__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9"/>
                  </a:ext>
                </a:extLst>
              </a:tr>
              <a:tr h="414138">
                <a:tc>
                  <a:txBody>
                    <a:bodyPr/>
                    <a:lstStyle/>
                    <a:p>
                      <a:pPr fontAlgn="t"/>
                      <a:r>
                        <a:rPr lang="en-GB" sz="1600" i="1">
                          <a:effectLst/>
                        </a:rPr>
                        <a:t>self</a:t>
                      </a:r>
                      <a:r>
                        <a:rPr lang="en-GB" sz="1600">
                          <a:effectLst/>
                        </a:rPr>
                        <a:t> </a:t>
                      </a:r>
                      <a:r>
                        <a:rPr lang="en-GB" sz="1600" b="1">
                          <a:effectLst/>
                        </a:rPr>
                        <a:t>&amp;=</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__iand__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0"/>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__ixor__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1"/>
                  </a:ext>
                </a:extLst>
              </a:tr>
              <a:tr h="414138">
                <a:tc>
                  <a:txBody>
                    <a:bodyPr/>
                    <a:lstStyle/>
                    <a:p>
                      <a:pPr fontAlgn="t"/>
                      <a:r>
                        <a:rPr lang="en-GB" sz="1600" i="1">
                          <a:effectLst/>
                        </a:rPr>
                        <a:t>self</a:t>
                      </a:r>
                      <a:r>
                        <a:rPr lang="en-GB" sz="1600">
                          <a:effectLst/>
                        </a:rPr>
                        <a:t> </a:t>
                      </a:r>
                      <a:r>
                        <a:rPr lang="en-GB" sz="1600" b="1">
                          <a:effectLst/>
                        </a:rPr>
                        <a: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__ior__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2"/>
                  </a:ext>
                </a:extLst>
              </a:tr>
              <a:tr h="414138">
                <a:tc>
                  <a:txBody>
                    <a:bodyPr/>
                    <a:lstStyle/>
                    <a:p>
                      <a:pPr fontAlgn="t"/>
                      <a:r>
                        <a:rPr lang="en-GB" sz="1600" i="1">
                          <a:effectLst/>
                        </a:rPr>
                        <a:t>self</a:t>
                      </a:r>
                      <a:r>
                        <a:rPr lang="en-GB" sz="1600">
                          <a:effectLst/>
                        </a:rPr>
                        <a:t> </a:t>
                      </a:r>
                      <a:r>
                        <a:rPr lang="en-GB" sz="1600" b="1">
                          <a:effectLst/>
                        </a:rPr>
                        <a:t>&lt;&lt;=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600" b="1">
                          <a:effectLst/>
                        </a:rPr>
                        <a:t>__ilshift__</a:t>
                      </a:r>
                      <a:r>
                        <a:rPr lang="en-GB" sz="1600">
                          <a:effectLst/>
                        </a:rPr>
                        <a:t>(</a:t>
                      </a:r>
                      <a:r>
                        <a:rPr lang="en-GB" sz="1600" i="1">
                          <a:effectLst/>
                        </a:rPr>
                        <a:t>self</a:t>
                      </a:r>
                      <a:r>
                        <a:rPr lang="en-GB" sz="1600">
                          <a:effectLst/>
                        </a:rPr>
                        <a:t>, </a:t>
                      </a:r>
                      <a:r>
                        <a:rPr lang="en-GB" sz="1600" i="1">
                          <a:effectLst/>
                        </a:rPr>
                        <a:t>other</a:t>
                      </a:r>
                      <a:r>
                        <a:rPr lang="en-GB" sz="160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3"/>
                  </a:ext>
                </a:extLst>
              </a:tr>
              <a:tr h="414138">
                <a:tc>
                  <a:txBody>
                    <a:bodyPr/>
                    <a:lstStyle/>
                    <a:p>
                      <a:pPr fontAlgn="t"/>
                      <a:r>
                        <a:rPr lang="en-GB" sz="1600" i="1">
                          <a:effectLst/>
                        </a:rPr>
                        <a:t>self</a:t>
                      </a:r>
                      <a:r>
                        <a:rPr lang="en-GB" sz="1600">
                          <a:effectLst/>
                        </a:rPr>
                        <a:t> </a:t>
                      </a:r>
                      <a:r>
                        <a:rPr lang="en-GB" sz="1600" b="1">
                          <a:effectLst/>
                        </a:rPr>
                        <a:t>&gt;&gt;=</a:t>
                      </a:r>
                      <a:r>
                        <a:rPr lang="en-GB" sz="1600">
                          <a:effectLst/>
                        </a:rPr>
                        <a:t> </a:t>
                      </a:r>
                      <a:r>
                        <a:rPr lang="en-GB" sz="1600" i="1">
                          <a:effectLst/>
                        </a:rPr>
                        <a:t>other</a:t>
                      </a:r>
                      <a:endParaRPr lang="en-GB" sz="1600">
                        <a:effectLst/>
                      </a:endParaRPr>
                    </a:p>
                  </a:txBody>
                  <a:tcPr marL="30797" marR="30797" marT="29565" marB="29565">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tc>
                  <a:txBody>
                    <a:bodyPr/>
                    <a:lstStyle/>
                    <a:p>
                      <a:pPr fontAlgn="t"/>
                      <a:r>
                        <a:rPr lang="en-GB" sz="1600" b="1" dirty="0">
                          <a:effectLst/>
                        </a:rPr>
                        <a:t>__</a:t>
                      </a:r>
                      <a:r>
                        <a:rPr lang="en-GB" sz="1600" b="1" dirty="0" err="1">
                          <a:effectLst/>
                        </a:rPr>
                        <a:t>irshift</a:t>
                      </a:r>
                      <a:r>
                        <a:rPr lang="en-GB" sz="1600" b="1" dirty="0">
                          <a:effectLst/>
                        </a:rPr>
                        <a:t>__</a:t>
                      </a:r>
                      <a:r>
                        <a:rPr lang="en-GB" sz="1600" dirty="0">
                          <a:effectLst/>
                        </a:rPr>
                        <a:t>(</a:t>
                      </a:r>
                      <a:r>
                        <a:rPr lang="en-GB" sz="1600" i="1" dirty="0">
                          <a:effectLst/>
                        </a:rPr>
                        <a:t>self</a:t>
                      </a:r>
                      <a:r>
                        <a:rPr lang="en-GB" sz="1600" dirty="0">
                          <a:effectLst/>
                        </a:rPr>
                        <a:t>, </a:t>
                      </a:r>
                      <a:r>
                        <a:rPr lang="en-GB" sz="1600" i="1" dirty="0">
                          <a:effectLst/>
                        </a:rPr>
                        <a:t>other</a:t>
                      </a:r>
                      <a:r>
                        <a:rPr lang="en-GB" sz="1600" dirty="0">
                          <a:effectLst/>
                        </a:rPr>
                        <a:t>)</a:t>
                      </a:r>
                    </a:p>
                  </a:txBody>
                  <a:tcPr marL="30797" marR="30797" marT="29565" marB="2956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extLst>
                  <a:ext uri="{0D108BD9-81ED-4DB2-BD59-A6C34878D82A}">
                    <a16:rowId xmlns:a16="http://schemas.microsoft.com/office/drawing/2014/main" xmlns="" val="10014"/>
                  </a:ext>
                </a:extLst>
              </a:tr>
            </a:tbl>
          </a:graphicData>
        </a:graphic>
      </p:graphicFrame>
      <p:sp>
        <p:nvSpPr>
          <p:cNvPr id="5" name="Rectangle 1"/>
          <p:cNvSpPr>
            <a:spLocks noChangeArrowheads="1"/>
          </p:cNvSpPr>
          <p:nvPr/>
        </p:nvSpPr>
        <p:spPr bwMode="auto">
          <a:xfrm>
            <a:off x="1547664" y="26833"/>
            <a:ext cx="734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Numeric operations DUNDER special methods</a:t>
            </a:r>
          </a:p>
        </p:txBody>
      </p:sp>
    </p:spTree>
    <p:extLst>
      <p:ext uri="{BB962C8B-B14F-4D97-AF65-F5344CB8AC3E}">
        <p14:creationId xmlns:p14="http://schemas.microsoft.com/office/powerpoint/2010/main" val="16255486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6391456"/>
              </p:ext>
            </p:extLst>
          </p:nvPr>
        </p:nvGraphicFramePr>
        <p:xfrm>
          <a:off x="899592" y="836712"/>
          <a:ext cx="7056784" cy="5184577"/>
        </p:xfrm>
        <a:graphic>
          <a:graphicData uri="http://schemas.openxmlformats.org/drawingml/2006/table">
            <a:tbl>
              <a:tblPr/>
              <a:tblGrid>
                <a:gridCol w="2448272">
                  <a:extLst>
                    <a:ext uri="{9D8B030D-6E8A-4147-A177-3AD203B41FA5}">
                      <a16:colId xmlns:a16="http://schemas.microsoft.com/office/drawing/2014/main" xmlns="" val="20000"/>
                    </a:ext>
                  </a:extLst>
                </a:gridCol>
                <a:gridCol w="4608512">
                  <a:extLst>
                    <a:ext uri="{9D8B030D-6E8A-4147-A177-3AD203B41FA5}">
                      <a16:colId xmlns:a16="http://schemas.microsoft.com/office/drawing/2014/main" xmlns="" val="20001"/>
                    </a:ext>
                  </a:extLst>
                </a:gridCol>
              </a:tblGrid>
              <a:tr h="900035">
                <a:tc gridSpan="2">
                  <a:txBody>
                    <a:bodyPr/>
                    <a:lstStyle/>
                    <a:p>
                      <a:r>
                        <a:rPr lang="en-GB" sz="4400" dirty="0" smtClean="0"/>
                        <a:t>DUNDER Conversions</a:t>
                      </a:r>
                      <a:endParaRPr lang="en-GB" sz="4400" dirty="0"/>
                    </a:p>
                  </a:txBody>
                  <a:tcPr anchor="ctr">
                    <a:solidFill>
                      <a:srgbClr val="FFFFFF"/>
                    </a:solidFill>
                  </a:tcPr>
                </a:tc>
                <a:tc hMerge="1">
                  <a:txBody>
                    <a:bodyPr/>
                    <a:lstStyle/>
                    <a:p>
                      <a:endParaRPr lang="en-GB"/>
                    </a:p>
                  </a:txBody>
                  <a:tcPr/>
                </a:tc>
                <a:extLst>
                  <a:ext uri="{0D108BD9-81ED-4DB2-BD59-A6C34878D82A}">
                    <a16:rowId xmlns:a16="http://schemas.microsoft.com/office/drawing/2014/main" xmlns="" val="10000"/>
                  </a:ext>
                </a:extLst>
              </a:tr>
              <a:tr h="346888">
                <a:tc>
                  <a:txBody>
                    <a:bodyPr/>
                    <a:lstStyle/>
                    <a:p>
                      <a:pPr algn="l"/>
                      <a:r>
                        <a:rPr lang="en-GB" sz="1600">
                          <a:solidFill>
                            <a:srgbClr val="AAAAAA"/>
                          </a:solidFill>
                          <a:effectLst/>
                        </a:rPr>
                        <a:t>built-in function</a:t>
                      </a:r>
                    </a:p>
                  </a:txBody>
                  <a:tcPr marL="47625" marR="47625" marT="9525" marB="95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EEEEEE"/>
                    </a:solidFill>
                  </a:tcPr>
                </a:tc>
                <a:tc>
                  <a:txBody>
                    <a:bodyPr/>
                    <a:lstStyle/>
                    <a:p>
                      <a:pPr algn="l"/>
                      <a:r>
                        <a:rPr lang="en-GB" sz="1600">
                          <a:solidFill>
                            <a:srgbClr val="AAAAAA"/>
                          </a:solidFill>
                          <a:effectLst/>
                        </a:rPr>
                        <a:t>Special method</a:t>
                      </a:r>
                    </a:p>
                  </a:txBody>
                  <a:tcPr marL="47625" marR="47625" marT="9525" marB="95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562522">
                <a:tc>
                  <a:txBody>
                    <a:bodyPr/>
                    <a:lstStyle/>
                    <a:p>
                      <a:pPr fontAlgn="t"/>
                      <a:r>
                        <a:rPr lang="en-GB" sz="1800" b="1">
                          <a:effectLst/>
                        </a:rPr>
                        <a:t>int</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__int__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62522">
                <a:tc>
                  <a:txBody>
                    <a:bodyPr/>
                    <a:lstStyle/>
                    <a:p>
                      <a:pPr fontAlgn="t"/>
                      <a:r>
                        <a:rPr lang="en-GB" sz="1800" b="1">
                          <a:effectLst/>
                        </a:rPr>
                        <a:t>long</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__long__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62522">
                <a:tc>
                  <a:txBody>
                    <a:bodyPr/>
                    <a:lstStyle/>
                    <a:p>
                      <a:pPr fontAlgn="t"/>
                      <a:r>
                        <a:rPr lang="en-GB" sz="1800" b="1">
                          <a:effectLst/>
                        </a:rPr>
                        <a:t>float</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__float__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562522">
                <a:tc>
                  <a:txBody>
                    <a:bodyPr/>
                    <a:lstStyle/>
                    <a:p>
                      <a:pPr fontAlgn="t"/>
                      <a:r>
                        <a:rPr lang="en-GB" sz="1800" b="1">
                          <a:effectLst/>
                        </a:rPr>
                        <a:t>complex</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__complex__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562522">
                <a:tc>
                  <a:txBody>
                    <a:bodyPr/>
                    <a:lstStyle/>
                    <a:p>
                      <a:pPr fontAlgn="t"/>
                      <a:r>
                        <a:rPr lang="en-GB" sz="1800" b="1">
                          <a:effectLst/>
                        </a:rPr>
                        <a:t>oct</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__oct__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562522">
                <a:tc>
                  <a:txBody>
                    <a:bodyPr/>
                    <a:lstStyle/>
                    <a:p>
                      <a:pPr fontAlgn="t"/>
                      <a:r>
                        <a:rPr lang="en-GB" sz="1800" b="1">
                          <a:effectLst/>
                        </a:rPr>
                        <a:t>hex</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a:effectLst/>
                        </a:rPr>
                        <a:t>__hex__</a:t>
                      </a:r>
                      <a:r>
                        <a:rPr lang="en-GB" sz="1800">
                          <a:effectLst/>
                        </a:rPr>
                        <a:t>(</a:t>
                      </a:r>
                      <a:r>
                        <a:rPr lang="en-GB" sz="1800" i="1">
                          <a:effectLst/>
                        </a:rPr>
                        <a:t>self</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562522">
                <a:tc>
                  <a:txBody>
                    <a:bodyPr/>
                    <a:lstStyle/>
                    <a:p>
                      <a:pPr fontAlgn="t"/>
                      <a:r>
                        <a:rPr lang="en-GB" sz="1800" b="1">
                          <a:effectLst/>
                        </a:rPr>
                        <a:t>coerce</a:t>
                      </a:r>
                      <a:r>
                        <a:rPr lang="en-GB" sz="1800">
                          <a:effectLst/>
                        </a:rPr>
                        <a:t>(</a:t>
                      </a:r>
                      <a:r>
                        <a:rPr lang="en-GB" sz="1800" i="1">
                          <a:effectLst/>
                        </a:rPr>
                        <a:t>self</a:t>
                      </a:r>
                      <a:r>
                        <a:rPr lang="en-GB" sz="1800">
                          <a:effectLst/>
                        </a:rPr>
                        <a:t>, </a:t>
                      </a:r>
                      <a:r>
                        <a:rPr lang="en-GB" sz="1800" i="1">
                          <a:effectLst/>
                        </a:rPr>
                        <a:t>other</a:t>
                      </a:r>
                      <a:r>
                        <a:rPr lang="en-GB" sz="180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GB" sz="1800" b="1" dirty="0">
                          <a:effectLst/>
                        </a:rPr>
                        <a:t>__coerce__</a:t>
                      </a:r>
                      <a:r>
                        <a:rPr lang="en-GB" sz="1800" dirty="0">
                          <a:effectLst/>
                        </a:rPr>
                        <a:t>(</a:t>
                      </a:r>
                      <a:r>
                        <a:rPr lang="en-GB" sz="1800" i="1" dirty="0">
                          <a:effectLst/>
                        </a:rPr>
                        <a:t>self</a:t>
                      </a:r>
                      <a:r>
                        <a:rPr lang="en-GB" sz="1800" dirty="0">
                          <a:effectLst/>
                        </a:rPr>
                        <a:t>, </a:t>
                      </a:r>
                      <a:r>
                        <a:rPr lang="en-GB" sz="1800" i="1" dirty="0">
                          <a:effectLst/>
                        </a:rPr>
                        <a:t>other</a:t>
                      </a:r>
                      <a:r>
                        <a:rPr lang="en-GB" sz="1800" dirty="0">
                          <a:effectLst/>
                        </a:rPr>
                        <a:t>)</a:t>
                      </a:r>
                    </a:p>
                  </a:txBody>
                  <a:tcPr marL="47625" marR="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3324682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37187050"/>
              </p:ext>
            </p:extLst>
          </p:nvPr>
        </p:nvGraphicFramePr>
        <p:xfrm>
          <a:off x="107504" y="476672"/>
          <a:ext cx="8856983" cy="4916390"/>
        </p:xfrm>
        <a:graphic>
          <a:graphicData uri="http://schemas.openxmlformats.org/drawingml/2006/table">
            <a:tbl>
              <a:tblPr/>
              <a:tblGrid>
                <a:gridCol w="1115255">
                  <a:extLst>
                    <a:ext uri="{9D8B030D-6E8A-4147-A177-3AD203B41FA5}">
                      <a16:colId xmlns:a16="http://schemas.microsoft.com/office/drawing/2014/main" xmlns="" val="20000"/>
                    </a:ext>
                  </a:extLst>
                </a:gridCol>
                <a:gridCol w="1905227">
                  <a:extLst>
                    <a:ext uri="{9D8B030D-6E8A-4147-A177-3AD203B41FA5}">
                      <a16:colId xmlns:a16="http://schemas.microsoft.com/office/drawing/2014/main" xmlns="" val="20001"/>
                    </a:ext>
                  </a:extLst>
                </a:gridCol>
                <a:gridCol w="147870">
                  <a:extLst>
                    <a:ext uri="{9D8B030D-6E8A-4147-A177-3AD203B41FA5}">
                      <a16:colId xmlns:a16="http://schemas.microsoft.com/office/drawing/2014/main" xmlns="" val="20002"/>
                    </a:ext>
                  </a:extLst>
                </a:gridCol>
                <a:gridCol w="5688631">
                  <a:extLst>
                    <a:ext uri="{9D8B030D-6E8A-4147-A177-3AD203B41FA5}">
                      <a16:colId xmlns:a16="http://schemas.microsoft.com/office/drawing/2014/main" xmlns="" val="20003"/>
                    </a:ext>
                  </a:extLst>
                </a:gridCol>
              </a:tblGrid>
              <a:tr h="384412">
                <a:tc>
                  <a:txBody>
                    <a:bodyPr/>
                    <a:lstStyle/>
                    <a:p>
                      <a:pPr algn="l"/>
                      <a:r>
                        <a:rPr lang="en-GB" sz="1200" dirty="0">
                          <a:solidFill>
                            <a:srgbClr val="AAAAAA"/>
                          </a:solidFill>
                          <a:effectLst/>
                        </a:rPr>
                        <a:t>Operation</a:t>
                      </a:r>
                    </a:p>
                  </a:txBody>
                  <a:tcPr marL="31061" marR="31061" marT="6212" marB="6212"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a:txBody>
                    <a:bodyPr/>
                    <a:lstStyle/>
                    <a:p>
                      <a:pPr algn="l"/>
                      <a:r>
                        <a:rPr lang="en-GB" sz="1200">
                          <a:solidFill>
                            <a:srgbClr val="AAAAAA"/>
                          </a:solidFill>
                          <a:effectLst/>
                        </a:rPr>
                        <a:t>Special method</a:t>
                      </a:r>
                    </a:p>
                  </a:txBody>
                  <a:tcPr marL="31061" marR="31061" marT="6212" marB="6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gridSpan="2">
                  <a:txBody>
                    <a:bodyPr/>
                    <a:lstStyle/>
                    <a:p>
                      <a:pPr algn="l"/>
                      <a:r>
                        <a:rPr lang="en-GB" sz="1200">
                          <a:solidFill>
                            <a:srgbClr val="AAAAAA"/>
                          </a:solidFill>
                          <a:effectLst/>
                        </a:rPr>
                        <a:t>Notes</a:t>
                      </a:r>
                    </a:p>
                  </a:txBody>
                  <a:tcPr marL="31061" marR="31061" marT="6212" marB="6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hMerge="1">
                  <a:txBody>
                    <a:bodyPr/>
                    <a:lstStyle/>
                    <a:p>
                      <a:endParaRPr lang="en-GB"/>
                    </a:p>
                  </a:txBody>
                  <a:tcPr/>
                </a:tc>
                <a:extLst>
                  <a:ext uri="{0D108BD9-81ED-4DB2-BD59-A6C34878D82A}">
                    <a16:rowId xmlns:a16="http://schemas.microsoft.com/office/drawing/2014/main" xmlns="" val="10000"/>
                  </a:ext>
                </a:extLst>
              </a:tr>
              <a:tr h="148160">
                <a:tc gridSpan="4">
                  <a:txBody>
                    <a:bodyPr/>
                    <a:lstStyle/>
                    <a:p>
                      <a:pPr algn="l"/>
                      <a:r>
                        <a:rPr lang="en-GB" sz="1200" dirty="0">
                          <a:solidFill>
                            <a:srgbClr val="AAAAAA"/>
                          </a:solidFill>
                          <a:effectLst/>
                        </a:rPr>
                        <a:t>All </a:t>
                      </a:r>
                      <a:r>
                        <a:rPr lang="en-GB" sz="1200" b="1" dirty="0">
                          <a:solidFill>
                            <a:srgbClr val="AAAAAA"/>
                          </a:solidFill>
                          <a:effectLst/>
                        </a:rPr>
                        <a:t>sequences and maps</a:t>
                      </a:r>
                      <a:r>
                        <a:rPr lang="en-GB" sz="1200" dirty="0">
                          <a:solidFill>
                            <a:srgbClr val="AAAAAA"/>
                          </a:solidFill>
                          <a:effectLst/>
                        </a:rPr>
                        <a:t> :</a:t>
                      </a:r>
                    </a:p>
                  </a:txBody>
                  <a:tcPr marL="31061" marR="31061" marT="6212" marB="6212"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1"/>
                  </a:ext>
                </a:extLst>
              </a:tr>
              <a:tr h="384412">
                <a:tc>
                  <a:txBody>
                    <a:bodyPr/>
                    <a:lstStyle/>
                    <a:p>
                      <a:pPr fontAlgn="t"/>
                      <a:r>
                        <a:rPr lang="en-GB" sz="1400" b="1">
                          <a:effectLst/>
                        </a:rPr>
                        <a:t>len</a:t>
                      </a:r>
                      <a:r>
                        <a:rPr lang="en-GB" sz="1400">
                          <a:effectLst/>
                        </a:rPr>
                        <a:t>(</a:t>
                      </a:r>
                      <a:r>
                        <a:rPr lang="en-GB" sz="1400" i="1">
                          <a:effectLst/>
                        </a:rPr>
                        <a:t>self</a:t>
                      </a:r>
                      <a:r>
                        <a:rPr lang="en-GB" sz="1400">
                          <a:effectLst/>
                        </a:rPr>
                        <a:t>)</a:t>
                      </a: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__len__</a:t>
                      </a:r>
                      <a:r>
                        <a:rPr lang="en-GB" sz="1400">
                          <a:effectLst/>
                        </a:rPr>
                        <a:t>(</a:t>
                      </a:r>
                      <a:r>
                        <a:rPr lang="en-GB" sz="1400" i="1">
                          <a:effectLst/>
                        </a:rPr>
                        <a:t>self</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dirty="0">
                          <a:effectLst/>
                        </a:rPr>
                        <a:t>length of object, &gt;= 0. Length 0 == false</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2"/>
                  </a:ext>
                </a:extLst>
              </a:tr>
              <a:tr h="384412">
                <a:tc>
                  <a:txBody>
                    <a:bodyPr/>
                    <a:lstStyle/>
                    <a:p>
                      <a:pPr fontAlgn="t"/>
                      <a:r>
                        <a:rPr lang="en-GB" sz="1400" i="1">
                          <a:effectLst/>
                        </a:rPr>
                        <a:t>self</a:t>
                      </a:r>
                      <a:r>
                        <a:rPr lang="en-GB" sz="1400" b="1">
                          <a:effectLst/>
                        </a:rPr>
                        <a:t>[</a:t>
                      </a:r>
                      <a:r>
                        <a:rPr lang="en-GB" sz="1400" i="1">
                          <a:effectLst/>
                        </a:rPr>
                        <a:t>k</a:t>
                      </a:r>
                      <a:r>
                        <a:rPr lang="en-GB" sz="1400" b="1">
                          <a:effectLst/>
                        </a:rPr>
                        <a:t>]</a:t>
                      </a:r>
                      <a:endParaRPr lang="en-GB" sz="1400">
                        <a:effectLst/>
                      </a:endParaRP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__getitem__</a:t>
                      </a:r>
                      <a:r>
                        <a:rPr lang="en-GB" sz="1400">
                          <a:effectLst/>
                        </a:rPr>
                        <a:t>(</a:t>
                      </a:r>
                      <a:r>
                        <a:rPr lang="en-GB" sz="1400" i="1">
                          <a:effectLst/>
                        </a:rPr>
                        <a:t>self</a:t>
                      </a:r>
                      <a:r>
                        <a:rPr lang="en-GB" sz="1400">
                          <a:effectLst/>
                        </a:rPr>
                        <a:t>, </a:t>
                      </a:r>
                      <a:r>
                        <a:rPr lang="en-GB" sz="1400" i="1">
                          <a:effectLst/>
                        </a:rPr>
                        <a:t>k</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dirty="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dirty="0">
                          <a:effectLst/>
                        </a:rPr>
                        <a:t>Get element at </a:t>
                      </a:r>
                      <a:r>
                        <a:rPr lang="en-GB" sz="1400" dirty="0" err="1">
                          <a:effectLst/>
                        </a:rPr>
                        <a:t>indice</a:t>
                      </a:r>
                      <a:r>
                        <a:rPr lang="en-GB" sz="1400" dirty="0">
                          <a:effectLst/>
                        </a:rPr>
                        <a:t> /key </a:t>
                      </a:r>
                      <a:r>
                        <a:rPr lang="en-GB" sz="1400" dirty="0" smtClean="0">
                          <a:effectLst/>
                        </a:rPr>
                        <a:t>k.</a:t>
                      </a:r>
                      <a:r>
                        <a:rPr lang="en-GB" sz="1400" baseline="0" dirty="0" smtClean="0">
                          <a:effectLst/>
                        </a:rPr>
                        <a:t> </a:t>
                      </a:r>
                      <a:r>
                        <a:rPr lang="en-GB" sz="1400" dirty="0" smtClean="0">
                          <a:effectLst/>
                        </a:rPr>
                        <a:t>Or</a:t>
                      </a:r>
                      <a:r>
                        <a:rPr lang="en-GB" sz="1400" dirty="0">
                          <a:effectLst/>
                        </a:rPr>
                        <a:t>, if </a:t>
                      </a:r>
                      <a:r>
                        <a:rPr lang="en-GB" sz="1400" i="1" dirty="0">
                          <a:effectLst/>
                        </a:rPr>
                        <a:t>k</a:t>
                      </a:r>
                      <a:r>
                        <a:rPr lang="en-GB" sz="1400" dirty="0">
                          <a:effectLst/>
                        </a:rPr>
                        <a:t> is a slice object, return a slice.</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3"/>
                  </a:ext>
                </a:extLst>
              </a:tr>
              <a:tr h="384412">
                <a:tc>
                  <a:txBody>
                    <a:bodyPr/>
                    <a:lstStyle/>
                    <a:p>
                      <a:pPr fontAlgn="t"/>
                      <a:r>
                        <a:rPr lang="en-GB" sz="1400">
                          <a:effectLst/>
                        </a:rPr>
                        <a:t> </a:t>
                      </a: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__missing__</a:t>
                      </a:r>
                      <a:r>
                        <a:rPr lang="en-GB" sz="1400">
                          <a:effectLst/>
                        </a:rPr>
                        <a:t>(</a:t>
                      </a:r>
                      <a:r>
                        <a:rPr lang="en-GB" sz="1400" i="1">
                          <a:effectLst/>
                        </a:rPr>
                        <a:t>self</a:t>
                      </a:r>
                      <a:r>
                        <a:rPr lang="en-GB" sz="1400">
                          <a:effectLst/>
                        </a:rPr>
                        <a:t>, </a:t>
                      </a:r>
                      <a:r>
                        <a:rPr lang="en-GB" sz="1400" i="1">
                          <a:effectLst/>
                        </a:rPr>
                        <a:t>key</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dirty="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dirty="0">
                          <a:effectLst/>
                        </a:rPr>
                        <a:t>Hook called when </a:t>
                      </a:r>
                      <a:r>
                        <a:rPr lang="en-GB" sz="1400" i="1" dirty="0">
                          <a:effectLst/>
                        </a:rPr>
                        <a:t>key</a:t>
                      </a:r>
                      <a:r>
                        <a:rPr lang="en-GB" sz="1400">
                          <a:effectLst/>
                        </a:rPr>
                        <a:t> </a:t>
                      </a:r>
                      <a:r>
                        <a:rPr lang="en-GB" sz="1400" smtClean="0">
                          <a:effectLst/>
                        </a:rPr>
                        <a:t>not </a:t>
                      </a:r>
                      <a:r>
                        <a:rPr lang="en-GB" sz="1400" dirty="0">
                          <a:effectLst/>
                        </a:rPr>
                        <a:t>found in the dictionary, returns the default value.</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4"/>
                  </a:ext>
                </a:extLst>
              </a:tr>
              <a:tr h="384412">
                <a:tc>
                  <a:txBody>
                    <a:bodyPr/>
                    <a:lstStyle/>
                    <a:p>
                      <a:pPr fontAlgn="t"/>
                      <a:r>
                        <a:rPr lang="en-GB" sz="1400" i="1">
                          <a:effectLst/>
                        </a:rPr>
                        <a:t>self</a:t>
                      </a:r>
                      <a:r>
                        <a:rPr lang="en-GB" sz="1400">
                          <a:effectLst/>
                        </a:rPr>
                        <a:t>[k] </a:t>
                      </a:r>
                      <a:r>
                        <a:rPr lang="en-GB" sz="1400" b="1">
                          <a:effectLst/>
                        </a:rPr>
                        <a:t>=</a:t>
                      </a:r>
                      <a:r>
                        <a:rPr lang="en-GB" sz="1400">
                          <a:effectLst/>
                        </a:rPr>
                        <a:t> </a:t>
                      </a:r>
                      <a:r>
                        <a:rPr lang="en-GB" sz="1400" i="1">
                          <a:effectLst/>
                        </a:rPr>
                        <a:t>value</a:t>
                      </a:r>
                      <a:endParaRPr lang="en-GB" sz="1400">
                        <a:effectLst/>
                      </a:endParaRP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__setitem__</a:t>
                      </a:r>
                      <a:r>
                        <a:rPr lang="en-GB" sz="1400">
                          <a:effectLst/>
                        </a:rPr>
                        <a:t>(</a:t>
                      </a:r>
                      <a:r>
                        <a:rPr lang="en-GB" sz="1400" i="1">
                          <a:effectLst/>
                        </a:rPr>
                        <a:t>self</a:t>
                      </a:r>
                      <a:r>
                        <a:rPr lang="en-GB" sz="1400">
                          <a:effectLst/>
                        </a:rPr>
                        <a:t>, </a:t>
                      </a:r>
                      <a:r>
                        <a:rPr lang="en-GB" sz="1400" i="1">
                          <a:effectLst/>
                        </a:rPr>
                        <a:t>k</a:t>
                      </a:r>
                      <a:r>
                        <a:rPr lang="en-GB" sz="1400">
                          <a:effectLst/>
                        </a:rPr>
                        <a:t>, </a:t>
                      </a:r>
                      <a:r>
                        <a:rPr lang="en-GB" sz="1400" i="1">
                          <a:effectLst/>
                        </a:rPr>
                        <a:t>value</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a:effectLst/>
                        </a:rPr>
                        <a:t>Set element at indice/key/slice </a:t>
                      </a:r>
                      <a:r>
                        <a:rPr lang="en-GB" sz="1400" i="1">
                          <a:effectLst/>
                        </a:rPr>
                        <a:t>k</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5"/>
                  </a:ext>
                </a:extLst>
              </a:tr>
              <a:tr h="384412">
                <a:tc>
                  <a:txBody>
                    <a:bodyPr/>
                    <a:lstStyle/>
                    <a:p>
                      <a:pPr fontAlgn="t"/>
                      <a:r>
                        <a:rPr lang="en-GB" sz="1400" b="1">
                          <a:effectLst/>
                        </a:rPr>
                        <a:t>del</a:t>
                      </a:r>
                      <a:r>
                        <a:rPr lang="en-GB" sz="1400">
                          <a:effectLst/>
                        </a:rPr>
                        <a:t> </a:t>
                      </a:r>
                      <a:r>
                        <a:rPr lang="en-GB" sz="1400" i="1">
                          <a:effectLst/>
                        </a:rPr>
                        <a:t>self</a:t>
                      </a:r>
                      <a:r>
                        <a:rPr lang="en-GB" sz="1400">
                          <a:effectLst/>
                        </a:rPr>
                        <a:t>[</a:t>
                      </a:r>
                      <a:r>
                        <a:rPr lang="en-GB" sz="1400" i="1">
                          <a:effectLst/>
                        </a:rPr>
                        <a:t>k</a:t>
                      </a:r>
                      <a:r>
                        <a:rPr lang="en-GB" sz="1400">
                          <a:effectLst/>
                        </a:rPr>
                        <a:t>]</a:t>
                      </a: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__delitem__</a:t>
                      </a:r>
                      <a:r>
                        <a:rPr lang="en-GB" sz="1400">
                          <a:effectLst/>
                        </a:rPr>
                        <a:t>(</a:t>
                      </a:r>
                      <a:r>
                        <a:rPr lang="en-GB" sz="1400" i="1">
                          <a:effectLst/>
                        </a:rPr>
                        <a:t>self</a:t>
                      </a:r>
                      <a:r>
                        <a:rPr lang="en-GB" sz="1400">
                          <a:effectLst/>
                        </a:rPr>
                        <a:t>, </a:t>
                      </a:r>
                      <a:r>
                        <a:rPr lang="en-GB" sz="1400" i="1">
                          <a:effectLst/>
                        </a:rPr>
                        <a:t>k</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a:effectLst/>
                        </a:rPr>
                        <a:t>Delete element at indice/key/slice </a:t>
                      </a:r>
                      <a:r>
                        <a:rPr lang="en-GB" sz="1400" i="1">
                          <a:effectLst/>
                        </a:rPr>
                        <a:t>k</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6"/>
                  </a:ext>
                </a:extLst>
              </a:tr>
              <a:tr h="390805">
                <a:tc>
                  <a:txBody>
                    <a:bodyPr/>
                    <a:lstStyle/>
                    <a:p>
                      <a:pPr fontAlgn="t"/>
                      <a:r>
                        <a:rPr lang="en-GB" sz="1400" i="1">
                          <a:effectLst/>
                        </a:rPr>
                        <a:t>elt</a:t>
                      </a:r>
                      <a:r>
                        <a:rPr lang="en-GB" sz="1400">
                          <a:effectLst/>
                        </a:rPr>
                        <a:t> </a:t>
                      </a:r>
                      <a:r>
                        <a:rPr lang="en-GB" sz="1400" b="1">
                          <a:effectLst/>
                        </a:rPr>
                        <a:t>in</a:t>
                      </a:r>
                      <a:r>
                        <a:rPr lang="en-GB" sz="1400">
                          <a:effectLst/>
                        </a:rPr>
                        <a:t> </a:t>
                      </a:r>
                      <a:r>
                        <a:rPr lang="en-GB" sz="1400" i="1">
                          <a:effectLst/>
                        </a:rPr>
                        <a:t>self</a:t>
                      </a:r>
                      <a:r>
                        <a:rPr lang="en-GB" sz="1400">
                          <a:effectLst/>
                        </a:rPr>
                        <a:t/>
                      </a:r>
                      <a:br>
                        <a:rPr lang="en-GB" sz="1400">
                          <a:effectLst/>
                        </a:rPr>
                      </a:br>
                      <a:r>
                        <a:rPr lang="en-GB" sz="1400" i="1">
                          <a:effectLst/>
                        </a:rPr>
                        <a:t>elt</a:t>
                      </a:r>
                      <a:r>
                        <a:rPr lang="en-GB" sz="1400">
                          <a:effectLst/>
                        </a:rPr>
                        <a:t> </a:t>
                      </a:r>
                      <a:r>
                        <a:rPr lang="en-GB" sz="1400" b="1">
                          <a:effectLst/>
                        </a:rPr>
                        <a:t>not in</a:t>
                      </a:r>
                      <a:r>
                        <a:rPr lang="en-GB" sz="1400">
                          <a:effectLst/>
                        </a:rPr>
                        <a:t> </a:t>
                      </a:r>
                      <a:r>
                        <a:rPr lang="en-GB" sz="1400" i="1">
                          <a:effectLst/>
                        </a:rPr>
                        <a:t>self</a:t>
                      </a:r>
                      <a:endParaRPr lang="en-GB" sz="1400">
                        <a:effectLst/>
                      </a:endParaRP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__contains__</a:t>
                      </a:r>
                      <a:r>
                        <a:rPr lang="en-GB" sz="1400">
                          <a:effectLst/>
                        </a:rPr>
                        <a:t>(</a:t>
                      </a:r>
                      <a:r>
                        <a:rPr lang="en-GB" sz="1400" i="1">
                          <a:effectLst/>
                        </a:rPr>
                        <a:t>self</a:t>
                      </a:r>
                      <a:r>
                        <a:rPr lang="en-GB" sz="1400">
                          <a:effectLst/>
                        </a:rPr>
                        <a:t>, </a:t>
                      </a:r>
                      <a:r>
                        <a:rPr lang="en-GB" sz="1400" i="1">
                          <a:effectLst/>
                        </a:rPr>
                        <a:t>elt</a:t>
                      </a:r>
                      <a:r>
                        <a:rPr lang="en-GB" sz="1400">
                          <a:effectLst/>
                        </a:rPr>
                        <a:t>)</a:t>
                      </a:r>
                      <a:br>
                        <a:rPr lang="en-GB" sz="1400">
                          <a:effectLst/>
                        </a:rPr>
                      </a:br>
                      <a:r>
                        <a:rPr lang="en-GB" sz="1400" b="1">
                          <a:effectLst/>
                        </a:rPr>
                        <a:t>not __contains__</a:t>
                      </a:r>
                      <a:r>
                        <a:rPr lang="en-GB" sz="1400">
                          <a:effectLst/>
                        </a:rPr>
                        <a:t>(</a:t>
                      </a:r>
                      <a:r>
                        <a:rPr lang="en-GB" sz="1400" i="1">
                          <a:effectLst/>
                        </a:rPr>
                        <a:t>self</a:t>
                      </a:r>
                      <a:r>
                        <a:rPr lang="en-GB" sz="1400">
                          <a:effectLst/>
                        </a:rPr>
                        <a:t>, </a:t>
                      </a:r>
                      <a:r>
                        <a:rPr lang="en-GB" sz="1400" i="1">
                          <a:effectLst/>
                        </a:rPr>
                        <a:t>elt</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dirty="0">
                          <a:effectLst/>
                        </a:rPr>
                        <a:t>More efficient than </a:t>
                      </a:r>
                      <a:r>
                        <a:rPr lang="en-GB" sz="1400" dirty="0" err="1">
                          <a:effectLst/>
                        </a:rPr>
                        <a:t>std</a:t>
                      </a:r>
                      <a:r>
                        <a:rPr lang="en-GB" sz="1400" dirty="0">
                          <a:effectLst/>
                        </a:rPr>
                        <a:t> iteration </a:t>
                      </a:r>
                      <a:r>
                        <a:rPr lang="en-GB" sz="1400" dirty="0" smtClean="0">
                          <a:effectLst/>
                        </a:rPr>
                        <a:t>through </a:t>
                      </a:r>
                      <a:r>
                        <a:rPr lang="en-GB" sz="1400" dirty="0">
                          <a:effectLst/>
                        </a:rPr>
                        <a:t>sequence.</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7"/>
                  </a:ext>
                </a:extLst>
              </a:tr>
              <a:tr h="384412">
                <a:tc>
                  <a:txBody>
                    <a:bodyPr/>
                    <a:lstStyle/>
                    <a:p>
                      <a:pPr fontAlgn="t"/>
                      <a:r>
                        <a:rPr lang="en-GB" sz="1400" b="1">
                          <a:effectLst/>
                        </a:rPr>
                        <a:t>iter</a:t>
                      </a:r>
                      <a:r>
                        <a:rPr lang="en-GB" sz="1400">
                          <a:effectLst/>
                        </a:rPr>
                        <a:t>(</a:t>
                      </a:r>
                      <a:r>
                        <a:rPr lang="en-GB" sz="1400" i="1">
                          <a:effectLst/>
                        </a:rPr>
                        <a:t>self</a:t>
                      </a:r>
                      <a:r>
                        <a:rPr lang="en-GB" sz="1400">
                          <a:effectLst/>
                        </a:rPr>
                        <a:t>)</a:t>
                      </a: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b="1">
                          <a:effectLst/>
                        </a:rPr>
                        <a:t>__iter__</a:t>
                      </a:r>
                      <a:r>
                        <a:rPr lang="en-GB" sz="1400">
                          <a:effectLst/>
                        </a:rPr>
                        <a:t>(</a:t>
                      </a:r>
                      <a:r>
                        <a:rPr lang="en-GB" sz="1400" i="1">
                          <a:effectLst/>
                        </a:rPr>
                        <a:t>self</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pPr fontAlgn="t"/>
                      <a:endParaRPr lang="en-GB" sz="1400">
                        <a:effectLst/>
                      </a:endParaRP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dirty="0">
                          <a:effectLst/>
                        </a:rPr>
                        <a:t>Returns an iterator on elements (keys for mappings &lt;=&gt; </a:t>
                      </a:r>
                      <a:r>
                        <a:rPr lang="en-GB" sz="1400" i="1" dirty="0" err="1">
                          <a:effectLst/>
                        </a:rPr>
                        <a:t>self</a:t>
                      </a:r>
                      <a:r>
                        <a:rPr lang="en-GB" sz="1400" dirty="0" err="1">
                          <a:effectLst/>
                        </a:rPr>
                        <a:t>.</a:t>
                      </a:r>
                      <a:r>
                        <a:rPr lang="en-GB" sz="1400" b="1" dirty="0" err="1">
                          <a:effectLst/>
                        </a:rPr>
                        <a:t>iterkeys</a:t>
                      </a:r>
                      <a:r>
                        <a:rPr lang="en-GB" sz="1400" dirty="0">
                          <a:effectLst/>
                        </a:rPr>
                        <a:t>()). </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8"/>
                  </a:ext>
                </a:extLst>
              </a:tr>
              <a:tr h="148160">
                <a:tc gridSpan="4">
                  <a:txBody>
                    <a:bodyPr/>
                    <a:lstStyle/>
                    <a:p>
                      <a:pPr algn="l"/>
                      <a:r>
                        <a:rPr lang="en-GB" sz="1200" b="1">
                          <a:solidFill>
                            <a:srgbClr val="AAAAAA"/>
                          </a:solidFill>
                          <a:effectLst/>
                        </a:rPr>
                        <a:t>Sequences</a:t>
                      </a:r>
                      <a:r>
                        <a:rPr lang="en-GB" sz="1200">
                          <a:solidFill>
                            <a:srgbClr val="AAAAAA"/>
                          </a:solidFill>
                          <a:effectLst/>
                        </a:rPr>
                        <a:t>, general methods, plus:</a:t>
                      </a:r>
                    </a:p>
                  </a:txBody>
                  <a:tcPr marL="31061" marR="31061" marT="6212" marB="6212"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9"/>
                  </a:ext>
                </a:extLst>
              </a:tr>
              <a:tr h="384412">
                <a:tc>
                  <a:txBody>
                    <a:bodyPr/>
                    <a:lstStyle/>
                    <a:p>
                      <a:pPr fontAlgn="t"/>
                      <a:r>
                        <a:rPr lang="en-GB" sz="1400" i="1" dirty="0">
                          <a:effectLst/>
                        </a:rPr>
                        <a:t>self</a:t>
                      </a:r>
                      <a:r>
                        <a:rPr lang="en-GB" sz="1400" dirty="0">
                          <a:effectLst/>
                        </a:rPr>
                        <a:t> </a:t>
                      </a:r>
                      <a:r>
                        <a:rPr lang="en-GB" sz="1400" b="1" dirty="0">
                          <a:effectLst/>
                        </a:rPr>
                        <a:t>*</a:t>
                      </a:r>
                      <a:r>
                        <a:rPr lang="en-GB" sz="1400" dirty="0">
                          <a:effectLst/>
                        </a:rPr>
                        <a:t> </a:t>
                      </a:r>
                      <a:r>
                        <a:rPr lang="en-GB" sz="1400" i="1" dirty="0">
                          <a:effectLst/>
                        </a:rPr>
                        <a:t>n</a:t>
                      </a:r>
                      <a:endParaRPr lang="en-GB" sz="1400" dirty="0">
                        <a:effectLst/>
                      </a:endParaRP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b="1">
                          <a:effectLst/>
                        </a:rPr>
                        <a:t>__mul__</a:t>
                      </a:r>
                      <a:r>
                        <a:rPr lang="en-GB" sz="1400">
                          <a:effectLst/>
                        </a:rPr>
                        <a:t>(</a:t>
                      </a:r>
                      <a:r>
                        <a:rPr lang="en-GB" sz="1400" i="1">
                          <a:effectLst/>
                        </a:rPr>
                        <a:t>self</a:t>
                      </a:r>
                      <a:r>
                        <a:rPr lang="en-GB" sz="1400">
                          <a:effectLst/>
                        </a:rPr>
                        <a:t>, </a:t>
                      </a:r>
                      <a:r>
                        <a:rPr lang="en-GB" sz="1400" i="1">
                          <a:effectLst/>
                        </a:rPr>
                        <a:t>n</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dirty="0">
                          <a:effectLst/>
                        </a:rPr>
                        <a:t>(</a:t>
                      </a:r>
                      <a:r>
                        <a:rPr lang="en-GB" sz="1400" b="1" dirty="0">
                          <a:effectLst/>
                        </a:rPr>
                        <a:t>__repeat__</a:t>
                      </a:r>
                      <a:r>
                        <a:rPr lang="en-GB" sz="1400" dirty="0">
                          <a:effectLst/>
                        </a:rPr>
                        <a:t> in the official doc but doesn't work!)</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xmlns="" val="10010"/>
                  </a:ext>
                </a:extLst>
              </a:tr>
              <a:tr h="384412">
                <a:tc>
                  <a:txBody>
                    <a:bodyPr/>
                    <a:lstStyle/>
                    <a:p>
                      <a:pPr fontAlgn="t"/>
                      <a:r>
                        <a:rPr lang="en-GB" sz="1400" i="1">
                          <a:effectLst/>
                        </a:rPr>
                        <a:t>self</a:t>
                      </a:r>
                      <a:r>
                        <a:rPr lang="en-GB" sz="1400">
                          <a:effectLst/>
                        </a:rPr>
                        <a:t> </a:t>
                      </a:r>
                      <a:r>
                        <a:rPr lang="en-GB" sz="1400" b="1">
                          <a:effectLst/>
                        </a:rPr>
                        <a:t>+</a:t>
                      </a:r>
                      <a:r>
                        <a:rPr lang="en-GB" sz="1400">
                          <a:effectLst/>
                        </a:rPr>
                        <a:t> </a:t>
                      </a:r>
                      <a:r>
                        <a:rPr lang="en-GB" sz="1400" i="1">
                          <a:effectLst/>
                        </a:rPr>
                        <a:t>other</a:t>
                      </a:r>
                      <a:endParaRPr lang="en-GB" sz="1400">
                        <a:effectLst/>
                      </a:endParaRP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fontAlgn="t"/>
                      <a:r>
                        <a:rPr lang="en-GB" sz="1400" b="1">
                          <a:effectLst/>
                        </a:rPr>
                        <a:t>__add__</a:t>
                      </a:r>
                      <a:r>
                        <a:rPr lang="en-GB" sz="1400">
                          <a:effectLst/>
                        </a:rPr>
                        <a:t>(</a:t>
                      </a:r>
                      <a:r>
                        <a:rPr lang="en-GB" sz="1400" i="1">
                          <a:effectLst/>
                        </a:rPr>
                        <a:t>self</a:t>
                      </a:r>
                      <a:r>
                        <a:rPr lang="en-GB" sz="1400">
                          <a:effectLst/>
                        </a:rPr>
                        <a:t>, </a:t>
                      </a:r>
                      <a:r>
                        <a:rPr lang="en-GB" sz="1400" i="1">
                          <a:effectLst/>
                        </a:rPr>
                        <a:t>other</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fontAlgn="t"/>
                      <a:r>
                        <a:rPr lang="en-GB" sz="1400">
                          <a:effectLst/>
                        </a:rPr>
                        <a:t>(</a:t>
                      </a:r>
                      <a:r>
                        <a:rPr lang="en-GB" sz="1400" b="1">
                          <a:effectLst/>
                        </a:rPr>
                        <a:t>__concat__</a:t>
                      </a:r>
                      <a:r>
                        <a:rPr lang="en-GB" sz="1400">
                          <a:effectLst/>
                        </a:rPr>
                        <a:t> in the official doc but doesn't work!)</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xmlns="" val="10011"/>
                  </a:ext>
                </a:extLst>
              </a:tr>
              <a:tr h="148160">
                <a:tc gridSpan="4">
                  <a:txBody>
                    <a:bodyPr/>
                    <a:lstStyle/>
                    <a:p>
                      <a:pPr algn="l"/>
                      <a:r>
                        <a:rPr lang="en-GB" sz="1200" b="1">
                          <a:solidFill>
                            <a:srgbClr val="AAAAAA"/>
                          </a:solidFill>
                          <a:effectLst/>
                        </a:rPr>
                        <a:t>Mappings</a:t>
                      </a:r>
                      <a:r>
                        <a:rPr lang="en-GB" sz="1200">
                          <a:solidFill>
                            <a:srgbClr val="AAAAAA"/>
                          </a:solidFill>
                          <a:effectLst/>
                        </a:rPr>
                        <a:t>, general methods, plus:</a:t>
                      </a:r>
                    </a:p>
                  </a:txBody>
                  <a:tcPr marL="31061" marR="31061" marT="6212" marB="6212"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EE"/>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384412">
                <a:tc>
                  <a:txBody>
                    <a:bodyPr/>
                    <a:lstStyle/>
                    <a:p>
                      <a:pPr fontAlgn="t"/>
                      <a:r>
                        <a:rPr lang="en-GB" sz="1400" b="1">
                          <a:effectLst/>
                        </a:rPr>
                        <a:t>hash</a:t>
                      </a:r>
                      <a:r>
                        <a:rPr lang="en-GB" sz="1400">
                          <a:effectLst/>
                        </a:rPr>
                        <a:t>(</a:t>
                      </a:r>
                      <a:r>
                        <a:rPr lang="en-GB" sz="1400" i="1">
                          <a:effectLst/>
                        </a:rPr>
                        <a:t>self</a:t>
                      </a:r>
                      <a:r>
                        <a:rPr lang="en-GB" sz="1400">
                          <a:effectLst/>
                        </a:rPr>
                        <a:t>)</a:t>
                      </a:r>
                    </a:p>
                  </a:txBody>
                  <a:tcPr marL="31061" marR="31061" marT="29819" marB="29819">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tc>
                  <a:txBody>
                    <a:bodyPr/>
                    <a:lstStyle/>
                    <a:p>
                      <a:pPr fontAlgn="t"/>
                      <a:r>
                        <a:rPr lang="en-GB" sz="1400" b="1">
                          <a:effectLst/>
                        </a:rPr>
                        <a:t>__hash__</a:t>
                      </a:r>
                      <a:r>
                        <a:rPr lang="en-GB" sz="1400">
                          <a:effectLst/>
                        </a:rPr>
                        <a:t>(</a:t>
                      </a:r>
                      <a:r>
                        <a:rPr lang="en-GB" sz="1400" i="1">
                          <a:effectLst/>
                        </a:rPr>
                        <a:t>self</a:t>
                      </a:r>
                      <a:r>
                        <a:rPr lang="en-GB" sz="1400">
                          <a:effectLst/>
                        </a:rPr>
                        <a:t>)</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tc gridSpan="2">
                  <a:txBody>
                    <a:bodyPr/>
                    <a:lstStyle/>
                    <a:p>
                      <a:pPr fontAlgn="t"/>
                      <a:r>
                        <a:rPr lang="en-GB" sz="1400" dirty="0">
                          <a:effectLst/>
                        </a:rPr>
                        <a:t>hashed value of object </a:t>
                      </a:r>
                      <a:r>
                        <a:rPr lang="en-GB" sz="1400" i="1" dirty="0">
                          <a:effectLst/>
                        </a:rPr>
                        <a:t>self</a:t>
                      </a:r>
                      <a:r>
                        <a:rPr lang="en-GB" sz="1400" dirty="0">
                          <a:effectLst/>
                        </a:rPr>
                        <a:t> is used for dictionary keys</a:t>
                      </a:r>
                    </a:p>
                  </a:txBody>
                  <a:tcPr marL="31061" marR="31061" marT="29819" marB="29819">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tc hMerge="1">
                  <a:txBody>
                    <a:bodyPr/>
                    <a:lstStyle/>
                    <a:p>
                      <a:endParaRPr lang="en-GB"/>
                    </a:p>
                  </a:txBody>
                  <a:tcPr/>
                </a:tc>
                <a:extLst>
                  <a:ext uri="{0D108BD9-81ED-4DB2-BD59-A6C34878D82A}">
                    <a16:rowId xmlns:a16="http://schemas.microsoft.com/office/drawing/2014/main" xmlns="" val="10013"/>
                  </a:ext>
                </a:extLst>
              </a:tr>
            </a:tbl>
          </a:graphicData>
        </a:graphic>
      </p:graphicFrame>
      <p:sp>
        <p:nvSpPr>
          <p:cNvPr id="8" name="Rectangle 2"/>
          <p:cNvSpPr>
            <a:spLocks noChangeArrowheads="1"/>
          </p:cNvSpPr>
          <p:nvPr/>
        </p:nvSpPr>
        <p:spPr bwMode="auto">
          <a:xfrm>
            <a:off x="539552" y="75982"/>
            <a:ext cx="4596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Special DUNDER operations for </a:t>
            </a:r>
            <a:r>
              <a:rPr kumimoji="0" lang="en-US" altLang="en-US" sz="1800" b="0" i="1" u="none" strike="noStrike" cap="none" normalizeH="0" baseline="0" dirty="0" smtClean="0">
                <a:ln>
                  <a:noFill/>
                </a:ln>
                <a:solidFill>
                  <a:schemeClr val="tx1"/>
                </a:solidFill>
                <a:effectLst/>
                <a:latin typeface="Arial" pitchFamily="34" charset="0"/>
                <a:cs typeface="Arial" pitchFamily="34" charset="0"/>
              </a:rPr>
              <a:t>containers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84269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Overloading Operators</a:t>
            </a:r>
            <a:endParaRPr lang="en-GB" dirty="0"/>
          </a:p>
        </p:txBody>
      </p:sp>
      <p:sp>
        <p:nvSpPr>
          <p:cNvPr id="3" name="Content Placeholder 2"/>
          <p:cNvSpPr>
            <a:spLocks noGrp="1"/>
          </p:cNvSpPr>
          <p:nvPr>
            <p:ph idx="1"/>
          </p:nvPr>
        </p:nvSpPr>
        <p:spPr/>
        <p:txBody>
          <a:bodyPr/>
          <a:lstStyle/>
          <a:p>
            <a:r>
              <a:rPr lang="en-GB" dirty="0" smtClean="0"/>
              <a:t>The + operator can be used to add numbers or concatenate strings. This is possible as the</a:t>
            </a:r>
            <a:r>
              <a:rPr lang="en-GB" dirty="0"/>
              <a:t> +  operator is overloaded by </a:t>
            </a:r>
            <a:r>
              <a:rPr lang="en-GB" dirty="0" smtClean="0"/>
              <a:t>both the</a:t>
            </a:r>
            <a:r>
              <a:rPr lang="en-GB" dirty="0"/>
              <a:t> </a:t>
            </a:r>
            <a:r>
              <a:rPr lang="en-GB" i="1" dirty="0" err="1"/>
              <a:t>int</a:t>
            </a:r>
            <a:r>
              <a:rPr lang="en-GB" dirty="0"/>
              <a:t>  class </a:t>
            </a:r>
            <a:r>
              <a:rPr lang="en-GB" dirty="0" smtClean="0"/>
              <a:t>and </a:t>
            </a:r>
            <a:r>
              <a:rPr lang="en-GB" i="1" dirty="0" err="1" smtClean="0"/>
              <a:t>str</a:t>
            </a:r>
            <a:r>
              <a:rPr lang="en-GB" dirty="0"/>
              <a:t>  </a:t>
            </a:r>
            <a:r>
              <a:rPr lang="en-GB" dirty="0" smtClean="0"/>
              <a:t>class.</a:t>
            </a:r>
          </a:p>
          <a:p>
            <a:r>
              <a:rPr lang="en-GB" dirty="0" smtClean="0"/>
              <a:t>Lets consider a practical use. A displacement in 2D space may be described by horizontal and vertical component. Such displacements are often termed VECTORS.</a:t>
            </a:r>
          </a:p>
          <a:p>
            <a:endParaRPr lang="en-GB" dirty="0"/>
          </a:p>
        </p:txBody>
      </p:sp>
    </p:spTree>
    <p:extLst>
      <p:ext uri="{BB962C8B-B14F-4D97-AF65-F5344CB8AC3E}">
        <p14:creationId xmlns:p14="http://schemas.microsoft.com/office/powerpoint/2010/main" val="19802305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Vectors</a:t>
            </a:r>
            <a:endParaRPr lang="en-GB" dirty="0"/>
          </a:p>
        </p:txBody>
      </p:sp>
      <p:sp>
        <p:nvSpPr>
          <p:cNvPr id="3" name="Content Placeholder 2"/>
          <p:cNvSpPr>
            <a:spLocks noGrp="1"/>
          </p:cNvSpPr>
          <p:nvPr>
            <p:ph idx="1"/>
          </p:nvPr>
        </p:nvSpPr>
        <p:spPr>
          <a:xfrm>
            <a:off x="467544" y="1196752"/>
            <a:ext cx="8229600" cy="648072"/>
          </a:xfrm>
        </p:spPr>
        <p:txBody>
          <a:bodyPr>
            <a:normAutofit fontScale="70000" lnSpcReduction="20000"/>
          </a:bodyPr>
          <a:lstStyle/>
          <a:p>
            <a:r>
              <a:rPr lang="en-GB" dirty="0" smtClean="0"/>
              <a:t>A simple way to think about 2D vectors is in terms of map/graph coordinates:</a:t>
            </a:r>
            <a:endParaRPr lang="en-GB" dirty="0"/>
          </a:p>
        </p:txBody>
      </p:sp>
      <p:grpSp>
        <p:nvGrpSpPr>
          <p:cNvPr id="68" name="Group 67"/>
          <p:cNvGrpSpPr/>
          <p:nvPr/>
        </p:nvGrpSpPr>
        <p:grpSpPr>
          <a:xfrm>
            <a:off x="982028" y="1855589"/>
            <a:ext cx="4218902" cy="4200696"/>
            <a:chOff x="1793258" y="2025235"/>
            <a:chExt cx="1831550" cy="1834752"/>
          </a:xfrm>
        </p:grpSpPr>
        <p:sp>
          <p:nvSpPr>
            <p:cNvPr id="4" name="Rectangle 3"/>
            <p:cNvSpPr/>
            <p:nvPr/>
          </p:nvSpPr>
          <p:spPr>
            <a:xfrm>
              <a:off x="1797864"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025720"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255064"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488203"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707779"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941608"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166120"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395464" y="340129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797864"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023417"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4" name="Rectangle 13"/>
            <p:cNvSpPr/>
            <p:nvPr/>
          </p:nvSpPr>
          <p:spPr>
            <a:xfrm>
              <a:off x="2255064"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488203"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707779"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2941608"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166120"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395464" y="363064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795561"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21" name="Rectangle 20"/>
            <p:cNvSpPr/>
            <p:nvPr/>
          </p:nvSpPr>
          <p:spPr>
            <a:xfrm>
              <a:off x="2023417"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2252761"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23" name="Rectangle 22"/>
            <p:cNvSpPr/>
            <p:nvPr/>
          </p:nvSpPr>
          <p:spPr>
            <a:xfrm>
              <a:off x="2485900"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2705476"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939305"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3163817"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3393161" y="2942611"/>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1795561"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2023417"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252761"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2485900"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2705476"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39305"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163817"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393161" y="317195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795561"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3417"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2252761"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2485900"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705476"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2939305"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3163817"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393161" y="2483923"/>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1795561"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2023417"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2252761"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p:cNvSpPr/>
            <p:nvPr/>
          </p:nvSpPr>
          <p:spPr>
            <a:xfrm>
              <a:off x="2485900"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705476"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939305"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163817"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393161" y="2713267"/>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1793258"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2021114"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2250458"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483597"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2703173"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937002"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3161514"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3390858" y="2025235"/>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793258"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2021114"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2250458"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2483597"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2703173"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2937002"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3161514"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3390858" y="2254579"/>
              <a:ext cx="229344" cy="22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9" name="TextBox 68"/>
          <p:cNvSpPr txBox="1"/>
          <p:nvPr/>
        </p:nvSpPr>
        <p:spPr>
          <a:xfrm>
            <a:off x="680342" y="6146589"/>
            <a:ext cx="301686" cy="369332"/>
          </a:xfrm>
          <a:prstGeom prst="rect">
            <a:avLst/>
          </a:prstGeom>
          <a:noFill/>
        </p:spPr>
        <p:txBody>
          <a:bodyPr wrap="none" rtlCol="0">
            <a:spAutoFit/>
          </a:bodyPr>
          <a:lstStyle/>
          <a:p>
            <a:r>
              <a:rPr lang="en-GB" dirty="0" smtClean="0"/>
              <a:t>0</a:t>
            </a:r>
            <a:endParaRPr lang="en-GB" dirty="0"/>
          </a:p>
        </p:txBody>
      </p:sp>
      <p:sp>
        <p:nvSpPr>
          <p:cNvPr id="70" name="TextBox 69"/>
          <p:cNvSpPr txBox="1"/>
          <p:nvPr/>
        </p:nvSpPr>
        <p:spPr>
          <a:xfrm>
            <a:off x="1349246" y="6146589"/>
            <a:ext cx="301686" cy="369332"/>
          </a:xfrm>
          <a:prstGeom prst="rect">
            <a:avLst/>
          </a:prstGeom>
          <a:noFill/>
        </p:spPr>
        <p:txBody>
          <a:bodyPr wrap="none" rtlCol="0">
            <a:spAutoFit/>
          </a:bodyPr>
          <a:lstStyle/>
          <a:p>
            <a:r>
              <a:rPr lang="en-GB" dirty="0" smtClean="0"/>
              <a:t>1</a:t>
            </a:r>
            <a:endParaRPr lang="en-GB" dirty="0"/>
          </a:p>
        </p:txBody>
      </p:sp>
      <p:sp>
        <p:nvSpPr>
          <p:cNvPr id="71" name="TextBox 70"/>
          <p:cNvSpPr txBox="1"/>
          <p:nvPr/>
        </p:nvSpPr>
        <p:spPr>
          <a:xfrm>
            <a:off x="1884327" y="6146589"/>
            <a:ext cx="301686" cy="369332"/>
          </a:xfrm>
          <a:prstGeom prst="rect">
            <a:avLst/>
          </a:prstGeom>
          <a:noFill/>
        </p:spPr>
        <p:txBody>
          <a:bodyPr wrap="none" rtlCol="0">
            <a:spAutoFit/>
          </a:bodyPr>
          <a:lstStyle/>
          <a:p>
            <a:r>
              <a:rPr lang="en-GB" dirty="0"/>
              <a:t>2</a:t>
            </a:r>
          </a:p>
        </p:txBody>
      </p:sp>
      <p:sp>
        <p:nvSpPr>
          <p:cNvPr id="72" name="TextBox 71"/>
          <p:cNvSpPr txBox="1"/>
          <p:nvPr/>
        </p:nvSpPr>
        <p:spPr>
          <a:xfrm>
            <a:off x="2412612" y="6146589"/>
            <a:ext cx="301686" cy="369332"/>
          </a:xfrm>
          <a:prstGeom prst="rect">
            <a:avLst/>
          </a:prstGeom>
          <a:noFill/>
        </p:spPr>
        <p:txBody>
          <a:bodyPr wrap="none" rtlCol="0">
            <a:spAutoFit/>
          </a:bodyPr>
          <a:lstStyle/>
          <a:p>
            <a:r>
              <a:rPr lang="en-GB" dirty="0"/>
              <a:t>3</a:t>
            </a:r>
          </a:p>
        </p:txBody>
      </p:sp>
      <p:sp>
        <p:nvSpPr>
          <p:cNvPr id="73" name="TextBox 72"/>
          <p:cNvSpPr txBox="1"/>
          <p:nvPr/>
        </p:nvSpPr>
        <p:spPr>
          <a:xfrm>
            <a:off x="2927138" y="6146589"/>
            <a:ext cx="301686" cy="369332"/>
          </a:xfrm>
          <a:prstGeom prst="rect">
            <a:avLst/>
          </a:prstGeom>
          <a:noFill/>
        </p:spPr>
        <p:txBody>
          <a:bodyPr wrap="none" rtlCol="0">
            <a:spAutoFit/>
          </a:bodyPr>
          <a:lstStyle/>
          <a:p>
            <a:r>
              <a:rPr lang="en-GB" dirty="0"/>
              <a:t>4</a:t>
            </a:r>
          </a:p>
        </p:txBody>
      </p:sp>
      <p:sp>
        <p:nvSpPr>
          <p:cNvPr id="74" name="TextBox 73"/>
          <p:cNvSpPr txBox="1"/>
          <p:nvPr/>
        </p:nvSpPr>
        <p:spPr>
          <a:xfrm>
            <a:off x="3466032" y="6146589"/>
            <a:ext cx="301686" cy="369332"/>
          </a:xfrm>
          <a:prstGeom prst="rect">
            <a:avLst/>
          </a:prstGeom>
          <a:noFill/>
        </p:spPr>
        <p:txBody>
          <a:bodyPr wrap="none" rtlCol="0">
            <a:spAutoFit/>
          </a:bodyPr>
          <a:lstStyle/>
          <a:p>
            <a:r>
              <a:rPr lang="en-GB" dirty="0"/>
              <a:t>5</a:t>
            </a:r>
          </a:p>
        </p:txBody>
      </p:sp>
      <p:sp>
        <p:nvSpPr>
          <p:cNvPr id="75" name="TextBox 74"/>
          <p:cNvSpPr txBox="1"/>
          <p:nvPr/>
        </p:nvSpPr>
        <p:spPr>
          <a:xfrm>
            <a:off x="4004648" y="6146589"/>
            <a:ext cx="301686" cy="369332"/>
          </a:xfrm>
          <a:prstGeom prst="rect">
            <a:avLst/>
          </a:prstGeom>
          <a:noFill/>
        </p:spPr>
        <p:txBody>
          <a:bodyPr wrap="none" rtlCol="0">
            <a:spAutoFit/>
          </a:bodyPr>
          <a:lstStyle/>
          <a:p>
            <a:r>
              <a:rPr lang="en-GB" dirty="0"/>
              <a:t>6</a:t>
            </a:r>
          </a:p>
        </p:txBody>
      </p:sp>
      <p:sp>
        <p:nvSpPr>
          <p:cNvPr id="76" name="TextBox 75"/>
          <p:cNvSpPr txBox="1"/>
          <p:nvPr/>
        </p:nvSpPr>
        <p:spPr>
          <a:xfrm>
            <a:off x="4521803" y="6146589"/>
            <a:ext cx="301686" cy="369332"/>
          </a:xfrm>
          <a:prstGeom prst="rect">
            <a:avLst/>
          </a:prstGeom>
          <a:noFill/>
        </p:spPr>
        <p:txBody>
          <a:bodyPr wrap="none" rtlCol="0">
            <a:spAutoFit/>
          </a:bodyPr>
          <a:lstStyle/>
          <a:p>
            <a:r>
              <a:rPr lang="en-GB" dirty="0"/>
              <a:t>7</a:t>
            </a:r>
          </a:p>
        </p:txBody>
      </p:sp>
      <p:sp>
        <p:nvSpPr>
          <p:cNvPr id="77" name="TextBox 76"/>
          <p:cNvSpPr txBox="1"/>
          <p:nvPr/>
        </p:nvSpPr>
        <p:spPr>
          <a:xfrm>
            <a:off x="5094302" y="6146589"/>
            <a:ext cx="301686" cy="369332"/>
          </a:xfrm>
          <a:prstGeom prst="rect">
            <a:avLst/>
          </a:prstGeom>
          <a:noFill/>
        </p:spPr>
        <p:txBody>
          <a:bodyPr wrap="none" rtlCol="0">
            <a:spAutoFit/>
          </a:bodyPr>
          <a:lstStyle/>
          <a:p>
            <a:r>
              <a:rPr lang="en-GB" dirty="0"/>
              <a:t>8</a:t>
            </a:r>
          </a:p>
        </p:txBody>
      </p:sp>
      <p:grpSp>
        <p:nvGrpSpPr>
          <p:cNvPr id="86" name="Group 85"/>
          <p:cNvGrpSpPr/>
          <p:nvPr/>
        </p:nvGrpSpPr>
        <p:grpSpPr>
          <a:xfrm rot="16200000">
            <a:off x="-1343029" y="3543451"/>
            <a:ext cx="4046742" cy="369332"/>
            <a:chOff x="2563520" y="6081330"/>
            <a:chExt cx="4046742" cy="369332"/>
          </a:xfrm>
        </p:grpSpPr>
        <p:sp>
          <p:nvSpPr>
            <p:cNvPr id="78" name="TextBox 77"/>
            <p:cNvSpPr txBox="1"/>
            <p:nvPr/>
          </p:nvSpPr>
          <p:spPr>
            <a:xfrm>
              <a:off x="2563520" y="6081330"/>
              <a:ext cx="301686" cy="369332"/>
            </a:xfrm>
            <a:prstGeom prst="rect">
              <a:avLst/>
            </a:prstGeom>
            <a:noFill/>
          </p:spPr>
          <p:txBody>
            <a:bodyPr wrap="none" rtlCol="0">
              <a:spAutoFit/>
            </a:bodyPr>
            <a:lstStyle/>
            <a:p>
              <a:r>
                <a:rPr lang="en-GB" dirty="0" smtClean="0"/>
                <a:t>1</a:t>
              </a:r>
              <a:endParaRPr lang="en-GB" dirty="0"/>
            </a:p>
          </p:txBody>
        </p:sp>
        <p:sp>
          <p:nvSpPr>
            <p:cNvPr id="79" name="TextBox 78"/>
            <p:cNvSpPr txBox="1"/>
            <p:nvPr/>
          </p:nvSpPr>
          <p:spPr>
            <a:xfrm>
              <a:off x="3098601" y="6081330"/>
              <a:ext cx="301686" cy="369332"/>
            </a:xfrm>
            <a:prstGeom prst="rect">
              <a:avLst/>
            </a:prstGeom>
            <a:noFill/>
          </p:spPr>
          <p:txBody>
            <a:bodyPr wrap="none" rtlCol="0">
              <a:spAutoFit/>
            </a:bodyPr>
            <a:lstStyle/>
            <a:p>
              <a:r>
                <a:rPr lang="en-GB" dirty="0"/>
                <a:t>2</a:t>
              </a:r>
            </a:p>
          </p:txBody>
        </p:sp>
        <p:sp>
          <p:nvSpPr>
            <p:cNvPr id="80" name="TextBox 79"/>
            <p:cNvSpPr txBox="1"/>
            <p:nvPr/>
          </p:nvSpPr>
          <p:spPr>
            <a:xfrm>
              <a:off x="3626886" y="6081330"/>
              <a:ext cx="301686" cy="369332"/>
            </a:xfrm>
            <a:prstGeom prst="rect">
              <a:avLst/>
            </a:prstGeom>
            <a:noFill/>
          </p:spPr>
          <p:txBody>
            <a:bodyPr wrap="none" rtlCol="0">
              <a:spAutoFit/>
            </a:bodyPr>
            <a:lstStyle/>
            <a:p>
              <a:r>
                <a:rPr lang="en-GB" dirty="0"/>
                <a:t>3</a:t>
              </a:r>
            </a:p>
          </p:txBody>
        </p:sp>
        <p:sp>
          <p:nvSpPr>
            <p:cNvPr id="81" name="TextBox 80"/>
            <p:cNvSpPr txBox="1"/>
            <p:nvPr/>
          </p:nvSpPr>
          <p:spPr>
            <a:xfrm>
              <a:off x="4141412" y="6081330"/>
              <a:ext cx="301686" cy="369332"/>
            </a:xfrm>
            <a:prstGeom prst="rect">
              <a:avLst/>
            </a:prstGeom>
            <a:noFill/>
          </p:spPr>
          <p:txBody>
            <a:bodyPr wrap="none" rtlCol="0">
              <a:spAutoFit/>
            </a:bodyPr>
            <a:lstStyle/>
            <a:p>
              <a:r>
                <a:rPr lang="en-GB" dirty="0"/>
                <a:t>4</a:t>
              </a:r>
            </a:p>
          </p:txBody>
        </p:sp>
        <p:sp>
          <p:nvSpPr>
            <p:cNvPr id="82" name="TextBox 81"/>
            <p:cNvSpPr txBox="1"/>
            <p:nvPr/>
          </p:nvSpPr>
          <p:spPr>
            <a:xfrm>
              <a:off x="4680306" y="6081330"/>
              <a:ext cx="301686" cy="369332"/>
            </a:xfrm>
            <a:prstGeom prst="rect">
              <a:avLst/>
            </a:prstGeom>
            <a:noFill/>
          </p:spPr>
          <p:txBody>
            <a:bodyPr wrap="none" rtlCol="0">
              <a:spAutoFit/>
            </a:bodyPr>
            <a:lstStyle/>
            <a:p>
              <a:r>
                <a:rPr lang="en-GB" dirty="0"/>
                <a:t>5</a:t>
              </a:r>
            </a:p>
          </p:txBody>
        </p:sp>
        <p:sp>
          <p:nvSpPr>
            <p:cNvPr id="83" name="TextBox 82"/>
            <p:cNvSpPr txBox="1"/>
            <p:nvPr/>
          </p:nvSpPr>
          <p:spPr>
            <a:xfrm>
              <a:off x="5218922" y="6081330"/>
              <a:ext cx="301686" cy="369332"/>
            </a:xfrm>
            <a:prstGeom prst="rect">
              <a:avLst/>
            </a:prstGeom>
            <a:noFill/>
          </p:spPr>
          <p:txBody>
            <a:bodyPr wrap="none" rtlCol="0">
              <a:spAutoFit/>
            </a:bodyPr>
            <a:lstStyle/>
            <a:p>
              <a:r>
                <a:rPr lang="en-GB" dirty="0"/>
                <a:t>6</a:t>
              </a:r>
            </a:p>
          </p:txBody>
        </p:sp>
        <p:sp>
          <p:nvSpPr>
            <p:cNvPr id="84" name="TextBox 83"/>
            <p:cNvSpPr txBox="1"/>
            <p:nvPr/>
          </p:nvSpPr>
          <p:spPr>
            <a:xfrm>
              <a:off x="5736077" y="6081330"/>
              <a:ext cx="301686" cy="369332"/>
            </a:xfrm>
            <a:prstGeom prst="rect">
              <a:avLst/>
            </a:prstGeom>
            <a:noFill/>
          </p:spPr>
          <p:txBody>
            <a:bodyPr wrap="none" rtlCol="0">
              <a:spAutoFit/>
            </a:bodyPr>
            <a:lstStyle/>
            <a:p>
              <a:r>
                <a:rPr lang="en-GB" dirty="0"/>
                <a:t>7</a:t>
              </a:r>
            </a:p>
          </p:txBody>
        </p:sp>
        <p:sp>
          <p:nvSpPr>
            <p:cNvPr id="85" name="TextBox 84"/>
            <p:cNvSpPr txBox="1"/>
            <p:nvPr/>
          </p:nvSpPr>
          <p:spPr>
            <a:xfrm>
              <a:off x="6308576" y="6081330"/>
              <a:ext cx="301686" cy="369332"/>
            </a:xfrm>
            <a:prstGeom prst="rect">
              <a:avLst/>
            </a:prstGeom>
            <a:noFill/>
          </p:spPr>
          <p:txBody>
            <a:bodyPr wrap="none" rtlCol="0">
              <a:spAutoFit/>
            </a:bodyPr>
            <a:lstStyle/>
            <a:p>
              <a:r>
                <a:rPr lang="en-GB" dirty="0"/>
                <a:t>8</a:t>
              </a:r>
            </a:p>
          </p:txBody>
        </p:sp>
      </p:grpSp>
      <p:cxnSp>
        <p:nvCxnSpPr>
          <p:cNvPr id="88" name="Straight Arrow Connector 87"/>
          <p:cNvCxnSpPr/>
          <p:nvPr/>
        </p:nvCxnSpPr>
        <p:spPr>
          <a:xfrm flipV="1">
            <a:off x="992638" y="5006111"/>
            <a:ext cx="1584863" cy="105017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9" name="TextBox 88"/>
          <p:cNvSpPr txBox="1"/>
          <p:nvPr/>
        </p:nvSpPr>
        <p:spPr>
          <a:xfrm>
            <a:off x="5395988" y="1634439"/>
            <a:ext cx="3384376" cy="5078313"/>
          </a:xfrm>
          <a:prstGeom prst="rect">
            <a:avLst/>
          </a:prstGeom>
          <a:noFill/>
        </p:spPr>
        <p:txBody>
          <a:bodyPr wrap="square" rtlCol="0">
            <a:spAutoFit/>
          </a:bodyPr>
          <a:lstStyle/>
          <a:p>
            <a:r>
              <a:rPr lang="en-GB" dirty="0" smtClean="0"/>
              <a:t>Vector A is a displacement 3 units horizontally and 2 units vertically from the origin(0,0)</a:t>
            </a:r>
          </a:p>
          <a:p>
            <a:r>
              <a:rPr lang="en-GB" dirty="0" smtClean="0"/>
              <a:t>The Magnitude of A is the distance (length) of the orange line</a:t>
            </a:r>
          </a:p>
          <a:p>
            <a:r>
              <a:rPr lang="en-GB" dirty="0" smtClean="0"/>
              <a:t>Vector B is a displacement of 1 unit horizontally and 5 vertically. Its magnitude is represented by the green line.</a:t>
            </a:r>
          </a:p>
          <a:p>
            <a:r>
              <a:rPr lang="en-GB" dirty="0" smtClean="0"/>
              <a:t>Imagine if someone walked to the end of line A and then walked further as described by the vector B. They will have walked 2+5 = 7 units vertically and 2+1 = 3 units horizontally – the full displacement is described by the vector C</a:t>
            </a:r>
            <a:endParaRPr lang="en-GB" dirty="0"/>
          </a:p>
        </p:txBody>
      </p:sp>
      <p:cxnSp>
        <p:nvCxnSpPr>
          <p:cNvPr id="90" name="Straight Arrow Connector 89"/>
          <p:cNvCxnSpPr/>
          <p:nvPr/>
        </p:nvCxnSpPr>
        <p:spPr>
          <a:xfrm flipV="1">
            <a:off x="973518" y="3430850"/>
            <a:ext cx="538672" cy="262543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6" name="Straight Arrow Connector 95"/>
          <p:cNvCxnSpPr/>
          <p:nvPr/>
        </p:nvCxnSpPr>
        <p:spPr>
          <a:xfrm flipV="1">
            <a:off x="987333" y="2380676"/>
            <a:ext cx="2090648" cy="36756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4065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Typecasting Functions</a:t>
            </a:r>
            <a:endParaRPr lang="en-GB" dirty="0"/>
          </a:p>
        </p:txBody>
      </p:sp>
      <p:graphicFrame>
        <p:nvGraphicFramePr>
          <p:cNvPr id="4" name="Table 3"/>
          <p:cNvGraphicFramePr>
            <a:graphicFrameLocks noGrp="1"/>
          </p:cNvGraphicFramePr>
          <p:nvPr/>
        </p:nvGraphicFramePr>
        <p:xfrm>
          <a:off x="457200" y="1805781"/>
          <a:ext cx="8229600" cy="4114800"/>
        </p:xfrm>
        <a:graphic>
          <a:graphicData uri="http://schemas.openxmlformats.org/drawingml/2006/table">
            <a:tbl>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0">
                <a:tc>
                  <a:txBody>
                    <a:bodyPr/>
                    <a:lstStyle/>
                    <a:p>
                      <a:pPr fontAlgn="t"/>
                      <a:r>
                        <a:rPr lang="en-GB" b="1" dirty="0">
                          <a:effectLst/>
                        </a:rPr>
                        <a:t>Function</a:t>
                      </a:r>
                      <a:endParaRPr lang="en-GB" dirty="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b="1">
                          <a:effectLst/>
                        </a:rPr>
                        <a:t>Description</a:t>
                      </a:r>
                      <a:endParaRPr lang="en-GB">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pPr fontAlgn="t"/>
                      <a:r>
                        <a:rPr lang="en-GB">
                          <a:effectLst/>
                        </a:rPr>
                        <a:t>int(x [,base])</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x to an integer. base specifies the base if x is a string.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GB" dirty="0">
                          <a:effectLst/>
                        </a:rPr>
                        <a:t>long(x [,base] )</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x to a long integer. base specifies the base if x is a string.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GB">
                          <a:effectLst/>
                        </a:rPr>
                        <a:t>float(x)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x to a floating-point number.</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fontAlgn="t"/>
                      <a:r>
                        <a:rPr lang="en-GB">
                          <a:effectLst/>
                        </a:rPr>
                        <a:t>complex(real [,imag])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Creates a complex number.</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0">
                <a:tc>
                  <a:txBody>
                    <a:bodyPr/>
                    <a:lstStyle/>
                    <a:p>
                      <a:pPr fontAlgn="t"/>
                      <a:r>
                        <a:rPr lang="en-GB">
                          <a:effectLst/>
                        </a:rPr>
                        <a:t>str(x)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object x to a string representation.</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0">
                <a:tc>
                  <a:txBody>
                    <a:bodyPr/>
                    <a:lstStyle/>
                    <a:p>
                      <a:pPr fontAlgn="t"/>
                      <a:r>
                        <a:rPr lang="en-GB">
                          <a:effectLst/>
                        </a:rPr>
                        <a:t>repr(x)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object x to an expression string.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0">
                <a:tc>
                  <a:txBody>
                    <a:bodyPr/>
                    <a:lstStyle/>
                    <a:p>
                      <a:pPr fontAlgn="t"/>
                      <a:r>
                        <a:rPr lang="en-GB">
                          <a:effectLst/>
                        </a:rPr>
                        <a:t>eval(str)</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Evaluates a string and returns an object.</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0">
                <a:tc>
                  <a:txBody>
                    <a:bodyPr/>
                    <a:lstStyle/>
                    <a:p>
                      <a:pPr fontAlgn="t"/>
                      <a:r>
                        <a:rPr lang="en-GB">
                          <a:effectLst/>
                        </a:rPr>
                        <a:t>tuple(s)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dirty="0">
                          <a:effectLst/>
                        </a:rPr>
                        <a:t>Converts s to a tuple.</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50305950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Aside – use of * before arguments</a:t>
            </a:r>
            <a:endParaRPr lang="en-GB" dirty="0"/>
          </a:p>
        </p:txBody>
      </p:sp>
      <p:sp>
        <p:nvSpPr>
          <p:cNvPr id="4" name="Rectangle 3"/>
          <p:cNvSpPr/>
          <p:nvPr/>
        </p:nvSpPr>
        <p:spPr>
          <a:xfrm>
            <a:off x="683568" y="1421496"/>
            <a:ext cx="7272808" cy="120032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GB" sz="2400" dirty="0"/>
              <a:t>If </a:t>
            </a:r>
            <a:r>
              <a:rPr lang="en-GB" sz="2400" dirty="0" smtClean="0"/>
              <a:t>an argument has the </a:t>
            </a:r>
            <a:r>
              <a:rPr lang="en-GB" sz="2400" dirty="0"/>
              <a:t>form </a:t>
            </a:r>
            <a:r>
              <a:rPr lang="en-GB" sz="2400" i="1" dirty="0"/>
              <a:t>*</a:t>
            </a:r>
            <a:r>
              <a:rPr lang="en-GB" sz="2400" i="1" dirty="0" smtClean="0"/>
              <a:t>identifier</a:t>
            </a:r>
            <a:r>
              <a:rPr lang="en-GB" sz="2400" dirty="0" smtClean="0"/>
              <a:t>, </a:t>
            </a:r>
            <a:r>
              <a:rPr lang="en-GB" sz="2400" dirty="0"/>
              <a:t>it is </a:t>
            </a:r>
            <a:r>
              <a:rPr lang="en-GB" sz="2400" dirty="0" smtClean="0"/>
              <a:t>initialised </a:t>
            </a:r>
            <a:r>
              <a:rPr lang="en-GB" sz="2400" dirty="0"/>
              <a:t>to a </a:t>
            </a:r>
            <a:r>
              <a:rPr lang="en-GB" sz="2400" b="1" dirty="0"/>
              <a:t>tuple</a:t>
            </a:r>
            <a:r>
              <a:rPr lang="en-GB" sz="2400" dirty="0"/>
              <a:t> </a:t>
            </a:r>
            <a:r>
              <a:rPr lang="en-GB" sz="2400" dirty="0" smtClean="0"/>
              <a:t>that receives </a:t>
            </a:r>
            <a:r>
              <a:rPr lang="en-GB" sz="2400" dirty="0"/>
              <a:t>any excess positional parameters, defaulting to </a:t>
            </a:r>
            <a:r>
              <a:rPr lang="en-GB" sz="2400" dirty="0" smtClean="0"/>
              <a:t>an </a:t>
            </a:r>
            <a:r>
              <a:rPr lang="en-GB" sz="2400" dirty="0"/>
              <a:t>empty tuple. </a:t>
            </a:r>
            <a:endParaRPr lang="en-GB" sz="2400" dirty="0" smtClean="0"/>
          </a:p>
        </p:txBody>
      </p:sp>
      <p:sp>
        <p:nvSpPr>
          <p:cNvPr id="5" name="Rectangle 4"/>
          <p:cNvSpPr/>
          <p:nvPr/>
        </p:nvSpPr>
        <p:spPr>
          <a:xfrm>
            <a:off x="709447" y="3212976"/>
            <a:ext cx="1774321" cy="203132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err="1"/>
              <a:t>def</a:t>
            </a:r>
            <a:r>
              <a:rPr lang="en-GB" dirty="0"/>
              <a:t> f(*data):</a:t>
            </a:r>
          </a:p>
          <a:p>
            <a:r>
              <a:rPr lang="en-GB" dirty="0"/>
              <a:t>    print(data)</a:t>
            </a:r>
          </a:p>
          <a:p>
            <a:endParaRPr lang="en-GB" dirty="0"/>
          </a:p>
          <a:p>
            <a:r>
              <a:rPr lang="en-GB" dirty="0"/>
              <a:t>    </a:t>
            </a:r>
          </a:p>
          <a:p>
            <a:r>
              <a:rPr lang="en-GB" dirty="0"/>
              <a:t>f(1)</a:t>
            </a:r>
          </a:p>
          <a:p>
            <a:r>
              <a:rPr lang="en-GB" dirty="0"/>
              <a:t>f(1,2)</a:t>
            </a:r>
          </a:p>
          <a:p>
            <a:r>
              <a:rPr lang="en-GB" dirty="0"/>
              <a:t>f(1,2,3)</a:t>
            </a:r>
          </a:p>
        </p:txBody>
      </p:sp>
      <p:sp>
        <p:nvSpPr>
          <p:cNvPr id="6" name="Rectangle 5"/>
          <p:cNvSpPr/>
          <p:nvPr/>
        </p:nvSpPr>
        <p:spPr>
          <a:xfrm>
            <a:off x="3995936" y="3437778"/>
            <a:ext cx="1259632"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GB" dirty="0"/>
              <a:t>(1,)</a:t>
            </a:r>
          </a:p>
          <a:p>
            <a:r>
              <a:rPr lang="en-GB" dirty="0"/>
              <a:t>(1, 2)</a:t>
            </a:r>
          </a:p>
          <a:p>
            <a:r>
              <a:rPr lang="en-GB" dirty="0"/>
              <a:t>(1, 2, 3)</a:t>
            </a:r>
          </a:p>
        </p:txBody>
      </p:sp>
    </p:spTree>
    <p:extLst>
      <p:ext uri="{BB962C8B-B14F-4D97-AF65-F5344CB8AC3E}">
        <p14:creationId xmlns:p14="http://schemas.microsoft.com/office/powerpoint/2010/main" val="18065718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22114"/>
          </a:xfrm>
        </p:spPr>
        <p:txBody>
          <a:bodyPr/>
          <a:lstStyle/>
          <a:p>
            <a:r>
              <a:rPr lang="en-GB" dirty="0" smtClean="0"/>
              <a:t>A Vector Class</a:t>
            </a:r>
            <a:endParaRPr lang="en-GB" dirty="0"/>
          </a:p>
        </p:txBody>
      </p:sp>
      <p:sp>
        <p:nvSpPr>
          <p:cNvPr id="4" name="Rectangle 3"/>
          <p:cNvSpPr/>
          <p:nvPr/>
        </p:nvSpPr>
        <p:spPr>
          <a:xfrm>
            <a:off x="2453350" y="1124744"/>
            <a:ext cx="2952328" cy="28623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Vector(object):</a:t>
            </a:r>
          </a:p>
          <a:p>
            <a:r>
              <a:rPr lang="en-GB" dirty="0" smtClean="0"/>
              <a:t>    </a:t>
            </a:r>
            <a:r>
              <a:rPr lang="en-GB" dirty="0" err="1" smtClean="0"/>
              <a:t>def</a:t>
            </a:r>
            <a:r>
              <a:rPr lang="en-GB" dirty="0" smtClean="0"/>
              <a:t> __</a:t>
            </a:r>
            <a:r>
              <a:rPr lang="en-GB" dirty="0" err="1" smtClean="0"/>
              <a:t>init</a:t>
            </a:r>
            <a:r>
              <a:rPr lang="en-GB" dirty="0" smtClean="0"/>
              <a:t>__(self, *</a:t>
            </a:r>
            <a:r>
              <a:rPr lang="en-GB" dirty="0" err="1" smtClean="0"/>
              <a:t>args</a:t>
            </a:r>
            <a:r>
              <a:rPr lang="en-GB" dirty="0" smtClean="0"/>
              <a:t>):</a:t>
            </a:r>
          </a:p>
          <a:p>
            <a:r>
              <a:rPr lang="en-GB" dirty="0" smtClean="0"/>
              <a:t>        """ Create a vector """</a:t>
            </a:r>
          </a:p>
          <a:p>
            <a:r>
              <a:rPr lang="en-GB" dirty="0" smtClean="0"/>
              <a:t>        if </a:t>
            </a:r>
            <a:r>
              <a:rPr lang="en-GB" dirty="0" err="1" smtClean="0"/>
              <a:t>len</a:t>
            </a:r>
            <a:r>
              <a:rPr lang="en-GB" dirty="0" smtClean="0"/>
              <a:t>(</a:t>
            </a:r>
            <a:r>
              <a:rPr lang="en-GB" dirty="0" err="1" smtClean="0"/>
              <a:t>args</a:t>
            </a:r>
            <a:r>
              <a:rPr lang="en-GB" dirty="0" smtClean="0"/>
              <a:t>)==0: </a:t>
            </a:r>
          </a:p>
          <a:p>
            <a:r>
              <a:rPr lang="en-GB" dirty="0"/>
              <a:t> </a:t>
            </a:r>
            <a:r>
              <a:rPr lang="en-GB" dirty="0" smtClean="0"/>
              <a:t>           </a:t>
            </a:r>
            <a:r>
              <a:rPr lang="en-GB" dirty="0" err="1" smtClean="0"/>
              <a:t>self.values</a:t>
            </a:r>
            <a:r>
              <a:rPr lang="en-GB" dirty="0" smtClean="0"/>
              <a:t> = (0,0)</a:t>
            </a:r>
          </a:p>
          <a:p>
            <a:r>
              <a:rPr lang="en-GB" dirty="0" smtClean="0"/>
              <a:t>        else: </a:t>
            </a:r>
          </a:p>
          <a:p>
            <a:r>
              <a:rPr lang="en-GB" dirty="0"/>
              <a:t> </a:t>
            </a:r>
            <a:r>
              <a:rPr lang="en-GB" dirty="0" smtClean="0"/>
              <a:t>           </a:t>
            </a:r>
            <a:r>
              <a:rPr lang="en-GB" dirty="0" err="1" smtClean="0"/>
              <a:t>self.values</a:t>
            </a:r>
            <a:r>
              <a:rPr lang="en-GB" dirty="0" smtClean="0"/>
              <a:t> = </a:t>
            </a:r>
            <a:r>
              <a:rPr lang="en-GB" dirty="0" err="1" smtClean="0"/>
              <a:t>args</a:t>
            </a:r>
            <a:endParaRPr lang="en-GB" dirty="0" smtClean="0"/>
          </a:p>
          <a:p>
            <a:endParaRPr lang="en-GB" dirty="0"/>
          </a:p>
          <a:p>
            <a:r>
              <a:rPr lang="en-GB" dirty="0" smtClean="0"/>
              <a:t>    </a:t>
            </a:r>
            <a:r>
              <a:rPr lang="en-GB" dirty="0" err="1" smtClean="0"/>
              <a:t>def</a:t>
            </a:r>
            <a:r>
              <a:rPr lang="en-GB" dirty="0" smtClean="0"/>
              <a:t> __</a:t>
            </a:r>
            <a:r>
              <a:rPr lang="en-GB" dirty="0" err="1" smtClean="0"/>
              <a:t>str</a:t>
            </a:r>
            <a:r>
              <a:rPr lang="en-GB" dirty="0" smtClean="0"/>
              <a:t>__(self):</a:t>
            </a:r>
          </a:p>
          <a:p>
            <a:r>
              <a:rPr lang="en-GB" dirty="0" smtClean="0"/>
              <a:t>        return </a:t>
            </a:r>
            <a:r>
              <a:rPr lang="en-GB" dirty="0" err="1" smtClean="0"/>
              <a:t>str</a:t>
            </a:r>
            <a:r>
              <a:rPr lang="en-GB" dirty="0" smtClean="0"/>
              <a:t>(</a:t>
            </a:r>
            <a:r>
              <a:rPr lang="en-GB" dirty="0" err="1" smtClean="0"/>
              <a:t>self.values</a:t>
            </a:r>
            <a:r>
              <a:rPr lang="en-GB" dirty="0" smtClean="0"/>
              <a:t>)</a:t>
            </a:r>
            <a:endParaRPr lang="en-GB" dirty="0"/>
          </a:p>
        </p:txBody>
      </p:sp>
      <p:sp>
        <p:nvSpPr>
          <p:cNvPr id="5" name="TextBox 4"/>
          <p:cNvSpPr txBox="1"/>
          <p:nvPr/>
        </p:nvSpPr>
        <p:spPr>
          <a:xfrm>
            <a:off x="683568" y="1822758"/>
            <a:ext cx="1581587" cy="1754326"/>
          </a:xfrm>
          <a:prstGeom prst="rect">
            <a:avLst/>
          </a:prstGeom>
          <a:noFill/>
        </p:spPr>
        <p:txBody>
          <a:bodyPr wrap="none" rtlCol="0">
            <a:spAutoFit/>
          </a:bodyPr>
          <a:lstStyle/>
          <a:p>
            <a:r>
              <a:rPr lang="en-GB" dirty="0" smtClean="0"/>
              <a:t>A = Vector(3,2)</a:t>
            </a:r>
          </a:p>
          <a:p>
            <a:r>
              <a:rPr lang="en-GB" dirty="0" smtClean="0"/>
              <a:t>B = Vector(1,5)</a:t>
            </a:r>
          </a:p>
          <a:p>
            <a:r>
              <a:rPr lang="en-GB" dirty="0"/>
              <a:t>p</a:t>
            </a:r>
            <a:r>
              <a:rPr lang="en-GB" dirty="0" smtClean="0"/>
              <a:t>rint(A)</a:t>
            </a:r>
          </a:p>
          <a:p>
            <a:r>
              <a:rPr lang="en-GB" dirty="0"/>
              <a:t>p</a:t>
            </a:r>
            <a:r>
              <a:rPr lang="en-GB" dirty="0" smtClean="0"/>
              <a:t>rint(B)</a:t>
            </a:r>
          </a:p>
          <a:p>
            <a:r>
              <a:rPr lang="en-GB" dirty="0"/>
              <a:t>p</a:t>
            </a:r>
            <a:r>
              <a:rPr lang="en-GB" dirty="0" smtClean="0"/>
              <a:t>rint(A+B)</a:t>
            </a:r>
          </a:p>
          <a:p>
            <a:endParaRPr lang="en-GB" dirty="0"/>
          </a:p>
        </p:txBody>
      </p:sp>
      <p:sp>
        <p:nvSpPr>
          <p:cNvPr id="6" name="Rectangle 5"/>
          <p:cNvSpPr/>
          <p:nvPr/>
        </p:nvSpPr>
        <p:spPr>
          <a:xfrm>
            <a:off x="251520" y="4293096"/>
            <a:ext cx="8784976" cy="2308324"/>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GB" dirty="0" err="1" smtClean="0"/>
              <a:t>runfile</a:t>
            </a:r>
            <a:r>
              <a:rPr lang="en-GB" dirty="0" smtClean="0"/>
              <a:t>('C:/WinPython-64bit-3.4.4.2/notebooks/vector.py', </a:t>
            </a:r>
            <a:r>
              <a:rPr lang="en-GB" dirty="0" err="1" smtClean="0"/>
              <a:t>wdir</a:t>
            </a:r>
            <a:r>
              <a:rPr lang="en-GB" dirty="0" smtClean="0"/>
              <a:t>='C:/WinPython-64bit-3.4.4.2/notebooks')</a:t>
            </a:r>
          </a:p>
          <a:p>
            <a:r>
              <a:rPr lang="en-GB" dirty="0" smtClean="0"/>
              <a:t>(3, 2)</a:t>
            </a:r>
          </a:p>
          <a:p>
            <a:r>
              <a:rPr lang="en-GB" dirty="0" smtClean="0"/>
              <a:t>(1, 5)</a:t>
            </a:r>
          </a:p>
          <a:p>
            <a:r>
              <a:rPr lang="en-GB" dirty="0" err="1" smtClean="0"/>
              <a:t>Traceback</a:t>
            </a:r>
            <a:r>
              <a:rPr lang="en-GB" dirty="0" smtClean="0"/>
              <a:t> (most recent call last):</a:t>
            </a:r>
          </a:p>
          <a:p>
            <a:r>
              <a:rPr lang="en-GB" dirty="0" smtClean="0"/>
              <a:t>  File "C:/WinPython-64bit-3.4.4.2/notebooks/vector.py", line 126, in &lt;module&gt;</a:t>
            </a:r>
          </a:p>
          <a:p>
            <a:r>
              <a:rPr lang="en-GB" dirty="0" smtClean="0"/>
              <a:t>    print(A+B)</a:t>
            </a:r>
          </a:p>
          <a:p>
            <a:r>
              <a:rPr lang="en-GB" dirty="0" err="1" smtClean="0"/>
              <a:t>TypeError</a:t>
            </a:r>
            <a:r>
              <a:rPr lang="en-GB" dirty="0" smtClean="0"/>
              <a:t>: unsupported operand type(s) for +: 'Vector' and 'Vector'</a:t>
            </a:r>
            <a:endParaRPr lang="en-GB" dirty="0"/>
          </a:p>
        </p:txBody>
      </p:sp>
      <p:sp>
        <p:nvSpPr>
          <p:cNvPr id="7" name="TextBox 6"/>
          <p:cNvSpPr txBox="1"/>
          <p:nvPr/>
        </p:nvSpPr>
        <p:spPr>
          <a:xfrm>
            <a:off x="5460433" y="1484784"/>
            <a:ext cx="3608039" cy="1477328"/>
          </a:xfrm>
          <a:prstGeom prst="rect">
            <a:avLst/>
          </a:prstGeom>
          <a:noFill/>
        </p:spPr>
        <p:txBody>
          <a:bodyPr wrap="none" rtlCol="0">
            <a:spAutoFit/>
          </a:bodyPr>
          <a:lstStyle/>
          <a:p>
            <a:r>
              <a:rPr lang="en-GB" dirty="0" smtClean="0"/>
              <a:t>The error indicates that the class </a:t>
            </a:r>
          </a:p>
          <a:p>
            <a:r>
              <a:rPr lang="en-GB" dirty="0" smtClean="0"/>
              <a:t>'does not know' how to add two</a:t>
            </a:r>
          </a:p>
          <a:p>
            <a:r>
              <a:rPr lang="en-GB" dirty="0"/>
              <a:t>v</a:t>
            </a:r>
            <a:r>
              <a:rPr lang="en-GB" dirty="0" smtClean="0"/>
              <a:t>ectors together.</a:t>
            </a:r>
          </a:p>
          <a:p>
            <a:r>
              <a:rPr lang="en-GB" dirty="0" smtClean="0"/>
              <a:t>To remedy this, we need to overload</a:t>
            </a:r>
          </a:p>
          <a:p>
            <a:r>
              <a:rPr lang="en-GB" dirty="0" smtClean="0"/>
              <a:t>The + operator for the Vector class:</a:t>
            </a:r>
            <a:endParaRPr lang="en-GB" dirty="0"/>
          </a:p>
        </p:txBody>
      </p:sp>
    </p:spTree>
    <p:extLst>
      <p:ext uri="{BB962C8B-B14F-4D97-AF65-F5344CB8AC3E}">
        <p14:creationId xmlns:p14="http://schemas.microsoft.com/office/powerpoint/2010/main" val="245268293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Overloading + operator for Vector</a:t>
            </a:r>
            <a:endParaRPr lang="en-GB" dirty="0"/>
          </a:p>
        </p:txBody>
      </p:sp>
      <p:sp>
        <p:nvSpPr>
          <p:cNvPr id="4" name="Rectangle 3"/>
          <p:cNvSpPr/>
          <p:nvPr/>
        </p:nvSpPr>
        <p:spPr>
          <a:xfrm>
            <a:off x="179512" y="1268760"/>
            <a:ext cx="7704856" cy="452431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Vector(object):</a:t>
            </a:r>
          </a:p>
          <a:p>
            <a:r>
              <a:rPr lang="en-GB" dirty="0" smtClean="0"/>
              <a:t>    </a:t>
            </a:r>
            <a:r>
              <a:rPr lang="en-GB" dirty="0" err="1" smtClean="0"/>
              <a:t>def</a:t>
            </a:r>
            <a:r>
              <a:rPr lang="en-GB" dirty="0" smtClean="0"/>
              <a:t> __</a:t>
            </a:r>
            <a:r>
              <a:rPr lang="en-GB" dirty="0" err="1" smtClean="0"/>
              <a:t>init</a:t>
            </a:r>
            <a:r>
              <a:rPr lang="en-GB" dirty="0" smtClean="0"/>
              <a:t>__(self, *</a:t>
            </a:r>
            <a:r>
              <a:rPr lang="en-GB" dirty="0" err="1" smtClean="0"/>
              <a:t>args</a:t>
            </a:r>
            <a:r>
              <a:rPr lang="en-GB" dirty="0" smtClean="0"/>
              <a:t>):</a:t>
            </a:r>
          </a:p>
          <a:p>
            <a:r>
              <a:rPr lang="en-GB" dirty="0" smtClean="0"/>
              <a:t>        """ Create a vector """</a:t>
            </a:r>
          </a:p>
          <a:p>
            <a:r>
              <a:rPr lang="en-GB" dirty="0" smtClean="0"/>
              <a:t>        if </a:t>
            </a:r>
            <a:r>
              <a:rPr lang="en-GB" dirty="0" err="1" smtClean="0"/>
              <a:t>len</a:t>
            </a:r>
            <a:r>
              <a:rPr lang="en-GB" dirty="0" smtClean="0"/>
              <a:t>(</a:t>
            </a:r>
            <a:r>
              <a:rPr lang="en-GB" dirty="0" err="1" smtClean="0"/>
              <a:t>args</a:t>
            </a:r>
            <a:r>
              <a:rPr lang="en-GB" dirty="0" smtClean="0"/>
              <a:t>)&lt;2: </a:t>
            </a:r>
          </a:p>
          <a:p>
            <a:r>
              <a:rPr lang="en-GB" dirty="0" smtClean="0"/>
              <a:t>            </a:t>
            </a:r>
            <a:r>
              <a:rPr lang="en-GB" dirty="0" err="1" smtClean="0"/>
              <a:t>self.x</a:t>
            </a:r>
            <a:r>
              <a:rPr lang="en-GB" dirty="0" smtClean="0"/>
              <a:t> = 0</a:t>
            </a:r>
          </a:p>
          <a:p>
            <a:r>
              <a:rPr lang="en-GB" dirty="0" smtClean="0"/>
              <a:t>            </a:t>
            </a:r>
            <a:r>
              <a:rPr lang="en-GB" dirty="0" err="1" smtClean="0"/>
              <a:t>self.y</a:t>
            </a:r>
            <a:r>
              <a:rPr lang="en-GB" dirty="0" smtClean="0"/>
              <a:t> = 0</a:t>
            </a:r>
          </a:p>
          <a:p>
            <a:r>
              <a:rPr lang="en-GB" dirty="0" smtClean="0"/>
              <a:t>        else: </a:t>
            </a:r>
          </a:p>
          <a:p>
            <a:r>
              <a:rPr lang="en-GB" dirty="0" smtClean="0"/>
              <a:t>            </a:t>
            </a:r>
            <a:r>
              <a:rPr lang="en-GB" dirty="0" err="1" smtClean="0"/>
              <a:t>self.x</a:t>
            </a:r>
            <a:r>
              <a:rPr lang="en-GB" dirty="0" smtClean="0"/>
              <a:t> = </a:t>
            </a:r>
            <a:r>
              <a:rPr lang="en-GB" dirty="0" err="1" smtClean="0"/>
              <a:t>args</a:t>
            </a:r>
            <a:r>
              <a:rPr lang="en-GB" dirty="0" smtClean="0"/>
              <a:t>[0]</a:t>
            </a:r>
          </a:p>
          <a:p>
            <a:r>
              <a:rPr lang="en-GB" dirty="0" smtClean="0"/>
              <a:t>            </a:t>
            </a:r>
            <a:r>
              <a:rPr lang="en-GB" dirty="0" err="1" smtClean="0"/>
              <a:t>self.y</a:t>
            </a:r>
            <a:r>
              <a:rPr lang="en-GB" dirty="0" smtClean="0"/>
              <a:t> = </a:t>
            </a:r>
            <a:r>
              <a:rPr lang="en-GB" dirty="0" err="1" smtClean="0"/>
              <a:t>args</a:t>
            </a:r>
            <a:r>
              <a:rPr lang="en-GB" dirty="0" smtClean="0"/>
              <a:t>[1]</a:t>
            </a:r>
          </a:p>
          <a:p>
            <a:endParaRPr lang="en-GB" dirty="0" smtClean="0"/>
          </a:p>
          <a:p>
            <a:r>
              <a:rPr lang="en-GB" dirty="0" smtClean="0"/>
              <a:t>    </a:t>
            </a:r>
            <a:r>
              <a:rPr lang="en-GB" dirty="0" err="1" smtClean="0"/>
              <a:t>def</a:t>
            </a:r>
            <a:r>
              <a:rPr lang="en-GB" dirty="0" smtClean="0"/>
              <a:t> __</a:t>
            </a:r>
            <a:r>
              <a:rPr lang="en-GB" dirty="0" err="1" smtClean="0"/>
              <a:t>str</a:t>
            </a:r>
            <a:r>
              <a:rPr lang="en-GB" dirty="0" smtClean="0"/>
              <a:t>__(self):</a:t>
            </a:r>
          </a:p>
          <a:p>
            <a:r>
              <a:rPr lang="en-GB" dirty="0" smtClean="0"/>
              <a:t>        return "("+</a:t>
            </a:r>
            <a:r>
              <a:rPr lang="en-GB" dirty="0" err="1" smtClean="0"/>
              <a:t>str</a:t>
            </a:r>
            <a:r>
              <a:rPr lang="en-GB" dirty="0" smtClean="0"/>
              <a:t>(</a:t>
            </a:r>
            <a:r>
              <a:rPr lang="en-GB" dirty="0" err="1" smtClean="0"/>
              <a:t>self.x</a:t>
            </a:r>
            <a:r>
              <a:rPr lang="en-GB" dirty="0" smtClean="0"/>
              <a:t>)+","+</a:t>
            </a:r>
            <a:r>
              <a:rPr lang="en-GB" dirty="0" err="1" smtClean="0"/>
              <a:t>str</a:t>
            </a:r>
            <a:r>
              <a:rPr lang="en-GB" dirty="0" smtClean="0"/>
              <a:t>(</a:t>
            </a:r>
            <a:r>
              <a:rPr lang="en-GB" dirty="0" err="1" smtClean="0"/>
              <a:t>self.y</a:t>
            </a:r>
            <a:r>
              <a:rPr lang="en-GB" dirty="0" smtClean="0"/>
              <a:t>)+")"</a:t>
            </a:r>
          </a:p>
          <a:p>
            <a:endParaRPr lang="en-GB" dirty="0" smtClean="0"/>
          </a:p>
          <a:p>
            <a:r>
              <a:rPr lang="en-GB" dirty="0" smtClean="0"/>
              <a:t>    </a:t>
            </a:r>
            <a:r>
              <a:rPr lang="en-GB" dirty="0" err="1" smtClean="0"/>
              <a:t>def</a:t>
            </a:r>
            <a:r>
              <a:rPr lang="en-GB" dirty="0" smtClean="0"/>
              <a:t> __add__(self, other):</a:t>
            </a:r>
          </a:p>
          <a:p>
            <a:r>
              <a:rPr lang="en-GB" dirty="0" smtClean="0"/>
              <a:t>        """ Returns vector addition""" </a:t>
            </a:r>
          </a:p>
          <a:p>
            <a:r>
              <a:rPr lang="en-GB" dirty="0" smtClean="0"/>
              <a:t>        return Vector(</a:t>
            </a:r>
            <a:r>
              <a:rPr lang="en-GB" dirty="0" err="1" smtClean="0"/>
              <a:t>self.x+other.x</a:t>
            </a:r>
            <a:r>
              <a:rPr lang="en-GB" dirty="0" smtClean="0"/>
              <a:t>, </a:t>
            </a:r>
            <a:r>
              <a:rPr lang="en-GB" dirty="0" err="1" smtClean="0"/>
              <a:t>self.y+other.y</a:t>
            </a:r>
            <a:r>
              <a:rPr lang="en-GB" dirty="0" smtClean="0"/>
              <a:t>)</a:t>
            </a:r>
            <a:endParaRPr lang="en-GB" dirty="0"/>
          </a:p>
        </p:txBody>
      </p:sp>
      <p:sp>
        <p:nvSpPr>
          <p:cNvPr id="5" name="Rectangle 4"/>
          <p:cNvSpPr/>
          <p:nvPr/>
        </p:nvSpPr>
        <p:spPr>
          <a:xfrm>
            <a:off x="5868144" y="4509120"/>
            <a:ext cx="1584176"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GB" dirty="0" smtClean="0"/>
              <a:t>(3, 2)</a:t>
            </a:r>
          </a:p>
          <a:p>
            <a:r>
              <a:rPr lang="en-GB" dirty="0" smtClean="0"/>
              <a:t>(1, 5)</a:t>
            </a:r>
          </a:p>
          <a:p>
            <a:r>
              <a:rPr lang="en-GB" dirty="0" smtClean="0"/>
              <a:t>(4, 7)</a:t>
            </a:r>
            <a:endParaRPr lang="en-GB" dirty="0"/>
          </a:p>
        </p:txBody>
      </p:sp>
      <p:sp>
        <p:nvSpPr>
          <p:cNvPr id="3" name="TextBox 2"/>
          <p:cNvSpPr txBox="1"/>
          <p:nvPr/>
        </p:nvSpPr>
        <p:spPr>
          <a:xfrm>
            <a:off x="4031941" y="1700808"/>
            <a:ext cx="4572508"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When the + operator is used with two operands, Python runtime calls the __add__() method of the first operand, passing the second operand as an additional argument …</a:t>
            </a:r>
          </a:p>
          <a:p>
            <a:endParaRPr lang="en-GB" dirty="0"/>
          </a:p>
          <a:p>
            <a:r>
              <a:rPr lang="en-GB" dirty="0" smtClean="0"/>
              <a:t>NOTE – we are only dealing with 2D Vectors here.</a:t>
            </a:r>
            <a:endParaRPr lang="en-GB" dirty="0"/>
          </a:p>
        </p:txBody>
      </p:sp>
    </p:spTree>
    <p:extLst>
      <p:ext uri="{BB962C8B-B14F-4D97-AF65-F5344CB8AC3E}">
        <p14:creationId xmlns:p14="http://schemas.microsoft.com/office/powerpoint/2010/main" val="427145208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 Magnitude</a:t>
            </a:r>
            <a:endParaRPr lang="en-GB" dirty="0"/>
          </a:p>
        </p:txBody>
      </p:sp>
      <p:sp>
        <p:nvSpPr>
          <p:cNvPr id="3" name="Content Placeholder 2"/>
          <p:cNvSpPr>
            <a:spLocks noGrp="1"/>
          </p:cNvSpPr>
          <p:nvPr>
            <p:ph idx="1"/>
          </p:nvPr>
        </p:nvSpPr>
        <p:spPr>
          <a:xfrm>
            <a:off x="457200" y="1600201"/>
            <a:ext cx="8229600" cy="2908920"/>
          </a:xfrm>
        </p:spPr>
        <p:txBody>
          <a:bodyPr/>
          <a:lstStyle/>
          <a:p>
            <a:r>
              <a:rPr lang="en-GB" dirty="0" smtClean="0"/>
              <a:t>The length of a vector (displacement distance) can be found using the Pythagoras theorem:</a:t>
            </a:r>
          </a:p>
          <a:p>
            <a:pPr lvl="2"/>
            <a:r>
              <a:rPr lang="en-GB" dirty="0" smtClean="0"/>
              <a:t>l = Square-root(x</a:t>
            </a:r>
            <a:r>
              <a:rPr lang="en-GB" baseline="30000" dirty="0" smtClean="0"/>
              <a:t>2</a:t>
            </a:r>
            <a:r>
              <a:rPr lang="en-GB" dirty="0" smtClean="0"/>
              <a:t> + y</a:t>
            </a:r>
            <a:r>
              <a:rPr lang="en-GB" baseline="30000" dirty="0" smtClean="0"/>
              <a:t>2</a:t>
            </a:r>
            <a:r>
              <a:rPr lang="en-GB" dirty="0" smtClean="0"/>
              <a:t>)</a:t>
            </a:r>
          </a:p>
          <a:p>
            <a:r>
              <a:rPr lang="en-GB" dirty="0" smtClean="0"/>
              <a:t>We can thus provide a new method mag() :</a:t>
            </a:r>
          </a:p>
        </p:txBody>
      </p:sp>
      <p:sp>
        <p:nvSpPr>
          <p:cNvPr id="4" name="Rectangle 3"/>
          <p:cNvSpPr/>
          <p:nvPr/>
        </p:nvSpPr>
        <p:spPr>
          <a:xfrm>
            <a:off x="1547664" y="3933056"/>
            <a:ext cx="5722586"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 </a:t>
            </a:r>
            <a:r>
              <a:rPr lang="en-GB" dirty="0" err="1" smtClean="0"/>
              <a:t>def</a:t>
            </a:r>
            <a:r>
              <a:rPr lang="en-GB" dirty="0" smtClean="0"/>
              <a:t> mag(self):</a:t>
            </a:r>
          </a:p>
          <a:p>
            <a:r>
              <a:rPr lang="en-GB" dirty="0" smtClean="0"/>
              <a:t>        return </a:t>
            </a:r>
            <a:r>
              <a:rPr lang="en-GB" dirty="0" err="1" smtClean="0"/>
              <a:t>math.sqrt</a:t>
            </a:r>
            <a:r>
              <a:rPr lang="en-GB" dirty="0" smtClean="0"/>
              <a:t>(</a:t>
            </a:r>
            <a:r>
              <a:rPr lang="en-GB" dirty="0" err="1" smtClean="0"/>
              <a:t>self.values</a:t>
            </a:r>
            <a:r>
              <a:rPr lang="en-GB" dirty="0" smtClean="0"/>
              <a:t>[0]**2 + </a:t>
            </a:r>
            <a:r>
              <a:rPr lang="en-GB" dirty="0" err="1" smtClean="0"/>
              <a:t>self.values</a:t>
            </a:r>
            <a:r>
              <a:rPr lang="en-GB" dirty="0" smtClean="0"/>
              <a:t>[1]**2)</a:t>
            </a:r>
            <a:endParaRPr lang="en-GB" dirty="0"/>
          </a:p>
        </p:txBody>
      </p:sp>
    </p:spTree>
    <p:extLst>
      <p:ext uri="{BB962C8B-B14F-4D97-AF65-F5344CB8AC3E}">
        <p14:creationId xmlns:p14="http://schemas.microsoft.com/office/powerpoint/2010/main" val="28899531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Recursion defines a solution to a problem in terms of the same problem, typically of smaller size. Recursion makes it possible to express solutions to certain types of problem very concisely and elegantly.</a:t>
            </a:r>
          </a:p>
          <a:p>
            <a:endParaRPr lang="en-GB" dirty="0" smtClean="0"/>
          </a:p>
          <a:p>
            <a:r>
              <a:rPr lang="en-GB" dirty="0" smtClean="0"/>
              <a:t>A function is called </a:t>
            </a:r>
            <a:r>
              <a:rPr lang="en-GB" i="1" dirty="0" smtClean="0"/>
              <a:t>recursive</a:t>
            </a:r>
            <a:r>
              <a:rPr lang="en-GB" dirty="0" smtClean="0"/>
              <a:t> if it makes call to itself. Typically, a recursive function will have a terminating condition and one or more recursive calls to itself.</a:t>
            </a:r>
            <a:endParaRPr lang="en-GB" dirty="0"/>
          </a:p>
        </p:txBody>
      </p:sp>
    </p:spTree>
    <p:extLst>
      <p:ext uri="{BB962C8B-B14F-4D97-AF65-F5344CB8AC3E}">
        <p14:creationId xmlns:p14="http://schemas.microsoft.com/office/powerpoint/2010/main" val="14758147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Factorial</a:t>
            </a:r>
            <a:endParaRPr lang="en-GB" dirty="0"/>
          </a:p>
        </p:txBody>
      </p:sp>
      <p:sp>
        <p:nvSpPr>
          <p:cNvPr id="3" name="Content Placeholder 2"/>
          <p:cNvSpPr>
            <a:spLocks noGrp="1"/>
          </p:cNvSpPr>
          <p:nvPr>
            <p:ph idx="1"/>
          </p:nvPr>
        </p:nvSpPr>
        <p:spPr/>
        <p:txBody>
          <a:bodyPr/>
          <a:lstStyle/>
          <a:p>
            <a:r>
              <a:rPr lang="en-GB" dirty="0" smtClean="0"/>
              <a:t>The factorial of a positive integer is that number multiplied by all lesser integers down to 1</a:t>
            </a:r>
          </a:p>
          <a:p>
            <a:pPr lvl="1"/>
            <a:r>
              <a:rPr lang="en-GB" dirty="0" smtClean="0"/>
              <a:t>Thus factorial(5) is 5*4*3*2*1</a:t>
            </a:r>
          </a:p>
          <a:p>
            <a:pPr lvl="1"/>
            <a:r>
              <a:rPr lang="en-GB" dirty="0" smtClean="0"/>
              <a:t>And factorial(6) is 6*5*4*3*2*1</a:t>
            </a:r>
          </a:p>
          <a:p>
            <a:r>
              <a:rPr lang="en-GB" dirty="0" smtClean="0"/>
              <a:t>Note that factorial(6) = 6 * factorial(5)</a:t>
            </a:r>
          </a:p>
          <a:p>
            <a:r>
              <a:rPr lang="en-GB" dirty="0" smtClean="0"/>
              <a:t>Note also that we have a </a:t>
            </a:r>
            <a:r>
              <a:rPr lang="en-GB" i="1" dirty="0" smtClean="0"/>
              <a:t>stopping condition. </a:t>
            </a:r>
            <a:r>
              <a:rPr lang="en-GB" dirty="0"/>
              <a:t>f</a:t>
            </a:r>
            <a:r>
              <a:rPr lang="en-GB" dirty="0" smtClean="0"/>
              <a:t>actorial(1) = 1</a:t>
            </a:r>
            <a:endParaRPr lang="en-GB" dirty="0"/>
          </a:p>
        </p:txBody>
      </p:sp>
    </p:spTree>
    <p:extLst>
      <p:ext uri="{BB962C8B-B14F-4D97-AF65-F5344CB8AC3E}">
        <p14:creationId xmlns:p14="http://schemas.microsoft.com/office/powerpoint/2010/main" val="78691955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Recursive Factorial Function</a:t>
            </a:r>
            <a:endParaRPr lang="en-GB" dirty="0"/>
          </a:p>
        </p:txBody>
      </p:sp>
      <p:sp>
        <p:nvSpPr>
          <p:cNvPr id="3" name="Content Placeholder 2"/>
          <p:cNvSpPr>
            <a:spLocks noGrp="1"/>
          </p:cNvSpPr>
          <p:nvPr>
            <p:ph idx="1"/>
          </p:nvPr>
        </p:nvSpPr>
        <p:spPr>
          <a:xfrm>
            <a:off x="457200" y="1600200"/>
            <a:ext cx="4042792" cy="4525963"/>
          </a:xfrm>
        </p:spPr>
        <p:txBody>
          <a:bodyPr>
            <a:normAutofit lnSpcReduction="10000"/>
          </a:bodyPr>
          <a:lstStyle/>
          <a:p>
            <a:r>
              <a:rPr lang="en-GB" dirty="0" smtClean="0"/>
              <a:t>The state of the execution of the function is stored at each recursive call</a:t>
            </a:r>
          </a:p>
          <a:p>
            <a:r>
              <a:rPr lang="en-GB" dirty="0" smtClean="0"/>
              <a:t>Intermediate results are placed on a </a:t>
            </a:r>
            <a:r>
              <a:rPr lang="en-GB" b="1" dirty="0" smtClean="0"/>
              <a:t>stack</a:t>
            </a:r>
            <a:r>
              <a:rPr lang="en-GB" dirty="0" smtClean="0"/>
              <a:t> until the expression can be fully evaluated</a:t>
            </a:r>
            <a:endParaRPr lang="en-GB" dirty="0"/>
          </a:p>
        </p:txBody>
      </p:sp>
      <p:sp>
        <p:nvSpPr>
          <p:cNvPr id="4" name="TextBox 3"/>
          <p:cNvSpPr txBox="1"/>
          <p:nvPr/>
        </p:nvSpPr>
        <p:spPr>
          <a:xfrm>
            <a:off x="5364088" y="1844824"/>
            <a:ext cx="2549352" cy="175432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GB" dirty="0" err="1"/>
              <a:t>d</a:t>
            </a:r>
            <a:r>
              <a:rPr lang="en-GB" dirty="0" err="1" smtClean="0"/>
              <a:t>ef</a:t>
            </a:r>
            <a:r>
              <a:rPr lang="en-GB" dirty="0" smtClean="0"/>
              <a:t> factorial(n):</a:t>
            </a:r>
          </a:p>
          <a:p>
            <a:r>
              <a:rPr lang="en-GB" dirty="0"/>
              <a:t> </a:t>
            </a:r>
            <a:r>
              <a:rPr lang="en-GB" dirty="0" smtClean="0"/>
              <a:t>    if n==1:</a:t>
            </a:r>
          </a:p>
          <a:p>
            <a:r>
              <a:rPr lang="en-GB" dirty="0"/>
              <a:t> </a:t>
            </a:r>
            <a:r>
              <a:rPr lang="en-GB" dirty="0" smtClean="0"/>
              <a:t>        return 1</a:t>
            </a:r>
          </a:p>
          <a:p>
            <a:r>
              <a:rPr lang="en-GB" dirty="0"/>
              <a:t> </a:t>
            </a:r>
            <a:r>
              <a:rPr lang="en-GB" dirty="0" smtClean="0"/>
              <a:t>    return n*factorial(n-1)</a:t>
            </a:r>
          </a:p>
          <a:p>
            <a:endParaRPr lang="en-GB" dirty="0"/>
          </a:p>
          <a:p>
            <a:r>
              <a:rPr lang="en-GB" dirty="0" smtClean="0"/>
              <a:t>print(factorial(5))</a:t>
            </a:r>
          </a:p>
        </p:txBody>
      </p:sp>
      <p:sp>
        <p:nvSpPr>
          <p:cNvPr id="5" name="TextBox 4"/>
          <p:cNvSpPr txBox="1"/>
          <p:nvPr/>
        </p:nvSpPr>
        <p:spPr>
          <a:xfrm>
            <a:off x="5652120" y="4577733"/>
            <a:ext cx="535724"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endParaRPr lang="en-GB" dirty="0" smtClean="0"/>
          </a:p>
          <a:p>
            <a:r>
              <a:rPr lang="en-GB" dirty="0" smtClean="0"/>
              <a:t>120</a:t>
            </a:r>
            <a:endParaRPr lang="en-GB" dirty="0"/>
          </a:p>
        </p:txBody>
      </p:sp>
    </p:spTree>
    <p:extLst>
      <p:ext uri="{BB962C8B-B14F-4D97-AF65-F5344CB8AC3E}">
        <p14:creationId xmlns:p14="http://schemas.microsoft.com/office/powerpoint/2010/main" val="3600441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Palindromes</a:t>
            </a:r>
            <a:endParaRPr lang="en-GB" dirty="0"/>
          </a:p>
        </p:txBody>
      </p:sp>
      <p:sp>
        <p:nvSpPr>
          <p:cNvPr id="3" name="Content Placeholder 2"/>
          <p:cNvSpPr>
            <a:spLocks noGrp="1"/>
          </p:cNvSpPr>
          <p:nvPr>
            <p:ph idx="1"/>
          </p:nvPr>
        </p:nvSpPr>
        <p:spPr/>
        <p:txBody>
          <a:bodyPr>
            <a:normAutofit/>
          </a:bodyPr>
          <a:lstStyle/>
          <a:p>
            <a:r>
              <a:rPr lang="en-GB" dirty="0" smtClean="0"/>
              <a:t>A palindrome is a word, phrase, number, or other sequence of symbols, whose meaning may be interpreted the same way in either forward or reverse direction.</a:t>
            </a:r>
          </a:p>
          <a:p>
            <a:r>
              <a:rPr lang="en-GB" dirty="0" smtClean="0"/>
              <a:t>Write a recursive function that determines whether a string is a palindrome. The function should receive the string as its only parameter. </a:t>
            </a:r>
            <a:r>
              <a:rPr lang="en-GB" dirty="0" err="1" smtClean="0"/>
              <a:t>e.g</a:t>
            </a:r>
            <a:r>
              <a:rPr lang="en-GB" dirty="0" smtClean="0"/>
              <a:t> </a:t>
            </a:r>
            <a:r>
              <a:rPr lang="en-GB" i="1" dirty="0" err="1" smtClean="0"/>
              <a:t>isPalindrome</a:t>
            </a:r>
            <a:r>
              <a:rPr lang="en-GB" i="1" dirty="0" smtClean="0"/>
              <a:t>(S)</a:t>
            </a:r>
            <a:endParaRPr lang="en-GB" i="1" dirty="0"/>
          </a:p>
        </p:txBody>
      </p:sp>
    </p:spTree>
    <p:extLst>
      <p:ext uri="{BB962C8B-B14F-4D97-AF65-F5344CB8AC3E}">
        <p14:creationId xmlns:p14="http://schemas.microsoft.com/office/powerpoint/2010/main" val="351228686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Palindrome Recursive Solution</a:t>
            </a:r>
            <a:endParaRPr lang="en-GB" dirty="0"/>
          </a:p>
        </p:txBody>
      </p:sp>
      <p:sp>
        <p:nvSpPr>
          <p:cNvPr id="3" name="Content Placeholder 2"/>
          <p:cNvSpPr>
            <a:spLocks noGrp="1"/>
          </p:cNvSpPr>
          <p:nvPr>
            <p:ph idx="1"/>
          </p:nvPr>
        </p:nvSpPr>
        <p:spPr>
          <a:xfrm>
            <a:off x="457200" y="1600200"/>
            <a:ext cx="3322712" cy="4525963"/>
          </a:xfrm>
        </p:spPr>
        <p:txBody>
          <a:bodyPr/>
          <a:lstStyle/>
          <a:p>
            <a:r>
              <a:rPr lang="en-GB" dirty="0" smtClean="0"/>
              <a:t>To understand this, write out the string that is passed to each successive call to </a:t>
            </a:r>
            <a:r>
              <a:rPr lang="en-GB" i="1" dirty="0" err="1" smtClean="0"/>
              <a:t>isPalindrome</a:t>
            </a:r>
            <a:r>
              <a:rPr lang="en-GB" i="1" dirty="0" smtClean="0"/>
              <a:t>()</a:t>
            </a:r>
            <a:endParaRPr lang="en-GB" dirty="0"/>
          </a:p>
        </p:txBody>
      </p:sp>
      <p:sp>
        <p:nvSpPr>
          <p:cNvPr id="4" name="Rectangle 3"/>
          <p:cNvSpPr/>
          <p:nvPr/>
        </p:nvSpPr>
        <p:spPr>
          <a:xfrm>
            <a:off x="3923928" y="2060848"/>
            <a:ext cx="4572000" cy="3139321"/>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err="1" smtClean="0"/>
              <a:t>def</a:t>
            </a:r>
            <a:r>
              <a:rPr lang="en-GB" dirty="0" smtClean="0"/>
              <a:t> </a:t>
            </a:r>
            <a:r>
              <a:rPr lang="en-GB" dirty="0" err="1" smtClean="0"/>
              <a:t>isPalindrome</a:t>
            </a:r>
            <a:r>
              <a:rPr lang="en-GB" dirty="0" smtClean="0"/>
              <a:t>(s):</a:t>
            </a:r>
          </a:p>
          <a:p>
            <a:r>
              <a:rPr lang="en-GB" dirty="0" smtClean="0"/>
              <a:t>    if </a:t>
            </a:r>
            <a:r>
              <a:rPr lang="en-GB" dirty="0" err="1" smtClean="0"/>
              <a:t>len</a:t>
            </a:r>
            <a:r>
              <a:rPr lang="en-GB" dirty="0" smtClean="0"/>
              <a:t>(s) == 1 or </a:t>
            </a:r>
            <a:r>
              <a:rPr lang="en-GB" dirty="0" err="1" smtClean="0"/>
              <a:t>len</a:t>
            </a:r>
            <a:r>
              <a:rPr lang="en-GB" dirty="0" smtClean="0"/>
              <a:t>(s) == 0:</a:t>
            </a:r>
          </a:p>
          <a:p>
            <a:r>
              <a:rPr lang="en-GB" dirty="0" smtClean="0"/>
              <a:t>        return True</a:t>
            </a:r>
          </a:p>
          <a:p>
            <a:r>
              <a:rPr lang="en-GB" dirty="0" smtClean="0"/>
              <a:t>    else:</a:t>
            </a:r>
          </a:p>
          <a:p>
            <a:r>
              <a:rPr lang="en-GB" dirty="0" smtClean="0"/>
              <a:t>        if s[0] == s[-1] and </a:t>
            </a:r>
            <a:r>
              <a:rPr lang="en-GB" dirty="0" err="1" smtClean="0"/>
              <a:t>isPalindrome</a:t>
            </a:r>
            <a:r>
              <a:rPr lang="en-GB" dirty="0" smtClean="0"/>
              <a:t>(s[1:-1]):</a:t>
            </a:r>
          </a:p>
          <a:p>
            <a:r>
              <a:rPr lang="en-GB" dirty="0" smtClean="0"/>
              <a:t>            return True</a:t>
            </a:r>
          </a:p>
          <a:p>
            <a:r>
              <a:rPr lang="en-GB" dirty="0" smtClean="0"/>
              <a:t>        else:</a:t>
            </a:r>
          </a:p>
          <a:p>
            <a:r>
              <a:rPr lang="en-GB" dirty="0" smtClean="0"/>
              <a:t>            return False</a:t>
            </a:r>
          </a:p>
          <a:p>
            <a:endParaRPr lang="en-GB" dirty="0"/>
          </a:p>
          <a:p>
            <a:r>
              <a:rPr lang="en-GB" dirty="0" smtClean="0"/>
              <a:t>print(</a:t>
            </a:r>
            <a:r>
              <a:rPr lang="en-GB" dirty="0" err="1" smtClean="0"/>
              <a:t>isPalindrome</a:t>
            </a:r>
            <a:r>
              <a:rPr lang="en-GB" dirty="0" smtClean="0"/>
              <a:t>("1234554321"))</a:t>
            </a:r>
          </a:p>
          <a:p>
            <a:endParaRPr lang="en-GB" dirty="0"/>
          </a:p>
        </p:txBody>
      </p:sp>
      <p:sp>
        <p:nvSpPr>
          <p:cNvPr id="5" name="TextBox 4"/>
          <p:cNvSpPr txBox="1"/>
          <p:nvPr/>
        </p:nvSpPr>
        <p:spPr>
          <a:xfrm>
            <a:off x="5506934" y="5658665"/>
            <a:ext cx="599972"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endParaRPr lang="en-GB" dirty="0" smtClean="0"/>
          </a:p>
          <a:p>
            <a:r>
              <a:rPr lang="en-GB" dirty="0" smtClean="0"/>
              <a:t>True</a:t>
            </a:r>
            <a:endParaRPr lang="en-GB" dirty="0"/>
          </a:p>
        </p:txBody>
      </p:sp>
    </p:spTree>
    <p:extLst>
      <p:ext uri="{BB962C8B-B14F-4D97-AF65-F5344CB8AC3E}">
        <p14:creationId xmlns:p14="http://schemas.microsoft.com/office/powerpoint/2010/main" val="81186109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Lists</a:t>
            </a:r>
            <a:endParaRPr lang="en-GB" dirty="0"/>
          </a:p>
        </p:txBody>
      </p:sp>
      <p:sp>
        <p:nvSpPr>
          <p:cNvPr id="3" name="Content Placeholder 2"/>
          <p:cNvSpPr>
            <a:spLocks noGrp="1"/>
          </p:cNvSpPr>
          <p:nvPr>
            <p:ph idx="1"/>
          </p:nvPr>
        </p:nvSpPr>
        <p:spPr/>
        <p:txBody>
          <a:bodyPr/>
          <a:lstStyle/>
          <a:p>
            <a:r>
              <a:rPr lang="en-GB" dirty="0" smtClean="0"/>
              <a:t>Although Python has its own LIST Class, there are circumstances where a list constructed in a slightly different manner might be beneficial</a:t>
            </a:r>
          </a:p>
          <a:p>
            <a:r>
              <a:rPr lang="en-GB" dirty="0" smtClean="0"/>
              <a:t>The most common form of dynamic list (Lists that can grow or shrink) is implemented as a Linked List</a:t>
            </a:r>
          </a:p>
          <a:p>
            <a:r>
              <a:rPr lang="en-GB" dirty="0" smtClean="0"/>
              <a:t>Linked Lists may be SINGLY or DOUBLY linked.</a:t>
            </a:r>
            <a:endParaRPr lang="en-GB" dirty="0"/>
          </a:p>
        </p:txBody>
      </p:sp>
    </p:spTree>
    <p:extLst>
      <p:ext uri="{BB962C8B-B14F-4D97-AF65-F5344CB8AC3E}">
        <p14:creationId xmlns:p14="http://schemas.microsoft.com/office/powerpoint/2010/main" val="4183336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Typecasting Functions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58562937"/>
              </p:ext>
            </p:extLst>
          </p:nvPr>
        </p:nvGraphicFramePr>
        <p:xfrm>
          <a:off x="395536" y="1556792"/>
          <a:ext cx="8229600" cy="4754880"/>
        </p:xfrm>
        <a:graphic>
          <a:graphicData uri="http://schemas.openxmlformats.org/drawingml/2006/table">
            <a:tbl>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0">
                <a:tc>
                  <a:txBody>
                    <a:bodyPr/>
                    <a:lstStyle/>
                    <a:p>
                      <a:pPr fontAlgn="t"/>
                      <a:r>
                        <a:rPr lang="en-GB" b="1" dirty="0">
                          <a:effectLst/>
                        </a:rPr>
                        <a:t>Function</a:t>
                      </a:r>
                      <a:endParaRPr lang="en-GB" dirty="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b="1">
                          <a:effectLst/>
                        </a:rPr>
                        <a:t>Description</a:t>
                      </a:r>
                      <a:endParaRPr lang="en-GB">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pPr fontAlgn="t"/>
                      <a:r>
                        <a:rPr lang="en-GB" dirty="0">
                          <a:effectLst/>
                        </a:rPr>
                        <a:t>list(s)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s to a list.</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GB">
                          <a:effectLst/>
                        </a:rPr>
                        <a:t>set(s)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s to a set.</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GB">
                          <a:effectLst/>
                        </a:rPr>
                        <a:t>dict(d)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Creates a dictionary. d must be a sequence of (key,value) tuples.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fontAlgn="t"/>
                      <a:r>
                        <a:rPr lang="en-GB">
                          <a:effectLst/>
                        </a:rPr>
                        <a:t>frozenset(s)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s to a frozen set.</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0">
                <a:tc>
                  <a:txBody>
                    <a:bodyPr/>
                    <a:lstStyle/>
                    <a:p>
                      <a:pPr fontAlgn="t"/>
                      <a:r>
                        <a:rPr lang="en-GB" dirty="0" err="1">
                          <a:effectLst/>
                        </a:rPr>
                        <a:t>chr</a:t>
                      </a:r>
                      <a:r>
                        <a:rPr lang="en-GB" dirty="0">
                          <a:effectLst/>
                        </a:rPr>
                        <a:t>(x)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an integer to a character.</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0">
                <a:tc>
                  <a:txBody>
                    <a:bodyPr/>
                    <a:lstStyle/>
                    <a:p>
                      <a:pPr fontAlgn="t"/>
                      <a:r>
                        <a:rPr lang="en-GB">
                          <a:effectLst/>
                        </a:rPr>
                        <a:t>unichr(x)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an integer to a Unicode character.</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0">
                <a:tc>
                  <a:txBody>
                    <a:bodyPr/>
                    <a:lstStyle/>
                    <a:p>
                      <a:pPr fontAlgn="t"/>
                      <a:r>
                        <a:rPr lang="en-GB">
                          <a:effectLst/>
                        </a:rPr>
                        <a:t>ord(x)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a single character to its integer value.</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0">
                <a:tc>
                  <a:txBody>
                    <a:bodyPr/>
                    <a:lstStyle/>
                    <a:p>
                      <a:pPr fontAlgn="t"/>
                      <a:r>
                        <a:rPr lang="en-GB">
                          <a:effectLst/>
                        </a:rPr>
                        <a:t>hex(x)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a:effectLst/>
                        </a:rPr>
                        <a:t>Converts an integer to a hexadecimal string.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0">
                <a:tc>
                  <a:txBody>
                    <a:bodyPr/>
                    <a:lstStyle/>
                    <a:p>
                      <a:pPr fontAlgn="t"/>
                      <a:r>
                        <a:rPr lang="en-GB">
                          <a:effectLst/>
                        </a:rPr>
                        <a:t>oct(x)</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GB" dirty="0">
                          <a:effectLst/>
                        </a:rPr>
                        <a:t>Converts an integer to an octal string.</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16755516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Singly Linked List</a:t>
            </a:r>
            <a:endParaRPr lang="en-GB" dirty="0"/>
          </a:p>
        </p:txBody>
      </p:sp>
      <p:sp>
        <p:nvSpPr>
          <p:cNvPr id="100" name="TextBox 99"/>
          <p:cNvSpPr txBox="1"/>
          <p:nvPr/>
        </p:nvSpPr>
        <p:spPr>
          <a:xfrm>
            <a:off x="3569059" y="212356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first</a:t>
            </a:r>
            <a:endParaRPr lang="en-GB" dirty="0"/>
          </a:p>
        </p:txBody>
      </p:sp>
      <p:sp>
        <p:nvSpPr>
          <p:cNvPr id="102" name="TextBox 101"/>
          <p:cNvSpPr txBox="1"/>
          <p:nvPr/>
        </p:nvSpPr>
        <p:spPr>
          <a:xfrm>
            <a:off x="3569059" y="2492896"/>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last</a:t>
            </a:r>
            <a:endParaRPr lang="en-GB" dirty="0"/>
          </a:p>
        </p:txBody>
      </p:sp>
      <p:sp>
        <p:nvSpPr>
          <p:cNvPr id="103" name="TextBox 102"/>
          <p:cNvSpPr txBox="1"/>
          <p:nvPr/>
        </p:nvSpPr>
        <p:spPr>
          <a:xfrm>
            <a:off x="1379251" y="327569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04" name="TextBox 103"/>
          <p:cNvSpPr txBox="1"/>
          <p:nvPr/>
        </p:nvSpPr>
        <p:spPr>
          <a:xfrm>
            <a:off x="1379251" y="36450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value</a:t>
            </a:r>
            <a:endParaRPr lang="en-GB" dirty="0"/>
          </a:p>
        </p:txBody>
      </p:sp>
      <p:sp>
        <p:nvSpPr>
          <p:cNvPr id="105" name="TextBox 104"/>
          <p:cNvSpPr txBox="1"/>
          <p:nvPr/>
        </p:nvSpPr>
        <p:spPr>
          <a:xfrm>
            <a:off x="3563888" y="327569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06" name="TextBox 105"/>
          <p:cNvSpPr txBox="1"/>
          <p:nvPr/>
        </p:nvSpPr>
        <p:spPr>
          <a:xfrm>
            <a:off x="3563888" y="36450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value</a:t>
            </a:r>
            <a:endParaRPr lang="en-GB" dirty="0"/>
          </a:p>
        </p:txBody>
      </p:sp>
      <p:sp>
        <p:nvSpPr>
          <p:cNvPr id="107" name="TextBox 106"/>
          <p:cNvSpPr txBox="1"/>
          <p:nvPr/>
        </p:nvSpPr>
        <p:spPr>
          <a:xfrm>
            <a:off x="5729299" y="327569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08" name="TextBox 107"/>
          <p:cNvSpPr txBox="1"/>
          <p:nvPr/>
        </p:nvSpPr>
        <p:spPr>
          <a:xfrm>
            <a:off x="5729299" y="36450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value</a:t>
            </a:r>
            <a:endParaRPr lang="en-GB" dirty="0"/>
          </a:p>
        </p:txBody>
      </p:sp>
      <p:cxnSp>
        <p:nvCxnSpPr>
          <p:cNvPr id="109" name="Curved Connector 108"/>
          <p:cNvCxnSpPr>
            <a:stCxn id="100" idx="1"/>
            <a:endCxn id="103" idx="0"/>
          </p:cNvCxnSpPr>
          <p:nvPr/>
        </p:nvCxnSpPr>
        <p:spPr>
          <a:xfrm rot="10800000" flipV="1">
            <a:off x="2063327" y="2308230"/>
            <a:ext cx="1505732" cy="96746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2" idx="3"/>
            <a:endCxn id="107" idx="0"/>
          </p:cNvCxnSpPr>
          <p:nvPr/>
        </p:nvCxnSpPr>
        <p:spPr>
          <a:xfrm>
            <a:off x="4937211" y="2677562"/>
            <a:ext cx="1476164" cy="5981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3" idx="3"/>
            <a:endCxn id="105" idx="1"/>
          </p:cNvCxnSpPr>
          <p:nvPr/>
        </p:nvCxnSpPr>
        <p:spPr>
          <a:xfrm>
            <a:off x="2747403" y="3460358"/>
            <a:ext cx="816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5" idx="3"/>
            <a:endCxn id="107" idx="1"/>
          </p:cNvCxnSpPr>
          <p:nvPr/>
        </p:nvCxnSpPr>
        <p:spPr>
          <a:xfrm>
            <a:off x="4932040" y="3460358"/>
            <a:ext cx="7972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7" idx="3"/>
          </p:cNvCxnSpPr>
          <p:nvPr/>
        </p:nvCxnSpPr>
        <p:spPr>
          <a:xfrm>
            <a:off x="7097451" y="346035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529499" y="3471242"/>
            <a:ext cx="665567" cy="369332"/>
          </a:xfrm>
          <a:prstGeom prst="rect">
            <a:avLst/>
          </a:prstGeom>
          <a:noFill/>
        </p:spPr>
        <p:txBody>
          <a:bodyPr wrap="none" rtlCol="0">
            <a:spAutoFit/>
          </a:bodyPr>
          <a:lstStyle/>
          <a:p>
            <a:r>
              <a:rPr lang="en-GB" dirty="0"/>
              <a:t>n</a:t>
            </a:r>
            <a:r>
              <a:rPr lang="en-GB" dirty="0" smtClean="0"/>
              <a:t>one</a:t>
            </a:r>
            <a:endParaRPr lang="en-GB" dirty="0"/>
          </a:p>
        </p:txBody>
      </p:sp>
      <p:sp>
        <p:nvSpPr>
          <p:cNvPr id="126" name="TextBox 125"/>
          <p:cNvSpPr txBox="1"/>
          <p:nvPr/>
        </p:nvSpPr>
        <p:spPr>
          <a:xfrm>
            <a:off x="3779912" y="5445224"/>
            <a:ext cx="844462" cy="369332"/>
          </a:xfrm>
          <a:prstGeom prst="rect">
            <a:avLst/>
          </a:prstGeom>
          <a:noFill/>
        </p:spPr>
        <p:txBody>
          <a:bodyPr wrap="none" rtlCol="0">
            <a:spAutoFit/>
          </a:bodyPr>
          <a:lstStyle/>
          <a:p>
            <a:r>
              <a:rPr lang="en-GB" dirty="0" smtClean="0"/>
              <a:t>NODES</a:t>
            </a:r>
            <a:endParaRPr lang="en-GB" dirty="0"/>
          </a:p>
        </p:txBody>
      </p:sp>
      <p:cxnSp>
        <p:nvCxnSpPr>
          <p:cNvPr id="7168" name="Straight Arrow Connector 7167"/>
          <p:cNvCxnSpPr>
            <a:stCxn id="126" idx="1"/>
          </p:cNvCxnSpPr>
          <p:nvPr/>
        </p:nvCxnSpPr>
        <p:spPr>
          <a:xfrm flipH="1" flipV="1">
            <a:off x="2339752" y="4581128"/>
            <a:ext cx="1440160" cy="1048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71" name="Straight Arrow Connector 7170"/>
          <p:cNvCxnSpPr>
            <a:stCxn id="126" idx="0"/>
          </p:cNvCxnSpPr>
          <p:nvPr/>
        </p:nvCxnSpPr>
        <p:spPr>
          <a:xfrm flipV="1">
            <a:off x="4202143" y="4437112"/>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73" name="Straight Arrow Connector 7172"/>
          <p:cNvCxnSpPr>
            <a:stCxn id="126" idx="3"/>
          </p:cNvCxnSpPr>
          <p:nvPr/>
        </p:nvCxnSpPr>
        <p:spPr>
          <a:xfrm flipV="1">
            <a:off x="4624374" y="4581128"/>
            <a:ext cx="1459794" cy="1048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4" name="TextBox 7173"/>
          <p:cNvSpPr txBox="1"/>
          <p:nvPr/>
        </p:nvSpPr>
        <p:spPr>
          <a:xfrm>
            <a:off x="3700131" y="1754232"/>
            <a:ext cx="1106008" cy="369332"/>
          </a:xfrm>
          <a:prstGeom prst="rect">
            <a:avLst/>
          </a:prstGeom>
          <a:noFill/>
        </p:spPr>
        <p:txBody>
          <a:bodyPr wrap="none" rtlCol="0">
            <a:spAutoFit/>
          </a:bodyPr>
          <a:lstStyle/>
          <a:p>
            <a:r>
              <a:rPr lang="en-GB" dirty="0" err="1" smtClean="0"/>
              <a:t>LinkedList</a:t>
            </a:r>
            <a:endParaRPr lang="en-GB" dirty="0"/>
          </a:p>
        </p:txBody>
      </p:sp>
      <p:sp>
        <p:nvSpPr>
          <p:cNvPr id="7175" name="TextBox 7174"/>
          <p:cNvSpPr txBox="1"/>
          <p:nvPr/>
        </p:nvSpPr>
        <p:spPr>
          <a:xfrm>
            <a:off x="6156176" y="1338733"/>
            <a:ext cx="2574744" cy="1200329"/>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The first and last</a:t>
            </a:r>
          </a:p>
          <a:p>
            <a:r>
              <a:rPr lang="en-GB" dirty="0"/>
              <a:t>i</a:t>
            </a:r>
            <a:r>
              <a:rPr lang="en-GB" dirty="0" smtClean="0"/>
              <a:t>tems are referenced in</a:t>
            </a:r>
          </a:p>
          <a:p>
            <a:r>
              <a:rPr lang="en-GB" dirty="0"/>
              <a:t>t</a:t>
            </a:r>
            <a:r>
              <a:rPr lang="en-GB" dirty="0" smtClean="0"/>
              <a:t>he member fields of the </a:t>
            </a:r>
          </a:p>
          <a:p>
            <a:r>
              <a:rPr lang="en-GB" dirty="0" smtClean="0"/>
              <a:t>list</a:t>
            </a:r>
            <a:endParaRPr lang="en-GB" dirty="0"/>
          </a:p>
        </p:txBody>
      </p:sp>
      <p:sp>
        <p:nvSpPr>
          <p:cNvPr id="7176" name="TextBox 7175"/>
          <p:cNvSpPr txBox="1"/>
          <p:nvPr/>
        </p:nvSpPr>
        <p:spPr>
          <a:xfrm>
            <a:off x="395536" y="5229200"/>
            <a:ext cx="2779864"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Each item is a NODE</a:t>
            </a:r>
          </a:p>
          <a:p>
            <a:r>
              <a:rPr lang="en-GB" dirty="0"/>
              <a:t>h</a:t>
            </a:r>
            <a:r>
              <a:rPr lang="en-GB" dirty="0" smtClean="0"/>
              <a:t>aving a VALUE and a</a:t>
            </a:r>
          </a:p>
          <a:p>
            <a:r>
              <a:rPr lang="en-GB" dirty="0"/>
              <a:t>r</a:t>
            </a:r>
            <a:r>
              <a:rPr lang="en-GB" dirty="0" smtClean="0"/>
              <a:t>eference to the NEXT node</a:t>
            </a:r>
            <a:endParaRPr lang="en-GB" dirty="0"/>
          </a:p>
        </p:txBody>
      </p:sp>
    </p:spTree>
    <p:extLst>
      <p:ext uri="{BB962C8B-B14F-4D97-AF65-F5344CB8AC3E}">
        <p14:creationId xmlns:p14="http://schemas.microsoft.com/office/powerpoint/2010/main" val="286358262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07" y="332656"/>
            <a:ext cx="3888432" cy="507831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a:t>
            </a:r>
            <a:r>
              <a:rPr lang="en-GB" dirty="0" err="1" smtClean="0"/>
              <a:t>LinkedList</a:t>
            </a:r>
            <a:r>
              <a:rPr lang="en-GB" dirty="0" smtClean="0"/>
              <a:t>:</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self.first</a:t>
            </a:r>
            <a:r>
              <a:rPr lang="en-GB" dirty="0" smtClean="0"/>
              <a:t> = None</a:t>
            </a:r>
          </a:p>
          <a:p>
            <a:r>
              <a:rPr lang="en-GB" dirty="0" smtClean="0"/>
              <a:t>        </a:t>
            </a:r>
            <a:r>
              <a:rPr lang="en-GB" dirty="0" err="1" smtClean="0"/>
              <a:t>self.last</a:t>
            </a:r>
            <a:r>
              <a:rPr lang="en-GB" dirty="0" smtClean="0"/>
              <a:t> = None</a:t>
            </a:r>
          </a:p>
          <a:p>
            <a:endParaRPr lang="en-GB" dirty="0" smtClean="0"/>
          </a:p>
          <a:p>
            <a:r>
              <a:rPr lang="en-GB" dirty="0" smtClean="0"/>
              <a:t>    </a:t>
            </a:r>
            <a:r>
              <a:rPr lang="en-GB" dirty="0" err="1" smtClean="0"/>
              <a:t>def</a:t>
            </a:r>
            <a:r>
              <a:rPr lang="en-GB" dirty="0" smtClean="0"/>
              <a:t> insert(self, x):</a:t>
            </a:r>
          </a:p>
          <a:p>
            <a:r>
              <a:rPr lang="en-GB" dirty="0" smtClean="0"/>
              <a:t>        if </a:t>
            </a:r>
            <a:r>
              <a:rPr lang="en-GB" dirty="0" err="1" smtClean="0"/>
              <a:t>self.first</a:t>
            </a:r>
            <a:r>
              <a:rPr lang="en-GB" dirty="0" smtClean="0"/>
              <a:t> == None:</a:t>
            </a:r>
          </a:p>
          <a:p>
            <a:r>
              <a:rPr lang="en-GB" dirty="0" smtClean="0"/>
              <a:t>            </a:t>
            </a:r>
            <a:r>
              <a:rPr lang="en-GB" dirty="0" err="1" smtClean="0"/>
              <a:t>self.first</a:t>
            </a:r>
            <a:r>
              <a:rPr lang="en-GB" dirty="0" smtClean="0"/>
              <a:t> = Node(x, None)</a:t>
            </a:r>
          </a:p>
          <a:p>
            <a:r>
              <a:rPr lang="en-GB" dirty="0" smtClean="0"/>
              <a:t>            </a:t>
            </a:r>
            <a:r>
              <a:rPr lang="en-GB" dirty="0" err="1" smtClean="0"/>
              <a:t>self.last</a:t>
            </a:r>
            <a:r>
              <a:rPr lang="en-GB" dirty="0" smtClean="0"/>
              <a:t> = </a:t>
            </a:r>
            <a:r>
              <a:rPr lang="en-GB" dirty="0" err="1" smtClean="0"/>
              <a:t>self.first</a:t>
            </a:r>
            <a:endParaRPr lang="en-GB" dirty="0" smtClean="0"/>
          </a:p>
          <a:p>
            <a:r>
              <a:rPr lang="en-GB" dirty="0" smtClean="0"/>
              <a:t>        </a:t>
            </a:r>
            <a:r>
              <a:rPr lang="en-GB" dirty="0" err="1" smtClean="0"/>
              <a:t>elif</a:t>
            </a:r>
            <a:r>
              <a:rPr lang="en-GB" dirty="0" smtClean="0"/>
              <a:t> </a:t>
            </a:r>
            <a:r>
              <a:rPr lang="en-GB" dirty="0" err="1" smtClean="0"/>
              <a:t>self.last</a:t>
            </a:r>
            <a:r>
              <a:rPr lang="en-GB" dirty="0" smtClean="0"/>
              <a:t> == </a:t>
            </a:r>
            <a:r>
              <a:rPr lang="en-GB" dirty="0" err="1" smtClean="0"/>
              <a:t>self.first</a:t>
            </a:r>
            <a:r>
              <a:rPr lang="en-GB" dirty="0" smtClean="0"/>
              <a:t>:</a:t>
            </a:r>
          </a:p>
          <a:p>
            <a:r>
              <a:rPr lang="en-GB" dirty="0" smtClean="0"/>
              <a:t>            </a:t>
            </a:r>
            <a:r>
              <a:rPr lang="en-GB" dirty="0" err="1" smtClean="0"/>
              <a:t>self.last</a:t>
            </a:r>
            <a:r>
              <a:rPr lang="en-GB" dirty="0" smtClean="0"/>
              <a:t> = Node(x, None)</a:t>
            </a:r>
          </a:p>
          <a:p>
            <a:r>
              <a:rPr lang="en-GB" dirty="0" smtClean="0"/>
              <a:t>            </a:t>
            </a:r>
            <a:r>
              <a:rPr lang="en-GB" dirty="0" err="1" smtClean="0"/>
              <a:t>self.first.next</a:t>
            </a:r>
            <a:r>
              <a:rPr lang="en-GB" dirty="0" smtClean="0"/>
              <a:t> = </a:t>
            </a:r>
            <a:r>
              <a:rPr lang="en-GB" dirty="0" err="1" smtClean="0"/>
              <a:t>self.last</a:t>
            </a:r>
            <a:endParaRPr lang="en-GB" dirty="0" smtClean="0"/>
          </a:p>
          <a:p>
            <a:r>
              <a:rPr lang="en-GB" dirty="0" smtClean="0"/>
              <a:t>        else:</a:t>
            </a:r>
          </a:p>
          <a:p>
            <a:r>
              <a:rPr lang="en-GB" dirty="0" smtClean="0"/>
              <a:t>            current = Node(x, None)</a:t>
            </a:r>
          </a:p>
          <a:p>
            <a:r>
              <a:rPr lang="en-GB" dirty="0" smtClean="0"/>
              <a:t>            </a:t>
            </a:r>
            <a:r>
              <a:rPr lang="en-GB" dirty="0" err="1" smtClean="0"/>
              <a:t>self.last.next</a:t>
            </a:r>
            <a:r>
              <a:rPr lang="en-GB" dirty="0" smtClean="0"/>
              <a:t> = current</a:t>
            </a:r>
          </a:p>
          <a:p>
            <a:r>
              <a:rPr lang="en-GB" dirty="0" smtClean="0"/>
              <a:t>            </a:t>
            </a:r>
            <a:r>
              <a:rPr lang="en-GB" dirty="0" err="1" smtClean="0"/>
              <a:t>self.last</a:t>
            </a:r>
            <a:r>
              <a:rPr lang="en-GB" dirty="0" smtClean="0"/>
              <a:t> = current</a:t>
            </a:r>
          </a:p>
          <a:p>
            <a:endParaRPr lang="en-GB" dirty="0" smtClean="0"/>
          </a:p>
          <a:p>
            <a:r>
              <a:rPr lang="en-GB" dirty="0" smtClean="0"/>
              <a:t>    </a:t>
            </a:r>
            <a:endParaRPr lang="en-GB" dirty="0"/>
          </a:p>
        </p:txBody>
      </p:sp>
      <p:sp>
        <p:nvSpPr>
          <p:cNvPr id="5" name="Rectangle 4"/>
          <p:cNvSpPr/>
          <p:nvPr/>
        </p:nvSpPr>
        <p:spPr>
          <a:xfrm>
            <a:off x="4087641" y="332656"/>
            <a:ext cx="4968552" cy="203132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Node:</a:t>
            </a:r>
          </a:p>
          <a:p>
            <a:r>
              <a:rPr lang="en-GB" dirty="0" smtClean="0"/>
              <a:t>    </a:t>
            </a:r>
            <a:r>
              <a:rPr lang="en-GB" dirty="0" err="1" smtClean="0"/>
              <a:t>def</a:t>
            </a:r>
            <a:r>
              <a:rPr lang="en-GB" dirty="0" smtClean="0"/>
              <a:t> __</a:t>
            </a:r>
            <a:r>
              <a:rPr lang="en-GB" dirty="0" err="1" smtClean="0"/>
              <a:t>init</a:t>
            </a:r>
            <a:r>
              <a:rPr lang="en-GB" dirty="0" smtClean="0"/>
              <a:t>__(self, value = None, next = None):</a:t>
            </a:r>
          </a:p>
          <a:p>
            <a:r>
              <a:rPr lang="en-GB" dirty="0" smtClean="0"/>
              <a:t>        </a:t>
            </a:r>
            <a:r>
              <a:rPr lang="en-GB" dirty="0" err="1" smtClean="0"/>
              <a:t>self.value</a:t>
            </a:r>
            <a:r>
              <a:rPr lang="en-GB" dirty="0" smtClean="0"/>
              <a:t> = value</a:t>
            </a:r>
          </a:p>
          <a:p>
            <a:r>
              <a:rPr lang="en-GB" dirty="0" smtClean="0"/>
              <a:t>        </a:t>
            </a:r>
            <a:r>
              <a:rPr lang="en-GB" dirty="0" err="1" smtClean="0"/>
              <a:t>self.next</a:t>
            </a:r>
            <a:r>
              <a:rPr lang="en-GB" dirty="0" smtClean="0"/>
              <a:t> = next</a:t>
            </a:r>
          </a:p>
          <a:p>
            <a:endParaRPr lang="en-GB" dirty="0" smtClean="0"/>
          </a:p>
          <a:p>
            <a:r>
              <a:rPr lang="en-GB" dirty="0" smtClean="0"/>
              <a:t>    </a:t>
            </a:r>
            <a:r>
              <a:rPr lang="en-GB" dirty="0" err="1" smtClean="0"/>
              <a:t>def</a:t>
            </a:r>
            <a:r>
              <a:rPr lang="en-GB" dirty="0" smtClean="0"/>
              <a:t> __</a:t>
            </a:r>
            <a:r>
              <a:rPr lang="en-GB" dirty="0" err="1" smtClean="0"/>
              <a:t>str</a:t>
            </a:r>
            <a:r>
              <a:rPr lang="en-GB" dirty="0" smtClean="0"/>
              <a:t>__(self):</a:t>
            </a:r>
          </a:p>
          <a:p>
            <a:r>
              <a:rPr lang="en-GB" dirty="0" smtClean="0"/>
              <a:t>        return 'Node ['+</a:t>
            </a:r>
            <a:r>
              <a:rPr lang="en-GB" dirty="0" err="1" smtClean="0"/>
              <a:t>str</a:t>
            </a:r>
            <a:r>
              <a:rPr lang="en-GB" dirty="0" smtClean="0"/>
              <a:t>(</a:t>
            </a:r>
            <a:r>
              <a:rPr lang="en-GB" dirty="0" err="1" smtClean="0"/>
              <a:t>self.value</a:t>
            </a:r>
            <a:r>
              <a:rPr lang="en-GB" dirty="0" smtClean="0"/>
              <a:t>)+']'</a:t>
            </a:r>
            <a:endParaRPr lang="en-GB" dirty="0"/>
          </a:p>
        </p:txBody>
      </p:sp>
      <p:sp>
        <p:nvSpPr>
          <p:cNvPr id="6" name="Rectangle 5"/>
          <p:cNvSpPr/>
          <p:nvPr/>
        </p:nvSpPr>
        <p:spPr>
          <a:xfrm>
            <a:off x="4100443" y="2996951"/>
            <a:ext cx="5043557" cy="34163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err="1" smtClean="0"/>
              <a:t>def</a:t>
            </a:r>
            <a:r>
              <a:rPr lang="en-GB" dirty="0" smtClean="0"/>
              <a:t> __</a:t>
            </a:r>
            <a:r>
              <a:rPr lang="en-GB" dirty="0" err="1" smtClean="0"/>
              <a:t>str</a:t>
            </a:r>
            <a:r>
              <a:rPr lang="en-GB" dirty="0" smtClean="0"/>
              <a:t>__(self):</a:t>
            </a:r>
          </a:p>
          <a:p>
            <a:r>
              <a:rPr lang="en-GB" dirty="0" smtClean="0"/>
              <a:t>        if </a:t>
            </a:r>
            <a:r>
              <a:rPr lang="en-GB" dirty="0" err="1" smtClean="0"/>
              <a:t>self.first</a:t>
            </a:r>
            <a:r>
              <a:rPr lang="en-GB" dirty="0" smtClean="0"/>
              <a:t> != None:</a:t>
            </a:r>
          </a:p>
          <a:p>
            <a:r>
              <a:rPr lang="en-GB" dirty="0" smtClean="0"/>
              <a:t>            current = </a:t>
            </a:r>
            <a:r>
              <a:rPr lang="en-GB" dirty="0" err="1" smtClean="0"/>
              <a:t>self.first</a:t>
            </a:r>
            <a:endParaRPr lang="en-GB" dirty="0" smtClean="0"/>
          </a:p>
          <a:p>
            <a:r>
              <a:rPr lang="en-GB" dirty="0" smtClean="0"/>
              <a:t>            out = '</a:t>
            </a:r>
            <a:r>
              <a:rPr lang="en-GB" dirty="0" err="1" smtClean="0"/>
              <a:t>LinkedList</a:t>
            </a:r>
            <a:r>
              <a:rPr lang="en-GB" dirty="0" smtClean="0"/>
              <a:t> [\n' +</a:t>
            </a:r>
            <a:r>
              <a:rPr lang="en-GB" dirty="0" err="1" smtClean="0"/>
              <a:t>str</a:t>
            </a:r>
            <a:r>
              <a:rPr lang="en-GB" dirty="0" smtClean="0"/>
              <a:t>(current) +'\n'</a:t>
            </a:r>
          </a:p>
          <a:p>
            <a:r>
              <a:rPr lang="en-GB" dirty="0" smtClean="0"/>
              <a:t>            while </a:t>
            </a:r>
            <a:r>
              <a:rPr lang="en-GB" dirty="0" err="1" smtClean="0"/>
              <a:t>current.next</a:t>
            </a:r>
            <a:r>
              <a:rPr lang="en-GB" dirty="0" smtClean="0"/>
              <a:t> != None:</a:t>
            </a:r>
          </a:p>
          <a:p>
            <a:r>
              <a:rPr lang="en-GB" dirty="0" smtClean="0"/>
              <a:t>                current = </a:t>
            </a:r>
            <a:r>
              <a:rPr lang="en-GB" dirty="0" err="1" smtClean="0"/>
              <a:t>current.next</a:t>
            </a:r>
            <a:endParaRPr lang="en-GB" dirty="0" smtClean="0"/>
          </a:p>
          <a:p>
            <a:r>
              <a:rPr lang="en-GB" dirty="0" smtClean="0"/>
              <a:t>                out += </a:t>
            </a:r>
            <a:r>
              <a:rPr lang="en-GB" dirty="0" err="1" smtClean="0"/>
              <a:t>str</a:t>
            </a:r>
            <a:r>
              <a:rPr lang="en-GB" dirty="0" smtClean="0"/>
              <a:t>(current) + '\n'</a:t>
            </a:r>
          </a:p>
          <a:p>
            <a:r>
              <a:rPr lang="en-GB" dirty="0" smtClean="0"/>
              <a:t>            return out + ']'</a:t>
            </a:r>
          </a:p>
          <a:p>
            <a:r>
              <a:rPr lang="en-GB" dirty="0" smtClean="0"/>
              <a:t>        return '</a:t>
            </a:r>
            <a:r>
              <a:rPr lang="en-GB" dirty="0" err="1" smtClean="0"/>
              <a:t>LinkedList</a:t>
            </a:r>
            <a:r>
              <a:rPr lang="en-GB" dirty="0" smtClean="0"/>
              <a:t> []'</a:t>
            </a:r>
          </a:p>
          <a:p>
            <a:endParaRPr lang="en-GB" dirty="0" smtClean="0"/>
          </a:p>
          <a:p>
            <a:r>
              <a:rPr lang="en-GB" dirty="0" smtClean="0"/>
              <a:t>    </a:t>
            </a:r>
            <a:r>
              <a:rPr lang="en-GB" dirty="0" err="1" smtClean="0"/>
              <a:t>def</a:t>
            </a:r>
            <a:r>
              <a:rPr lang="en-GB" dirty="0" smtClean="0"/>
              <a:t> clear(self):</a:t>
            </a:r>
          </a:p>
          <a:p>
            <a:r>
              <a:rPr lang="en-GB" dirty="0" smtClean="0"/>
              <a:t>        self.__</a:t>
            </a:r>
            <a:r>
              <a:rPr lang="en-GB" dirty="0" err="1" smtClean="0"/>
              <a:t>init</a:t>
            </a:r>
            <a:r>
              <a:rPr lang="en-GB" dirty="0" smtClean="0"/>
              <a:t>__()</a:t>
            </a:r>
            <a:endParaRPr lang="en-GB" dirty="0"/>
          </a:p>
        </p:txBody>
      </p:sp>
      <p:sp>
        <p:nvSpPr>
          <p:cNvPr id="7" name="TextBox 6"/>
          <p:cNvSpPr txBox="1"/>
          <p:nvPr/>
        </p:nvSpPr>
        <p:spPr>
          <a:xfrm>
            <a:off x="632712" y="5517232"/>
            <a:ext cx="3001078" cy="1200329"/>
          </a:xfrm>
          <a:prstGeom prst="rect">
            <a:avLst/>
          </a:prstGeom>
          <a:noFill/>
        </p:spPr>
        <p:txBody>
          <a:bodyPr wrap="none" rtlCol="0">
            <a:spAutoFit/>
          </a:bodyPr>
          <a:lstStyle/>
          <a:p>
            <a:r>
              <a:rPr lang="en-GB" dirty="0" smtClean="0"/>
              <a:t>Note the 3 Cases above:</a:t>
            </a:r>
          </a:p>
          <a:p>
            <a:pPr marL="342900" indent="-342900">
              <a:buAutoNum type="arabicPeriod"/>
            </a:pPr>
            <a:r>
              <a:rPr lang="en-GB" dirty="0" smtClean="0"/>
              <a:t>Empty List</a:t>
            </a:r>
          </a:p>
          <a:p>
            <a:pPr marL="342900" indent="-342900">
              <a:buAutoNum type="arabicPeriod"/>
            </a:pPr>
            <a:r>
              <a:rPr lang="en-GB" dirty="0" smtClean="0"/>
              <a:t>List with 1 item</a:t>
            </a:r>
          </a:p>
          <a:p>
            <a:pPr marL="342900" indent="-342900">
              <a:buAutoNum type="arabicPeriod"/>
            </a:pPr>
            <a:r>
              <a:rPr lang="en-GB" dirty="0" smtClean="0"/>
              <a:t>List with more than 1 item</a:t>
            </a:r>
            <a:endParaRPr lang="en-GB" dirty="0"/>
          </a:p>
        </p:txBody>
      </p:sp>
    </p:spTree>
    <p:extLst>
      <p:ext uri="{BB962C8B-B14F-4D97-AF65-F5344CB8AC3E}">
        <p14:creationId xmlns:p14="http://schemas.microsoft.com/office/powerpoint/2010/main" val="139645852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remove()</a:t>
            </a:r>
            <a:endParaRPr lang="en-GB" dirty="0"/>
          </a:p>
        </p:txBody>
      </p:sp>
      <p:sp>
        <p:nvSpPr>
          <p:cNvPr id="4" name="TextBox 3"/>
          <p:cNvSpPr txBox="1"/>
          <p:nvPr/>
        </p:nvSpPr>
        <p:spPr>
          <a:xfrm>
            <a:off x="139417" y="1355449"/>
            <a:ext cx="3946530" cy="369331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GB" dirty="0" smtClean="0"/>
              <a:t> </a:t>
            </a:r>
            <a:r>
              <a:rPr lang="en-GB" dirty="0" err="1" smtClean="0"/>
              <a:t>def</a:t>
            </a:r>
            <a:r>
              <a:rPr lang="en-GB" dirty="0" smtClean="0"/>
              <a:t> remove(self, value):</a:t>
            </a:r>
          </a:p>
          <a:p>
            <a:r>
              <a:rPr lang="en-GB" dirty="0" smtClean="0"/>
              <a:t>        current = </a:t>
            </a:r>
            <a:r>
              <a:rPr lang="en-GB" dirty="0" err="1" smtClean="0"/>
              <a:t>self.first</a:t>
            </a:r>
            <a:endParaRPr lang="en-GB" dirty="0" smtClean="0"/>
          </a:p>
          <a:p>
            <a:r>
              <a:rPr lang="en-GB" dirty="0" smtClean="0"/>
              <a:t>        previous = None</a:t>
            </a:r>
          </a:p>
          <a:p>
            <a:r>
              <a:rPr lang="en-GB" dirty="0" smtClean="0"/>
              <a:t>        while current is not None:</a:t>
            </a:r>
          </a:p>
          <a:p>
            <a:r>
              <a:rPr lang="en-GB" dirty="0" smtClean="0"/>
              <a:t>            if </a:t>
            </a:r>
            <a:r>
              <a:rPr lang="en-GB" dirty="0" err="1" smtClean="0"/>
              <a:t>current.value</a:t>
            </a:r>
            <a:r>
              <a:rPr lang="en-GB" dirty="0" smtClean="0"/>
              <a:t> == value:</a:t>
            </a:r>
          </a:p>
          <a:p>
            <a:r>
              <a:rPr lang="en-GB" dirty="0" smtClean="0"/>
              <a:t>                if previous is not None:</a:t>
            </a:r>
          </a:p>
          <a:p>
            <a:r>
              <a:rPr lang="en-GB" dirty="0" smtClean="0"/>
              <a:t>                     </a:t>
            </a:r>
            <a:r>
              <a:rPr lang="en-GB" dirty="0" err="1" smtClean="0"/>
              <a:t>previous.next</a:t>
            </a:r>
            <a:r>
              <a:rPr lang="en-GB" dirty="0" smtClean="0"/>
              <a:t> = </a:t>
            </a:r>
            <a:r>
              <a:rPr lang="en-GB" dirty="0" err="1" smtClean="0"/>
              <a:t>current.next</a:t>
            </a:r>
            <a:endParaRPr lang="en-GB" dirty="0" smtClean="0"/>
          </a:p>
          <a:p>
            <a:r>
              <a:rPr lang="en-GB" dirty="0"/>
              <a:t> </a:t>
            </a:r>
            <a:r>
              <a:rPr lang="en-GB" dirty="0" smtClean="0"/>
              <a:t>                    if </a:t>
            </a:r>
            <a:r>
              <a:rPr lang="en-GB" dirty="0" err="1" smtClean="0"/>
              <a:t>previous.next</a:t>
            </a:r>
            <a:r>
              <a:rPr lang="en-GB" dirty="0" smtClean="0"/>
              <a:t>==None:</a:t>
            </a:r>
          </a:p>
          <a:p>
            <a:r>
              <a:rPr lang="en-GB" dirty="0"/>
              <a:t> </a:t>
            </a:r>
            <a:r>
              <a:rPr lang="en-GB" dirty="0" smtClean="0"/>
              <a:t>                          </a:t>
            </a:r>
            <a:r>
              <a:rPr lang="en-GB" dirty="0" err="1" smtClean="0"/>
              <a:t>self.last</a:t>
            </a:r>
            <a:r>
              <a:rPr lang="en-GB" dirty="0" smtClean="0"/>
              <a:t>=None</a:t>
            </a:r>
          </a:p>
          <a:p>
            <a:r>
              <a:rPr lang="en-GB" dirty="0" smtClean="0"/>
              <a:t>                else:</a:t>
            </a:r>
          </a:p>
          <a:p>
            <a:r>
              <a:rPr lang="en-GB" dirty="0" smtClean="0"/>
              <a:t>                     </a:t>
            </a:r>
            <a:r>
              <a:rPr lang="en-GB" dirty="0" err="1" smtClean="0"/>
              <a:t>self.first</a:t>
            </a:r>
            <a:r>
              <a:rPr lang="en-GB" dirty="0" smtClean="0"/>
              <a:t> = </a:t>
            </a:r>
            <a:r>
              <a:rPr lang="en-GB" dirty="0" err="1" smtClean="0"/>
              <a:t>current.next</a:t>
            </a:r>
            <a:endParaRPr lang="en-GB" dirty="0" smtClean="0"/>
          </a:p>
          <a:p>
            <a:r>
              <a:rPr lang="en-GB" dirty="0" smtClean="0"/>
              <a:t>            previous = current</a:t>
            </a:r>
          </a:p>
          <a:p>
            <a:r>
              <a:rPr lang="en-GB" dirty="0" smtClean="0"/>
              <a:t>            current = </a:t>
            </a:r>
            <a:r>
              <a:rPr lang="en-GB" dirty="0" err="1" smtClean="0"/>
              <a:t>current.next</a:t>
            </a:r>
            <a:endParaRPr lang="en-GB" dirty="0"/>
          </a:p>
        </p:txBody>
      </p:sp>
      <p:sp>
        <p:nvSpPr>
          <p:cNvPr id="6" name="Rectangle 5"/>
          <p:cNvSpPr/>
          <p:nvPr/>
        </p:nvSpPr>
        <p:spPr>
          <a:xfrm>
            <a:off x="4307141" y="1478877"/>
            <a:ext cx="2448272" cy="313932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err="1" smtClean="0"/>
              <a:t>lst</a:t>
            </a:r>
            <a:r>
              <a:rPr lang="en-GB" dirty="0" smtClean="0"/>
              <a:t>=</a:t>
            </a:r>
            <a:r>
              <a:rPr lang="en-GB" dirty="0" err="1" smtClean="0"/>
              <a:t>LinkedList</a:t>
            </a:r>
            <a:r>
              <a:rPr lang="en-GB" dirty="0" smtClean="0"/>
              <a:t>()</a:t>
            </a:r>
          </a:p>
          <a:p>
            <a:r>
              <a:rPr lang="en-GB" dirty="0" err="1" smtClean="0"/>
              <a:t>lst.insert</a:t>
            </a:r>
            <a:r>
              <a:rPr lang="en-GB" dirty="0" smtClean="0"/>
              <a:t>("Tom")</a:t>
            </a:r>
          </a:p>
          <a:p>
            <a:r>
              <a:rPr lang="en-GB" dirty="0" err="1" smtClean="0"/>
              <a:t>lst.insert</a:t>
            </a:r>
            <a:r>
              <a:rPr lang="en-GB" dirty="0" smtClean="0"/>
              <a:t>("Dick")</a:t>
            </a:r>
          </a:p>
          <a:p>
            <a:r>
              <a:rPr lang="en-GB" dirty="0" err="1" smtClean="0"/>
              <a:t>lst.insert</a:t>
            </a:r>
            <a:r>
              <a:rPr lang="en-GB" dirty="0" smtClean="0"/>
              <a:t>("Harry")</a:t>
            </a:r>
          </a:p>
          <a:p>
            <a:r>
              <a:rPr lang="en-GB" dirty="0" smtClean="0"/>
              <a:t>print(</a:t>
            </a:r>
            <a:r>
              <a:rPr lang="en-GB" dirty="0" err="1" smtClean="0"/>
              <a:t>lst</a:t>
            </a:r>
            <a:r>
              <a:rPr lang="en-GB" dirty="0" smtClean="0"/>
              <a:t>)</a:t>
            </a:r>
          </a:p>
          <a:p>
            <a:r>
              <a:rPr lang="en-GB" dirty="0" err="1" smtClean="0"/>
              <a:t>lst.remove</a:t>
            </a:r>
            <a:r>
              <a:rPr lang="en-GB" dirty="0" smtClean="0"/>
              <a:t>("Dick")</a:t>
            </a:r>
          </a:p>
          <a:p>
            <a:r>
              <a:rPr lang="en-GB" dirty="0" smtClean="0"/>
              <a:t>print(</a:t>
            </a:r>
            <a:r>
              <a:rPr lang="en-GB" dirty="0" err="1" smtClean="0"/>
              <a:t>lst</a:t>
            </a:r>
            <a:r>
              <a:rPr lang="en-GB" dirty="0" smtClean="0"/>
              <a:t>)</a:t>
            </a:r>
          </a:p>
          <a:p>
            <a:r>
              <a:rPr lang="en-GB" dirty="0" err="1" smtClean="0"/>
              <a:t>lst.remove</a:t>
            </a:r>
            <a:r>
              <a:rPr lang="en-GB" dirty="0" smtClean="0"/>
              <a:t>("Harry")</a:t>
            </a:r>
          </a:p>
          <a:p>
            <a:r>
              <a:rPr lang="en-GB" dirty="0" smtClean="0"/>
              <a:t>print(</a:t>
            </a:r>
            <a:r>
              <a:rPr lang="en-GB" dirty="0" err="1" smtClean="0"/>
              <a:t>lst</a:t>
            </a:r>
            <a:r>
              <a:rPr lang="en-GB" dirty="0" smtClean="0"/>
              <a:t>)</a:t>
            </a:r>
          </a:p>
          <a:p>
            <a:r>
              <a:rPr lang="en-GB" dirty="0" err="1" smtClean="0"/>
              <a:t>lst.remove</a:t>
            </a:r>
            <a:r>
              <a:rPr lang="en-GB" dirty="0" smtClean="0"/>
              <a:t>("Tom")</a:t>
            </a:r>
          </a:p>
          <a:p>
            <a:r>
              <a:rPr lang="en-GB" dirty="0" smtClean="0"/>
              <a:t>print(</a:t>
            </a:r>
            <a:r>
              <a:rPr lang="en-GB" dirty="0" err="1" smtClean="0"/>
              <a:t>lst</a:t>
            </a:r>
            <a:r>
              <a:rPr lang="en-GB" dirty="0" smtClean="0"/>
              <a:t>)</a:t>
            </a:r>
            <a:endParaRPr lang="en-GB" dirty="0"/>
          </a:p>
        </p:txBody>
      </p:sp>
      <p:sp>
        <p:nvSpPr>
          <p:cNvPr id="7" name="Rectangle 6"/>
          <p:cNvSpPr/>
          <p:nvPr/>
        </p:nvSpPr>
        <p:spPr>
          <a:xfrm>
            <a:off x="6948264" y="1560135"/>
            <a:ext cx="2088232" cy="3693319"/>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GB" dirty="0" err="1" smtClean="0"/>
              <a:t>LinkedList</a:t>
            </a:r>
            <a:r>
              <a:rPr lang="en-GB" dirty="0" smtClean="0"/>
              <a:t> [</a:t>
            </a:r>
          </a:p>
          <a:p>
            <a:r>
              <a:rPr lang="en-GB" dirty="0" smtClean="0"/>
              <a:t>Node [Tom]</a:t>
            </a:r>
          </a:p>
          <a:p>
            <a:r>
              <a:rPr lang="en-GB" dirty="0" smtClean="0"/>
              <a:t>Node [Dick]</a:t>
            </a:r>
          </a:p>
          <a:p>
            <a:r>
              <a:rPr lang="en-GB" dirty="0" smtClean="0"/>
              <a:t>Node [Harry]</a:t>
            </a:r>
          </a:p>
          <a:p>
            <a:r>
              <a:rPr lang="en-GB" dirty="0" smtClean="0"/>
              <a:t>]</a:t>
            </a:r>
          </a:p>
          <a:p>
            <a:r>
              <a:rPr lang="en-GB" dirty="0" err="1" smtClean="0"/>
              <a:t>LinkedList</a:t>
            </a:r>
            <a:r>
              <a:rPr lang="en-GB" dirty="0" smtClean="0"/>
              <a:t> [</a:t>
            </a:r>
          </a:p>
          <a:p>
            <a:r>
              <a:rPr lang="en-GB" dirty="0" smtClean="0"/>
              <a:t>Node [Tom]</a:t>
            </a:r>
          </a:p>
          <a:p>
            <a:r>
              <a:rPr lang="en-GB" dirty="0" smtClean="0"/>
              <a:t>Node [Harry]</a:t>
            </a:r>
          </a:p>
          <a:p>
            <a:r>
              <a:rPr lang="en-GB" dirty="0" smtClean="0"/>
              <a:t>]</a:t>
            </a:r>
          </a:p>
          <a:p>
            <a:r>
              <a:rPr lang="en-GB" dirty="0" err="1" smtClean="0"/>
              <a:t>LinkedList</a:t>
            </a:r>
            <a:r>
              <a:rPr lang="en-GB" dirty="0" smtClean="0"/>
              <a:t> [</a:t>
            </a:r>
          </a:p>
          <a:p>
            <a:r>
              <a:rPr lang="en-GB" dirty="0" smtClean="0"/>
              <a:t>Node [Tom]</a:t>
            </a:r>
          </a:p>
          <a:p>
            <a:r>
              <a:rPr lang="en-GB" dirty="0" smtClean="0"/>
              <a:t>]</a:t>
            </a:r>
          </a:p>
          <a:p>
            <a:r>
              <a:rPr lang="en-GB" dirty="0" err="1" smtClean="0"/>
              <a:t>LinkedList</a:t>
            </a:r>
            <a:r>
              <a:rPr lang="en-GB" dirty="0" smtClean="0"/>
              <a:t> []</a:t>
            </a:r>
            <a:endParaRPr lang="en-GB" dirty="0"/>
          </a:p>
        </p:txBody>
      </p:sp>
      <p:sp>
        <p:nvSpPr>
          <p:cNvPr id="8" name="TextBox 7"/>
          <p:cNvSpPr txBox="1"/>
          <p:nvPr/>
        </p:nvSpPr>
        <p:spPr>
          <a:xfrm>
            <a:off x="4649179" y="486410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first</a:t>
            </a:r>
            <a:endParaRPr lang="en-GB" dirty="0"/>
          </a:p>
        </p:txBody>
      </p:sp>
      <p:sp>
        <p:nvSpPr>
          <p:cNvPr id="9" name="TextBox 8"/>
          <p:cNvSpPr txBox="1"/>
          <p:nvPr/>
        </p:nvSpPr>
        <p:spPr>
          <a:xfrm>
            <a:off x="4649179" y="523343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last</a:t>
            </a:r>
            <a:endParaRPr lang="en-GB" dirty="0"/>
          </a:p>
        </p:txBody>
      </p:sp>
      <p:sp>
        <p:nvSpPr>
          <p:cNvPr id="10" name="TextBox 9"/>
          <p:cNvSpPr txBox="1"/>
          <p:nvPr/>
        </p:nvSpPr>
        <p:spPr>
          <a:xfrm>
            <a:off x="2459371" y="6016230"/>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1" name="TextBox 10"/>
          <p:cNvSpPr txBox="1"/>
          <p:nvPr/>
        </p:nvSpPr>
        <p:spPr>
          <a:xfrm>
            <a:off x="2459371" y="638556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Tom</a:t>
            </a:r>
            <a:endParaRPr lang="en-GB" dirty="0"/>
          </a:p>
        </p:txBody>
      </p:sp>
      <p:sp>
        <p:nvSpPr>
          <p:cNvPr id="12" name="TextBox 11"/>
          <p:cNvSpPr txBox="1"/>
          <p:nvPr/>
        </p:nvSpPr>
        <p:spPr>
          <a:xfrm>
            <a:off x="4644008" y="6016230"/>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3" name="TextBox 12"/>
          <p:cNvSpPr txBox="1"/>
          <p:nvPr/>
        </p:nvSpPr>
        <p:spPr>
          <a:xfrm>
            <a:off x="4644008" y="638556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Dick</a:t>
            </a:r>
            <a:endParaRPr lang="en-GB" dirty="0"/>
          </a:p>
        </p:txBody>
      </p:sp>
      <p:sp>
        <p:nvSpPr>
          <p:cNvPr id="14" name="TextBox 13"/>
          <p:cNvSpPr txBox="1"/>
          <p:nvPr/>
        </p:nvSpPr>
        <p:spPr>
          <a:xfrm>
            <a:off x="6809419" y="6016230"/>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next</a:t>
            </a:r>
            <a:endParaRPr lang="en-GB" dirty="0"/>
          </a:p>
        </p:txBody>
      </p:sp>
      <p:sp>
        <p:nvSpPr>
          <p:cNvPr id="15" name="TextBox 14"/>
          <p:cNvSpPr txBox="1"/>
          <p:nvPr/>
        </p:nvSpPr>
        <p:spPr>
          <a:xfrm>
            <a:off x="6809419" y="638556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Harry</a:t>
            </a:r>
            <a:endParaRPr lang="en-GB" dirty="0"/>
          </a:p>
        </p:txBody>
      </p:sp>
      <p:cxnSp>
        <p:nvCxnSpPr>
          <p:cNvPr id="16" name="Curved Connector 15"/>
          <p:cNvCxnSpPr>
            <a:stCxn id="8" idx="1"/>
            <a:endCxn id="10" idx="0"/>
          </p:cNvCxnSpPr>
          <p:nvPr/>
        </p:nvCxnSpPr>
        <p:spPr>
          <a:xfrm rot="10800000" flipV="1">
            <a:off x="3143447" y="5048768"/>
            <a:ext cx="1505732" cy="96746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14" idx="0"/>
          </p:cNvCxnSpPr>
          <p:nvPr/>
        </p:nvCxnSpPr>
        <p:spPr>
          <a:xfrm>
            <a:off x="6017331" y="5418100"/>
            <a:ext cx="1476164" cy="5981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12" idx="1"/>
          </p:cNvCxnSpPr>
          <p:nvPr/>
        </p:nvCxnSpPr>
        <p:spPr>
          <a:xfrm>
            <a:off x="3827523" y="6200896"/>
            <a:ext cx="816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4" idx="1"/>
          </p:cNvCxnSpPr>
          <p:nvPr/>
        </p:nvCxnSpPr>
        <p:spPr>
          <a:xfrm>
            <a:off x="6012160" y="6200896"/>
            <a:ext cx="7972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p:cNvCxnSpPr>
          <p:nvPr/>
        </p:nvCxnSpPr>
        <p:spPr>
          <a:xfrm>
            <a:off x="8177571" y="62008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09619" y="6211780"/>
            <a:ext cx="665567" cy="369332"/>
          </a:xfrm>
          <a:prstGeom prst="rect">
            <a:avLst/>
          </a:prstGeom>
          <a:noFill/>
        </p:spPr>
        <p:txBody>
          <a:bodyPr wrap="none" rtlCol="0">
            <a:spAutoFit/>
          </a:bodyPr>
          <a:lstStyle/>
          <a:p>
            <a:r>
              <a:rPr lang="en-GB" dirty="0"/>
              <a:t>n</a:t>
            </a:r>
            <a:r>
              <a:rPr lang="en-GB" dirty="0" smtClean="0"/>
              <a:t>one</a:t>
            </a:r>
            <a:endParaRPr lang="en-GB" dirty="0"/>
          </a:p>
        </p:txBody>
      </p:sp>
    </p:spTree>
    <p:extLst>
      <p:ext uri="{BB962C8B-B14F-4D97-AF65-F5344CB8AC3E}">
        <p14:creationId xmlns:p14="http://schemas.microsoft.com/office/powerpoint/2010/main" val="38749561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Stacks</a:t>
            </a:r>
            <a:endParaRPr lang="en-GB" dirty="0"/>
          </a:p>
        </p:txBody>
      </p:sp>
      <p:sp>
        <p:nvSpPr>
          <p:cNvPr id="3" name="Content Placeholder 2"/>
          <p:cNvSpPr>
            <a:spLocks noGrp="1"/>
          </p:cNvSpPr>
          <p:nvPr>
            <p:ph idx="1"/>
          </p:nvPr>
        </p:nvSpPr>
        <p:spPr>
          <a:xfrm>
            <a:off x="457200" y="1600201"/>
            <a:ext cx="8229600" cy="2764904"/>
          </a:xfrm>
        </p:spPr>
        <p:txBody>
          <a:bodyPr>
            <a:normAutofit fontScale="92500"/>
          </a:bodyPr>
          <a:lstStyle/>
          <a:p>
            <a:r>
              <a:rPr lang="en-GB" dirty="0" smtClean="0"/>
              <a:t>A </a:t>
            </a:r>
            <a:r>
              <a:rPr lang="en-GB" b="1" dirty="0" smtClean="0"/>
              <a:t>stack</a:t>
            </a:r>
            <a:r>
              <a:rPr lang="en-GB" dirty="0" smtClean="0"/>
              <a:t> is an ordered collection of items where the addition of new items and the removal of existing items always takes place at the same end. </a:t>
            </a:r>
          </a:p>
          <a:p>
            <a:r>
              <a:rPr lang="en-GB" dirty="0" smtClean="0"/>
              <a:t>This end is commonly referred to as the “top.” The end opposite the top is known as the “base.”</a:t>
            </a:r>
            <a:endParaRPr lang="en-GB" dirty="0"/>
          </a:p>
        </p:txBody>
      </p:sp>
      <p:sp>
        <p:nvSpPr>
          <p:cNvPr id="4" name="Rectangle 3"/>
          <p:cNvSpPr/>
          <p:nvPr/>
        </p:nvSpPr>
        <p:spPr>
          <a:xfrm>
            <a:off x="3491880" y="5301208"/>
            <a:ext cx="100811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563888" y="6309320"/>
            <a:ext cx="864096"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Rectangle 5"/>
          <p:cNvSpPr/>
          <p:nvPr/>
        </p:nvSpPr>
        <p:spPr>
          <a:xfrm>
            <a:off x="3563888" y="5733256"/>
            <a:ext cx="864096"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Rectangle 6"/>
          <p:cNvSpPr/>
          <p:nvPr/>
        </p:nvSpPr>
        <p:spPr>
          <a:xfrm>
            <a:off x="3563888" y="5877272"/>
            <a:ext cx="864096"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ectangle 7"/>
          <p:cNvSpPr/>
          <p:nvPr/>
        </p:nvSpPr>
        <p:spPr>
          <a:xfrm>
            <a:off x="3563888" y="6021288"/>
            <a:ext cx="864096"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p:nvSpPr>
        <p:spPr>
          <a:xfrm>
            <a:off x="3563888" y="6165304"/>
            <a:ext cx="864096"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1" name="Curved Connector 10"/>
          <p:cNvCxnSpPr/>
          <p:nvPr/>
        </p:nvCxnSpPr>
        <p:spPr>
          <a:xfrm rot="16200000" flipH="1">
            <a:off x="3239852" y="4761148"/>
            <a:ext cx="648072" cy="43204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flipH="1" flipV="1">
            <a:off x="4139952" y="4725144"/>
            <a:ext cx="648072" cy="50405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5167" y="4921845"/>
            <a:ext cx="636713" cy="369332"/>
          </a:xfrm>
          <a:prstGeom prst="rect">
            <a:avLst/>
          </a:prstGeom>
          <a:noFill/>
        </p:spPr>
        <p:txBody>
          <a:bodyPr wrap="none" rtlCol="0">
            <a:spAutoFit/>
          </a:bodyPr>
          <a:lstStyle/>
          <a:p>
            <a:r>
              <a:rPr lang="en-GB" dirty="0" smtClean="0"/>
              <a:t>Push</a:t>
            </a:r>
            <a:endParaRPr lang="en-GB" dirty="0"/>
          </a:p>
        </p:txBody>
      </p:sp>
      <p:sp>
        <p:nvSpPr>
          <p:cNvPr id="22" name="TextBox 21"/>
          <p:cNvSpPr txBox="1"/>
          <p:nvPr/>
        </p:nvSpPr>
        <p:spPr>
          <a:xfrm>
            <a:off x="4788024" y="4921845"/>
            <a:ext cx="542328" cy="369332"/>
          </a:xfrm>
          <a:prstGeom prst="rect">
            <a:avLst/>
          </a:prstGeom>
          <a:noFill/>
        </p:spPr>
        <p:txBody>
          <a:bodyPr wrap="none" rtlCol="0">
            <a:spAutoFit/>
          </a:bodyPr>
          <a:lstStyle/>
          <a:p>
            <a:r>
              <a:rPr lang="en-GB" dirty="0" smtClean="0"/>
              <a:t>Pop</a:t>
            </a:r>
            <a:endParaRPr lang="en-GB" dirty="0"/>
          </a:p>
        </p:txBody>
      </p:sp>
    </p:spTree>
    <p:extLst>
      <p:ext uri="{BB962C8B-B14F-4D97-AF65-F5344CB8AC3E}">
        <p14:creationId xmlns:p14="http://schemas.microsoft.com/office/powerpoint/2010/main" val="320760049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Abstract Data Type</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Stack() </a:t>
            </a:r>
            <a:r>
              <a:rPr lang="en-GB" dirty="0" smtClean="0"/>
              <a:t>creates a new stack that is empty. It needs no parameters and returns an empty stack.</a:t>
            </a:r>
          </a:p>
          <a:p>
            <a:r>
              <a:rPr lang="en-GB" b="1" dirty="0" smtClean="0"/>
              <a:t>push(item)</a:t>
            </a:r>
            <a:r>
              <a:rPr lang="en-GB" dirty="0" smtClean="0"/>
              <a:t> adds a new item to the top of the stack. It needs the item and returns nothing.</a:t>
            </a:r>
          </a:p>
          <a:p>
            <a:r>
              <a:rPr lang="en-GB" b="1" dirty="0" smtClean="0"/>
              <a:t>pop()</a:t>
            </a:r>
            <a:r>
              <a:rPr lang="en-GB" dirty="0" smtClean="0"/>
              <a:t> removes the top item from the stack. It needs no parameters and returns the item. The stack is modified.</a:t>
            </a:r>
          </a:p>
          <a:p>
            <a:r>
              <a:rPr lang="en-GB" b="1" dirty="0" smtClean="0"/>
              <a:t>peek() </a:t>
            </a:r>
            <a:r>
              <a:rPr lang="en-GB" dirty="0" smtClean="0"/>
              <a:t>returns the top item from the stack but does not remove it. It needs no parameters. The stack is not modified.</a:t>
            </a:r>
          </a:p>
          <a:p>
            <a:r>
              <a:rPr lang="en-GB" b="1" dirty="0" err="1" smtClean="0"/>
              <a:t>isEmpty</a:t>
            </a:r>
            <a:r>
              <a:rPr lang="en-GB" b="1" dirty="0" smtClean="0"/>
              <a:t>() </a:t>
            </a:r>
            <a:r>
              <a:rPr lang="en-GB" dirty="0" smtClean="0"/>
              <a:t>tests to see whether the stack is empty. It needs no parameters and returns a </a:t>
            </a:r>
            <a:r>
              <a:rPr lang="en-GB" dirty="0" err="1" smtClean="0"/>
              <a:t>boolean</a:t>
            </a:r>
            <a:r>
              <a:rPr lang="en-GB" dirty="0" smtClean="0"/>
              <a:t> value.</a:t>
            </a:r>
          </a:p>
          <a:p>
            <a:r>
              <a:rPr lang="en-GB" b="1" dirty="0" smtClean="0"/>
              <a:t>size() </a:t>
            </a:r>
            <a:r>
              <a:rPr lang="en-GB" dirty="0" smtClean="0"/>
              <a:t>returns the number of items on the stack. It needs no parameters and returns an integer.</a:t>
            </a:r>
          </a:p>
          <a:p>
            <a:endParaRPr lang="en-GB" dirty="0"/>
          </a:p>
        </p:txBody>
      </p:sp>
    </p:spTree>
    <p:extLst>
      <p:ext uri="{BB962C8B-B14F-4D97-AF65-F5344CB8AC3E}">
        <p14:creationId xmlns:p14="http://schemas.microsoft.com/office/powerpoint/2010/main" val="274025354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Implementation of Stack</a:t>
            </a:r>
            <a:endParaRPr lang="en-GB" dirty="0"/>
          </a:p>
        </p:txBody>
      </p:sp>
      <p:sp>
        <p:nvSpPr>
          <p:cNvPr id="4" name="Rectangle 3"/>
          <p:cNvSpPr/>
          <p:nvPr/>
        </p:nvSpPr>
        <p:spPr>
          <a:xfrm>
            <a:off x="467544" y="1556792"/>
            <a:ext cx="4572000" cy="507831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smtClean="0"/>
              <a:t>class Stack:</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self.items</a:t>
            </a:r>
            <a:r>
              <a:rPr lang="en-GB" dirty="0" smtClean="0"/>
              <a:t> = []</a:t>
            </a:r>
          </a:p>
          <a:p>
            <a:endParaRPr lang="en-GB" dirty="0" smtClean="0"/>
          </a:p>
          <a:p>
            <a:r>
              <a:rPr lang="en-GB" dirty="0" smtClean="0"/>
              <a:t>     </a:t>
            </a:r>
            <a:r>
              <a:rPr lang="en-GB" dirty="0" err="1" smtClean="0"/>
              <a:t>def</a:t>
            </a:r>
            <a:r>
              <a:rPr lang="en-GB" dirty="0" smtClean="0"/>
              <a:t> </a:t>
            </a:r>
            <a:r>
              <a:rPr lang="en-GB" dirty="0" err="1" smtClean="0"/>
              <a:t>isEmpty</a:t>
            </a:r>
            <a:r>
              <a:rPr lang="en-GB" dirty="0" smtClean="0"/>
              <a:t>(self):</a:t>
            </a:r>
          </a:p>
          <a:p>
            <a:r>
              <a:rPr lang="en-GB" dirty="0" smtClean="0"/>
              <a:t>         return </a:t>
            </a:r>
            <a:r>
              <a:rPr lang="en-GB" dirty="0" err="1" smtClean="0"/>
              <a:t>self.items</a:t>
            </a:r>
            <a:r>
              <a:rPr lang="en-GB" dirty="0" smtClean="0"/>
              <a:t> == []</a:t>
            </a:r>
          </a:p>
          <a:p>
            <a:endParaRPr lang="en-GB" dirty="0" smtClean="0"/>
          </a:p>
          <a:p>
            <a:r>
              <a:rPr lang="en-GB" dirty="0" smtClean="0"/>
              <a:t>     </a:t>
            </a:r>
            <a:r>
              <a:rPr lang="en-GB" dirty="0" err="1" smtClean="0"/>
              <a:t>def</a:t>
            </a:r>
            <a:r>
              <a:rPr lang="en-GB" dirty="0" smtClean="0"/>
              <a:t> push(self, item):</a:t>
            </a:r>
          </a:p>
          <a:p>
            <a:r>
              <a:rPr lang="en-GB" dirty="0" smtClean="0"/>
              <a:t>         </a:t>
            </a:r>
            <a:r>
              <a:rPr lang="en-GB" dirty="0" err="1" smtClean="0"/>
              <a:t>self.items.append</a:t>
            </a:r>
            <a:r>
              <a:rPr lang="en-GB" dirty="0" smtClean="0"/>
              <a:t>(item)</a:t>
            </a:r>
          </a:p>
          <a:p>
            <a:endParaRPr lang="en-GB" dirty="0" smtClean="0"/>
          </a:p>
          <a:p>
            <a:r>
              <a:rPr lang="en-GB" dirty="0" smtClean="0"/>
              <a:t>     </a:t>
            </a:r>
            <a:r>
              <a:rPr lang="en-GB" dirty="0" err="1" smtClean="0"/>
              <a:t>def</a:t>
            </a:r>
            <a:r>
              <a:rPr lang="en-GB" dirty="0" smtClean="0"/>
              <a:t> pop(self):</a:t>
            </a:r>
          </a:p>
          <a:p>
            <a:r>
              <a:rPr lang="en-GB" dirty="0" smtClean="0"/>
              <a:t>         return </a:t>
            </a:r>
            <a:r>
              <a:rPr lang="en-GB" dirty="0" err="1" smtClean="0"/>
              <a:t>self.items.pop</a:t>
            </a:r>
            <a:r>
              <a:rPr lang="en-GB" dirty="0" smtClean="0"/>
              <a:t>()</a:t>
            </a:r>
          </a:p>
          <a:p>
            <a:endParaRPr lang="en-GB" dirty="0" smtClean="0"/>
          </a:p>
          <a:p>
            <a:r>
              <a:rPr lang="en-GB" dirty="0" smtClean="0"/>
              <a:t>     </a:t>
            </a:r>
            <a:r>
              <a:rPr lang="en-GB" dirty="0" err="1" smtClean="0"/>
              <a:t>def</a:t>
            </a:r>
            <a:r>
              <a:rPr lang="en-GB" dirty="0" smtClean="0"/>
              <a:t> peek(self):</a:t>
            </a:r>
          </a:p>
          <a:p>
            <a:r>
              <a:rPr lang="en-GB" dirty="0" smtClean="0"/>
              <a:t>         return </a:t>
            </a:r>
            <a:r>
              <a:rPr lang="en-GB" dirty="0" err="1" smtClean="0"/>
              <a:t>self.items</a:t>
            </a:r>
            <a:r>
              <a:rPr lang="en-GB" dirty="0" smtClean="0"/>
              <a:t>[</a:t>
            </a:r>
            <a:r>
              <a:rPr lang="en-GB" dirty="0" err="1" smtClean="0"/>
              <a:t>len</a:t>
            </a:r>
            <a:r>
              <a:rPr lang="en-GB" dirty="0" smtClean="0"/>
              <a:t>(</a:t>
            </a:r>
            <a:r>
              <a:rPr lang="en-GB" dirty="0" err="1" smtClean="0"/>
              <a:t>self.items</a:t>
            </a:r>
            <a:r>
              <a:rPr lang="en-GB" dirty="0" smtClean="0"/>
              <a:t>)-1]</a:t>
            </a:r>
          </a:p>
          <a:p>
            <a:endParaRPr lang="en-GB" dirty="0" smtClean="0"/>
          </a:p>
          <a:p>
            <a:r>
              <a:rPr lang="en-GB" dirty="0" smtClean="0"/>
              <a:t>     </a:t>
            </a:r>
            <a:r>
              <a:rPr lang="en-GB" dirty="0" err="1" smtClean="0"/>
              <a:t>def</a:t>
            </a:r>
            <a:r>
              <a:rPr lang="en-GB" dirty="0" smtClean="0"/>
              <a:t> size(self):</a:t>
            </a:r>
          </a:p>
          <a:p>
            <a:r>
              <a:rPr lang="en-GB" dirty="0" smtClean="0"/>
              <a:t>         return </a:t>
            </a:r>
            <a:r>
              <a:rPr lang="en-GB" dirty="0" err="1" smtClean="0"/>
              <a:t>len</a:t>
            </a:r>
            <a:r>
              <a:rPr lang="en-GB" dirty="0" smtClean="0"/>
              <a:t>(</a:t>
            </a:r>
            <a:r>
              <a:rPr lang="en-GB" dirty="0" err="1" smtClean="0"/>
              <a:t>self.items</a:t>
            </a:r>
            <a:r>
              <a:rPr lang="en-GB" dirty="0" smtClean="0"/>
              <a:t>)</a:t>
            </a:r>
            <a:endParaRPr lang="en-GB" dirty="0"/>
          </a:p>
        </p:txBody>
      </p:sp>
      <p:sp>
        <p:nvSpPr>
          <p:cNvPr id="5" name="TextBox 4"/>
          <p:cNvSpPr txBox="1"/>
          <p:nvPr/>
        </p:nvSpPr>
        <p:spPr>
          <a:xfrm>
            <a:off x="5220072" y="1619508"/>
            <a:ext cx="3601242" cy="2031325"/>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Python's list type is equipped with </a:t>
            </a:r>
          </a:p>
          <a:p>
            <a:r>
              <a:rPr lang="en-GB" dirty="0" smtClean="0"/>
              <a:t>Methods suitable for implementing</a:t>
            </a:r>
          </a:p>
          <a:p>
            <a:r>
              <a:rPr lang="en-GB" dirty="0" smtClean="0"/>
              <a:t>A Stack</a:t>
            </a:r>
          </a:p>
          <a:p>
            <a:endParaRPr lang="en-GB" dirty="0"/>
          </a:p>
          <a:p>
            <a:r>
              <a:rPr lang="en-GB" dirty="0" smtClean="0"/>
              <a:t>Note use of append() to push to the</a:t>
            </a:r>
          </a:p>
          <a:p>
            <a:r>
              <a:rPr lang="en-GB" dirty="0" smtClean="0"/>
              <a:t>'top' and pop() which removes from </a:t>
            </a:r>
          </a:p>
          <a:p>
            <a:r>
              <a:rPr lang="en-GB" dirty="0" smtClean="0"/>
              <a:t>the top (from the end of a list).</a:t>
            </a:r>
            <a:endParaRPr lang="en-GB" dirty="0"/>
          </a:p>
        </p:txBody>
      </p:sp>
    </p:spTree>
    <p:extLst>
      <p:ext uri="{BB962C8B-B14F-4D97-AF65-F5344CB8AC3E}">
        <p14:creationId xmlns:p14="http://schemas.microsoft.com/office/powerpoint/2010/main" val="56886332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928992" cy="1143000"/>
          </a:xfrm>
        </p:spPr>
        <p:txBody>
          <a:bodyPr>
            <a:normAutofit fontScale="90000"/>
          </a:bodyPr>
          <a:lstStyle/>
          <a:p>
            <a:r>
              <a:rPr lang="en-GB" dirty="0" smtClean="0"/>
              <a:t>Implementing a Stack with a Linked List</a:t>
            </a:r>
            <a:endParaRPr lang="en-GB" dirty="0"/>
          </a:p>
        </p:txBody>
      </p:sp>
      <p:sp>
        <p:nvSpPr>
          <p:cNvPr id="4" name="Rectangle 3"/>
          <p:cNvSpPr/>
          <p:nvPr/>
        </p:nvSpPr>
        <p:spPr>
          <a:xfrm>
            <a:off x="179512" y="969418"/>
            <a:ext cx="4320480" cy="369331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a:t>
            </a:r>
            <a:r>
              <a:rPr lang="en-GB" dirty="0" err="1" smtClean="0"/>
              <a:t>LLStack</a:t>
            </a:r>
            <a:r>
              <a:rPr lang="en-GB" dirty="0" smtClean="0"/>
              <a:t>:</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self.top</a:t>
            </a:r>
            <a:r>
              <a:rPr lang="en-GB" dirty="0" smtClean="0"/>
              <a:t> = None</a:t>
            </a:r>
          </a:p>
          <a:p>
            <a:endParaRPr lang="en-GB" dirty="0" smtClean="0"/>
          </a:p>
          <a:p>
            <a:r>
              <a:rPr lang="en-GB" dirty="0" smtClean="0"/>
              <a:t>    </a:t>
            </a:r>
            <a:r>
              <a:rPr lang="en-GB" dirty="0" err="1" smtClean="0"/>
              <a:t>def</a:t>
            </a:r>
            <a:r>
              <a:rPr lang="en-GB" dirty="0" smtClean="0"/>
              <a:t> __</a:t>
            </a:r>
            <a:r>
              <a:rPr lang="en-GB" dirty="0" err="1" smtClean="0"/>
              <a:t>str</a:t>
            </a:r>
            <a:r>
              <a:rPr lang="en-GB" dirty="0" smtClean="0"/>
              <a:t>__(self):</a:t>
            </a:r>
          </a:p>
          <a:p>
            <a:r>
              <a:rPr lang="en-GB" dirty="0" smtClean="0"/>
              <a:t>        if </a:t>
            </a:r>
            <a:r>
              <a:rPr lang="en-GB" dirty="0" err="1" smtClean="0"/>
              <a:t>self.top</a:t>
            </a:r>
            <a:r>
              <a:rPr lang="en-GB" dirty="0" smtClean="0"/>
              <a:t> != None:</a:t>
            </a:r>
          </a:p>
          <a:p>
            <a:r>
              <a:rPr lang="en-GB" dirty="0" smtClean="0"/>
              <a:t>            current = </a:t>
            </a:r>
            <a:r>
              <a:rPr lang="en-GB" dirty="0" err="1" smtClean="0"/>
              <a:t>self.top</a:t>
            </a:r>
            <a:endParaRPr lang="en-GB" dirty="0" smtClean="0"/>
          </a:p>
          <a:p>
            <a:r>
              <a:rPr lang="en-GB" dirty="0" smtClean="0"/>
              <a:t>            out = 'Stack [\n' +</a:t>
            </a:r>
            <a:r>
              <a:rPr lang="en-GB" dirty="0" err="1" smtClean="0"/>
              <a:t>str</a:t>
            </a:r>
            <a:r>
              <a:rPr lang="en-GB" dirty="0" smtClean="0"/>
              <a:t>(current) +'\n'</a:t>
            </a:r>
          </a:p>
          <a:p>
            <a:r>
              <a:rPr lang="en-GB" dirty="0" smtClean="0"/>
              <a:t>            while </a:t>
            </a:r>
            <a:r>
              <a:rPr lang="en-GB" dirty="0" err="1" smtClean="0"/>
              <a:t>current.next</a:t>
            </a:r>
            <a:r>
              <a:rPr lang="en-GB" dirty="0" smtClean="0"/>
              <a:t> != None:</a:t>
            </a:r>
          </a:p>
          <a:p>
            <a:r>
              <a:rPr lang="en-GB" dirty="0" smtClean="0"/>
              <a:t>                current = </a:t>
            </a:r>
            <a:r>
              <a:rPr lang="en-GB" dirty="0" err="1" smtClean="0"/>
              <a:t>current.next</a:t>
            </a:r>
            <a:endParaRPr lang="en-GB" dirty="0" smtClean="0"/>
          </a:p>
          <a:p>
            <a:r>
              <a:rPr lang="en-GB" dirty="0" smtClean="0"/>
              <a:t>                out += </a:t>
            </a:r>
            <a:r>
              <a:rPr lang="en-GB" dirty="0" err="1" smtClean="0"/>
              <a:t>str</a:t>
            </a:r>
            <a:r>
              <a:rPr lang="en-GB" dirty="0" smtClean="0"/>
              <a:t>(current) + '\n'</a:t>
            </a:r>
          </a:p>
          <a:p>
            <a:r>
              <a:rPr lang="en-GB" dirty="0" smtClean="0"/>
              <a:t>            return out + ']'</a:t>
            </a:r>
          </a:p>
          <a:p>
            <a:r>
              <a:rPr lang="en-GB" dirty="0" smtClean="0"/>
              <a:t>        return 'Stack []'</a:t>
            </a:r>
          </a:p>
        </p:txBody>
      </p:sp>
      <p:sp>
        <p:nvSpPr>
          <p:cNvPr id="5" name="Rectangle 4"/>
          <p:cNvSpPr/>
          <p:nvPr/>
        </p:nvSpPr>
        <p:spPr>
          <a:xfrm>
            <a:off x="4644008" y="969418"/>
            <a:ext cx="3888432" cy="535531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 </a:t>
            </a:r>
            <a:r>
              <a:rPr lang="en-GB" dirty="0" err="1" smtClean="0"/>
              <a:t>def</a:t>
            </a:r>
            <a:r>
              <a:rPr lang="en-GB" dirty="0" smtClean="0"/>
              <a:t> clear(self):</a:t>
            </a:r>
          </a:p>
          <a:p>
            <a:r>
              <a:rPr lang="en-GB" dirty="0" smtClean="0"/>
              <a:t>        self.__</a:t>
            </a:r>
            <a:r>
              <a:rPr lang="en-GB" dirty="0" err="1" smtClean="0"/>
              <a:t>init</a:t>
            </a:r>
            <a:r>
              <a:rPr lang="en-GB" dirty="0" smtClean="0"/>
              <a:t>__()</a:t>
            </a:r>
          </a:p>
          <a:p>
            <a:endParaRPr lang="en-GB" dirty="0" smtClean="0"/>
          </a:p>
          <a:p>
            <a:r>
              <a:rPr lang="en-GB" dirty="0" smtClean="0"/>
              <a:t> </a:t>
            </a:r>
            <a:r>
              <a:rPr lang="en-GB" dirty="0" err="1" smtClean="0"/>
              <a:t>def</a:t>
            </a:r>
            <a:r>
              <a:rPr lang="en-GB" dirty="0" smtClean="0"/>
              <a:t> push(self, x):</a:t>
            </a:r>
          </a:p>
          <a:p>
            <a:r>
              <a:rPr lang="en-GB" dirty="0" smtClean="0"/>
              <a:t>        </a:t>
            </a:r>
            <a:r>
              <a:rPr lang="en-GB" dirty="0" err="1" smtClean="0"/>
              <a:t>newNode</a:t>
            </a:r>
            <a:r>
              <a:rPr lang="en-GB" dirty="0" smtClean="0"/>
              <a:t> = Node(</a:t>
            </a:r>
            <a:r>
              <a:rPr lang="en-GB" dirty="0" err="1" smtClean="0"/>
              <a:t>x,None</a:t>
            </a:r>
            <a:r>
              <a:rPr lang="en-GB" dirty="0" smtClean="0"/>
              <a:t>)</a:t>
            </a:r>
          </a:p>
          <a:p>
            <a:r>
              <a:rPr lang="en-GB" dirty="0" smtClean="0"/>
              <a:t>        if </a:t>
            </a:r>
            <a:r>
              <a:rPr lang="en-GB" dirty="0" err="1" smtClean="0"/>
              <a:t>self.top</a:t>
            </a:r>
            <a:r>
              <a:rPr lang="en-GB" dirty="0" smtClean="0"/>
              <a:t> == None:</a:t>
            </a:r>
          </a:p>
          <a:p>
            <a:r>
              <a:rPr lang="en-GB" dirty="0" smtClean="0"/>
              <a:t>            </a:t>
            </a:r>
            <a:r>
              <a:rPr lang="en-GB" dirty="0" err="1" smtClean="0"/>
              <a:t>self.top</a:t>
            </a:r>
            <a:r>
              <a:rPr lang="en-GB" dirty="0" smtClean="0"/>
              <a:t> = </a:t>
            </a:r>
            <a:r>
              <a:rPr lang="en-GB" dirty="0" err="1" smtClean="0"/>
              <a:t>newNode</a:t>
            </a:r>
            <a:endParaRPr lang="en-GB" dirty="0" smtClean="0"/>
          </a:p>
          <a:p>
            <a:r>
              <a:rPr lang="en-GB" dirty="0" smtClean="0"/>
              <a:t>        else:</a:t>
            </a:r>
          </a:p>
          <a:p>
            <a:r>
              <a:rPr lang="en-GB" dirty="0" smtClean="0"/>
              <a:t>            </a:t>
            </a:r>
            <a:r>
              <a:rPr lang="en-GB" dirty="0" err="1" smtClean="0"/>
              <a:t>newNode.next</a:t>
            </a:r>
            <a:r>
              <a:rPr lang="en-GB" dirty="0" smtClean="0"/>
              <a:t> = </a:t>
            </a:r>
            <a:r>
              <a:rPr lang="en-GB" dirty="0" err="1" smtClean="0"/>
              <a:t>self.top</a:t>
            </a:r>
            <a:endParaRPr lang="en-GB" dirty="0" smtClean="0"/>
          </a:p>
          <a:p>
            <a:r>
              <a:rPr lang="en-GB" dirty="0" smtClean="0"/>
              <a:t>            </a:t>
            </a:r>
            <a:r>
              <a:rPr lang="en-GB" dirty="0" err="1" smtClean="0"/>
              <a:t>self.top</a:t>
            </a:r>
            <a:r>
              <a:rPr lang="en-GB" dirty="0" smtClean="0"/>
              <a:t> = </a:t>
            </a:r>
            <a:r>
              <a:rPr lang="en-GB" dirty="0" err="1" smtClean="0"/>
              <a:t>newNode</a:t>
            </a:r>
            <a:endParaRPr lang="en-GB" dirty="0" smtClean="0"/>
          </a:p>
          <a:p>
            <a:endParaRPr lang="en-GB" dirty="0" smtClean="0"/>
          </a:p>
          <a:p>
            <a:r>
              <a:rPr lang="en-GB" dirty="0" smtClean="0"/>
              <a:t>    </a:t>
            </a:r>
            <a:r>
              <a:rPr lang="en-GB" dirty="0" err="1" smtClean="0"/>
              <a:t>def</a:t>
            </a:r>
            <a:r>
              <a:rPr lang="en-GB" dirty="0" smtClean="0"/>
              <a:t> pop(self):</a:t>
            </a:r>
          </a:p>
          <a:p>
            <a:r>
              <a:rPr lang="en-GB" dirty="0" smtClean="0"/>
              <a:t>        if </a:t>
            </a:r>
            <a:r>
              <a:rPr lang="en-GB" dirty="0" err="1" smtClean="0"/>
              <a:t>self.top</a:t>
            </a:r>
            <a:r>
              <a:rPr lang="en-GB" dirty="0" smtClean="0"/>
              <a:t> is not None:</a:t>
            </a:r>
          </a:p>
          <a:p>
            <a:r>
              <a:rPr lang="en-GB" dirty="0" smtClean="0"/>
              <a:t>            temp=</a:t>
            </a:r>
            <a:r>
              <a:rPr lang="en-GB" dirty="0" err="1" smtClean="0"/>
              <a:t>self.top</a:t>
            </a:r>
            <a:endParaRPr lang="en-GB" dirty="0" smtClean="0"/>
          </a:p>
          <a:p>
            <a:r>
              <a:rPr lang="en-GB" dirty="0" smtClean="0"/>
              <a:t>            </a:t>
            </a:r>
            <a:r>
              <a:rPr lang="en-GB" dirty="0" err="1" smtClean="0"/>
              <a:t>self.top</a:t>
            </a:r>
            <a:r>
              <a:rPr lang="en-GB" dirty="0" smtClean="0"/>
              <a:t>=</a:t>
            </a:r>
            <a:r>
              <a:rPr lang="en-GB" dirty="0" err="1" smtClean="0"/>
              <a:t>self.top.next</a:t>
            </a:r>
            <a:endParaRPr lang="en-GB" dirty="0" smtClean="0"/>
          </a:p>
          <a:p>
            <a:r>
              <a:rPr lang="en-GB" dirty="0" smtClean="0"/>
              <a:t>            return temp</a:t>
            </a:r>
          </a:p>
          <a:p>
            <a:r>
              <a:rPr lang="en-GB" dirty="0" smtClean="0"/>
              <a:t>            </a:t>
            </a:r>
          </a:p>
          <a:p>
            <a:r>
              <a:rPr lang="en-GB" dirty="0" smtClean="0"/>
              <a:t>    </a:t>
            </a:r>
            <a:r>
              <a:rPr lang="en-GB" dirty="0" err="1" smtClean="0"/>
              <a:t>def</a:t>
            </a:r>
            <a:r>
              <a:rPr lang="en-GB" dirty="0" smtClean="0"/>
              <a:t> peek(self):</a:t>
            </a:r>
          </a:p>
          <a:p>
            <a:r>
              <a:rPr lang="en-GB" dirty="0" smtClean="0"/>
              <a:t>        return </a:t>
            </a:r>
            <a:r>
              <a:rPr lang="en-GB" dirty="0" err="1" smtClean="0"/>
              <a:t>self.top.value</a:t>
            </a:r>
            <a:endParaRPr lang="en-GB" dirty="0"/>
          </a:p>
        </p:txBody>
      </p:sp>
      <p:sp>
        <p:nvSpPr>
          <p:cNvPr id="6" name="Rectangle 5"/>
          <p:cNvSpPr/>
          <p:nvPr/>
        </p:nvSpPr>
        <p:spPr>
          <a:xfrm>
            <a:off x="179512" y="4725144"/>
            <a:ext cx="2985204" cy="2031325"/>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GB" dirty="0" smtClean="0"/>
              <a:t>s=</a:t>
            </a:r>
            <a:r>
              <a:rPr lang="en-GB" dirty="0" err="1" smtClean="0"/>
              <a:t>LLStack</a:t>
            </a:r>
            <a:r>
              <a:rPr lang="en-GB" dirty="0" smtClean="0"/>
              <a:t>()</a:t>
            </a:r>
          </a:p>
          <a:p>
            <a:r>
              <a:rPr lang="en-GB" dirty="0" err="1" smtClean="0"/>
              <a:t>s.push</a:t>
            </a:r>
            <a:r>
              <a:rPr lang="en-GB" dirty="0" smtClean="0"/>
              <a:t>(1)</a:t>
            </a:r>
          </a:p>
          <a:p>
            <a:r>
              <a:rPr lang="en-GB" dirty="0" err="1" smtClean="0"/>
              <a:t>s.push</a:t>
            </a:r>
            <a:r>
              <a:rPr lang="en-GB" dirty="0" smtClean="0"/>
              <a:t>(2)</a:t>
            </a:r>
          </a:p>
          <a:p>
            <a:r>
              <a:rPr lang="en-GB" dirty="0" smtClean="0"/>
              <a:t>print(s)</a:t>
            </a:r>
          </a:p>
          <a:p>
            <a:r>
              <a:rPr lang="en-GB" dirty="0" smtClean="0"/>
              <a:t>print(</a:t>
            </a:r>
            <a:r>
              <a:rPr lang="en-GB" dirty="0" err="1" smtClean="0"/>
              <a:t>s.pop</a:t>
            </a:r>
            <a:r>
              <a:rPr lang="en-GB" dirty="0" smtClean="0"/>
              <a:t>())</a:t>
            </a:r>
          </a:p>
          <a:p>
            <a:r>
              <a:rPr lang="en-GB" dirty="0" smtClean="0"/>
              <a:t>print(</a:t>
            </a:r>
            <a:r>
              <a:rPr lang="en-GB" dirty="0" err="1" smtClean="0"/>
              <a:t>s.pop</a:t>
            </a:r>
            <a:r>
              <a:rPr lang="en-GB" dirty="0" smtClean="0"/>
              <a:t>())</a:t>
            </a:r>
          </a:p>
          <a:p>
            <a:r>
              <a:rPr lang="en-GB" dirty="0" smtClean="0"/>
              <a:t>print(s)</a:t>
            </a:r>
            <a:endParaRPr lang="en-GB" dirty="0"/>
          </a:p>
        </p:txBody>
      </p:sp>
    </p:spTree>
    <p:extLst>
      <p:ext uri="{BB962C8B-B14F-4D97-AF65-F5344CB8AC3E}">
        <p14:creationId xmlns:p14="http://schemas.microsoft.com/office/powerpoint/2010/main" val="180757476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Queues</a:t>
            </a:r>
            <a:endParaRPr lang="en-GB" dirty="0"/>
          </a:p>
        </p:txBody>
      </p:sp>
      <p:sp>
        <p:nvSpPr>
          <p:cNvPr id="3" name="Content Placeholder 2"/>
          <p:cNvSpPr>
            <a:spLocks noGrp="1"/>
          </p:cNvSpPr>
          <p:nvPr>
            <p:ph idx="1"/>
          </p:nvPr>
        </p:nvSpPr>
        <p:spPr/>
        <p:txBody>
          <a:bodyPr/>
          <a:lstStyle/>
          <a:p>
            <a:r>
              <a:rPr lang="en-GB" dirty="0" smtClean="0"/>
              <a:t>Queues are a common requirement in all manner of problem solving</a:t>
            </a:r>
          </a:p>
          <a:p>
            <a:r>
              <a:rPr lang="en-GB" dirty="0" smtClean="0"/>
              <a:t>Items enter at the rear and leave at the front in strict order</a:t>
            </a:r>
          </a:p>
          <a:p>
            <a:r>
              <a:rPr lang="en-GB" dirty="0" smtClean="0"/>
              <a:t>A KEYBOARD BUFFER where keystrokes are store pending processing is a good example</a:t>
            </a:r>
          </a:p>
          <a:p>
            <a:r>
              <a:rPr lang="en-GB" dirty="0" smtClean="0"/>
              <a:t>Consider also the live-streaming of video content</a:t>
            </a:r>
            <a:endParaRPr lang="en-GB" dirty="0"/>
          </a:p>
        </p:txBody>
      </p:sp>
    </p:spTree>
    <p:extLst>
      <p:ext uri="{BB962C8B-B14F-4D97-AF65-F5344CB8AC3E}">
        <p14:creationId xmlns:p14="http://schemas.microsoft.com/office/powerpoint/2010/main" val="2263032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ADT</a:t>
            </a:r>
            <a:endParaRPr lang="en-GB" dirty="0"/>
          </a:p>
        </p:txBody>
      </p:sp>
      <p:sp>
        <p:nvSpPr>
          <p:cNvPr id="3" name="Content Placeholder 2"/>
          <p:cNvSpPr>
            <a:spLocks noGrp="1"/>
          </p:cNvSpPr>
          <p:nvPr>
            <p:ph idx="1"/>
          </p:nvPr>
        </p:nvSpPr>
        <p:spPr/>
        <p:txBody>
          <a:bodyPr>
            <a:normAutofit fontScale="85000" lnSpcReduction="10000"/>
          </a:bodyPr>
          <a:lstStyle/>
          <a:p>
            <a:r>
              <a:rPr lang="en-GB" b="1" dirty="0"/>
              <a:t>Queue()</a:t>
            </a:r>
            <a:r>
              <a:rPr lang="en-GB" dirty="0"/>
              <a:t> creates a new queue that is empty. It needs no parameters and returns an empty queue.</a:t>
            </a:r>
          </a:p>
          <a:p>
            <a:r>
              <a:rPr lang="en-GB" b="1" dirty="0" err="1"/>
              <a:t>enqueue</a:t>
            </a:r>
            <a:r>
              <a:rPr lang="en-GB" b="1" dirty="0"/>
              <a:t>(item)</a:t>
            </a:r>
            <a:r>
              <a:rPr lang="en-GB" dirty="0"/>
              <a:t> adds a new item to the rear of the queue. It needs the item and returns nothing.</a:t>
            </a:r>
          </a:p>
          <a:p>
            <a:r>
              <a:rPr lang="en-GB" b="1" dirty="0" err="1"/>
              <a:t>dequeue</a:t>
            </a:r>
            <a:r>
              <a:rPr lang="en-GB" b="1" dirty="0"/>
              <a:t>()</a:t>
            </a:r>
            <a:r>
              <a:rPr lang="en-GB" dirty="0"/>
              <a:t> removes the front item from the queue. It needs no parameters and returns the item. The queue is modified.</a:t>
            </a:r>
          </a:p>
          <a:p>
            <a:r>
              <a:rPr lang="en-GB" b="1" dirty="0" err="1"/>
              <a:t>isEmpty</a:t>
            </a:r>
            <a:r>
              <a:rPr lang="en-GB" b="1" dirty="0"/>
              <a:t>()</a:t>
            </a:r>
            <a:r>
              <a:rPr lang="en-GB" dirty="0"/>
              <a:t> tests to see whether the queue is empty. It needs no parameters and returns a </a:t>
            </a:r>
            <a:r>
              <a:rPr lang="en-GB" dirty="0" err="1"/>
              <a:t>boolean</a:t>
            </a:r>
            <a:r>
              <a:rPr lang="en-GB" dirty="0"/>
              <a:t> value.</a:t>
            </a:r>
          </a:p>
          <a:p>
            <a:r>
              <a:rPr lang="en-GB" b="1" dirty="0"/>
              <a:t>size()</a:t>
            </a:r>
            <a:r>
              <a:rPr lang="en-GB" dirty="0"/>
              <a:t> returns the number of items in the queue. It needs no parameters and returns an integer.</a:t>
            </a:r>
          </a:p>
          <a:p>
            <a:endParaRPr lang="en-GB" dirty="0"/>
          </a:p>
        </p:txBody>
      </p:sp>
    </p:spTree>
    <p:extLst>
      <p:ext uri="{BB962C8B-B14F-4D97-AF65-F5344CB8AC3E}">
        <p14:creationId xmlns:p14="http://schemas.microsoft.com/office/powerpoint/2010/main" val="149782601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Python List based Queue</a:t>
            </a:r>
            <a:endParaRPr lang="en-GB" dirty="0"/>
          </a:p>
        </p:txBody>
      </p:sp>
      <p:sp>
        <p:nvSpPr>
          <p:cNvPr id="5" name="Rectangle 4"/>
          <p:cNvSpPr/>
          <p:nvPr/>
        </p:nvSpPr>
        <p:spPr>
          <a:xfrm>
            <a:off x="2314149" y="1628800"/>
            <a:ext cx="4572000" cy="424731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smtClean="0"/>
              <a:t>class Queue:</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self.items</a:t>
            </a:r>
            <a:r>
              <a:rPr lang="en-GB" dirty="0" smtClean="0"/>
              <a:t> = []</a:t>
            </a:r>
          </a:p>
          <a:p>
            <a:endParaRPr lang="en-GB" dirty="0" smtClean="0"/>
          </a:p>
          <a:p>
            <a:r>
              <a:rPr lang="en-GB" dirty="0" smtClean="0"/>
              <a:t>    </a:t>
            </a:r>
            <a:r>
              <a:rPr lang="en-GB" dirty="0" err="1" smtClean="0"/>
              <a:t>def</a:t>
            </a:r>
            <a:r>
              <a:rPr lang="en-GB" dirty="0" smtClean="0"/>
              <a:t> </a:t>
            </a:r>
            <a:r>
              <a:rPr lang="en-GB" dirty="0" err="1" smtClean="0"/>
              <a:t>isEmpty</a:t>
            </a:r>
            <a:r>
              <a:rPr lang="en-GB" dirty="0" smtClean="0"/>
              <a:t>(self):</a:t>
            </a:r>
          </a:p>
          <a:p>
            <a:r>
              <a:rPr lang="en-GB" dirty="0" smtClean="0"/>
              <a:t>        return </a:t>
            </a:r>
            <a:r>
              <a:rPr lang="en-GB" dirty="0" err="1" smtClean="0"/>
              <a:t>self.items</a:t>
            </a:r>
            <a:r>
              <a:rPr lang="en-GB" dirty="0" smtClean="0"/>
              <a:t> == []</a:t>
            </a:r>
          </a:p>
          <a:p>
            <a:endParaRPr lang="en-GB" dirty="0" smtClean="0"/>
          </a:p>
          <a:p>
            <a:r>
              <a:rPr lang="en-GB" dirty="0" smtClean="0"/>
              <a:t>    </a:t>
            </a:r>
            <a:r>
              <a:rPr lang="en-GB" dirty="0" err="1" smtClean="0"/>
              <a:t>def</a:t>
            </a:r>
            <a:r>
              <a:rPr lang="en-GB" dirty="0" smtClean="0"/>
              <a:t> </a:t>
            </a:r>
            <a:r>
              <a:rPr lang="en-GB" dirty="0" err="1" smtClean="0"/>
              <a:t>enqueue</a:t>
            </a:r>
            <a:r>
              <a:rPr lang="en-GB" dirty="0" smtClean="0"/>
              <a:t>(self, item):</a:t>
            </a:r>
          </a:p>
          <a:p>
            <a:r>
              <a:rPr lang="en-GB" dirty="0" smtClean="0"/>
              <a:t>        </a:t>
            </a:r>
            <a:r>
              <a:rPr lang="en-GB" dirty="0" err="1" smtClean="0"/>
              <a:t>self.items.insert</a:t>
            </a:r>
            <a:r>
              <a:rPr lang="en-GB" dirty="0" smtClean="0"/>
              <a:t>(0, item)</a:t>
            </a:r>
          </a:p>
          <a:p>
            <a:endParaRPr lang="en-GB" dirty="0" smtClean="0"/>
          </a:p>
          <a:p>
            <a:r>
              <a:rPr lang="en-GB" dirty="0" smtClean="0"/>
              <a:t>    </a:t>
            </a:r>
            <a:r>
              <a:rPr lang="en-GB" dirty="0" err="1" smtClean="0"/>
              <a:t>def</a:t>
            </a:r>
            <a:r>
              <a:rPr lang="en-GB" dirty="0" smtClean="0"/>
              <a:t> </a:t>
            </a:r>
            <a:r>
              <a:rPr lang="en-GB" dirty="0" err="1" smtClean="0"/>
              <a:t>dequeue</a:t>
            </a:r>
            <a:r>
              <a:rPr lang="en-GB" dirty="0" smtClean="0"/>
              <a:t>(self):</a:t>
            </a:r>
          </a:p>
          <a:p>
            <a:r>
              <a:rPr lang="en-GB" dirty="0" smtClean="0"/>
              <a:t>        return </a:t>
            </a:r>
            <a:r>
              <a:rPr lang="en-GB" dirty="0" err="1" smtClean="0"/>
              <a:t>self.items.pop</a:t>
            </a:r>
            <a:r>
              <a:rPr lang="en-GB" dirty="0" smtClean="0"/>
              <a:t>()</a:t>
            </a:r>
          </a:p>
          <a:p>
            <a:endParaRPr lang="en-GB" dirty="0" smtClean="0"/>
          </a:p>
          <a:p>
            <a:r>
              <a:rPr lang="en-GB" dirty="0" smtClean="0"/>
              <a:t>    </a:t>
            </a:r>
            <a:r>
              <a:rPr lang="en-GB" dirty="0" err="1" smtClean="0"/>
              <a:t>def</a:t>
            </a:r>
            <a:r>
              <a:rPr lang="en-GB" dirty="0" smtClean="0"/>
              <a:t> size(self):</a:t>
            </a:r>
          </a:p>
          <a:p>
            <a:r>
              <a:rPr lang="en-GB" dirty="0" smtClean="0"/>
              <a:t>        return </a:t>
            </a:r>
            <a:r>
              <a:rPr lang="en-GB" dirty="0" err="1" smtClean="0"/>
              <a:t>len</a:t>
            </a:r>
            <a:r>
              <a:rPr lang="en-GB" dirty="0" smtClean="0"/>
              <a:t>(</a:t>
            </a:r>
            <a:r>
              <a:rPr lang="en-GB" dirty="0" err="1" smtClean="0"/>
              <a:t>self.items</a:t>
            </a:r>
            <a:r>
              <a:rPr lang="en-GB" dirty="0" smtClean="0"/>
              <a:t>)</a:t>
            </a:r>
            <a:endParaRPr lang="en-GB" dirty="0"/>
          </a:p>
        </p:txBody>
      </p:sp>
    </p:spTree>
    <p:extLst>
      <p:ext uri="{BB962C8B-B14F-4D97-AF65-F5344CB8AC3E}">
        <p14:creationId xmlns:p14="http://schemas.microsoft.com/office/powerpoint/2010/main" val="1601275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Editor</a:t>
            </a:r>
            <a:endParaRPr lang="en-GB" dirty="0"/>
          </a:p>
        </p:txBody>
      </p:sp>
      <p:sp>
        <p:nvSpPr>
          <p:cNvPr id="3" name="Content Placeholder 2"/>
          <p:cNvSpPr>
            <a:spLocks noGrp="1"/>
          </p:cNvSpPr>
          <p:nvPr>
            <p:ph idx="1"/>
          </p:nvPr>
        </p:nvSpPr>
        <p:spPr/>
        <p:txBody>
          <a:bodyPr>
            <a:normAutofit lnSpcReduction="10000"/>
          </a:bodyPr>
          <a:lstStyle/>
          <a:p>
            <a:r>
              <a:rPr lang="en-GB" dirty="0" smtClean="0"/>
              <a:t>Programs may be entered in a text editor</a:t>
            </a:r>
          </a:p>
          <a:p>
            <a:r>
              <a:rPr lang="en-GB" dirty="0" smtClean="0"/>
              <a:t>There is a text editor included as part of the </a:t>
            </a:r>
            <a:r>
              <a:rPr lang="en-GB" dirty="0" err="1" smtClean="0"/>
              <a:t>Spyder</a:t>
            </a:r>
            <a:r>
              <a:rPr lang="en-GB" dirty="0" smtClean="0"/>
              <a:t> IDE</a:t>
            </a:r>
          </a:p>
          <a:p>
            <a:r>
              <a:rPr lang="en-GB" dirty="0" smtClean="0"/>
              <a:t>Many future examples will make use of the Editor rather than the interactive console with output shown in an orange box:</a:t>
            </a:r>
          </a:p>
          <a:p>
            <a:endParaRPr lang="en-GB" dirty="0" smtClean="0"/>
          </a:p>
          <a:p>
            <a:r>
              <a:rPr lang="en-GB" dirty="0" smtClean="0"/>
              <a:t>You will need to save examples before running them:</a:t>
            </a:r>
            <a:endParaRPr lang="en-GB" dirty="0"/>
          </a:p>
        </p:txBody>
      </p:sp>
      <p:sp>
        <p:nvSpPr>
          <p:cNvPr id="5" name="TextBox 4"/>
          <p:cNvSpPr txBox="1"/>
          <p:nvPr/>
        </p:nvSpPr>
        <p:spPr>
          <a:xfrm>
            <a:off x="2699792" y="4581128"/>
            <a:ext cx="1705467"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Program Output</a:t>
            </a:r>
          </a:p>
        </p:txBody>
      </p:sp>
    </p:spTree>
    <p:extLst>
      <p:ext uri="{BB962C8B-B14F-4D97-AF65-F5344CB8AC3E}">
        <p14:creationId xmlns:p14="http://schemas.microsoft.com/office/powerpoint/2010/main" val="411361022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Python Linked List based Queue</a:t>
            </a:r>
            <a:endParaRPr lang="en-GB" dirty="0"/>
          </a:p>
        </p:txBody>
      </p:sp>
      <p:sp>
        <p:nvSpPr>
          <p:cNvPr id="4" name="Oval 3"/>
          <p:cNvSpPr/>
          <p:nvPr/>
        </p:nvSpPr>
        <p:spPr>
          <a:xfrm>
            <a:off x="2459605" y="1973476"/>
            <a:ext cx="864096"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4</a:t>
            </a:r>
            <a:endParaRPr lang="en-GB" dirty="0"/>
          </a:p>
        </p:txBody>
      </p:sp>
      <p:sp>
        <p:nvSpPr>
          <p:cNvPr id="5" name="Oval 4"/>
          <p:cNvSpPr/>
          <p:nvPr/>
        </p:nvSpPr>
        <p:spPr>
          <a:xfrm>
            <a:off x="3611733" y="1973476"/>
            <a:ext cx="864096"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3</a:t>
            </a:r>
            <a:endParaRPr lang="en-GB" dirty="0"/>
          </a:p>
        </p:txBody>
      </p:sp>
      <p:sp>
        <p:nvSpPr>
          <p:cNvPr id="6" name="Oval 5"/>
          <p:cNvSpPr/>
          <p:nvPr/>
        </p:nvSpPr>
        <p:spPr>
          <a:xfrm>
            <a:off x="4763861" y="1973476"/>
            <a:ext cx="864096"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2</a:t>
            </a:r>
            <a:endParaRPr lang="en-GB" dirty="0"/>
          </a:p>
        </p:txBody>
      </p:sp>
      <p:sp>
        <p:nvSpPr>
          <p:cNvPr id="7" name="Oval 6"/>
          <p:cNvSpPr/>
          <p:nvPr/>
        </p:nvSpPr>
        <p:spPr>
          <a:xfrm>
            <a:off x="5915989" y="1973476"/>
            <a:ext cx="864096"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cxnSp>
        <p:nvCxnSpPr>
          <p:cNvPr id="9" name="Straight Arrow Connector 8"/>
          <p:cNvCxnSpPr>
            <a:stCxn id="10" idx="1"/>
            <a:endCxn id="7" idx="7"/>
          </p:cNvCxnSpPr>
          <p:nvPr/>
        </p:nvCxnSpPr>
        <p:spPr>
          <a:xfrm flipH="1">
            <a:off x="6653541" y="1593464"/>
            <a:ext cx="306432" cy="47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59973" y="1408798"/>
            <a:ext cx="685380" cy="369332"/>
          </a:xfrm>
          <a:prstGeom prst="rect">
            <a:avLst/>
          </a:prstGeom>
          <a:noFill/>
        </p:spPr>
        <p:txBody>
          <a:bodyPr wrap="none" rtlCol="0">
            <a:spAutoFit/>
          </a:bodyPr>
          <a:lstStyle/>
          <a:p>
            <a:r>
              <a:rPr lang="en-GB" dirty="0" smtClean="0"/>
              <a:t>Front</a:t>
            </a:r>
            <a:endParaRPr lang="en-GB" dirty="0"/>
          </a:p>
        </p:txBody>
      </p:sp>
      <p:cxnSp>
        <p:nvCxnSpPr>
          <p:cNvPr id="12" name="Straight Arrow Connector 11"/>
          <p:cNvCxnSpPr>
            <a:stCxn id="7" idx="2"/>
            <a:endCxn id="6" idx="6"/>
          </p:cNvCxnSpPr>
          <p:nvPr/>
        </p:nvCxnSpPr>
        <p:spPr>
          <a:xfrm flipH="1">
            <a:off x="5627957" y="229751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5" idx="6"/>
          </p:cNvCxnSpPr>
          <p:nvPr/>
        </p:nvCxnSpPr>
        <p:spPr>
          <a:xfrm flipH="1">
            <a:off x="4475829" y="229751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4" idx="6"/>
          </p:cNvCxnSpPr>
          <p:nvPr/>
        </p:nvCxnSpPr>
        <p:spPr>
          <a:xfrm flipH="1">
            <a:off x="3323701" y="229751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6765" y="1408798"/>
            <a:ext cx="611834" cy="369332"/>
          </a:xfrm>
          <a:prstGeom prst="rect">
            <a:avLst/>
          </a:prstGeom>
          <a:noFill/>
        </p:spPr>
        <p:txBody>
          <a:bodyPr wrap="none" rtlCol="0">
            <a:spAutoFit/>
          </a:bodyPr>
          <a:lstStyle/>
          <a:p>
            <a:r>
              <a:rPr lang="en-GB" dirty="0" smtClean="0"/>
              <a:t>Rear</a:t>
            </a:r>
            <a:endParaRPr lang="en-GB" dirty="0"/>
          </a:p>
        </p:txBody>
      </p:sp>
      <p:cxnSp>
        <p:nvCxnSpPr>
          <p:cNvPr id="22" name="Straight Arrow Connector 21"/>
          <p:cNvCxnSpPr>
            <a:stCxn id="20" idx="3"/>
            <a:endCxn id="4" idx="1"/>
          </p:cNvCxnSpPr>
          <p:nvPr/>
        </p:nvCxnSpPr>
        <p:spPr>
          <a:xfrm>
            <a:off x="2308599" y="1593464"/>
            <a:ext cx="277550" cy="47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p:cNvCxnSpPr>
          <p:nvPr/>
        </p:nvCxnSpPr>
        <p:spPr>
          <a:xfrm flipH="1">
            <a:off x="2099565" y="229751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50356" y="2112846"/>
            <a:ext cx="692818" cy="369332"/>
          </a:xfrm>
          <a:prstGeom prst="rect">
            <a:avLst/>
          </a:prstGeom>
          <a:noFill/>
        </p:spPr>
        <p:txBody>
          <a:bodyPr wrap="none" rtlCol="0">
            <a:spAutoFit/>
          </a:bodyPr>
          <a:lstStyle/>
          <a:p>
            <a:r>
              <a:rPr lang="en-GB" dirty="0" smtClean="0"/>
              <a:t>None</a:t>
            </a:r>
            <a:endParaRPr lang="en-GB" dirty="0"/>
          </a:p>
        </p:txBody>
      </p:sp>
      <p:sp>
        <p:nvSpPr>
          <p:cNvPr id="29" name="Rectangle 28"/>
          <p:cNvSpPr/>
          <p:nvPr/>
        </p:nvSpPr>
        <p:spPr>
          <a:xfrm>
            <a:off x="111039" y="2835698"/>
            <a:ext cx="3864269" cy="397031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class </a:t>
            </a:r>
            <a:r>
              <a:rPr lang="en-GB" dirty="0" err="1" smtClean="0"/>
              <a:t>LLQueue</a:t>
            </a:r>
            <a:r>
              <a:rPr lang="en-GB" dirty="0" smtClean="0"/>
              <a:t>(object):</a:t>
            </a:r>
          </a:p>
          <a:p>
            <a:r>
              <a:rPr lang="en-GB" dirty="0" smtClean="0"/>
              <a:t>    </a:t>
            </a:r>
            <a:r>
              <a:rPr lang="en-GB" dirty="0" err="1" smtClean="0"/>
              <a:t>def</a:t>
            </a:r>
            <a:r>
              <a:rPr lang="en-GB" dirty="0" smtClean="0"/>
              <a:t> __</a:t>
            </a:r>
            <a:r>
              <a:rPr lang="en-GB" dirty="0" err="1" smtClean="0"/>
              <a:t>init</a:t>
            </a:r>
            <a:r>
              <a:rPr lang="en-GB" dirty="0" smtClean="0"/>
              <a:t>__(self):</a:t>
            </a:r>
          </a:p>
          <a:p>
            <a:r>
              <a:rPr lang="en-GB" dirty="0" smtClean="0"/>
              <a:t>        </a:t>
            </a:r>
            <a:r>
              <a:rPr lang="en-GB" dirty="0" err="1" smtClean="0"/>
              <a:t>self.front</a:t>
            </a:r>
            <a:r>
              <a:rPr lang="en-GB" dirty="0" smtClean="0"/>
              <a:t>=None</a:t>
            </a:r>
          </a:p>
          <a:p>
            <a:r>
              <a:rPr lang="en-GB" dirty="0" smtClean="0"/>
              <a:t>        </a:t>
            </a:r>
            <a:r>
              <a:rPr lang="en-GB" dirty="0" err="1" smtClean="0"/>
              <a:t>self.rear</a:t>
            </a:r>
            <a:r>
              <a:rPr lang="en-GB" dirty="0" smtClean="0"/>
              <a:t>=None</a:t>
            </a:r>
          </a:p>
          <a:p>
            <a:r>
              <a:rPr lang="en-GB" dirty="0" smtClean="0"/>
              <a:t>        </a:t>
            </a:r>
          </a:p>
          <a:p>
            <a:r>
              <a:rPr lang="en-GB" dirty="0" smtClean="0"/>
              <a:t>    </a:t>
            </a:r>
            <a:r>
              <a:rPr lang="en-GB" dirty="0" err="1" smtClean="0"/>
              <a:t>def</a:t>
            </a:r>
            <a:r>
              <a:rPr lang="en-GB" dirty="0" smtClean="0"/>
              <a:t> </a:t>
            </a:r>
            <a:r>
              <a:rPr lang="en-GB" dirty="0" err="1" smtClean="0"/>
              <a:t>enqueue</a:t>
            </a:r>
            <a:r>
              <a:rPr lang="en-GB" dirty="0" smtClean="0"/>
              <a:t>(</a:t>
            </a:r>
            <a:r>
              <a:rPr lang="en-GB" dirty="0" err="1" smtClean="0"/>
              <a:t>self,value</a:t>
            </a:r>
            <a:r>
              <a:rPr lang="en-GB" dirty="0" smtClean="0"/>
              <a:t>):</a:t>
            </a:r>
          </a:p>
          <a:p>
            <a:r>
              <a:rPr lang="en-GB" dirty="0" smtClean="0"/>
              <a:t>        </a:t>
            </a:r>
            <a:r>
              <a:rPr lang="en-GB" dirty="0" err="1" smtClean="0"/>
              <a:t>newNode</a:t>
            </a:r>
            <a:r>
              <a:rPr lang="en-GB" dirty="0" smtClean="0"/>
              <a:t> = Node(value)</a:t>
            </a:r>
          </a:p>
          <a:p>
            <a:r>
              <a:rPr lang="en-GB" dirty="0" smtClean="0"/>
              <a:t>        if </a:t>
            </a:r>
            <a:r>
              <a:rPr lang="en-GB" dirty="0" err="1" smtClean="0"/>
              <a:t>self.rear</a:t>
            </a:r>
            <a:r>
              <a:rPr lang="en-GB" dirty="0" smtClean="0"/>
              <a:t> is None:</a:t>
            </a:r>
          </a:p>
          <a:p>
            <a:r>
              <a:rPr lang="en-GB" dirty="0" smtClean="0"/>
              <a:t>            </a:t>
            </a:r>
            <a:r>
              <a:rPr lang="en-GB" dirty="0" err="1" smtClean="0"/>
              <a:t>self.rear</a:t>
            </a:r>
            <a:r>
              <a:rPr lang="en-GB" dirty="0" smtClean="0"/>
              <a:t>=</a:t>
            </a:r>
            <a:r>
              <a:rPr lang="en-GB" dirty="0" err="1" smtClean="0"/>
              <a:t>newNode</a:t>
            </a:r>
            <a:endParaRPr lang="en-GB" dirty="0" smtClean="0"/>
          </a:p>
          <a:p>
            <a:r>
              <a:rPr lang="en-GB" dirty="0" smtClean="0"/>
              <a:t>            </a:t>
            </a:r>
            <a:r>
              <a:rPr lang="en-GB" dirty="0" err="1" smtClean="0"/>
              <a:t>self.front</a:t>
            </a:r>
            <a:r>
              <a:rPr lang="en-GB" dirty="0" smtClean="0"/>
              <a:t>=</a:t>
            </a:r>
            <a:r>
              <a:rPr lang="en-GB" dirty="0" err="1" smtClean="0"/>
              <a:t>newNode</a:t>
            </a:r>
            <a:endParaRPr lang="en-GB" dirty="0" smtClean="0"/>
          </a:p>
          <a:p>
            <a:r>
              <a:rPr lang="en-GB" dirty="0" smtClean="0"/>
              <a:t>        else:</a:t>
            </a:r>
          </a:p>
          <a:p>
            <a:r>
              <a:rPr lang="en-GB" dirty="0" smtClean="0"/>
              <a:t>            </a:t>
            </a:r>
            <a:r>
              <a:rPr lang="en-GB" dirty="0" err="1" smtClean="0"/>
              <a:t>self.rear.next</a:t>
            </a:r>
            <a:r>
              <a:rPr lang="en-GB" dirty="0" smtClean="0"/>
              <a:t>=</a:t>
            </a:r>
            <a:r>
              <a:rPr lang="en-GB" dirty="0" err="1" smtClean="0"/>
              <a:t>newNode</a:t>
            </a:r>
            <a:endParaRPr lang="en-GB" dirty="0" smtClean="0"/>
          </a:p>
          <a:p>
            <a:r>
              <a:rPr lang="en-GB" dirty="0" smtClean="0"/>
              <a:t>            </a:t>
            </a:r>
            <a:r>
              <a:rPr lang="en-GB" dirty="0" err="1" smtClean="0"/>
              <a:t>self.rear</a:t>
            </a:r>
            <a:r>
              <a:rPr lang="en-GB" dirty="0" smtClean="0"/>
              <a:t>=</a:t>
            </a:r>
            <a:r>
              <a:rPr lang="en-GB" dirty="0" err="1" smtClean="0"/>
              <a:t>newNode</a:t>
            </a:r>
            <a:endParaRPr lang="en-GB" dirty="0" smtClean="0"/>
          </a:p>
          <a:p>
            <a:endParaRPr lang="en-GB" dirty="0" smtClean="0"/>
          </a:p>
        </p:txBody>
      </p:sp>
      <p:sp>
        <p:nvSpPr>
          <p:cNvPr id="30" name="Rectangle 29"/>
          <p:cNvSpPr/>
          <p:nvPr/>
        </p:nvSpPr>
        <p:spPr>
          <a:xfrm>
            <a:off x="4211960" y="2844099"/>
            <a:ext cx="4572000" cy="203132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smtClean="0"/>
              <a:t> </a:t>
            </a:r>
            <a:r>
              <a:rPr lang="en-GB" dirty="0" err="1" smtClean="0"/>
              <a:t>def</a:t>
            </a:r>
            <a:r>
              <a:rPr lang="en-GB" dirty="0" smtClean="0"/>
              <a:t> </a:t>
            </a:r>
            <a:r>
              <a:rPr lang="en-GB" dirty="0" err="1" smtClean="0"/>
              <a:t>dequeue</a:t>
            </a:r>
            <a:r>
              <a:rPr lang="en-GB" dirty="0" smtClean="0"/>
              <a:t>(self):        </a:t>
            </a:r>
          </a:p>
          <a:p>
            <a:r>
              <a:rPr lang="en-GB" dirty="0" smtClean="0"/>
              <a:t>        if </a:t>
            </a:r>
            <a:r>
              <a:rPr lang="en-GB" dirty="0" err="1" smtClean="0"/>
              <a:t>self.front</a:t>
            </a:r>
            <a:r>
              <a:rPr lang="en-GB" dirty="0" smtClean="0"/>
              <a:t> is not None:</a:t>
            </a:r>
          </a:p>
          <a:p>
            <a:r>
              <a:rPr lang="en-GB" dirty="0" smtClean="0"/>
              <a:t>            temp=</a:t>
            </a:r>
            <a:r>
              <a:rPr lang="en-GB" dirty="0" err="1" smtClean="0"/>
              <a:t>self.front</a:t>
            </a:r>
            <a:endParaRPr lang="en-GB" dirty="0" smtClean="0"/>
          </a:p>
          <a:p>
            <a:r>
              <a:rPr lang="en-GB" dirty="0" smtClean="0"/>
              <a:t>            </a:t>
            </a:r>
            <a:r>
              <a:rPr lang="en-GB" dirty="0" err="1" smtClean="0"/>
              <a:t>self.front</a:t>
            </a:r>
            <a:r>
              <a:rPr lang="en-GB" dirty="0" smtClean="0"/>
              <a:t>=</a:t>
            </a:r>
            <a:r>
              <a:rPr lang="en-GB" dirty="0" err="1" smtClean="0"/>
              <a:t>self.front.next</a:t>
            </a:r>
            <a:endParaRPr lang="en-GB" dirty="0" smtClean="0"/>
          </a:p>
          <a:p>
            <a:r>
              <a:rPr lang="en-GB" dirty="0" smtClean="0"/>
              <a:t>            return temp</a:t>
            </a:r>
          </a:p>
          <a:p>
            <a:r>
              <a:rPr lang="en-GB" dirty="0" smtClean="0"/>
              <a:t>        else:</a:t>
            </a:r>
          </a:p>
          <a:p>
            <a:r>
              <a:rPr lang="en-GB" dirty="0" smtClean="0"/>
              <a:t>            </a:t>
            </a:r>
            <a:r>
              <a:rPr lang="en-GB" dirty="0" err="1" smtClean="0"/>
              <a:t>self.rear</a:t>
            </a:r>
            <a:r>
              <a:rPr lang="en-GB" dirty="0" smtClean="0"/>
              <a:t> = None</a:t>
            </a:r>
            <a:endParaRPr lang="en-GB" dirty="0"/>
          </a:p>
        </p:txBody>
      </p:sp>
    </p:spTree>
    <p:extLst>
      <p:ext uri="{BB962C8B-B14F-4D97-AF65-F5344CB8AC3E}">
        <p14:creationId xmlns:p14="http://schemas.microsoft.com/office/powerpoint/2010/main" val="42833881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Q1</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smtClean="0"/>
              <a:t>Modify the Linked-List Queue implementation to provide the remaining methods needed for a Queue ADT. Namely </a:t>
            </a:r>
            <a:r>
              <a:rPr lang="en-GB" b="1" dirty="0" err="1" smtClean="0"/>
              <a:t>isEmpty</a:t>
            </a:r>
            <a:r>
              <a:rPr lang="en-GB" b="1" dirty="0" smtClean="0"/>
              <a:t>()</a:t>
            </a:r>
            <a:r>
              <a:rPr lang="en-GB" dirty="0" smtClean="0"/>
              <a:t> and </a:t>
            </a:r>
            <a:r>
              <a:rPr lang="en-GB" b="1" dirty="0" smtClean="0"/>
              <a:t>size()</a:t>
            </a:r>
          </a:p>
          <a:p>
            <a:r>
              <a:rPr lang="en-GB" dirty="0" smtClean="0"/>
              <a:t>Hint</a:t>
            </a:r>
          </a:p>
          <a:p>
            <a:pPr lvl="1"/>
            <a:r>
              <a:rPr lang="en-GB" dirty="0" smtClean="0"/>
              <a:t>The implementation of </a:t>
            </a:r>
            <a:r>
              <a:rPr lang="en-GB" b="1" dirty="0" smtClean="0"/>
              <a:t>size() </a:t>
            </a:r>
            <a:r>
              <a:rPr lang="en-GB" dirty="0" smtClean="0"/>
              <a:t>could be achieved by maintaining the size as an instance variable which is updated with </a:t>
            </a:r>
            <a:r>
              <a:rPr lang="en-GB" b="1" dirty="0" err="1" smtClean="0"/>
              <a:t>enqueue</a:t>
            </a:r>
            <a:r>
              <a:rPr lang="en-GB" b="1" dirty="0" smtClean="0"/>
              <a:t>() </a:t>
            </a:r>
            <a:r>
              <a:rPr lang="en-GB" dirty="0" smtClean="0"/>
              <a:t>and </a:t>
            </a:r>
            <a:r>
              <a:rPr lang="en-GB" b="1" dirty="0" err="1" smtClean="0"/>
              <a:t>dequeue</a:t>
            </a:r>
            <a:r>
              <a:rPr lang="en-GB" b="1" dirty="0" smtClean="0"/>
              <a:t>()</a:t>
            </a:r>
            <a:r>
              <a:rPr lang="en-GB" dirty="0" smtClean="0"/>
              <a:t>, or as a method that counts the number of items each time that it is called. The former is generally preferable.</a:t>
            </a:r>
            <a:endParaRPr lang="en-GB" dirty="0"/>
          </a:p>
        </p:txBody>
      </p:sp>
    </p:spTree>
    <p:extLst>
      <p:ext uri="{BB962C8B-B14F-4D97-AF65-F5344CB8AC3E}">
        <p14:creationId xmlns:p14="http://schemas.microsoft.com/office/powerpoint/2010/main" val="259094925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Algorithms</a:t>
            </a:r>
          </a:p>
        </p:txBody>
      </p:sp>
      <p:sp>
        <p:nvSpPr>
          <p:cNvPr id="4099" name="Rectangle 3"/>
          <p:cNvSpPr>
            <a:spLocks noGrp="1" noChangeArrowheads="1"/>
          </p:cNvSpPr>
          <p:nvPr>
            <p:ph type="body" idx="1"/>
          </p:nvPr>
        </p:nvSpPr>
        <p:spPr>
          <a:xfrm>
            <a:off x="457200" y="1600200"/>
            <a:ext cx="8229600" cy="3773015"/>
          </a:xfrm>
        </p:spPr>
        <p:txBody>
          <a:bodyPr>
            <a:normAutofit/>
          </a:bodyPr>
          <a:lstStyle/>
          <a:p>
            <a:pPr lvl="0"/>
            <a:r>
              <a:rPr lang="en-CA" sz="2800" dirty="0" smtClean="0"/>
              <a:t>We will use </a:t>
            </a:r>
            <a:r>
              <a:rPr lang="en-CA" sz="2800" b="1" dirty="0" smtClean="0"/>
              <a:t>sorting</a:t>
            </a:r>
            <a:r>
              <a:rPr lang="en-CA" sz="2800" dirty="0" smtClean="0"/>
              <a:t> as a case study.</a:t>
            </a:r>
          </a:p>
          <a:p>
            <a:pPr lvl="0"/>
            <a:r>
              <a:rPr lang="en-CA" sz="2800" dirty="0" smtClean="0"/>
              <a:t>This is a well-studied problem and conceptually easy to understand (and explain).</a:t>
            </a:r>
          </a:p>
          <a:p>
            <a:pPr lvl="0"/>
            <a:r>
              <a:rPr lang="en-CA" sz="2800" dirty="0" smtClean="0"/>
              <a:t>Note that Python has its own sorting methods (</a:t>
            </a:r>
            <a:r>
              <a:rPr lang="en-CA" sz="2800" dirty="0" err="1" smtClean="0">
                <a:latin typeface="Courier New" pitchFamily="49" charset="0"/>
                <a:cs typeface="Courier New" pitchFamily="49" charset="0"/>
              </a:rPr>
              <a:t>list.sort</a:t>
            </a:r>
            <a:r>
              <a:rPr lang="en-CA" sz="2800" dirty="0" smtClean="0">
                <a:latin typeface="Courier New" pitchFamily="49" charset="0"/>
                <a:cs typeface="Courier New" pitchFamily="49" charset="0"/>
              </a:rPr>
              <a:t>()</a:t>
            </a:r>
            <a:r>
              <a:rPr lang="en-CA" sz="2800" dirty="0" smtClean="0">
                <a:cs typeface="Courier New" pitchFamily="49" charset="0"/>
              </a:rPr>
              <a:t>)</a:t>
            </a:r>
            <a:r>
              <a:rPr lang="en-CA" sz="2800" dirty="0" smtClean="0">
                <a:latin typeface="Courier New" pitchFamily="49" charset="0"/>
                <a:cs typeface="Courier New" pitchFamily="49" charset="0"/>
              </a:rPr>
              <a:t> </a:t>
            </a:r>
            <a:r>
              <a:rPr lang="en-CA" sz="2800" dirty="0" smtClean="0"/>
              <a:t>for example)</a:t>
            </a:r>
          </a:p>
          <a:p>
            <a:pPr lvl="0"/>
            <a:r>
              <a:rPr lang="en-CA" sz="2800" dirty="0" smtClean="0"/>
              <a:t>The methods that we explore here are generally inferior.</a:t>
            </a:r>
            <a:endParaRPr lang="en-US" sz="2800" dirty="0" smtClean="0"/>
          </a:p>
        </p:txBody>
      </p:sp>
    </p:spTree>
    <p:extLst>
      <p:ext uri="{BB962C8B-B14F-4D97-AF65-F5344CB8AC3E}">
        <p14:creationId xmlns:p14="http://schemas.microsoft.com/office/powerpoint/2010/main" val="60314846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Stopping Criteria</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Given a list with </a:t>
            </a:r>
            <a:r>
              <a:rPr lang="en-GB" b="1" dirty="0" smtClean="0"/>
              <a:t>n</a:t>
            </a:r>
            <a:r>
              <a:rPr lang="en-GB" dirty="0" smtClean="0"/>
              <a:t> elements, arrange the list in non-decreasing order (allow for duplicates)</a:t>
            </a:r>
          </a:p>
          <a:p>
            <a:r>
              <a:rPr lang="en-GB" dirty="0" smtClean="0"/>
              <a:t>How do we know when this is achieved?</a:t>
            </a:r>
          </a:p>
          <a:p>
            <a:r>
              <a:rPr lang="en-GB" dirty="0" smtClean="0"/>
              <a:t>We need a </a:t>
            </a:r>
            <a:r>
              <a:rPr lang="en-GB" b="1" dirty="0" smtClean="0"/>
              <a:t>stopping criterion</a:t>
            </a:r>
          </a:p>
          <a:p>
            <a:r>
              <a:rPr lang="en-GB" dirty="0" smtClean="0"/>
              <a:t>In this case,</a:t>
            </a:r>
          </a:p>
          <a:p>
            <a:pPr marL="914400" lvl="1" indent="-457200">
              <a:buFont typeface="+mj-lt"/>
              <a:buAutoNum type="arabicPeriod"/>
            </a:pPr>
            <a:r>
              <a:rPr lang="en-GB" dirty="0" smtClean="0"/>
              <a:t>For each adjacent pair of elements, if the larger indexed element is greater than or equal to the smaller indexed element, the list is sorted</a:t>
            </a:r>
          </a:p>
          <a:p>
            <a:pPr marL="914400" lvl="1" indent="-457200">
              <a:buFont typeface="+mj-lt"/>
              <a:buAutoNum type="arabicPeriod"/>
            </a:pPr>
            <a:r>
              <a:rPr lang="en-GB" dirty="0" smtClean="0"/>
              <a:t>If this is not the case, then we need to change the order in some way</a:t>
            </a:r>
          </a:p>
          <a:p>
            <a:pPr marL="914400" lvl="1" indent="-457200">
              <a:buFont typeface="+mj-lt"/>
              <a:buAutoNum type="arabicPeriod"/>
            </a:pPr>
            <a:r>
              <a:rPr lang="en-GB" dirty="0" smtClean="0"/>
              <a:t>A simple way is to swap adjacent elements when 1. is not true for a given pair</a:t>
            </a:r>
            <a:endParaRPr lang="en-GB" dirty="0"/>
          </a:p>
        </p:txBody>
      </p:sp>
      <p:sp>
        <p:nvSpPr>
          <p:cNvPr id="4" name="TextBox 3"/>
          <p:cNvSpPr txBox="1"/>
          <p:nvPr/>
        </p:nvSpPr>
        <p:spPr>
          <a:xfrm>
            <a:off x="5148064" y="5868171"/>
            <a:ext cx="23535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[8, </a:t>
            </a:r>
            <a:r>
              <a:rPr lang="en-GB" dirty="0"/>
              <a:t>7</a:t>
            </a:r>
            <a:r>
              <a:rPr lang="en-GB" dirty="0" smtClean="0"/>
              <a:t>, </a:t>
            </a:r>
            <a:r>
              <a:rPr lang="en-GB" dirty="0"/>
              <a:t>6</a:t>
            </a:r>
            <a:r>
              <a:rPr lang="en-GB" dirty="0" smtClean="0"/>
              <a:t>, </a:t>
            </a:r>
            <a:r>
              <a:rPr lang="en-GB" dirty="0"/>
              <a:t>5</a:t>
            </a:r>
            <a:r>
              <a:rPr lang="en-GB" dirty="0" smtClean="0"/>
              <a:t>, </a:t>
            </a:r>
            <a:r>
              <a:rPr lang="en-GB" dirty="0"/>
              <a:t>4</a:t>
            </a:r>
            <a:r>
              <a:rPr lang="en-GB" dirty="0" smtClean="0"/>
              <a:t>, </a:t>
            </a:r>
            <a:r>
              <a:rPr lang="en-GB" dirty="0"/>
              <a:t>3</a:t>
            </a:r>
            <a:r>
              <a:rPr lang="en-GB" dirty="0" smtClean="0"/>
              <a:t>, </a:t>
            </a:r>
            <a:r>
              <a:rPr lang="en-GB" dirty="0"/>
              <a:t>2</a:t>
            </a:r>
            <a:r>
              <a:rPr lang="en-GB" dirty="0" smtClean="0"/>
              <a:t>, 1]</a:t>
            </a:r>
            <a:endParaRPr lang="en-GB" dirty="0"/>
          </a:p>
        </p:txBody>
      </p:sp>
    </p:spTree>
    <p:extLst>
      <p:ext uri="{BB962C8B-B14F-4D97-AF65-F5344CB8AC3E}">
        <p14:creationId xmlns:p14="http://schemas.microsoft.com/office/powerpoint/2010/main" val="6272010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err="1" smtClean="0"/>
              <a:t>Pseudocode</a:t>
            </a:r>
            <a:r>
              <a:rPr lang="en-GB" dirty="0" smtClean="0"/>
              <a:t>:</a:t>
            </a:r>
          </a:p>
          <a:p>
            <a:pPr marL="457200" lvl="1" indent="0">
              <a:buNone/>
            </a:pPr>
            <a:r>
              <a:rPr lang="en-GB" dirty="0" smtClean="0"/>
              <a:t>For every index i except the last</a:t>
            </a:r>
          </a:p>
          <a:p>
            <a:pPr marL="914400" lvl="2" indent="0">
              <a:buNone/>
            </a:pPr>
            <a:r>
              <a:rPr lang="en-GB" dirty="0" smtClean="0"/>
              <a:t>If list[i] &gt; list[i+1]</a:t>
            </a:r>
          </a:p>
          <a:p>
            <a:pPr marL="1371600" lvl="3" indent="0">
              <a:buNone/>
            </a:pPr>
            <a:r>
              <a:rPr lang="en-GB" dirty="0"/>
              <a:t>s</a:t>
            </a:r>
            <a:r>
              <a:rPr lang="en-GB" dirty="0" smtClean="0"/>
              <a:t>wap list[i] and list[i+1]</a:t>
            </a:r>
          </a:p>
          <a:p>
            <a:pPr lvl="3"/>
            <a:endParaRPr lang="en-GB" dirty="0" smtClean="0"/>
          </a:p>
          <a:p>
            <a:r>
              <a:rPr lang="en-GB" dirty="0" smtClean="0"/>
              <a:t>Of course, doing this does not guarantee that the list is sorted, but does it guarantee anything?</a:t>
            </a:r>
          </a:p>
          <a:p>
            <a:r>
              <a:rPr lang="en-GB" dirty="0" smtClean="0"/>
              <a:t>YES, after a single pass through the elements, the nth element is guaranteed to be the largest!</a:t>
            </a:r>
          </a:p>
          <a:p>
            <a:r>
              <a:rPr lang="en-GB" dirty="0" smtClean="0"/>
              <a:t>So – we can do it again, reducing the length by one as there is no need to consider the last.</a:t>
            </a:r>
            <a:endParaRPr lang="en-GB" dirty="0"/>
          </a:p>
        </p:txBody>
      </p:sp>
      <p:sp>
        <p:nvSpPr>
          <p:cNvPr id="4" name="TextBox 3"/>
          <p:cNvSpPr txBox="1"/>
          <p:nvPr/>
        </p:nvSpPr>
        <p:spPr>
          <a:xfrm>
            <a:off x="5724127" y="2132856"/>
            <a:ext cx="23535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[7, 6, 5, 4, </a:t>
            </a:r>
            <a:r>
              <a:rPr lang="en-GB" dirty="0"/>
              <a:t>3</a:t>
            </a:r>
            <a:r>
              <a:rPr lang="en-GB" dirty="0" smtClean="0"/>
              <a:t>, </a:t>
            </a:r>
            <a:r>
              <a:rPr lang="en-GB" dirty="0"/>
              <a:t>2</a:t>
            </a:r>
            <a:r>
              <a:rPr lang="en-GB" dirty="0" smtClean="0"/>
              <a:t>, 1, </a:t>
            </a:r>
            <a:r>
              <a:rPr lang="en-GB" dirty="0" smtClean="0">
                <a:solidFill>
                  <a:srgbClr val="FFFF00"/>
                </a:solidFill>
              </a:rPr>
              <a:t>8</a:t>
            </a:r>
            <a:r>
              <a:rPr lang="en-GB" dirty="0" smtClean="0"/>
              <a:t>]</a:t>
            </a:r>
            <a:endParaRPr lang="en-GB" dirty="0"/>
          </a:p>
        </p:txBody>
      </p:sp>
      <p:sp>
        <p:nvSpPr>
          <p:cNvPr id="5" name="TextBox 4"/>
          <p:cNvSpPr txBox="1"/>
          <p:nvPr/>
        </p:nvSpPr>
        <p:spPr>
          <a:xfrm>
            <a:off x="5796136" y="5877272"/>
            <a:ext cx="23535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[6, </a:t>
            </a:r>
            <a:r>
              <a:rPr lang="en-GB" dirty="0"/>
              <a:t>5</a:t>
            </a:r>
            <a:r>
              <a:rPr lang="en-GB" dirty="0" smtClean="0"/>
              <a:t>, </a:t>
            </a:r>
            <a:r>
              <a:rPr lang="en-GB" dirty="0"/>
              <a:t>4</a:t>
            </a:r>
            <a:r>
              <a:rPr lang="en-GB" dirty="0" smtClean="0"/>
              <a:t>, </a:t>
            </a:r>
            <a:r>
              <a:rPr lang="en-GB" dirty="0"/>
              <a:t>3</a:t>
            </a:r>
            <a:r>
              <a:rPr lang="en-GB" dirty="0" smtClean="0"/>
              <a:t>, 2, </a:t>
            </a:r>
            <a:r>
              <a:rPr lang="en-GB" dirty="0"/>
              <a:t>1</a:t>
            </a:r>
            <a:r>
              <a:rPr lang="en-GB" dirty="0" smtClean="0"/>
              <a:t>, </a:t>
            </a:r>
            <a:r>
              <a:rPr lang="en-GB" dirty="0">
                <a:solidFill>
                  <a:srgbClr val="FFFF00"/>
                </a:solidFill>
              </a:rPr>
              <a:t>7</a:t>
            </a:r>
            <a:r>
              <a:rPr lang="en-GB" dirty="0" smtClean="0"/>
              <a:t>, </a:t>
            </a:r>
            <a:r>
              <a:rPr lang="en-GB" dirty="0" smtClean="0">
                <a:solidFill>
                  <a:srgbClr val="FFFF00"/>
                </a:solidFill>
              </a:rPr>
              <a:t>8</a:t>
            </a:r>
            <a:r>
              <a:rPr lang="en-GB" dirty="0" smtClean="0"/>
              <a:t>]</a:t>
            </a:r>
            <a:endParaRPr lang="en-GB" dirty="0"/>
          </a:p>
        </p:txBody>
      </p:sp>
      <p:sp>
        <p:nvSpPr>
          <p:cNvPr id="6" name="TextBox 5"/>
          <p:cNvSpPr txBox="1"/>
          <p:nvPr/>
        </p:nvSpPr>
        <p:spPr>
          <a:xfrm>
            <a:off x="5724126" y="1340768"/>
            <a:ext cx="23535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[8, </a:t>
            </a:r>
            <a:r>
              <a:rPr lang="en-GB" dirty="0"/>
              <a:t>7</a:t>
            </a:r>
            <a:r>
              <a:rPr lang="en-GB" dirty="0" smtClean="0"/>
              <a:t>, </a:t>
            </a:r>
            <a:r>
              <a:rPr lang="en-GB" dirty="0"/>
              <a:t>6</a:t>
            </a:r>
            <a:r>
              <a:rPr lang="en-GB" dirty="0" smtClean="0"/>
              <a:t>, </a:t>
            </a:r>
            <a:r>
              <a:rPr lang="en-GB" dirty="0"/>
              <a:t>5</a:t>
            </a:r>
            <a:r>
              <a:rPr lang="en-GB" dirty="0" smtClean="0"/>
              <a:t>, </a:t>
            </a:r>
            <a:r>
              <a:rPr lang="en-GB" dirty="0"/>
              <a:t>4</a:t>
            </a:r>
            <a:r>
              <a:rPr lang="en-GB" dirty="0" smtClean="0"/>
              <a:t>, </a:t>
            </a:r>
            <a:r>
              <a:rPr lang="en-GB" dirty="0"/>
              <a:t>3</a:t>
            </a:r>
            <a:r>
              <a:rPr lang="en-GB" dirty="0" smtClean="0"/>
              <a:t>, </a:t>
            </a:r>
            <a:r>
              <a:rPr lang="en-GB" dirty="0"/>
              <a:t>2</a:t>
            </a:r>
            <a:r>
              <a:rPr lang="en-GB" dirty="0" smtClean="0"/>
              <a:t>, 1]</a:t>
            </a:r>
            <a:endParaRPr lang="en-GB" dirty="0"/>
          </a:p>
        </p:txBody>
      </p:sp>
    </p:spTree>
    <p:extLst>
      <p:ext uri="{BB962C8B-B14F-4D97-AF65-F5344CB8AC3E}">
        <p14:creationId xmlns:p14="http://schemas.microsoft.com/office/powerpoint/2010/main" val="212918869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Bubblesort</a:t>
            </a:r>
            <a:endParaRPr lang="en-GB" dirty="0"/>
          </a:p>
        </p:txBody>
      </p:sp>
      <p:sp>
        <p:nvSpPr>
          <p:cNvPr id="3" name="Content Placeholder 2"/>
          <p:cNvSpPr>
            <a:spLocks noGrp="1"/>
          </p:cNvSpPr>
          <p:nvPr>
            <p:ph idx="1"/>
          </p:nvPr>
        </p:nvSpPr>
        <p:spPr>
          <a:xfrm>
            <a:off x="251520" y="1384548"/>
            <a:ext cx="4536504" cy="4953000"/>
          </a:xfrm>
        </p:spPr>
        <p:style>
          <a:lnRef idx="3">
            <a:schemeClr val="lt1"/>
          </a:lnRef>
          <a:fillRef idx="1">
            <a:schemeClr val="accent1"/>
          </a:fillRef>
          <a:effectRef idx="1">
            <a:schemeClr val="accent1"/>
          </a:effectRef>
          <a:fontRef idx="minor">
            <a:schemeClr val="lt1"/>
          </a:fontRef>
        </p:style>
        <p:txBody>
          <a:bodyPr>
            <a:normAutofit/>
          </a:bodyPr>
          <a:lstStyle/>
          <a:p>
            <a:pPr marL="0" indent="0">
              <a:buNone/>
            </a:pPr>
            <a:r>
              <a:rPr lang="en-GB" sz="2000" dirty="0" err="1" smtClean="0"/>
              <a:t>def</a:t>
            </a:r>
            <a:r>
              <a:rPr lang="en-GB" sz="2000" dirty="0" smtClean="0"/>
              <a:t> </a:t>
            </a:r>
            <a:r>
              <a:rPr lang="en-GB" sz="2000" dirty="0" err="1" smtClean="0"/>
              <a:t>bubblesort</a:t>
            </a:r>
            <a:r>
              <a:rPr lang="en-GB" sz="2000" dirty="0" smtClean="0"/>
              <a:t>(</a:t>
            </a:r>
            <a:r>
              <a:rPr lang="en-GB" sz="2000" dirty="0" err="1" smtClean="0"/>
              <a:t>aList</a:t>
            </a:r>
            <a:r>
              <a:rPr lang="en-GB" sz="2000" dirty="0" smtClean="0"/>
              <a:t>):</a:t>
            </a:r>
          </a:p>
          <a:p>
            <a:pPr marL="0" indent="0">
              <a:buNone/>
            </a:pPr>
            <a:r>
              <a:rPr lang="en-GB" sz="2000" dirty="0" smtClean="0"/>
              <a:t>    for i in range( 0, </a:t>
            </a:r>
            <a:r>
              <a:rPr lang="en-GB" sz="2000" dirty="0" err="1" smtClean="0"/>
              <a:t>len</a:t>
            </a:r>
            <a:r>
              <a:rPr lang="en-GB" sz="2000" dirty="0" smtClean="0"/>
              <a:t>(</a:t>
            </a:r>
            <a:r>
              <a:rPr lang="en-GB" sz="2000" dirty="0" err="1" smtClean="0"/>
              <a:t>aList</a:t>
            </a:r>
            <a:r>
              <a:rPr lang="en-GB" sz="2000" dirty="0" smtClean="0"/>
              <a:t>)-1):</a:t>
            </a:r>
          </a:p>
          <a:p>
            <a:pPr marL="0" indent="0">
              <a:buNone/>
            </a:pPr>
            <a:r>
              <a:rPr lang="en-GB" sz="2000" dirty="0" smtClean="0"/>
              <a:t>        bubble(</a:t>
            </a:r>
            <a:r>
              <a:rPr lang="en-GB" sz="2000" dirty="0" err="1" smtClean="0"/>
              <a:t>aList</a:t>
            </a:r>
            <a:r>
              <a:rPr lang="en-GB" sz="2000" dirty="0" smtClean="0"/>
              <a:t>, i)</a:t>
            </a:r>
          </a:p>
          <a:p>
            <a:pPr marL="0" indent="0">
              <a:buNone/>
            </a:pPr>
            <a:endParaRPr lang="en-GB" sz="2000" dirty="0" smtClean="0"/>
          </a:p>
          <a:p>
            <a:pPr marL="0" indent="0">
              <a:buNone/>
            </a:pPr>
            <a:r>
              <a:rPr lang="en-GB" sz="2000" dirty="0" err="1" smtClean="0"/>
              <a:t>def</a:t>
            </a:r>
            <a:r>
              <a:rPr lang="en-GB" sz="2000" dirty="0" smtClean="0"/>
              <a:t> bubble(</a:t>
            </a:r>
            <a:r>
              <a:rPr lang="en-GB" sz="2000" dirty="0" err="1" smtClean="0"/>
              <a:t>aList,i</a:t>
            </a:r>
            <a:r>
              <a:rPr lang="en-GB" sz="2000" dirty="0" smtClean="0"/>
              <a:t>):</a:t>
            </a:r>
          </a:p>
          <a:p>
            <a:pPr marL="0" indent="0">
              <a:buNone/>
            </a:pPr>
            <a:r>
              <a:rPr lang="en-GB" sz="2000" dirty="0" smtClean="0"/>
              <a:t>    for j in range(0,len(</a:t>
            </a:r>
            <a:r>
              <a:rPr lang="en-GB" sz="2000" dirty="0" err="1" smtClean="0"/>
              <a:t>aList</a:t>
            </a:r>
            <a:r>
              <a:rPr lang="en-GB" sz="2000" dirty="0" smtClean="0"/>
              <a:t>)-i-1):</a:t>
            </a:r>
          </a:p>
          <a:p>
            <a:pPr marL="0" indent="0">
              <a:buNone/>
            </a:pPr>
            <a:r>
              <a:rPr lang="en-GB" sz="2000" dirty="0" smtClean="0"/>
              <a:t>        if </a:t>
            </a:r>
            <a:r>
              <a:rPr lang="en-GB" sz="2000" dirty="0" err="1" smtClean="0"/>
              <a:t>aList</a:t>
            </a:r>
            <a:r>
              <a:rPr lang="en-GB" sz="2000" dirty="0" smtClean="0"/>
              <a:t>[j]&gt;</a:t>
            </a:r>
            <a:r>
              <a:rPr lang="en-GB" sz="2000" dirty="0" err="1" smtClean="0"/>
              <a:t>aList</a:t>
            </a:r>
            <a:r>
              <a:rPr lang="en-GB" sz="2000" dirty="0" smtClean="0"/>
              <a:t>[j+1]:</a:t>
            </a:r>
          </a:p>
          <a:p>
            <a:pPr marL="0" indent="0">
              <a:buNone/>
            </a:pPr>
            <a:r>
              <a:rPr lang="en-GB" sz="2000" dirty="0" smtClean="0"/>
              <a:t>              </a:t>
            </a:r>
            <a:r>
              <a:rPr lang="en-GB" sz="2000" dirty="0" err="1" smtClean="0">
                <a:solidFill>
                  <a:srgbClr val="7030A0"/>
                </a:solidFill>
              </a:rPr>
              <a:t>aList</a:t>
            </a:r>
            <a:r>
              <a:rPr lang="en-GB" sz="2000" dirty="0" smtClean="0">
                <a:solidFill>
                  <a:srgbClr val="7030A0"/>
                </a:solidFill>
              </a:rPr>
              <a:t>[j],</a:t>
            </a:r>
            <a:r>
              <a:rPr lang="en-GB" sz="2000" dirty="0" err="1" smtClean="0">
                <a:solidFill>
                  <a:srgbClr val="7030A0"/>
                </a:solidFill>
              </a:rPr>
              <a:t>aList</a:t>
            </a:r>
            <a:r>
              <a:rPr lang="en-GB" sz="2000" dirty="0" smtClean="0">
                <a:solidFill>
                  <a:srgbClr val="7030A0"/>
                </a:solidFill>
              </a:rPr>
              <a:t>[j+1]=</a:t>
            </a:r>
            <a:r>
              <a:rPr lang="en-GB" sz="2000" dirty="0" err="1" smtClean="0">
                <a:solidFill>
                  <a:srgbClr val="7030A0"/>
                </a:solidFill>
              </a:rPr>
              <a:t>aList</a:t>
            </a:r>
            <a:r>
              <a:rPr lang="en-GB" sz="2000" dirty="0" smtClean="0">
                <a:solidFill>
                  <a:srgbClr val="7030A0"/>
                </a:solidFill>
              </a:rPr>
              <a:t>[j+1],</a:t>
            </a:r>
            <a:r>
              <a:rPr lang="en-GB" sz="2000" dirty="0" err="1" smtClean="0">
                <a:solidFill>
                  <a:srgbClr val="7030A0"/>
                </a:solidFill>
              </a:rPr>
              <a:t>aList</a:t>
            </a:r>
            <a:r>
              <a:rPr lang="en-GB" sz="2000" dirty="0" smtClean="0">
                <a:solidFill>
                  <a:srgbClr val="7030A0"/>
                </a:solidFill>
              </a:rPr>
              <a:t>[j]</a:t>
            </a:r>
          </a:p>
          <a:p>
            <a:pPr marL="0" indent="0">
              <a:buNone/>
            </a:pPr>
            <a:r>
              <a:rPr lang="en-GB" sz="2000" dirty="0" smtClean="0"/>
              <a:t>al=[2,3,1,5,6,4]</a:t>
            </a:r>
          </a:p>
          <a:p>
            <a:pPr marL="0" indent="0">
              <a:buNone/>
            </a:pPr>
            <a:r>
              <a:rPr lang="en-GB" sz="2000" dirty="0" err="1" smtClean="0"/>
              <a:t>bubblesort</a:t>
            </a:r>
            <a:r>
              <a:rPr lang="en-GB" sz="2000" dirty="0" smtClean="0"/>
              <a:t>(al)</a:t>
            </a:r>
          </a:p>
          <a:p>
            <a:pPr marL="0" indent="0">
              <a:buNone/>
            </a:pPr>
            <a:r>
              <a:rPr lang="en-GB" sz="2000" dirty="0" smtClean="0"/>
              <a:t>print(al)</a:t>
            </a:r>
            <a:endParaRPr lang="en-GB" sz="2000" dirty="0"/>
          </a:p>
        </p:txBody>
      </p:sp>
      <p:sp>
        <p:nvSpPr>
          <p:cNvPr id="4" name="TextBox 3"/>
          <p:cNvSpPr txBox="1"/>
          <p:nvPr/>
        </p:nvSpPr>
        <p:spPr>
          <a:xfrm>
            <a:off x="5908275" y="1436583"/>
            <a:ext cx="1915909"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GB" dirty="0" smtClean="0"/>
              <a:t>OR: </a:t>
            </a:r>
          </a:p>
          <a:p>
            <a:r>
              <a:rPr lang="en-GB" dirty="0"/>
              <a:t>t</a:t>
            </a:r>
            <a:r>
              <a:rPr lang="en-GB" dirty="0" smtClean="0"/>
              <a:t>emp = </a:t>
            </a:r>
            <a:r>
              <a:rPr lang="en-GB" dirty="0" err="1" smtClean="0"/>
              <a:t>aList</a:t>
            </a:r>
            <a:r>
              <a:rPr lang="en-GB" dirty="0" smtClean="0"/>
              <a:t>[j]</a:t>
            </a:r>
          </a:p>
          <a:p>
            <a:r>
              <a:rPr lang="en-GB" dirty="0" err="1" smtClean="0"/>
              <a:t>aList</a:t>
            </a:r>
            <a:r>
              <a:rPr lang="en-GB" dirty="0" smtClean="0"/>
              <a:t>[j]=</a:t>
            </a:r>
            <a:r>
              <a:rPr lang="en-GB" dirty="0" err="1" smtClean="0"/>
              <a:t>aList</a:t>
            </a:r>
            <a:r>
              <a:rPr lang="en-GB" dirty="0" smtClean="0"/>
              <a:t>[j+1]</a:t>
            </a:r>
          </a:p>
          <a:p>
            <a:r>
              <a:rPr lang="en-GB" dirty="0" err="1" smtClean="0"/>
              <a:t>aList</a:t>
            </a:r>
            <a:r>
              <a:rPr lang="en-GB" dirty="0" smtClean="0"/>
              <a:t>[j+1]=temp</a:t>
            </a:r>
            <a:endParaRPr lang="en-GB" dirty="0"/>
          </a:p>
        </p:txBody>
      </p:sp>
      <p:cxnSp>
        <p:nvCxnSpPr>
          <p:cNvPr id="5" name="Straight Arrow Connector 4"/>
          <p:cNvCxnSpPr/>
          <p:nvPr/>
        </p:nvCxnSpPr>
        <p:spPr>
          <a:xfrm flipV="1">
            <a:off x="4860032" y="2636912"/>
            <a:ext cx="936104"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5111124" y="5176375"/>
            <a:ext cx="183415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[2, 3, 1, 5, 6, 4]</a:t>
            </a:r>
            <a:endParaRPr lang="en-GB" dirty="0"/>
          </a:p>
        </p:txBody>
      </p:sp>
      <p:sp>
        <p:nvSpPr>
          <p:cNvPr id="7" name="TextBox 6"/>
          <p:cNvSpPr txBox="1"/>
          <p:nvPr/>
        </p:nvSpPr>
        <p:spPr>
          <a:xfrm>
            <a:off x="5111124" y="5611402"/>
            <a:ext cx="183191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[3, </a:t>
            </a:r>
            <a:r>
              <a:rPr lang="en-GB" dirty="0"/>
              <a:t>1</a:t>
            </a:r>
            <a:r>
              <a:rPr lang="en-GB" dirty="0" smtClean="0"/>
              <a:t>, 2, 5, </a:t>
            </a:r>
            <a:r>
              <a:rPr lang="en-GB" dirty="0"/>
              <a:t>4</a:t>
            </a:r>
            <a:r>
              <a:rPr lang="en-GB" dirty="0" smtClean="0"/>
              <a:t>, </a:t>
            </a:r>
            <a:r>
              <a:rPr lang="en-GB" dirty="0" smtClean="0">
                <a:solidFill>
                  <a:srgbClr val="FFFF00"/>
                </a:solidFill>
              </a:rPr>
              <a:t>6</a:t>
            </a:r>
            <a:r>
              <a:rPr lang="en-GB" dirty="0" smtClean="0"/>
              <a:t>]</a:t>
            </a:r>
            <a:endParaRPr lang="en-GB" dirty="0"/>
          </a:p>
        </p:txBody>
      </p:sp>
      <p:sp>
        <p:nvSpPr>
          <p:cNvPr id="8" name="TextBox 7"/>
          <p:cNvSpPr txBox="1"/>
          <p:nvPr/>
        </p:nvSpPr>
        <p:spPr>
          <a:xfrm>
            <a:off x="7095436" y="5170015"/>
            <a:ext cx="183191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[3, </a:t>
            </a:r>
            <a:r>
              <a:rPr lang="en-GB" dirty="0"/>
              <a:t>1</a:t>
            </a:r>
            <a:r>
              <a:rPr lang="en-GB" dirty="0" smtClean="0"/>
              <a:t>, 2, 5, 4, </a:t>
            </a:r>
            <a:r>
              <a:rPr lang="en-GB" dirty="0" smtClean="0">
                <a:solidFill>
                  <a:srgbClr val="FF0000"/>
                </a:solidFill>
              </a:rPr>
              <a:t>6</a:t>
            </a:r>
            <a:r>
              <a:rPr lang="en-GB" dirty="0" smtClean="0"/>
              <a:t>]</a:t>
            </a:r>
            <a:endParaRPr lang="en-GB" dirty="0"/>
          </a:p>
        </p:txBody>
      </p:sp>
      <p:sp>
        <p:nvSpPr>
          <p:cNvPr id="9" name="TextBox 8"/>
          <p:cNvSpPr txBox="1"/>
          <p:nvPr/>
        </p:nvSpPr>
        <p:spPr>
          <a:xfrm>
            <a:off x="7095436" y="5611402"/>
            <a:ext cx="183191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2, 3, </a:t>
            </a:r>
            <a:r>
              <a:rPr lang="en-GB" dirty="0"/>
              <a:t>4</a:t>
            </a:r>
            <a:r>
              <a:rPr lang="en-GB" dirty="0" smtClean="0"/>
              <a:t>, </a:t>
            </a:r>
            <a:r>
              <a:rPr lang="en-GB" dirty="0">
                <a:solidFill>
                  <a:srgbClr val="FFFF00"/>
                </a:solidFill>
              </a:rPr>
              <a:t>5</a:t>
            </a:r>
            <a:r>
              <a:rPr lang="en-GB" dirty="0" smtClean="0"/>
              <a:t>, </a:t>
            </a:r>
            <a:r>
              <a:rPr lang="en-GB" dirty="0" smtClean="0">
                <a:solidFill>
                  <a:srgbClr val="FF0000"/>
                </a:solidFill>
              </a:rPr>
              <a:t>6</a:t>
            </a:r>
            <a:r>
              <a:rPr lang="en-GB" dirty="0" smtClean="0"/>
              <a:t>]</a:t>
            </a:r>
            <a:endParaRPr lang="en-GB" dirty="0"/>
          </a:p>
        </p:txBody>
      </p:sp>
      <p:sp>
        <p:nvSpPr>
          <p:cNvPr id="10" name="TextBox 9"/>
          <p:cNvSpPr txBox="1"/>
          <p:nvPr/>
        </p:nvSpPr>
        <p:spPr>
          <a:xfrm>
            <a:off x="5463282" y="4700343"/>
            <a:ext cx="889987" cy="369332"/>
          </a:xfrm>
          <a:prstGeom prst="rect">
            <a:avLst/>
          </a:prstGeom>
          <a:noFill/>
        </p:spPr>
        <p:txBody>
          <a:bodyPr wrap="none" rtlCol="0">
            <a:spAutoFit/>
          </a:bodyPr>
          <a:lstStyle/>
          <a:p>
            <a:r>
              <a:rPr lang="en-GB" dirty="0" smtClean="0"/>
              <a:t>Pass 1</a:t>
            </a:r>
            <a:endParaRPr lang="en-GB" dirty="0"/>
          </a:p>
        </p:txBody>
      </p:sp>
      <p:sp>
        <p:nvSpPr>
          <p:cNvPr id="11" name="TextBox 10"/>
          <p:cNvSpPr txBox="1"/>
          <p:nvPr/>
        </p:nvSpPr>
        <p:spPr>
          <a:xfrm>
            <a:off x="7499864" y="4700343"/>
            <a:ext cx="889987" cy="369332"/>
          </a:xfrm>
          <a:prstGeom prst="rect">
            <a:avLst/>
          </a:prstGeom>
          <a:noFill/>
        </p:spPr>
        <p:txBody>
          <a:bodyPr wrap="none" rtlCol="0">
            <a:spAutoFit/>
          </a:bodyPr>
          <a:lstStyle/>
          <a:p>
            <a:r>
              <a:rPr lang="en-GB" dirty="0" smtClean="0"/>
              <a:t>Pass 2</a:t>
            </a:r>
            <a:endParaRPr lang="en-GB" dirty="0"/>
          </a:p>
        </p:txBody>
      </p:sp>
    </p:spTree>
    <p:extLst>
      <p:ext uri="{BB962C8B-B14F-4D97-AF65-F5344CB8AC3E}">
        <p14:creationId xmlns:p14="http://schemas.microsoft.com/office/powerpoint/2010/main" val="251556685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p:txBody>
          <a:bodyPr>
            <a:normAutofit fontScale="92500"/>
          </a:bodyPr>
          <a:lstStyle/>
          <a:p>
            <a:r>
              <a:rPr lang="en-GB" dirty="0" err="1" smtClean="0"/>
              <a:t>Bubblesort</a:t>
            </a:r>
            <a:r>
              <a:rPr lang="en-GB" dirty="0" smtClean="0"/>
              <a:t>, as implemented, is an O(n</a:t>
            </a:r>
            <a:r>
              <a:rPr lang="en-GB" baseline="30000" dirty="0" smtClean="0"/>
              <a:t>2</a:t>
            </a:r>
            <a:r>
              <a:rPr lang="en-GB" dirty="0" smtClean="0"/>
              <a:t>) algorithm. The number of operations performed and thus the total time taken is proportional to the square of the number of elements ((n-1) x (n-2) x (n-3) …)</a:t>
            </a:r>
          </a:p>
          <a:p>
            <a:r>
              <a:rPr lang="en-GB" dirty="0" smtClean="0"/>
              <a:t>This can be </a:t>
            </a:r>
            <a:r>
              <a:rPr lang="en-GB" dirty="0" smtClean="0">
                <a:solidFill>
                  <a:srgbClr val="7030A0"/>
                </a:solidFill>
              </a:rPr>
              <a:t>slightly improved</a:t>
            </a:r>
            <a:r>
              <a:rPr lang="en-GB" dirty="0" smtClean="0"/>
              <a:t> upon by only making swaps when they are necessary – </a:t>
            </a:r>
            <a:r>
              <a:rPr lang="en-GB" dirty="0" err="1" smtClean="0"/>
              <a:t>ie</a:t>
            </a:r>
            <a:r>
              <a:rPr lang="en-GB" dirty="0" smtClean="0"/>
              <a:t>, detecting when the list is already sorted (when no swap has occurred in the most recent pass).</a:t>
            </a:r>
            <a:endParaRPr lang="en-GB" dirty="0"/>
          </a:p>
        </p:txBody>
      </p:sp>
    </p:spTree>
    <p:extLst>
      <p:ext uri="{BB962C8B-B14F-4D97-AF65-F5344CB8AC3E}">
        <p14:creationId xmlns:p14="http://schemas.microsoft.com/office/powerpoint/2010/main" val="362565219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Optimisation</a:t>
            </a:r>
            <a:endParaRPr lang="en-GB" dirty="0"/>
          </a:p>
        </p:txBody>
      </p:sp>
      <p:sp>
        <p:nvSpPr>
          <p:cNvPr id="3" name="Content Placeholder 2"/>
          <p:cNvSpPr>
            <a:spLocks noGrp="1"/>
          </p:cNvSpPr>
          <p:nvPr>
            <p:ph idx="1"/>
          </p:nvPr>
        </p:nvSpPr>
        <p:spPr/>
        <p:txBody>
          <a:bodyPr/>
          <a:lstStyle/>
          <a:p>
            <a:r>
              <a:rPr lang="en-GB" sz="2800" dirty="0" smtClean="0"/>
              <a:t>Can we reduce the number of swaps?</a:t>
            </a:r>
          </a:p>
          <a:p>
            <a:pPr lvl="1"/>
            <a:r>
              <a:rPr lang="en-GB" sz="2400" dirty="0" smtClean="0"/>
              <a:t>At the end of each of the outer loops that we have defined, we guarantee that the last element is the largest. That is ALL that is guaranteed. (This is known as a loop </a:t>
            </a:r>
            <a:r>
              <a:rPr lang="en-GB" sz="2400" b="1" dirty="0" smtClean="0"/>
              <a:t>invariant</a:t>
            </a:r>
            <a:r>
              <a:rPr lang="en-GB" sz="2400" dirty="0" smtClean="0"/>
              <a:t>)</a:t>
            </a:r>
          </a:p>
          <a:p>
            <a:pPr lvl="1"/>
            <a:r>
              <a:rPr lang="en-GB" sz="2400" dirty="0" smtClean="0"/>
              <a:t>Thus we could achieve the same by finding the maximum value in the part of the list not yet sorted and swap it with the last element (of that part).</a:t>
            </a:r>
          </a:p>
          <a:p>
            <a:r>
              <a:rPr lang="en-GB" sz="2800" dirty="0" smtClean="0"/>
              <a:t>This gives us the SELECTION SORT algorithm</a:t>
            </a:r>
            <a:endParaRPr lang="en-GB" sz="2800" dirty="0"/>
          </a:p>
        </p:txBody>
      </p:sp>
    </p:spTree>
    <p:extLst>
      <p:ext uri="{BB962C8B-B14F-4D97-AF65-F5344CB8AC3E}">
        <p14:creationId xmlns:p14="http://schemas.microsoft.com/office/powerpoint/2010/main" val="335996149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Sort</a:t>
            </a:r>
            <a:endParaRPr lang="en-GB" dirty="0"/>
          </a:p>
        </p:txBody>
      </p:sp>
      <p:sp>
        <p:nvSpPr>
          <p:cNvPr id="3" name="Content Placeholder 2"/>
          <p:cNvSpPr>
            <a:spLocks noGrp="1"/>
          </p:cNvSpPr>
          <p:nvPr>
            <p:ph idx="1"/>
          </p:nvPr>
        </p:nvSpPr>
        <p:spPr>
          <a:xfrm>
            <a:off x="4139952" y="1295400"/>
            <a:ext cx="4851648" cy="1413520"/>
          </a:xfrm>
        </p:spPr>
        <p:txBody>
          <a:bodyPr>
            <a:normAutofit fontScale="85000" lnSpcReduction="20000"/>
          </a:bodyPr>
          <a:lstStyle/>
          <a:p>
            <a:r>
              <a:rPr lang="en-GB" dirty="0" smtClean="0"/>
              <a:t>The algorithm keeps track of the maximum value as it scans through the list, and swaps this into place</a:t>
            </a:r>
            <a:endParaRPr lang="en-GB" dirty="0"/>
          </a:p>
        </p:txBody>
      </p:sp>
      <p:sp>
        <p:nvSpPr>
          <p:cNvPr id="4" name="Rectangle 3"/>
          <p:cNvSpPr/>
          <p:nvPr/>
        </p:nvSpPr>
        <p:spPr>
          <a:xfrm>
            <a:off x="434304" y="1988840"/>
            <a:ext cx="3921671" cy="424731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err="1" smtClean="0"/>
              <a:t>def</a:t>
            </a:r>
            <a:r>
              <a:rPr lang="en-GB" dirty="0" smtClean="0"/>
              <a:t> </a:t>
            </a:r>
            <a:r>
              <a:rPr lang="en-GB" dirty="0" err="1" smtClean="0"/>
              <a:t>selectionsort</a:t>
            </a:r>
            <a:r>
              <a:rPr lang="en-GB" dirty="0" smtClean="0"/>
              <a:t>(</a:t>
            </a:r>
            <a:r>
              <a:rPr lang="en-GB" dirty="0" err="1" smtClean="0"/>
              <a:t>aList</a:t>
            </a:r>
            <a:r>
              <a:rPr lang="en-GB" dirty="0" smtClean="0"/>
              <a:t>):</a:t>
            </a:r>
          </a:p>
          <a:p>
            <a:r>
              <a:rPr lang="en-GB" dirty="0" smtClean="0"/>
              <a:t>    for i in range(</a:t>
            </a:r>
            <a:r>
              <a:rPr lang="en-GB" dirty="0" err="1" smtClean="0"/>
              <a:t>len</a:t>
            </a:r>
            <a:r>
              <a:rPr lang="en-GB" dirty="0" smtClean="0"/>
              <a:t>(</a:t>
            </a:r>
            <a:r>
              <a:rPr lang="en-GB" dirty="0" err="1" smtClean="0"/>
              <a:t>aList</a:t>
            </a:r>
            <a:r>
              <a:rPr lang="en-GB" dirty="0" smtClean="0"/>
              <a:t>)):</a:t>
            </a:r>
          </a:p>
          <a:p>
            <a:r>
              <a:rPr lang="en-GB" dirty="0" smtClean="0"/>
              <a:t>       select(</a:t>
            </a:r>
            <a:r>
              <a:rPr lang="en-GB" dirty="0" err="1" smtClean="0"/>
              <a:t>aList</a:t>
            </a:r>
            <a:r>
              <a:rPr lang="en-GB" dirty="0" smtClean="0"/>
              <a:t>, </a:t>
            </a:r>
            <a:r>
              <a:rPr lang="en-GB" dirty="0" err="1" smtClean="0"/>
              <a:t>i</a:t>
            </a:r>
            <a:r>
              <a:rPr lang="en-GB" dirty="0" smtClean="0"/>
              <a:t>)</a:t>
            </a:r>
          </a:p>
          <a:p>
            <a:endParaRPr lang="en-GB" dirty="0" smtClean="0"/>
          </a:p>
          <a:p>
            <a:r>
              <a:rPr lang="en-GB" dirty="0" err="1" smtClean="0"/>
              <a:t>def</a:t>
            </a:r>
            <a:r>
              <a:rPr lang="en-GB" dirty="0" smtClean="0"/>
              <a:t> select(</a:t>
            </a:r>
            <a:r>
              <a:rPr lang="en-GB" dirty="0" err="1" smtClean="0"/>
              <a:t>aList</a:t>
            </a:r>
            <a:r>
              <a:rPr lang="en-GB" dirty="0" smtClean="0"/>
              <a:t>, i):</a:t>
            </a:r>
          </a:p>
          <a:p>
            <a:r>
              <a:rPr lang="en-GB" dirty="0" smtClean="0"/>
              <a:t>    top = </a:t>
            </a:r>
            <a:r>
              <a:rPr lang="en-GB" dirty="0" err="1" smtClean="0"/>
              <a:t>len</a:t>
            </a:r>
            <a:r>
              <a:rPr lang="en-GB" dirty="0" smtClean="0"/>
              <a:t>(</a:t>
            </a:r>
            <a:r>
              <a:rPr lang="en-GB" dirty="0" err="1" smtClean="0"/>
              <a:t>aList</a:t>
            </a:r>
            <a:r>
              <a:rPr lang="en-GB" dirty="0" smtClean="0"/>
              <a:t>)-i-1</a:t>
            </a:r>
          </a:p>
          <a:p>
            <a:r>
              <a:rPr lang="en-GB" dirty="0" smtClean="0"/>
              <a:t>    for j in range(top):</a:t>
            </a:r>
          </a:p>
          <a:p>
            <a:r>
              <a:rPr lang="en-GB" dirty="0" smtClean="0"/>
              <a:t>        if (</a:t>
            </a:r>
            <a:r>
              <a:rPr lang="en-GB" dirty="0" err="1" smtClean="0"/>
              <a:t>aList</a:t>
            </a:r>
            <a:r>
              <a:rPr lang="en-GB" dirty="0" smtClean="0"/>
              <a:t>[j]&gt;</a:t>
            </a:r>
            <a:r>
              <a:rPr lang="en-GB" dirty="0" err="1" smtClean="0"/>
              <a:t>aList</a:t>
            </a:r>
            <a:r>
              <a:rPr lang="en-GB" dirty="0" smtClean="0"/>
              <a:t>[top]):</a:t>
            </a:r>
          </a:p>
          <a:p>
            <a:r>
              <a:rPr lang="en-GB" dirty="0" smtClean="0"/>
              <a:t>            top = j</a:t>
            </a:r>
          </a:p>
          <a:p>
            <a:r>
              <a:rPr lang="en-GB" dirty="0" smtClean="0"/>
              <a:t>    </a:t>
            </a:r>
            <a:r>
              <a:rPr lang="en-GB" dirty="0" err="1" smtClean="0"/>
              <a:t>aList</a:t>
            </a:r>
            <a:r>
              <a:rPr lang="en-GB" dirty="0" smtClean="0"/>
              <a:t>[top],</a:t>
            </a:r>
            <a:r>
              <a:rPr lang="en-GB" dirty="0" err="1" smtClean="0"/>
              <a:t>aList</a:t>
            </a:r>
            <a:r>
              <a:rPr lang="en-GB" dirty="0" smtClean="0"/>
              <a:t>[</a:t>
            </a:r>
            <a:r>
              <a:rPr lang="en-GB" dirty="0" err="1" smtClean="0"/>
              <a:t>len</a:t>
            </a:r>
            <a:r>
              <a:rPr lang="en-GB" dirty="0" smtClean="0"/>
              <a:t>(</a:t>
            </a:r>
            <a:r>
              <a:rPr lang="en-GB" dirty="0" err="1" smtClean="0"/>
              <a:t>aList</a:t>
            </a:r>
            <a:r>
              <a:rPr lang="en-GB" dirty="0" smtClean="0"/>
              <a:t>)-i-1]=</a:t>
            </a:r>
            <a:r>
              <a:rPr lang="en-GB" dirty="0" err="1" smtClean="0"/>
              <a:t>aList</a:t>
            </a:r>
            <a:r>
              <a:rPr lang="en-GB" dirty="0" smtClean="0"/>
              <a:t>[</a:t>
            </a:r>
            <a:r>
              <a:rPr lang="en-GB" dirty="0" err="1" smtClean="0"/>
              <a:t>len</a:t>
            </a:r>
            <a:r>
              <a:rPr lang="en-GB" dirty="0" smtClean="0"/>
              <a:t>(</a:t>
            </a:r>
            <a:r>
              <a:rPr lang="en-GB" dirty="0" err="1" smtClean="0"/>
              <a:t>aList</a:t>
            </a:r>
            <a:r>
              <a:rPr lang="en-GB" dirty="0" smtClean="0"/>
              <a:t>)-i-1],</a:t>
            </a:r>
            <a:r>
              <a:rPr lang="en-GB" dirty="0" err="1" smtClean="0"/>
              <a:t>aList</a:t>
            </a:r>
            <a:r>
              <a:rPr lang="en-GB" dirty="0" smtClean="0"/>
              <a:t>[top]</a:t>
            </a:r>
          </a:p>
          <a:p>
            <a:endParaRPr lang="en-GB" dirty="0" smtClean="0"/>
          </a:p>
          <a:p>
            <a:r>
              <a:rPr lang="en-GB" dirty="0" smtClean="0"/>
              <a:t>al=[1,3,5,7,2,4,0,6]</a:t>
            </a:r>
          </a:p>
          <a:p>
            <a:r>
              <a:rPr lang="en-GB" dirty="0" err="1" smtClean="0"/>
              <a:t>selectionsort</a:t>
            </a:r>
            <a:r>
              <a:rPr lang="en-GB" dirty="0" smtClean="0"/>
              <a:t>(al)</a:t>
            </a:r>
          </a:p>
          <a:p>
            <a:r>
              <a:rPr lang="en-GB" dirty="0" smtClean="0"/>
              <a:t>print(al)</a:t>
            </a:r>
            <a:endParaRPr lang="en-GB" dirty="0"/>
          </a:p>
        </p:txBody>
      </p:sp>
      <p:sp>
        <p:nvSpPr>
          <p:cNvPr id="5" name="TextBox 4"/>
          <p:cNvSpPr txBox="1"/>
          <p:nvPr/>
        </p:nvSpPr>
        <p:spPr>
          <a:xfrm>
            <a:off x="6084170" y="2677562"/>
            <a:ext cx="23535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3, 5, </a:t>
            </a:r>
            <a:r>
              <a:rPr lang="en-GB" dirty="0"/>
              <a:t>7</a:t>
            </a:r>
            <a:r>
              <a:rPr lang="en-GB" dirty="0" smtClean="0"/>
              <a:t>, </a:t>
            </a:r>
            <a:r>
              <a:rPr lang="en-GB" dirty="0"/>
              <a:t>2</a:t>
            </a:r>
            <a:r>
              <a:rPr lang="en-GB" dirty="0" smtClean="0"/>
              <a:t>, 4, 0, 6]</a:t>
            </a:r>
            <a:endParaRPr lang="en-GB" dirty="0"/>
          </a:p>
        </p:txBody>
      </p:sp>
      <p:sp>
        <p:nvSpPr>
          <p:cNvPr id="6" name="TextBox 5"/>
          <p:cNvSpPr txBox="1"/>
          <p:nvPr/>
        </p:nvSpPr>
        <p:spPr>
          <a:xfrm>
            <a:off x="6084169" y="3109610"/>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3, 5, 6, </a:t>
            </a:r>
            <a:r>
              <a:rPr lang="en-GB" dirty="0"/>
              <a:t>2</a:t>
            </a:r>
            <a:r>
              <a:rPr lang="en-GB" dirty="0" smtClean="0"/>
              <a:t>, 4, 0, </a:t>
            </a:r>
            <a:r>
              <a:rPr lang="en-GB" dirty="0" smtClean="0">
                <a:solidFill>
                  <a:srgbClr val="FFFF00"/>
                </a:solidFill>
              </a:rPr>
              <a:t>7</a:t>
            </a:r>
            <a:r>
              <a:rPr lang="en-GB" dirty="0" smtClean="0"/>
              <a:t>]</a:t>
            </a:r>
            <a:endParaRPr lang="en-GB" dirty="0"/>
          </a:p>
        </p:txBody>
      </p:sp>
      <p:sp>
        <p:nvSpPr>
          <p:cNvPr id="7" name="TextBox 6"/>
          <p:cNvSpPr txBox="1"/>
          <p:nvPr/>
        </p:nvSpPr>
        <p:spPr>
          <a:xfrm>
            <a:off x="6084168" y="3541658"/>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3, 5, 0, </a:t>
            </a:r>
            <a:r>
              <a:rPr lang="en-GB" dirty="0"/>
              <a:t>2</a:t>
            </a:r>
            <a:r>
              <a:rPr lang="en-GB" dirty="0" smtClean="0"/>
              <a:t>, 4, </a:t>
            </a:r>
            <a:r>
              <a:rPr lang="en-GB" dirty="0" smtClean="0">
                <a:solidFill>
                  <a:srgbClr val="FFFF00"/>
                </a:solidFill>
              </a:rPr>
              <a:t>6</a:t>
            </a:r>
            <a:r>
              <a:rPr lang="en-GB" dirty="0" smtClean="0"/>
              <a:t>, </a:t>
            </a:r>
            <a:r>
              <a:rPr lang="en-GB" dirty="0" smtClean="0">
                <a:solidFill>
                  <a:srgbClr val="FF0000"/>
                </a:solidFill>
              </a:rPr>
              <a:t>7</a:t>
            </a:r>
            <a:r>
              <a:rPr lang="en-GB" dirty="0" smtClean="0"/>
              <a:t>]</a:t>
            </a:r>
            <a:endParaRPr lang="en-GB" dirty="0"/>
          </a:p>
        </p:txBody>
      </p:sp>
      <p:sp>
        <p:nvSpPr>
          <p:cNvPr id="8" name="TextBox 7"/>
          <p:cNvSpPr txBox="1"/>
          <p:nvPr/>
        </p:nvSpPr>
        <p:spPr>
          <a:xfrm>
            <a:off x="6084167" y="3973706"/>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3, 4, 0, </a:t>
            </a:r>
            <a:r>
              <a:rPr lang="en-GB" dirty="0"/>
              <a:t>2</a:t>
            </a:r>
            <a:r>
              <a:rPr lang="en-GB" dirty="0" smtClean="0"/>
              <a:t>, </a:t>
            </a:r>
            <a:r>
              <a:rPr lang="en-GB" dirty="0" smtClean="0">
                <a:solidFill>
                  <a:srgbClr val="FFFF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
        <p:nvSpPr>
          <p:cNvPr id="9" name="TextBox 8"/>
          <p:cNvSpPr txBox="1"/>
          <p:nvPr/>
        </p:nvSpPr>
        <p:spPr>
          <a:xfrm>
            <a:off x="6084170" y="4405754"/>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3, 2, 0, </a:t>
            </a:r>
            <a:r>
              <a:rPr lang="en-GB" dirty="0" smtClean="0">
                <a:solidFill>
                  <a:srgbClr val="FFFF00"/>
                </a:solidFill>
              </a:rPr>
              <a:t>4</a:t>
            </a:r>
            <a:r>
              <a:rPr lang="en-GB" dirty="0" smtClean="0"/>
              <a:t>, </a:t>
            </a:r>
            <a:r>
              <a:rPr lang="en-GB" dirty="0" smtClean="0">
                <a:solidFill>
                  <a:srgbClr val="FF00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
        <p:nvSpPr>
          <p:cNvPr id="10" name="TextBox 9"/>
          <p:cNvSpPr txBox="1"/>
          <p:nvPr/>
        </p:nvSpPr>
        <p:spPr>
          <a:xfrm>
            <a:off x="6084166" y="4837802"/>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0, 2, </a:t>
            </a:r>
            <a:r>
              <a:rPr lang="en-GB" dirty="0" smtClean="0">
                <a:solidFill>
                  <a:srgbClr val="FFFF00"/>
                </a:solidFill>
              </a:rPr>
              <a:t>3</a:t>
            </a:r>
            <a:r>
              <a:rPr lang="en-GB" dirty="0" smtClean="0"/>
              <a:t>, </a:t>
            </a:r>
            <a:r>
              <a:rPr lang="en-GB" dirty="0" smtClean="0">
                <a:solidFill>
                  <a:srgbClr val="FF0000"/>
                </a:solidFill>
              </a:rPr>
              <a:t>4</a:t>
            </a:r>
            <a:r>
              <a:rPr lang="en-GB" dirty="0" smtClean="0"/>
              <a:t>, </a:t>
            </a:r>
            <a:r>
              <a:rPr lang="en-GB" dirty="0" smtClean="0">
                <a:solidFill>
                  <a:srgbClr val="FF00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
        <p:nvSpPr>
          <p:cNvPr id="11" name="TextBox 10"/>
          <p:cNvSpPr txBox="1"/>
          <p:nvPr/>
        </p:nvSpPr>
        <p:spPr>
          <a:xfrm>
            <a:off x="6084170" y="5269850"/>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[1, 0, </a:t>
            </a:r>
            <a:r>
              <a:rPr lang="en-GB" dirty="0" smtClean="0">
                <a:solidFill>
                  <a:srgbClr val="FFFF00"/>
                </a:solidFill>
              </a:rPr>
              <a:t>2</a:t>
            </a:r>
            <a:r>
              <a:rPr lang="en-GB" dirty="0" smtClean="0"/>
              <a:t>, </a:t>
            </a:r>
            <a:r>
              <a:rPr lang="en-GB" dirty="0" smtClean="0">
                <a:solidFill>
                  <a:srgbClr val="FF0000"/>
                </a:solidFill>
              </a:rPr>
              <a:t>3</a:t>
            </a:r>
            <a:r>
              <a:rPr lang="en-GB" dirty="0" smtClean="0"/>
              <a:t>, </a:t>
            </a:r>
            <a:r>
              <a:rPr lang="en-GB" dirty="0" smtClean="0">
                <a:solidFill>
                  <a:srgbClr val="FF0000"/>
                </a:solidFill>
              </a:rPr>
              <a:t>4</a:t>
            </a:r>
            <a:r>
              <a:rPr lang="en-GB" dirty="0" smtClean="0"/>
              <a:t>, </a:t>
            </a:r>
            <a:r>
              <a:rPr lang="en-GB" dirty="0" smtClean="0">
                <a:solidFill>
                  <a:srgbClr val="FF00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
        <p:nvSpPr>
          <p:cNvPr id="12" name="TextBox 11"/>
          <p:cNvSpPr txBox="1"/>
          <p:nvPr/>
        </p:nvSpPr>
        <p:spPr>
          <a:xfrm>
            <a:off x="6089913" y="5701898"/>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[0, </a:t>
            </a:r>
            <a:r>
              <a:rPr lang="en-GB" dirty="0">
                <a:solidFill>
                  <a:srgbClr val="FFFF00"/>
                </a:solidFill>
              </a:rPr>
              <a:t>1</a:t>
            </a:r>
            <a:r>
              <a:rPr lang="en-GB" dirty="0" smtClean="0"/>
              <a:t>, </a:t>
            </a:r>
            <a:r>
              <a:rPr lang="en-GB" dirty="0" smtClean="0">
                <a:solidFill>
                  <a:srgbClr val="FF0000"/>
                </a:solidFill>
              </a:rPr>
              <a:t>2</a:t>
            </a:r>
            <a:r>
              <a:rPr lang="en-GB" dirty="0" smtClean="0"/>
              <a:t>, </a:t>
            </a:r>
            <a:r>
              <a:rPr lang="en-GB" dirty="0" smtClean="0">
                <a:solidFill>
                  <a:srgbClr val="FF0000"/>
                </a:solidFill>
              </a:rPr>
              <a:t>3</a:t>
            </a:r>
            <a:r>
              <a:rPr lang="en-GB" dirty="0" smtClean="0"/>
              <a:t>, </a:t>
            </a:r>
            <a:r>
              <a:rPr lang="en-GB" dirty="0" smtClean="0">
                <a:solidFill>
                  <a:srgbClr val="FF0000"/>
                </a:solidFill>
              </a:rPr>
              <a:t>4</a:t>
            </a:r>
            <a:r>
              <a:rPr lang="en-GB" dirty="0" smtClean="0"/>
              <a:t>, </a:t>
            </a:r>
            <a:r>
              <a:rPr lang="en-GB" dirty="0" smtClean="0">
                <a:solidFill>
                  <a:srgbClr val="FF00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
        <p:nvSpPr>
          <p:cNvPr id="13" name="TextBox 12"/>
          <p:cNvSpPr txBox="1"/>
          <p:nvPr/>
        </p:nvSpPr>
        <p:spPr>
          <a:xfrm>
            <a:off x="6089913" y="6124654"/>
            <a:ext cx="23705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dirty="0" smtClean="0"/>
              <a:t>[0, </a:t>
            </a:r>
            <a:r>
              <a:rPr lang="en-GB" dirty="0">
                <a:solidFill>
                  <a:srgbClr val="FF0000"/>
                </a:solidFill>
              </a:rPr>
              <a:t>1</a:t>
            </a:r>
            <a:r>
              <a:rPr lang="en-GB" dirty="0" smtClean="0"/>
              <a:t>, </a:t>
            </a:r>
            <a:r>
              <a:rPr lang="en-GB" dirty="0" smtClean="0">
                <a:solidFill>
                  <a:srgbClr val="FF0000"/>
                </a:solidFill>
              </a:rPr>
              <a:t>2</a:t>
            </a:r>
            <a:r>
              <a:rPr lang="en-GB" dirty="0" smtClean="0"/>
              <a:t>, </a:t>
            </a:r>
            <a:r>
              <a:rPr lang="en-GB" dirty="0" smtClean="0">
                <a:solidFill>
                  <a:srgbClr val="FF0000"/>
                </a:solidFill>
              </a:rPr>
              <a:t>3</a:t>
            </a:r>
            <a:r>
              <a:rPr lang="en-GB" dirty="0" smtClean="0"/>
              <a:t>, </a:t>
            </a:r>
            <a:r>
              <a:rPr lang="en-GB" dirty="0" smtClean="0">
                <a:solidFill>
                  <a:srgbClr val="FF0000"/>
                </a:solidFill>
              </a:rPr>
              <a:t>4</a:t>
            </a:r>
            <a:r>
              <a:rPr lang="en-GB" dirty="0" smtClean="0"/>
              <a:t>, </a:t>
            </a:r>
            <a:r>
              <a:rPr lang="en-GB" dirty="0" smtClean="0">
                <a:solidFill>
                  <a:srgbClr val="FF0000"/>
                </a:solidFill>
              </a:rPr>
              <a:t>5</a:t>
            </a:r>
            <a:r>
              <a:rPr lang="en-GB" dirty="0" smtClean="0"/>
              <a:t>, </a:t>
            </a:r>
            <a:r>
              <a:rPr lang="en-GB" dirty="0" smtClean="0">
                <a:solidFill>
                  <a:srgbClr val="FF0000"/>
                </a:solidFill>
              </a:rPr>
              <a:t>6</a:t>
            </a:r>
            <a:r>
              <a:rPr lang="en-GB" dirty="0" smtClean="0"/>
              <a:t>, </a:t>
            </a:r>
            <a:r>
              <a:rPr lang="en-GB" dirty="0" smtClean="0">
                <a:solidFill>
                  <a:srgbClr val="FF0000"/>
                </a:solidFill>
              </a:rPr>
              <a:t>7</a:t>
            </a:r>
            <a:r>
              <a:rPr lang="en-GB" dirty="0" smtClean="0"/>
              <a:t>]</a:t>
            </a:r>
            <a:endParaRPr lang="en-GB" dirty="0"/>
          </a:p>
        </p:txBody>
      </p:sp>
    </p:spTree>
    <p:extLst>
      <p:ext uri="{BB962C8B-B14F-4D97-AF65-F5344CB8AC3E}">
        <p14:creationId xmlns:p14="http://schemas.microsoft.com/office/powerpoint/2010/main" val="4196306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Although we have reduced the number of swaps that need to be performed, we have not reduced the number of operations (we still do </a:t>
            </a:r>
            <a:r>
              <a:rPr lang="en-GB" dirty="0" smtClean="0">
                <a:solidFill>
                  <a:srgbClr val="FF0000"/>
                </a:solidFill>
              </a:rPr>
              <a:t>pair-wise comparisons</a:t>
            </a:r>
            <a:r>
              <a:rPr lang="en-GB" dirty="0" smtClean="0"/>
              <a:t>).</a:t>
            </a:r>
          </a:p>
          <a:p>
            <a:endParaRPr lang="en-GB" dirty="0" smtClean="0"/>
          </a:p>
          <a:p>
            <a:r>
              <a:rPr lang="en-GB" dirty="0" smtClean="0"/>
              <a:t>The algorithm thus remains an On</a:t>
            </a:r>
            <a:r>
              <a:rPr lang="en-GB" baseline="30000" dirty="0" smtClean="0"/>
              <a:t>2</a:t>
            </a:r>
            <a:r>
              <a:rPr lang="en-GB" dirty="0" smtClean="0"/>
              <a:t> algorithm which does not scale well in terms of performance</a:t>
            </a:r>
          </a:p>
          <a:p>
            <a:pPr lvl="1"/>
            <a:r>
              <a:rPr lang="en-GB" dirty="0"/>
              <a:t>n</a:t>
            </a:r>
            <a:r>
              <a:rPr lang="en-GB" dirty="0" smtClean="0"/>
              <a:t> = 10 produces @100 operations</a:t>
            </a:r>
          </a:p>
          <a:p>
            <a:pPr lvl="1"/>
            <a:r>
              <a:rPr lang="en-GB" dirty="0" smtClean="0"/>
              <a:t>n = 100 produces @10000 operations</a:t>
            </a:r>
            <a:endParaRPr lang="en-GB" dirty="0"/>
          </a:p>
        </p:txBody>
      </p:sp>
    </p:spTree>
    <p:extLst>
      <p:ext uri="{BB962C8B-B14F-4D97-AF65-F5344CB8AC3E}">
        <p14:creationId xmlns:p14="http://schemas.microsoft.com/office/powerpoint/2010/main" val="7397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a:t>
            </a:r>
            <a:endParaRPr lang="en-GB" dirty="0"/>
          </a:p>
        </p:txBody>
      </p:sp>
      <p:sp>
        <p:nvSpPr>
          <p:cNvPr id="3" name="Content Placeholder 2"/>
          <p:cNvSpPr>
            <a:spLocks noGrp="1"/>
          </p:cNvSpPr>
          <p:nvPr>
            <p:ph idx="1"/>
          </p:nvPr>
        </p:nvSpPr>
        <p:spPr>
          <a:xfrm>
            <a:off x="457200" y="1600201"/>
            <a:ext cx="8229600" cy="1324744"/>
          </a:xfrm>
        </p:spPr>
        <p:txBody>
          <a:bodyPr>
            <a:normAutofit fontScale="92500" lnSpcReduction="20000"/>
          </a:bodyPr>
          <a:lstStyle/>
          <a:p>
            <a:r>
              <a:rPr lang="en-GB" dirty="0" smtClean="0"/>
              <a:t>Just as a value can be associated with a name, a piece of logic can also be associated with a name by defining a </a:t>
            </a:r>
            <a:r>
              <a:rPr lang="en-GB" i="1" dirty="0" smtClean="0"/>
              <a:t>function</a:t>
            </a:r>
            <a:r>
              <a:rPr lang="en-GB" dirty="0" smtClean="0"/>
              <a:t>:</a:t>
            </a:r>
          </a:p>
          <a:p>
            <a:endParaRPr lang="en-GB" dirty="0" smtClean="0"/>
          </a:p>
        </p:txBody>
      </p:sp>
      <p:sp>
        <p:nvSpPr>
          <p:cNvPr id="4" name="Rectangle 3"/>
          <p:cNvSpPr/>
          <p:nvPr/>
        </p:nvSpPr>
        <p:spPr>
          <a:xfrm>
            <a:off x="971600" y="2979600"/>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square(x):</a:t>
            </a:r>
          </a:p>
          <a:p>
            <a:r>
              <a:rPr lang="en-GB" dirty="0" smtClean="0"/>
              <a:t>     return x * x</a:t>
            </a:r>
          </a:p>
          <a:p>
            <a:endParaRPr lang="en-GB" dirty="0" smtClean="0"/>
          </a:p>
          <a:p>
            <a:r>
              <a:rPr lang="en-GB" dirty="0" smtClean="0"/>
              <a:t>square(5)</a:t>
            </a:r>
          </a:p>
        </p:txBody>
      </p:sp>
      <p:sp>
        <p:nvSpPr>
          <p:cNvPr id="6" name="TextBox 5"/>
          <p:cNvSpPr txBox="1"/>
          <p:nvPr/>
        </p:nvSpPr>
        <p:spPr>
          <a:xfrm>
            <a:off x="4347301" y="5517232"/>
            <a:ext cx="418704"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25</a:t>
            </a:r>
          </a:p>
        </p:txBody>
      </p:sp>
      <p:sp>
        <p:nvSpPr>
          <p:cNvPr id="5" name="TextBox 4"/>
          <p:cNvSpPr txBox="1"/>
          <p:nvPr/>
        </p:nvSpPr>
        <p:spPr>
          <a:xfrm>
            <a:off x="5868144" y="3011373"/>
            <a:ext cx="2979983"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Note that the function code</a:t>
            </a:r>
          </a:p>
          <a:p>
            <a:r>
              <a:rPr lang="en-GB" dirty="0" smtClean="0"/>
              <a:t>is indented. When the indent </a:t>
            </a:r>
          </a:p>
          <a:p>
            <a:r>
              <a:rPr lang="en-GB" dirty="0" smtClean="0"/>
              <a:t>ends, the function ends.</a:t>
            </a:r>
            <a:endParaRPr lang="en-GB" dirty="0"/>
          </a:p>
        </p:txBody>
      </p:sp>
    </p:spTree>
    <p:extLst>
      <p:ext uri="{BB962C8B-B14F-4D97-AF65-F5344CB8AC3E}">
        <p14:creationId xmlns:p14="http://schemas.microsoft.com/office/powerpoint/2010/main" val="242512971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there a better way?</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a number of sorting methods based upon a </a:t>
            </a:r>
            <a:r>
              <a:rPr lang="en-GB" i="1" dirty="0" smtClean="0"/>
              <a:t>'divide and conquer' </a:t>
            </a:r>
            <a:r>
              <a:rPr lang="en-GB" dirty="0" smtClean="0"/>
              <a:t>approach</a:t>
            </a:r>
          </a:p>
          <a:p>
            <a:r>
              <a:rPr lang="en-GB" dirty="0" smtClean="0"/>
              <a:t>The </a:t>
            </a:r>
            <a:r>
              <a:rPr lang="en-GB" b="1" dirty="0" err="1" smtClean="0"/>
              <a:t>QuickSort</a:t>
            </a:r>
            <a:r>
              <a:rPr lang="en-GB" dirty="0" smtClean="0"/>
              <a:t> algorithm has an advantage over many such algorithms in that the sorting can be performed 'in place' avoiding the need for additional data structures (although conceptually it is a 'tree' based approach)</a:t>
            </a:r>
          </a:p>
          <a:p>
            <a:r>
              <a:rPr lang="en-GB" dirty="0" smtClean="0"/>
              <a:t>The Quicksort algorithm may be described as follows:</a:t>
            </a:r>
            <a:endParaRPr lang="en-GB" dirty="0"/>
          </a:p>
        </p:txBody>
      </p:sp>
    </p:spTree>
    <p:extLst>
      <p:ext uri="{BB962C8B-B14F-4D97-AF65-F5344CB8AC3E}">
        <p14:creationId xmlns:p14="http://schemas.microsoft.com/office/powerpoint/2010/main" val="408639397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Quicksort Description</a:t>
            </a:r>
            <a:endParaRPr lang="en-GB"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GB" dirty="0" smtClean="0"/>
              <a:t>Select a 'Pivot' value</a:t>
            </a:r>
          </a:p>
          <a:p>
            <a:pPr marL="457200" indent="-457200">
              <a:buFont typeface="+mj-lt"/>
              <a:buAutoNum type="arabicPeriod"/>
            </a:pPr>
            <a:r>
              <a:rPr lang="en-GB" dirty="0" smtClean="0"/>
              <a:t>Move (if necessary) values which are less than the pivot value to the left of the pivot.</a:t>
            </a:r>
          </a:p>
          <a:p>
            <a:pPr marL="457200" indent="-457200">
              <a:buFont typeface="+mj-lt"/>
              <a:buAutoNum type="arabicPeriod"/>
            </a:pPr>
            <a:r>
              <a:rPr lang="en-GB" dirty="0" smtClean="0"/>
              <a:t>Move values which are greater than or equal to the pivot value to the right of the pivot</a:t>
            </a:r>
          </a:p>
          <a:p>
            <a:r>
              <a:rPr lang="en-GB" dirty="0" smtClean="0"/>
              <a:t>We now have two lists, one with values less than the pivot, and one with values greater than the pivot</a:t>
            </a:r>
          </a:p>
          <a:p>
            <a:r>
              <a:rPr lang="en-GB" dirty="0" smtClean="0"/>
              <a:t>Repeat this process for each of the new lists</a:t>
            </a:r>
          </a:p>
          <a:p>
            <a:r>
              <a:rPr lang="en-GB" dirty="0" smtClean="0"/>
              <a:t>The stopping condition will occur when there is only one value in the list</a:t>
            </a:r>
          </a:p>
          <a:p>
            <a:r>
              <a:rPr lang="en-GB" dirty="0" smtClean="0"/>
              <a:t>This is illustrated on the next slides:</a:t>
            </a:r>
            <a:endParaRPr lang="en-GB" dirty="0"/>
          </a:p>
        </p:txBody>
      </p:sp>
    </p:spTree>
    <p:extLst>
      <p:ext uri="{BB962C8B-B14F-4D97-AF65-F5344CB8AC3E}">
        <p14:creationId xmlns:p14="http://schemas.microsoft.com/office/powerpoint/2010/main" val="324484291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Visually</a:t>
            </a:r>
            <a:endParaRPr lang="en-GB" dirty="0"/>
          </a:p>
        </p:txBody>
      </p:sp>
      <p:sp>
        <p:nvSpPr>
          <p:cNvPr id="4" name="Rectangle 3"/>
          <p:cNvSpPr/>
          <p:nvPr/>
        </p:nvSpPr>
        <p:spPr>
          <a:xfrm>
            <a:off x="2739447" y="1690869"/>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5" name="Rectangle 4"/>
          <p:cNvSpPr/>
          <p:nvPr/>
        </p:nvSpPr>
        <p:spPr>
          <a:xfrm>
            <a:off x="3243503"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6" name="Rectangle 5"/>
          <p:cNvSpPr/>
          <p:nvPr/>
        </p:nvSpPr>
        <p:spPr>
          <a:xfrm>
            <a:off x="3747559"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7" name="Rectangle 6"/>
          <p:cNvSpPr/>
          <p:nvPr/>
        </p:nvSpPr>
        <p:spPr>
          <a:xfrm>
            <a:off x="4251345"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32</a:t>
            </a:r>
            <a:endParaRPr lang="en-GB" dirty="0">
              <a:solidFill>
                <a:schemeClr val="tx1"/>
              </a:solidFill>
            </a:endParaRPr>
          </a:p>
        </p:txBody>
      </p:sp>
      <p:sp>
        <p:nvSpPr>
          <p:cNvPr id="8" name="Rectangle 7"/>
          <p:cNvSpPr/>
          <p:nvPr/>
        </p:nvSpPr>
        <p:spPr>
          <a:xfrm>
            <a:off x="4755401"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45</a:t>
            </a:r>
            <a:endParaRPr lang="en-GB" dirty="0">
              <a:solidFill>
                <a:schemeClr val="tx1"/>
              </a:solidFill>
            </a:endParaRPr>
          </a:p>
        </p:txBody>
      </p:sp>
      <p:sp>
        <p:nvSpPr>
          <p:cNvPr id="9" name="Rectangle 8"/>
          <p:cNvSpPr/>
          <p:nvPr/>
        </p:nvSpPr>
        <p:spPr>
          <a:xfrm>
            <a:off x="5259558"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10" name="Rectangle 9"/>
          <p:cNvSpPr/>
          <p:nvPr/>
        </p:nvSpPr>
        <p:spPr>
          <a:xfrm>
            <a:off x="5763614" y="1690869"/>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11" name="Rectangle 10"/>
          <p:cNvSpPr/>
          <p:nvPr/>
        </p:nvSpPr>
        <p:spPr>
          <a:xfrm>
            <a:off x="2739447" y="2204864"/>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12" name="Rectangle 11"/>
          <p:cNvSpPr/>
          <p:nvPr/>
        </p:nvSpPr>
        <p:spPr>
          <a:xfrm>
            <a:off x="3243503" y="220486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13" name="Rectangle 12"/>
          <p:cNvSpPr/>
          <p:nvPr/>
        </p:nvSpPr>
        <p:spPr>
          <a:xfrm>
            <a:off x="3747559" y="220486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14" name="Rectangle 13"/>
          <p:cNvSpPr/>
          <p:nvPr/>
        </p:nvSpPr>
        <p:spPr>
          <a:xfrm>
            <a:off x="4251345" y="2204864"/>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32</a:t>
            </a:r>
            <a:endParaRPr lang="en-GB" dirty="0">
              <a:solidFill>
                <a:schemeClr val="tx1"/>
              </a:solidFill>
            </a:endParaRPr>
          </a:p>
        </p:txBody>
      </p:sp>
      <p:sp>
        <p:nvSpPr>
          <p:cNvPr id="15" name="Rectangle 14"/>
          <p:cNvSpPr/>
          <p:nvPr/>
        </p:nvSpPr>
        <p:spPr>
          <a:xfrm>
            <a:off x="4755401" y="220486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45</a:t>
            </a:r>
            <a:endParaRPr lang="en-GB" dirty="0">
              <a:solidFill>
                <a:schemeClr val="tx1"/>
              </a:solidFill>
            </a:endParaRPr>
          </a:p>
        </p:txBody>
      </p:sp>
      <p:sp>
        <p:nvSpPr>
          <p:cNvPr id="16" name="Rectangle 15"/>
          <p:cNvSpPr/>
          <p:nvPr/>
        </p:nvSpPr>
        <p:spPr>
          <a:xfrm>
            <a:off x="5259558" y="220486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17" name="Rectangle 16"/>
          <p:cNvSpPr/>
          <p:nvPr/>
        </p:nvSpPr>
        <p:spPr>
          <a:xfrm>
            <a:off x="5763614" y="2204864"/>
            <a:ext cx="504056"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18" name="Rectangle 17"/>
          <p:cNvSpPr/>
          <p:nvPr/>
        </p:nvSpPr>
        <p:spPr>
          <a:xfrm>
            <a:off x="2722780" y="2708920"/>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19" name="Rectangle 18"/>
          <p:cNvSpPr/>
          <p:nvPr/>
        </p:nvSpPr>
        <p:spPr>
          <a:xfrm>
            <a:off x="3226836"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20" name="Rectangle 19"/>
          <p:cNvSpPr/>
          <p:nvPr/>
        </p:nvSpPr>
        <p:spPr>
          <a:xfrm>
            <a:off x="3730892"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21" name="Rectangle 20"/>
          <p:cNvSpPr/>
          <p:nvPr/>
        </p:nvSpPr>
        <p:spPr>
          <a:xfrm>
            <a:off x="4234678"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22" name="Rectangle 21"/>
          <p:cNvSpPr/>
          <p:nvPr/>
        </p:nvSpPr>
        <p:spPr>
          <a:xfrm>
            <a:off x="4738734" y="2708920"/>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45</a:t>
            </a:r>
            <a:endParaRPr lang="en-GB" dirty="0">
              <a:solidFill>
                <a:schemeClr val="tx1"/>
              </a:solidFill>
            </a:endParaRPr>
          </a:p>
        </p:txBody>
      </p:sp>
      <p:sp>
        <p:nvSpPr>
          <p:cNvPr id="23" name="Rectangle 22"/>
          <p:cNvSpPr/>
          <p:nvPr/>
        </p:nvSpPr>
        <p:spPr>
          <a:xfrm>
            <a:off x="5242891" y="2708920"/>
            <a:ext cx="504056"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24" name="Rectangle 23"/>
          <p:cNvSpPr/>
          <p:nvPr/>
        </p:nvSpPr>
        <p:spPr>
          <a:xfrm>
            <a:off x="5746947"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32</a:t>
            </a:r>
            <a:endParaRPr lang="en-GB" dirty="0">
              <a:solidFill>
                <a:schemeClr val="tx1"/>
              </a:solidFill>
            </a:endParaRPr>
          </a:p>
        </p:txBody>
      </p:sp>
      <p:sp>
        <p:nvSpPr>
          <p:cNvPr id="25" name="Rectangle 24"/>
          <p:cNvSpPr/>
          <p:nvPr/>
        </p:nvSpPr>
        <p:spPr>
          <a:xfrm>
            <a:off x="1548204" y="321297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26" name="Rectangle 25"/>
          <p:cNvSpPr/>
          <p:nvPr/>
        </p:nvSpPr>
        <p:spPr>
          <a:xfrm>
            <a:off x="2052260" y="32129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27" name="Rectangle 26"/>
          <p:cNvSpPr/>
          <p:nvPr/>
        </p:nvSpPr>
        <p:spPr>
          <a:xfrm>
            <a:off x="2556316" y="32129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28" name="Rectangle 27"/>
          <p:cNvSpPr/>
          <p:nvPr/>
        </p:nvSpPr>
        <p:spPr>
          <a:xfrm>
            <a:off x="3060102" y="32129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29" name="Rectangle 28"/>
          <p:cNvSpPr/>
          <p:nvPr/>
        </p:nvSpPr>
        <p:spPr>
          <a:xfrm>
            <a:off x="3564158" y="32129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30" name="Rectangle 29"/>
          <p:cNvSpPr/>
          <p:nvPr/>
        </p:nvSpPr>
        <p:spPr>
          <a:xfrm>
            <a:off x="6516216" y="3212976"/>
            <a:ext cx="504056" cy="4320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45</a:t>
            </a:r>
            <a:endParaRPr lang="en-GB" dirty="0">
              <a:solidFill>
                <a:schemeClr val="tx1"/>
              </a:solidFill>
            </a:endParaRPr>
          </a:p>
        </p:txBody>
      </p:sp>
      <p:sp>
        <p:nvSpPr>
          <p:cNvPr id="31" name="Rectangle 30"/>
          <p:cNvSpPr/>
          <p:nvPr/>
        </p:nvSpPr>
        <p:spPr>
          <a:xfrm>
            <a:off x="7020272" y="32129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32</a:t>
            </a:r>
            <a:endParaRPr lang="en-GB" dirty="0">
              <a:solidFill>
                <a:schemeClr val="tx1"/>
              </a:solidFill>
            </a:endParaRPr>
          </a:p>
        </p:txBody>
      </p:sp>
      <p:sp>
        <p:nvSpPr>
          <p:cNvPr id="32" name="Rectangle 31"/>
          <p:cNvSpPr/>
          <p:nvPr/>
        </p:nvSpPr>
        <p:spPr>
          <a:xfrm>
            <a:off x="1548204" y="3717032"/>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33" name="Rectangle 32"/>
          <p:cNvSpPr/>
          <p:nvPr/>
        </p:nvSpPr>
        <p:spPr>
          <a:xfrm>
            <a:off x="2052260" y="3717032"/>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34" name="Rectangle 33"/>
          <p:cNvSpPr/>
          <p:nvPr/>
        </p:nvSpPr>
        <p:spPr>
          <a:xfrm>
            <a:off x="2556316" y="3717032"/>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35" name="Rectangle 34"/>
          <p:cNvSpPr/>
          <p:nvPr/>
        </p:nvSpPr>
        <p:spPr>
          <a:xfrm>
            <a:off x="3060102" y="3717032"/>
            <a:ext cx="504056"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36" name="Rectangle 35"/>
          <p:cNvSpPr/>
          <p:nvPr/>
        </p:nvSpPr>
        <p:spPr>
          <a:xfrm>
            <a:off x="3564158" y="3717032"/>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37" name="Rectangle 36"/>
          <p:cNvSpPr/>
          <p:nvPr/>
        </p:nvSpPr>
        <p:spPr>
          <a:xfrm>
            <a:off x="683568" y="4221088"/>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7</a:t>
            </a:r>
          </a:p>
        </p:txBody>
      </p:sp>
      <p:sp>
        <p:nvSpPr>
          <p:cNvPr id="38" name="Rectangle 37"/>
          <p:cNvSpPr/>
          <p:nvPr/>
        </p:nvSpPr>
        <p:spPr>
          <a:xfrm>
            <a:off x="1187624" y="4221088"/>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39" name="Rectangle 38"/>
          <p:cNvSpPr/>
          <p:nvPr/>
        </p:nvSpPr>
        <p:spPr>
          <a:xfrm>
            <a:off x="1691680" y="4221088"/>
            <a:ext cx="504056"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40" name="Rectangle 39"/>
          <p:cNvSpPr/>
          <p:nvPr/>
        </p:nvSpPr>
        <p:spPr>
          <a:xfrm>
            <a:off x="3845665" y="4221088"/>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18</a:t>
            </a:r>
            <a:endParaRPr lang="en-GB" dirty="0">
              <a:solidFill>
                <a:schemeClr val="tx1"/>
              </a:solidFill>
            </a:endParaRPr>
          </a:p>
        </p:txBody>
      </p:sp>
      <p:sp>
        <p:nvSpPr>
          <p:cNvPr id="41" name="Rectangle 40"/>
          <p:cNvSpPr/>
          <p:nvPr/>
        </p:nvSpPr>
        <p:spPr>
          <a:xfrm>
            <a:off x="4349721" y="4221088"/>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23</a:t>
            </a:r>
            <a:endParaRPr lang="en-GB" dirty="0">
              <a:solidFill>
                <a:schemeClr val="tx1"/>
              </a:solidFill>
            </a:endParaRPr>
          </a:p>
        </p:txBody>
      </p:sp>
      <p:sp>
        <p:nvSpPr>
          <p:cNvPr id="42" name="Rectangle 41"/>
          <p:cNvSpPr/>
          <p:nvPr/>
        </p:nvSpPr>
        <p:spPr>
          <a:xfrm>
            <a:off x="6516216" y="3704456"/>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32</a:t>
            </a:r>
            <a:endParaRPr lang="en-GB" dirty="0">
              <a:solidFill>
                <a:schemeClr val="tx1"/>
              </a:solidFill>
            </a:endParaRPr>
          </a:p>
        </p:txBody>
      </p:sp>
      <p:sp>
        <p:nvSpPr>
          <p:cNvPr id="43" name="Rectangle 42"/>
          <p:cNvSpPr/>
          <p:nvPr/>
        </p:nvSpPr>
        <p:spPr>
          <a:xfrm>
            <a:off x="7020272" y="3704456"/>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45</a:t>
            </a:r>
            <a:endParaRPr lang="en-GB" dirty="0">
              <a:solidFill>
                <a:schemeClr val="tx1"/>
              </a:solidFill>
            </a:endParaRPr>
          </a:p>
        </p:txBody>
      </p:sp>
      <p:sp>
        <p:nvSpPr>
          <p:cNvPr id="44" name="Rectangle 43"/>
          <p:cNvSpPr/>
          <p:nvPr/>
        </p:nvSpPr>
        <p:spPr>
          <a:xfrm>
            <a:off x="683568" y="4725144"/>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7</a:t>
            </a:r>
          </a:p>
        </p:txBody>
      </p:sp>
      <p:sp>
        <p:nvSpPr>
          <p:cNvPr id="45" name="Rectangle 44"/>
          <p:cNvSpPr/>
          <p:nvPr/>
        </p:nvSpPr>
        <p:spPr>
          <a:xfrm>
            <a:off x="1187624" y="4725144"/>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46" name="Rectangle 45"/>
          <p:cNvSpPr/>
          <p:nvPr/>
        </p:nvSpPr>
        <p:spPr>
          <a:xfrm>
            <a:off x="1691680" y="472514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47" name="Rectangle 46"/>
          <p:cNvSpPr/>
          <p:nvPr/>
        </p:nvSpPr>
        <p:spPr>
          <a:xfrm>
            <a:off x="204866" y="5229200"/>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48" name="Rectangle 47"/>
          <p:cNvSpPr/>
          <p:nvPr/>
        </p:nvSpPr>
        <p:spPr>
          <a:xfrm>
            <a:off x="708922" y="5229200"/>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a:t>
            </a:r>
            <a:endParaRPr lang="en-GB" dirty="0">
              <a:solidFill>
                <a:schemeClr val="tx1"/>
              </a:solidFill>
            </a:endParaRPr>
          </a:p>
        </p:txBody>
      </p:sp>
      <p:sp>
        <p:nvSpPr>
          <p:cNvPr id="49" name="Rectangle 48"/>
          <p:cNvSpPr/>
          <p:nvPr/>
        </p:nvSpPr>
        <p:spPr>
          <a:xfrm>
            <a:off x="1691680" y="5229200"/>
            <a:ext cx="504056" cy="4320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16</a:t>
            </a:r>
            <a:endParaRPr lang="en-GB" dirty="0">
              <a:solidFill>
                <a:schemeClr val="tx1"/>
              </a:solidFill>
            </a:endParaRPr>
          </a:p>
        </p:txBody>
      </p:sp>
      <p:sp>
        <p:nvSpPr>
          <p:cNvPr id="50" name="Rectangle 49"/>
          <p:cNvSpPr/>
          <p:nvPr/>
        </p:nvSpPr>
        <p:spPr>
          <a:xfrm>
            <a:off x="4852418" y="5192920"/>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extBox 2"/>
          <p:cNvSpPr txBox="1"/>
          <p:nvPr/>
        </p:nvSpPr>
        <p:spPr>
          <a:xfrm>
            <a:off x="5494919" y="5224278"/>
            <a:ext cx="1685077" cy="369332"/>
          </a:xfrm>
          <a:prstGeom prst="rect">
            <a:avLst/>
          </a:prstGeom>
          <a:noFill/>
        </p:spPr>
        <p:txBody>
          <a:bodyPr wrap="none" rtlCol="0">
            <a:spAutoFit/>
          </a:bodyPr>
          <a:lstStyle/>
          <a:p>
            <a:r>
              <a:rPr lang="en-GB" dirty="0" smtClean="0"/>
              <a:t>Indicates Pivot</a:t>
            </a:r>
            <a:endParaRPr lang="en-GB" dirty="0"/>
          </a:p>
        </p:txBody>
      </p:sp>
      <p:sp>
        <p:nvSpPr>
          <p:cNvPr id="51" name="Rectangle 50"/>
          <p:cNvSpPr/>
          <p:nvPr/>
        </p:nvSpPr>
        <p:spPr>
          <a:xfrm>
            <a:off x="4852418" y="5696976"/>
            <a:ext cx="504056" cy="432048"/>
          </a:xfrm>
          <a:prstGeom prst="rect">
            <a:avLst/>
          </a:prstGeom>
          <a:solidFill>
            <a:srgbClr val="FFF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2" name="Rectangle 51"/>
          <p:cNvSpPr/>
          <p:nvPr/>
        </p:nvSpPr>
        <p:spPr>
          <a:xfrm>
            <a:off x="4852418" y="6201032"/>
            <a:ext cx="504056" cy="432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3" name="TextBox 52"/>
          <p:cNvSpPr txBox="1"/>
          <p:nvPr/>
        </p:nvSpPr>
        <p:spPr>
          <a:xfrm>
            <a:off x="5494918" y="5696976"/>
            <a:ext cx="2818400" cy="369332"/>
          </a:xfrm>
          <a:prstGeom prst="rect">
            <a:avLst/>
          </a:prstGeom>
          <a:noFill/>
        </p:spPr>
        <p:txBody>
          <a:bodyPr wrap="none" rtlCol="0">
            <a:spAutoFit/>
          </a:bodyPr>
          <a:lstStyle/>
          <a:p>
            <a:r>
              <a:rPr lang="en-GB" dirty="0" smtClean="0"/>
              <a:t>1</a:t>
            </a:r>
            <a:r>
              <a:rPr lang="en-GB" baseline="30000" dirty="0" smtClean="0"/>
              <a:t>st</a:t>
            </a:r>
            <a:r>
              <a:rPr lang="en-GB" dirty="0" smtClean="0"/>
              <a:t> from left needing swap</a:t>
            </a:r>
            <a:endParaRPr lang="en-GB" dirty="0"/>
          </a:p>
        </p:txBody>
      </p:sp>
      <p:sp>
        <p:nvSpPr>
          <p:cNvPr id="54" name="TextBox 53"/>
          <p:cNvSpPr txBox="1"/>
          <p:nvPr/>
        </p:nvSpPr>
        <p:spPr>
          <a:xfrm>
            <a:off x="5494917" y="6201032"/>
            <a:ext cx="3023585" cy="369332"/>
          </a:xfrm>
          <a:prstGeom prst="rect">
            <a:avLst/>
          </a:prstGeom>
          <a:noFill/>
        </p:spPr>
        <p:txBody>
          <a:bodyPr wrap="none" rtlCol="0">
            <a:spAutoFit/>
          </a:bodyPr>
          <a:lstStyle/>
          <a:p>
            <a:r>
              <a:rPr lang="en-GB" dirty="0" smtClean="0"/>
              <a:t>1</a:t>
            </a:r>
            <a:r>
              <a:rPr lang="en-GB" baseline="30000" dirty="0" smtClean="0"/>
              <a:t>st</a:t>
            </a:r>
            <a:r>
              <a:rPr lang="en-GB" dirty="0" smtClean="0"/>
              <a:t> from right needing swap</a:t>
            </a:r>
            <a:endParaRPr lang="en-GB" dirty="0"/>
          </a:p>
        </p:txBody>
      </p:sp>
    </p:spTree>
    <p:extLst>
      <p:ext uri="{BB962C8B-B14F-4D97-AF65-F5344CB8AC3E}">
        <p14:creationId xmlns:p14="http://schemas.microsoft.com/office/powerpoint/2010/main" val="10511347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Programmatically</a:t>
            </a:r>
            <a:endParaRPr lang="en-GB" dirty="0"/>
          </a:p>
        </p:txBody>
      </p:sp>
      <p:sp>
        <p:nvSpPr>
          <p:cNvPr id="4" name="Rectangle 3"/>
          <p:cNvSpPr/>
          <p:nvPr/>
        </p:nvSpPr>
        <p:spPr>
          <a:xfrm>
            <a:off x="107504" y="1194432"/>
            <a:ext cx="4392488" cy="46474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sz="1600" dirty="0" err="1"/>
              <a:t>def</a:t>
            </a:r>
            <a:r>
              <a:rPr lang="en-GB" sz="1600" dirty="0"/>
              <a:t> partition(</a:t>
            </a:r>
            <a:r>
              <a:rPr lang="en-GB" sz="1600" dirty="0" err="1"/>
              <a:t>myList</a:t>
            </a:r>
            <a:r>
              <a:rPr lang="en-GB" sz="1600" dirty="0"/>
              <a:t>, start, end):</a:t>
            </a:r>
          </a:p>
          <a:p>
            <a:r>
              <a:rPr lang="en-GB" sz="1600" dirty="0"/>
              <a:t>    pivot = </a:t>
            </a:r>
            <a:r>
              <a:rPr lang="en-GB" sz="1600" dirty="0" err="1"/>
              <a:t>myList</a:t>
            </a:r>
            <a:r>
              <a:rPr lang="en-GB" sz="1600" dirty="0"/>
              <a:t>[start]</a:t>
            </a:r>
          </a:p>
          <a:p>
            <a:r>
              <a:rPr lang="en-GB" sz="1600" dirty="0"/>
              <a:t>    left = start+1</a:t>
            </a:r>
          </a:p>
          <a:p>
            <a:r>
              <a:rPr lang="en-GB" sz="1600" dirty="0"/>
              <a:t>    right = end</a:t>
            </a:r>
          </a:p>
          <a:p>
            <a:r>
              <a:rPr lang="en-GB" sz="1600" dirty="0"/>
              <a:t>    done = False</a:t>
            </a:r>
          </a:p>
          <a:p>
            <a:r>
              <a:rPr lang="en-GB" sz="1600" dirty="0"/>
              <a:t>    </a:t>
            </a:r>
            <a:r>
              <a:rPr lang="en-GB" sz="1600" dirty="0" smtClean="0"/>
              <a:t>while right&gt;=left:</a:t>
            </a:r>
            <a:endParaRPr lang="en-GB" sz="1600" dirty="0"/>
          </a:p>
          <a:p>
            <a:r>
              <a:rPr lang="en-GB" sz="1600" dirty="0"/>
              <a:t>        while left &lt;= right and </a:t>
            </a:r>
            <a:r>
              <a:rPr lang="en-GB" sz="1600" dirty="0" err="1"/>
              <a:t>myList</a:t>
            </a:r>
            <a:r>
              <a:rPr lang="en-GB" sz="1600" dirty="0"/>
              <a:t>[left] &lt;= pivot:</a:t>
            </a:r>
          </a:p>
          <a:p>
            <a:r>
              <a:rPr lang="en-GB" sz="1600" dirty="0"/>
              <a:t>            left = left + 1</a:t>
            </a:r>
          </a:p>
          <a:p>
            <a:r>
              <a:rPr lang="en-GB" sz="1600" dirty="0"/>
              <a:t>        while </a:t>
            </a:r>
            <a:r>
              <a:rPr lang="en-GB" sz="1600" dirty="0" err="1"/>
              <a:t>myList</a:t>
            </a:r>
            <a:r>
              <a:rPr lang="en-GB" sz="1600" dirty="0"/>
              <a:t>[right] &gt;= pivot and right &gt;=left:</a:t>
            </a:r>
          </a:p>
          <a:p>
            <a:r>
              <a:rPr lang="en-GB" sz="1600" dirty="0" smtClean="0"/>
              <a:t>            right=right-1</a:t>
            </a:r>
          </a:p>
          <a:p>
            <a:r>
              <a:rPr lang="en-GB" sz="1600" dirty="0"/>
              <a:t> </a:t>
            </a:r>
            <a:r>
              <a:rPr lang="en-GB" sz="1600" dirty="0" smtClean="0"/>
              <a:t>       if right&gt;left:</a:t>
            </a:r>
          </a:p>
          <a:p>
            <a:r>
              <a:rPr lang="en-GB" sz="1600" dirty="0" smtClean="0"/>
              <a:t>            temp=</a:t>
            </a:r>
            <a:r>
              <a:rPr lang="en-GB" sz="1600" dirty="0" err="1" smtClean="0"/>
              <a:t>myList</a:t>
            </a:r>
            <a:r>
              <a:rPr lang="en-GB" sz="1600" dirty="0" smtClean="0"/>
              <a:t>[left</a:t>
            </a:r>
            <a:r>
              <a:rPr lang="en-GB" sz="1600" dirty="0"/>
              <a:t>]</a:t>
            </a:r>
          </a:p>
          <a:p>
            <a:r>
              <a:rPr lang="en-GB" sz="1600" dirty="0"/>
              <a:t>            </a:t>
            </a:r>
            <a:r>
              <a:rPr lang="en-GB" sz="1600" dirty="0" err="1"/>
              <a:t>myList</a:t>
            </a:r>
            <a:r>
              <a:rPr lang="en-GB" sz="1600" dirty="0"/>
              <a:t>[left]=</a:t>
            </a:r>
            <a:r>
              <a:rPr lang="en-GB" sz="1600" dirty="0" err="1"/>
              <a:t>myList</a:t>
            </a:r>
            <a:r>
              <a:rPr lang="en-GB" sz="1600" dirty="0"/>
              <a:t>[right]</a:t>
            </a:r>
          </a:p>
          <a:p>
            <a:r>
              <a:rPr lang="en-GB" sz="1600" dirty="0"/>
              <a:t>            </a:t>
            </a:r>
            <a:r>
              <a:rPr lang="en-GB" sz="1600" dirty="0" err="1"/>
              <a:t>myList</a:t>
            </a:r>
            <a:r>
              <a:rPr lang="en-GB" sz="1600" dirty="0"/>
              <a:t>[right]=</a:t>
            </a:r>
            <a:r>
              <a:rPr lang="en-GB" sz="1600" dirty="0" smtClean="0"/>
              <a:t>temp</a:t>
            </a:r>
            <a:endParaRPr lang="en-GB" sz="1600" dirty="0">
              <a:solidFill>
                <a:srgbClr val="C00000"/>
              </a:solidFill>
            </a:endParaRPr>
          </a:p>
          <a:p>
            <a:r>
              <a:rPr lang="en-GB" sz="1600" dirty="0" smtClean="0"/>
              <a:t>    temp=</a:t>
            </a:r>
            <a:r>
              <a:rPr lang="en-GB" sz="1600" dirty="0" err="1" smtClean="0"/>
              <a:t>myList</a:t>
            </a:r>
            <a:r>
              <a:rPr lang="en-GB" sz="1600" dirty="0" smtClean="0"/>
              <a:t>[start]</a:t>
            </a:r>
          </a:p>
          <a:p>
            <a:r>
              <a:rPr lang="en-GB" sz="1600" dirty="0" smtClean="0"/>
              <a:t>    </a:t>
            </a:r>
            <a:r>
              <a:rPr lang="en-GB" sz="1600" dirty="0" err="1" smtClean="0"/>
              <a:t>myList</a:t>
            </a:r>
            <a:r>
              <a:rPr lang="en-GB" sz="1600" dirty="0" smtClean="0"/>
              <a:t>[start]=</a:t>
            </a:r>
            <a:r>
              <a:rPr lang="en-GB" sz="1600" dirty="0" err="1" smtClean="0"/>
              <a:t>myList</a:t>
            </a:r>
            <a:r>
              <a:rPr lang="en-GB" sz="1600" dirty="0" smtClean="0"/>
              <a:t>[right]</a:t>
            </a:r>
          </a:p>
          <a:p>
            <a:r>
              <a:rPr lang="en-GB" sz="1600" dirty="0" smtClean="0"/>
              <a:t>    </a:t>
            </a:r>
            <a:r>
              <a:rPr lang="en-GB" sz="1600" dirty="0" err="1" smtClean="0"/>
              <a:t>myList</a:t>
            </a:r>
            <a:r>
              <a:rPr lang="en-GB" sz="1600" dirty="0" smtClean="0"/>
              <a:t>[right]=temp</a:t>
            </a:r>
          </a:p>
          <a:p>
            <a:r>
              <a:rPr lang="en-GB" sz="1600" dirty="0" smtClean="0"/>
              <a:t>    return right</a:t>
            </a:r>
            <a:endParaRPr lang="en-GB" sz="1600" dirty="0"/>
          </a:p>
        </p:txBody>
      </p:sp>
      <p:sp>
        <p:nvSpPr>
          <p:cNvPr id="5" name="Rectangle 4"/>
          <p:cNvSpPr/>
          <p:nvPr/>
        </p:nvSpPr>
        <p:spPr>
          <a:xfrm>
            <a:off x="4572000" y="2979536"/>
            <a:ext cx="4392488" cy="261610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sz="1600" dirty="0" err="1"/>
              <a:t>def</a:t>
            </a:r>
            <a:r>
              <a:rPr lang="en-GB" sz="1600" dirty="0"/>
              <a:t> quicksort(</a:t>
            </a:r>
            <a:r>
              <a:rPr lang="en-GB" sz="1600" dirty="0" err="1"/>
              <a:t>myList</a:t>
            </a:r>
            <a:r>
              <a:rPr lang="en-GB" sz="1600" dirty="0"/>
              <a:t>, start, end):</a:t>
            </a:r>
          </a:p>
          <a:p>
            <a:r>
              <a:rPr lang="en-GB" sz="1600" dirty="0"/>
              <a:t>    if start &lt; end: </a:t>
            </a:r>
            <a:r>
              <a:rPr lang="en-GB" sz="1600" dirty="0">
                <a:solidFill>
                  <a:srgbClr val="FFFF00"/>
                </a:solidFill>
              </a:rPr>
              <a:t># stopping rule</a:t>
            </a:r>
          </a:p>
          <a:p>
            <a:r>
              <a:rPr lang="en-GB" sz="1600" dirty="0"/>
              <a:t>        </a:t>
            </a:r>
            <a:r>
              <a:rPr lang="en-GB" sz="1600" dirty="0">
                <a:solidFill>
                  <a:srgbClr val="FFFF00"/>
                </a:solidFill>
              </a:rPr>
              <a:t># partition the list</a:t>
            </a:r>
          </a:p>
          <a:p>
            <a:r>
              <a:rPr lang="en-GB" sz="1600" dirty="0"/>
              <a:t>        pivot = partition(</a:t>
            </a:r>
            <a:r>
              <a:rPr lang="en-GB" sz="1600" dirty="0" err="1"/>
              <a:t>myList</a:t>
            </a:r>
            <a:r>
              <a:rPr lang="en-GB" sz="1600" dirty="0"/>
              <a:t>, start, end)</a:t>
            </a:r>
          </a:p>
          <a:p>
            <a:r>
              <a:rPr lang="en-GB" sz="1600" dirty="0"/>
              <a:t>        </a:t>
            </a:r>
            <a:r>
              <a:rPr lang="en-GB" sz="1600" dirty="0">
                <a:solidFill>
                  <a:srgbClr val="FFFF00"/>
                </a:solidFill>
              </a:rPr>
              <a:t># sort both halves</a:t>
            </a:r>
          </a:p>
          <a:p>
            <a:r>
              <a:rPr lang="en-GB" sz="1600" dirty="0"/>
              <a:t>        quicksort(</a:t>
            </a:r>
            <a:r>
              <a:rPr lang="en-GB" sz="1600" dirty="0" err="1"/>
              <a:t>myList</a:t>
            </a:r>
            <a:r>
              <a:rPr lang="en-GB" sz="1600" dirty="0"/>
              <a:t>, start, pivot-1)</a:t>
            </a:r>
          </a:p>
          <a:p>
            <a:r>
              <a:rPr lang="en-GB" sz="1600" dirty="0"/>
              <a:t>        quicksort(</a:t>
            </a:r>
            <a:r>
              <a:rPr lang="en-GB" sz="1600" dirty="0" err="1"/>
              <a:t>myList</a:t>
            </a:r>
            <a:r>
              <a:rPr lang="en-GB" sz="1600" dirty="0"/>
              <a:t>, pivot+1, end)</a:t>
            </a:r>
          </a:p>
          <a:p>
            <a:r>
              <a:rPr lang="en-GB" sz="1600" dirty="0"/>
              <a:t>    return </a:t>
            </a:r>
            <a:r>
              <a:rPr lang="en-GB" sz="1600" dirty="0" err="1" smtClean="0"/>
              <a:t>myList</a:t>
            </a:r>
            <a:endParaRPr lang="en-GB" sz="1600" dirty="0" smtClean="0"/>
          </a:p>
          <a:p>
            <a:endParaRPr lang="en-GB" sz="1600" dirty="0"/>
          </a:p>
          <a:p>
            <a:r>
              <a:rPr lang="en-GB" sz="1600" dirty="0" smtClean="0"/>
              <a:t>print(quicksort([1,3,5,7,9,2,4,6,8],0,8))</a:t>
            </a:r>
            <a:endParaRPr lang="en-GB" sz="1600" dirty="0"/>
          </a:p>
        </p:txBody>
      </p:sp>
      <p:sp>
        <p:nvSpPr>
          <p:cNvPr id="6" name="TextBox 5"/>
          <p:cNvSpPr txBox="1"/>
          <p:nvPr/>
        </p:nvSpPr>
        <p:spPr>
          <a:xfrm>
            <a:off x="5220072" y="1772816"/>
            <a:ext cx="3557384" cy="646331"/>
          </a:xfrm>
          <a:prstGeom prst="rect">
            <a:avLst/>
          </a:prstGeom>
          <a:noFill/>
        </p:spPr>
        <p:txBody>
          <a:bodyPr wrap="none" rtlCol="0">
            <a:spAutoFit/>
          </a:bodyPr>
          <a:lstStyle/>
          <a:p>
            <a:r>
              <a:rPr lang="en-GB" dirty="0" smtClean="0"/>
              <a:t>Quicksort – A.A.R Hoare</a:t>
            </a:r>
          </a:p>
          <a:p>
            <a:r>
              <a:rPr lang="en-GB" dirty="0" smtClean="0"/>
              <a:t>This example uses RECURSION</a:t>
            </a:r>
            <a:endParaRPr lang="en-GB" dirty="0"/>
          </a:p>
        </p:txBody>
      </p:sp>
    </p:spTree>
    <p:extLst>
      <p:ext uri="{BB962C8B-B14F-4D97-AF65-F5344CB8AC3E}">
        <p14:creationId xmlns:p14="http://schemas.microsoft.com/office/powerpoint/2010/main" val="369946273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Quicksort Performance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we are unlucky, the </a:t>
            </a:r>
            <a:r>
              <a:rPr lang="en-GB" dirty="0"/>
              <a:t>pivot </a:t>
            </a:r>
            <a:r>
              <a:rPr lang="en-GB" dirty="0" smtClean="0"/>
              <a:t>might be either </a:t>
            </a:r>
            <a:r>
              <a:rPr lang="en-GB" dirty="0"/>
              <a:t>the smallest or the largest element in the </a:t>
            </a:r>
            <a:r>
              <a:rPr lang="en-GB" dirty="0" smtClean="0"/>
              <a:t>list. One </a:t>
            </a:r>
            <a:r>
              <a:rPr lang="en-GB" dirty="0"/>
              <a:t>of the partitions will contain no elements and the other partition will contain </a:t>
            </a:r>
            <a:r>
              <a:rPr lang="en-GB" dirty="0" smtClean="0"/>
              <a:t>n-1*n−</a:t>
            </a:r>
            <a:r>
              <a:rPr lang="en-GB" dirty="0"/>
              <a:t>1 </a:t>
            </a:r>
            <a:r>
              <a:rPr lang="en-GB" dirty="0" smtClean="0"/>
              <a:t>elements (all </a:t>
            </a:r>
            <a:r>
              <a:rPr lang="en-GB" dirty="0"/>
              <a:t>but the </a:t>
            </a:r>
            <a:r>
              <a:rPr lang="en-GB" dirty="0" smtClean="0"/>
              <a:t>pivot). This will result in O(n</a:t>
            </a:r>
            <a:r>
              <a:rPr lang="en-GB" baseline="30000" dirty="0" smtClean="0"/>
              <a:t>2</a:t>
            </a:r>
            <a:r>
              <a:rPr lang="en-GB" dirty="0" smtClean="0"/>
              <a:t>) running time.</a:t>
            </a:r>
          </a:p>
          <a:p>
            <a:r>
              <a:rPr lang="en-GB" dirty="0"/>
              <a:t>W</a:t>
            </a:r>
            <a:r>
              <a:rPr lang="en-GB" dirty="0" smtClean="0"/>
              <a:t>hen </a:t>
            </a:r>
            <a:r>
              <a:rPr lang="en-GB" dirty="0"/>
              <a:t>the partitions are as evenly balanced as </a:t>
            </a:r>
            <a:r>
              <a:rPr lang="en-GB" dirty="0" smtClean="0"/>
              <a:t>possible (their </a:t>
            </a:r>
            <a:r>
              <a:rPr lang="en-GB" dirty="0"/>
              <a:t>sizes either are equal or are within 1 of each </a:t>
            </a:r>
            <a:r>
              <a:rPr lang="en-GB" dirty="0" smtClean="0"/>
              <a:t>other), the list size effectively halves on each iteration. This gives a performance of O(n log n). Mathematically it can be shown that the average performance of Quicksort is O(n log n).</a:t>
            </a:r>
            <a:endParaRPr lang="en-GB" dirty="0"/>
          </a:p>
        </p:txBody>
      </p:sp>
    </p:spTree>
    <p:extLst>
      <p:ext uri="{BB962C8B-B14F-4D97-AF65-F5344CB8AC3E}">
        <p14:creationId xmlns:p14="http://schemas.microsoft.com/office/powerpoint/2010/main" val="155526957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Better Algorithms?</a:t>
            </a:r>
            <a:endParaRPr lang="en-GB" dirty="0"/>
          </a:p>
        </p:txBody>
      </p:sp>
      <p:sp>
        <p:nvSpPr>
          <p:cNvPr id="3" name="Content Placeholder 2"/>
          <p:cNvSpPr>
            <a:spLocks noGrp="1"/>
          </p:cNvSpPr>
          <p:nvPr>
            <p:ph idx="1"/>
          </p:nvPr>
        </p:nvSpPr>
        <p:spPr/>
        <p:txBody>
          <a:bodyPr>
            <a:normAutofit lnSpcReduction="10000"/>
          </a:bodyPr>
          <a:lstStyle/>
          <a:p>
            <a:r>
              <a:rPr lang="en-GB" dirty="0" err="1" smtClean="0"/>
              <a:t>Heapsort</a:t>
            </a:r>
            <a:r>
              <a:rPr lang="en-GB" dirty="0" smtClean="0"/>
              <a:t> (</a:t>
            </a:r>
            <a:r>
              <a:rPr lang="en-GB" dirty="0" err="1" smtClean="0"/>
              <a:t>J.W.Williams</a:t>
            </a:r>
            <a:r>
              <a:rPr lang="en-GB" dirty="0" smtClean="0"/>
              <a:t>) is slightly slower in average performance than quicksort, but has the advantage of an O(n log n) worst case.</a:t>
            </a:r>
          </a:p>
          <a:p>
            <a:r>
              <a:rPr lang="en-GB" dirty="0" smtClean="0"/>
              <a:t>Early versions of Python used a Quicksort algorithm for list sorting. More recently, this has been replaced with an adaptive </a:t>
            </a:r>
            <a:r>
              <a:rPr lang="en-GB" i="1" dirty="0" err="1" smtClean="0"/>
              <a:t>mergesort</a:t>
            </a:r>
            <a:r>
              <a:rPr lang="en-GB" dirty="0" smtClean="0"/>
              <a:t> algorithm.</a:t>
            </a:r>
          </a:p>
          <a:p>
            <a:r>
              <a:rPr lang="en-GB" dirty="0" smtClean="0"/>
              <a:t>There are Quicksort algorithms that are much improved by intelligent selection of the PIVOT.</a:t>
            </a:r>
            <a:endParaRPr lang="en-GB" dirty="0"/>
          </a:p>
        </p:txBody>
      </p:sp>
    </p:spTree>
    <p:extLst>
      <p:ext uri="{BB962C8B-B14F-4D97-AF65-F5344CB8AC3E}">
        <p14:creationId xmlns:p14="http://schemas.microsoft.com/office/powerpoint/2010/main" val="353436402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Big O Notation Means</a:t>
            </a:r>
            <a:endParaRPr lang="en-GB" dirty="0"/>
          </a:p>
        </p:txBody>
      </p:sp>
      <p:sp>
        <p:nvSpPr>
          <p:cNvPr id="3" name="Content Placeholder 2"/>
          <p:cNvSpPr>
            <a:spLocks noGrp="1"/>
          </p:cNvSpPr>
          <p:nvPr>
            <p:ph idx="1"/>
          </p:nvPr>
        </p:nvSpPr>
        <p:spPr/>
        <p:txBody>
          <a:bodyPr/>
          <a:lstStyle/>
          <a:p>
            <a:endParaRPr lang="en-GB"/>
          </a:p>
        </p:txBody>
      </p:sp>
      <p:pic>
        <p:nvPicPr>
          <p:cNvPr id="1028" name="Picture 4"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29" y="1196752"/>
            <a:ext cx="8164360" cy="489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61182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Scalability is Key</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28092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83772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1143000"/>
          </a:xfrm>
        </p:spPr>
        <p:txBody>
          <a:bodyPr/>
          <a:lstStyle/>
          <a:p>
            <a:r>
              <a:rPr lang="en-GB" dirty="0" smtClean="0"/>
              <a:t>Measuring Performance</a:t>
            </a:r>
            <a:endParaRPr lang="en-GB" dirty="0"/>
          </a:p>
        </p:txBody>
      </p:sp>
      <p:sp>
        <p:nvSpPr>
          <p:cNvPr id="3" name="Content Placeholder 2"/>
          <p:cNvSpPr>
            <a:spLocks noGrp="1"/>
          </p:cNvSpPr>
          <p:nvPr>
            <p:ph idx="1"/>
          </p:nvPr>
        </p:nvSpPr>
        <p:spPr>
          <a:xfrm>
            <a:off x="304800" y="1295400"/>
            <a:ext cx="8686800" cy="909464"/>
          </a:xfrm>
        </p:spPr>
        <p:txBody>
          <a:bodyPr>
            <a:noAutofit/>
          </a:bodyPr>
          <a:lstStyle/>
          <a:p>
            <a:r>
              <a:rPr lang="en-GB" sz="2400" dirty="0" smtClean="0"/>
              <a:t>The measurement of code performance is termed </a:t>
            </a:r>
            <a:r>
              <a:rPr lang="en-GB" sz="2400" i="1" dirty="0" smtClean="0"/>
              <a:t>Profiling</a:t>
            </a:r>
          </a:p>
          <a:p>
            <a:r>
              <a:rPr lang="en-GB" sz="2400" dirty="0" smtClean="0"/>
              <a:t>Python has two profiling modules: profile and </a:t>
            </a:r>
            <a:r>
              <a:rPr lang="en-GB" sz="2400" dirty="0" err="1" smtClean="0"/>
              <a:t>cProfile</a:t>
            </a:r>
            <a:endParaRPr lang="en-GB" sz="2400" dirty="0" smtClean="0"/>
          </a:p>
          <a:p>
            <a:r>
              <a:rPr lang="en-GB" sz="2400" dirty="0" smtClean="0"/>
              <a:t>Much can be achieved with simple timing functions</a:t>
            </a:r>
          </a:p>
          <a:p>
            <a:r>
              <a:rPr lang="en-GB" sz="2400" dirty="0" smtClean="0"/>
              <a:t>The module </a:t>
            </a:r>
            <a:r>
              <a:rPr lang="en-GB" sz="2400" i="1" dirty="0" smtClean="0"/>
              <a:t>times.py</a:t>
            </a:r>
            <a:r>
              <a:rPr lang="en-GB" sz="2400" dirty="0" smtClean="0"/>
              <a:t> has been placed on the VLE</a:t>
            </a:r>
          </a:p>
          <a:p>
            <a:r>
              <a:rPr lang="en-GB" sz="2400" dirty="0" smtClean="0"/>
              <a:t>This has functions micros() and </a:t>
            </a:r>
            <a:r>
              <a:rPr lang="en-GB" sz="2400" dirty="0" err="1" smtClean="0"/>
              <a:t>millis</a:t>
            </a:r>
            <a:r>
              <a:rPr lang="en-GB" sz="2400" dirty="0" smtClean="0"/>
              <a:t>() that will report a time offset in microseconds and milliseconds respectively</a:t>
            </a:r>
          </a:p>
          <a:p>
            <a:r>
              <a:rPr lang="en-GB" sz="2400" dirty="0" smtClean="0"/>
              <a:t>By obtaining a times at the start and end of function calls, it is possible to estimate execution speed</a:t>
            </a:r>
          </a:p>
          <a:p>
            <a:r>
              <a:rPr lang="en-GB" sz="2400" dirty="0" smtClean="0"/>
              <a:t>This can be performed on variably sized lists, for example, to measure actual implementations across different scales</a:t>
            </a:r>
          </a:p>
        </p:txBody>
      </p:sp>
    </p:spTree>
    <p:extLst>
      <p:ext uri="{BB962C8B-B14F-4D97-AF65-F5344CB8AC3E}">
        <p14:creationId xmlns:p14="http://schemas.microsoft.com/office/powerpoint/2010/main" val="21263177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Actual Performance</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2498436903"/>
              </p:ext>
            </p:extLst>
          </p:nvPr>
        </p:nvGraphicFramePr>
        <p:xfrm>
          <a:off x="107505" y="1196753"/>
          <a:ext cx="7056784"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5724128" y="2276872"/>
            <a:ext cx="3563888" cy="3293209"/>
          </a:xfrm>
          <a:prstGeom prst="rect">
            <a:avLst/>
          </a:prstGeom>
        </p:spPr>
        <p:txBody>
          <a:bodyPr wrap="square">
            <a:spAutoFit/>
          </a:bodyPr>
          <a:lstStyle/>
          <a:p>
            <a:r>
              <a:rPr lang="en-GB" sz="1600" dirty="0"/>
              <a:t>for i in range(0,50000,2000):</a:t>
            </a:r>
          </a:p>
          <a:p>
            <a:r>
              <a:rPr lang="en-GB" sz="1600" dirty="0"/>
              <a:t>   l=[]</a:t>
            </a:r>
          </a:p>
          <a:p>
            <a:r>
              <a:rPr lang="en-GB" sz="1600" dirty="0"/>
              <a:t>   for j in range(1,10+i):</a:t>
            </a:r>
          </a:p>
          <a:p>
            <a:r>
              <a:rPr lang="en-GB" sz="1600" dirty="0"/>
              <a:t>       </a:t>
            </a:r>
            <a:r>
              <a:rPr lang="en-GB" sz="1600" dirty="0" err="1"/>
              <a:t>l.append</a:t>
            </a:r>
            <a:r>
              <a:rPr lang="en-GB" sz="1600" dirty="0"/>
              <a:t>(</a:t>
            </a:r>
            <a:r>
              <a:rPr lang="en-GB" sz="1600" dirty="0" err="1"/>
              <a:t>random.randint</a:t>
            </a:r>
            <a:r>
              <a:rPr lang="en-GB" sz="1600" dirty="0"/>
              <a:t>(0,99))</a:t>
            </a:r>
          </a:p>
          <a:p>
            <a:r>
              <a:rPr lang="en-GB" sz="1600" dirty="0"/>
              <a:t>   start=</a:t>
            </a:r>
            <a:r>
              <a:rPr lang="en-GB" sz="1600" dirty="0" err="1"/>
              <a:t>millis</a:t>
            </a:r>
            <a:r>
              <a:rPr lang="en-GB" sz="1600" dirty="0"/>
              <a:t>()</a:t>
            </a:r>
          </a:p>
          <a:p>
            <a:r>
              <a:rPr lang="en-GB" sz="1600" dirty="0"/>
              <a:t>   quicksort(l,0,len(l)-1)</a:t>
            </a:r>
          </a:p>
          <a:p>
            <a:r>
              <a:rPr lang="en-GB" sz="1600" dirty="0"/>
              <a:t>   stop=</a:t>
            </a:r>
            <a:r>
              <a:rPr lang="en-GB" sz="1600" dirty="0" err="1"/>
              <a:t>millis</a:t>
            </a:r>
            <a:r>
              <a:rPr lang="en-GB" sz="1600" dirty="0"/>
              <a:t>()</a:t>
            </a:r>
          </a:p>
          <a:p>
            <a:r>
              <a:rPr lang="en-GB" sz="1600" dirty="0"/>
              <a:t>   </a:t>
            </a:r>
            <a:r>
              <a:rPr lang="en-GB" sz="1600" dirty="0" err="1"/>
              <a:t>qst</a:t>
            </a:r>
            <a:r>
              <a:rPr lang="en-GB" sz="1600" dirty="0"/>
              <a:t>=stop-start</a:t>
            </a:r>
          </a:p>
          <a:p>
            <a:r>
              <a:rPr lang="en-GB" sz="1600" dirty="0"/>
              <a:t>   start=</a:t>
            </a:r>
            <a:r>
              <a:rPr lang="en-GB" sz="1600" dirty="0" err="1"/>
              <a:t>millis</a:t>
            </a:r>
            <a:r>
              <a:rPr lang="en-GB" sz="1600" dirty="0"/>
              <a:t>()</a:t>
            </a:r>
          </a:p>
          <a:p>
            <a:r>
              <a:rPr lang="en-GB" sz="1600" dirty="0"/>
              <a:t>   </a:t>
            </a:r>
            <a:r>
              <a:rPr lang="en-GB" sz="1600" dirty="0" err="1"/>
              <a:t>bubblesort</a:t>
            </a:r>
            <a:r>
              <a:rPr lang="en-GB" sz="1600" dirty="0"/>
              <a:t>(l)</a:t>
            </a:r>
          </a:p>
          <a:p>
            <a:r>
              <a:rPr lang="en-GB" sz="1600" dirty="0"/>
              <a:t>   stop=</a:t>
            </a:r>
            <a:r>
              <a:rPr lang="en-GB" sz="1600" dirty="0" err="1"/>
              <a:t>millis</a:t>
            </a:r>
            <a:r>
              <a:rPr lang="en-GB" sz="1600" dirty="0"/>
              <a:t>()</a:t>
            </a:r>
          </a:p>
          <a:p>
            <a:r>
              <a:rPr lang="en-GB" sz="1600" dirty="0"/>
              <a:t>   </a:t>
            </a:r>
            <a:r>
              <a:rPr lang="en-GB" sz="1600" dirty="0" err="1"/>
              <a:t>bst</a:t>
            </a:r>
            <a:r>
              <a:rPr lang="en-GB" sz="1600" dirty="0"/>
              <a:t>=stop-start   </a:t>
            </a:r>
          </a:p>
          <a:p>
            <a:r>
              <a:rPr lang="en-GB" sz="1600" dirty="0"/>
              <a:t>   print(</a:t>
            </a:r>
            <a:r>
              <a:rPr lang="en-GB" sz="1600" dirty="0" err="1"/>
              <a:t>qst</a:t>
            </a:r>
            <a:r>
              <a:rPr lang="en-GB" sz="1600" dirty="0"/>
              <a:t>,",",</a:t>
            </a:r>
            <a:r>
              <a:rPr lang="en-GB" sz="1600" dirty="0" err="1"/>
              <a:t>bst</a:t>
            </a:r>
            <a:r>
              <a:rPr lang="en-GB" sz="1600" dirty="0"/>
              <a:t>)</a:t>
            </a:r>
          </a:p>
        </p:txBody>
      </p:sp>
      <p:sp>
        <p:nvSpPr>
          <p:cNvPr id="6" name="TextBox 5"/>
          <p:cNvSpPr txBox="1"/>
          <p:nvPr/>
        </p:nvSpPr>
        <p:spPr>
          <a:xfrm>
            <a:off x="22920" y="5013176"/>
            <a:ext cx="492443" cy="369332"/>
          </a:xfrm>
          <a:prstGeom prst="rect">
            <a:avLst/>
          </a:prstGeom>
          <a:noFill/>
        </p:spPr>
        <p:txBody>
          <a:bodyPr wrap="none" rtlCol="0">
            <a:spAutoFit/>
          </a:bodyPr>
          <a:lstStyle/>
          <a:p>
            <a:r>
              <a:rPr lang="en-GB" dirty="0" err="1" smtClean="0"/>
              <a:t>ms</a:t>
            </a:r>
            <a:endParaRPr lang="en-GB" dirty="0"/>
          </a:p>
        </p:txBody>
      </p:sp>
      <p:sp>
        <p:nvSpPr>
          <p:cNvPr id="7" name="TextBox 6"/>
          <p:cNvSpPr txBox="1"/>
          <p:nvPr/>
        </p:nvSpPr>
        <p:spPr>
          <a:xfrm>
            <a:off x="6076611" y="5692606"/>
            <a:ext cx="312906" cy="369332"/>
          </a:xfrm>
          <a:prstGeom prst="rect">
            <a:avLst/>
          </a:prstGeom>
          <a:noFill/>
        </p:spPr>
        <p:txBody>
          <a:bodyPr wrap="none" rtlCol="0">
            <a:spAutoFit/>
          </a:bodyPr>
          <a:lstStyle/>
          <a:p>
            <a:r>
              <a:rPr lang="en-GB" dirty="0" smtClean="0"/>
              <a:t>n</a:t>
            </a:r>
            <a:endParaRPr lang="en-GB" dirty="0"/>
          </a:p>
        </p:txBody>
      </p:sp>
      <p:sp>
        <p:nvSpPr>
          <p:cNvPr id="8" name="TextBox 7"/>
          <p:cNvSpPr txBox="1"/>
          <p:nvPr/>
        </p:nvSpPr>
        <p:spPr>
          <a:xfrm>
            <a:off x="4283968" y="6237312"/>
            <a:ext cx="3942105" cy="369332"/>
          </a:xfrm>
          <a:prstGeom prst="rect">
            <a:avLst/>
          </a:prstGeom>
          <a:noFill/>
        </p:spPr>
        <p:txBody>
          <a:bodyPr wrap="none" rtlCol="0">
            <a:spAutoFit/>
          </a:bodyPr>
          <a:lstStyle/>
          <a:p>
            <a:r>
              <a:rPr lang="en-GB" dirty="0" smtClean="0"/>
              <a:t>Data Imported to Excel for Graphing</a:t>
            </a:r>
            <a:endParaRPr lang="en-GB" dirty="0"/>
          </a:p>
        </p:txBody>
      </p:sp>
    </p:spTree>
    <p:extLst>
      <p:ext uri="{BB962C8B-B14F-4D97-AF65-F5344CB8AC3E}">
        <p14:creationId xmlns:p14="http://schemas.microsoft.com/office/powerpoint/2010/main" val="365816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sp>
        <p:nvSpPr>
          <p:cNvPr id="3" name="Content Placeholder 2"/>
          <p:cNvSpPr>
            <a:spLocks noGrp="1"/>
          </p:cNvSpPr>
          <p:nvPr>
            <p:ph idx="1"/>
          </p:nvPr>
        </p:nvSpPr>
        <p:spPr/>
        <p:txBody>
          <a:bodyPr/>
          <a:lstStyle/>
          <a:p>
            <a:r>
              <a:rPr lang="en-GB" dirty="0" smtClean="0"/>
              <a:t>Coursework Only:</a:t>
            </a:r>
          </a:p>
          <a:p>
            <a:pPr lvl="1"/>
            <a:r>
              <a:rPr lang="en-GB" dirty="0" smtClean="0"/>
              <a:t>Three Parts:</a:t>
            </a:r>
          </a:p>
          <a:p>
            <a:pPr lvl="2"/>
            <a:r>
              <a:rPr lang="en-GB" dirty="0" smtClean="0"/>
              <a:t>1 Design Coursework</a:t>
            </a:r>
          </a:p>
          <a:p>
            <a:pPr lvl="2"/>
            <a:r>
              <a:rPr lang="en-GB" dirty="0" smtClean="0"/>
              <a:t>2 Programming (</a:t>
            </a:r>
            <a:r>
              <a:rPr lang="en-GB" dirty="0" err="1" smtClean="0"/>
              <a:t>i</a:t>
            </a:r>
            <a:r>
              <a:rPr lang="en-GB" dirty="0" smtClean="0"/>
              <a:t>)</a:t>
            </a:r>
          </a:p>
          <a:p>
            <a:pPr lvl="2"/>
            <a:r>
              <a:rPr lang="en-GB" dirty="0" smtClean="0"/>
              <a:t>3 Programming (ii)</a:t>
            </a:r>
          </a:p>
          <a:p>
            <a:pPr lvl="1"/>
            <a:r>
              <a:rPr lang="en-GB" dirty="0" smtClean="0"/>
              <a:t>But not in this order!</a:t>
            </a:r>
          </a:p>
          <a:p>
            <a:pPr lvl="2"/>
            <a:r>
              <a:rPr lang="en-GB" dirty="0" smtClean="0"/>
              <a:t>(2, 1, 3)</a:t>
            </a:r>
          </a:p>
          <a:p>
            <a:pPr lvl="1"/>
            <a:endParaRPr lang="en-GB" dirty="0"/>
          </a:p>
        </p:txBody>
      </p:sp>
    </p:spTree>
    <p:extLst>
      <p:ext uri="{BB962C8B-B14F-4D97-AF65-F5344CB8AC3E}">
        <p14:creationId xmlns:p14="http://schemas.microsoft.com/office/powerpoint/2010/main" val="1689385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Functions</a:t>
            </a:r>
            <a:endParaRPr lang="en-GB" dirty="0"/>
          </a:p>
        </p:txBody>
      </p:sp>
      <p:sp>
        <p:nvSpPr>
          <p:cNvPr id="3" name="Content Placeholder 2"/>
          <p:cNvSpPr>
            <a:spLocks noGrp="1"/>
          </p:cNvSpPr>
          <p:nvPr>
            <p:ph idx="1"/>
          </p:nvPr>
        </p:nvSpPr>
        <p:spPr>
          <a:xfrm>
            <a:off x="457200" y="1600201"/>
            <a:ext cx="8229600" cy="604664"/>
          </a:xfrm>
        </p:spPr>
        <p:txBody>
          <a:bodyPr>
            <a:normAutofit/>
          </a:bodyPr>
          <a:lstStyle/>
          <a:p>
            <a:r>
              <a:rPr lang="en-GB" dirty="0"/>
              <a:t>F</a:t>
            </a:r>
            <a:r>
              <a:rPr lang="en-GB" dirty="0" smtClean="0"/>
              <a:t>unctions can be used in any expressions.</a:t>
            </a:r>
          </a:p>
          <a:p>
            <a:endParaRPr lang="en-GB" dirty="0" smtClean="0"/>
          </a:p>
          <a:p>
            <a:endParaRPr lang="en-GB" dirty="0" smtClean="0"/>
          </a:p>
        </p:txBody>
      </p:sp>
      <p:sp>
        <p:nvSpPr>
          <p:cNvPr id="4" name="Rectangle 3"/>
          <p:cNvSpPr/>
          <p:nvPr/>
        </p:nvSpPr>
        <p:spPr>
          <a:xfrm>
            <a:off x="1259632" y="213285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a:t>def</a:t>
            </a:r>
            <a:r>
              <a:rPr lang="en-GB" dirty="0"/>
              <a:t> square(x):</a:t>
            </a:r>
          </a:p>
          <a:p>
            <a:r>
              <a:rPr lang="en-GB" dirty="0"/>
              <a:t>     return x * x</a:t>
            </a:r>
          </a:p>
          <a:p>
            <a:endParaRPr lang="it-IT" dirty="0"/>
          </a:p>
          <a:p>
            <a:r>
              <a:rPr lang="it-IT" dirty="0"/>
              <a:t>p</a:t>
            </a:r>
            <a:r>
              <a:rPr lang="it-IT" dirty="0" smtClean="0"/>
              <a:t>rint(square(2) + square(3))</a:t>
            </a:r>
          </a:p>
          <a:p>
            <a:r>
              <a:rPr lang="it-IT" dirty="0"/>
              <a:t>p</a:t>
            </a:r>
            <a:r>
              <a:rPr lang="it-IT" dirty="0" smtClean="0"/>
              <a:t>rint(square(square(3)))</a:t>
            </a:r>
          </a:p>
        </p:txBody>
      </p:sp>
      <p:sp>
        <p:nvSpPr>
          <p:cNvPr id="5" name="Rectangle 4"/>
          <p:cNvSpPr/>
          <p:nvPr/>
        </p:nvSpPr>
        <p:spPr>
          <a:xfrm>
            <a:off x="2135676" y="4752980"/>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a:t>
            </a:r>
          </a:p>
          <a:p>
            <a:r>
              <a:rPr lang="en-GB" dirty="0" err="1" smtClean="0"/>
              <a:t>def</a:t>
            </a:r>
            <a:r>
              <a:rPr lang="en-GB" dirty="0" smtClean="0"/>
              <a:t> </a:t>
            </a:r>
            <a:r>
              <a:rPr lang="en-GB" dirty="0" err="1" smtClean="0"/>
              <a:t>sum_of_squares</a:t>
            </a:r>
            <a:r>
              <a:rPr lang="en-GB" dirty="0" smtClean="0"/>
              <a:t>(x, y):</a:t>
            </a:r>
          </a:p>
          <a:p>
            <a:r>
              <a:rPr lang="en-GB" dirty="0" smtClean="0"/>
              <a:t>     return square(x) + square(y)</a:t>
            </a:r>
          </a:p>
          <a:p>
            <a:r>
              <a:rPr lang="en-GB" dirty="0"/>
              <a:t>p</a:t>
            </a:r>
            <a:r>
              <a:rPr lang="en-GB" dirty="0" smtClean="0"/>
              <a:t>rint(</a:t>
            </a:r>
            <a:r>
              <a:rPr lang="en-GB" dirty="0" err="1" smtClean="0"/>
              <a:t>sum_of_squares</a:t>
            </a:r>
            <a:r>
              <a:rPr lang="en-GB" dirty="0" smtClean="0"/>
              <a:t>(2, 3))</a:t>
            </a:r>
          </a:p>
        </p:txBody>
      </p:sp>
      <p:sp>
        <p:nvSpPr>
          <p:cNvPr id="7" name="Content Placeholder 2"/>
          <p:cNvSpPr txBox="1">
            <a:spLocks/>
          </p:cNvSpPr>
          <p:nvPr/>
        </p:nvSpPr>
        <p:spPr>
          <a:xfrm>
            <a:off x="472722" y="3861049"/>
            <a:ext cx="8229600" cy="86409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Existing functions can be used in creating new functions.</a:t>
            </a:r>
          </a:p>
        </p:txBody>
      </p:sp>
      <p:sp>
        <p:nvSpPr>
          <p:cNvPr id="8" name="TextBox 7"/>
          <p:cNvSpPr txBox="1"/>
          <p:nvPr/>
        </p:nvSpPr>
        <p:spPr>
          <a:xfrm>
            <a:off x="6516216" y="2548354"/>
            <a:ext cx="418704"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13</a:t>
            </a:r>
          </a:p>
          <a:p>
            <a:r>
              <a:rPr lang="en-GB" dirty="0" smtClean="0"/>
              <a:t>81</a:t>
            </a:r>
          </a:p>
        </p:txBody>
      </p:sp>
      <p:sp>
        <p:nvSpPr>
          <p:cNvPr id="9" name="TextBox 8"/>
          <p:cNvSpPr txBox="1"/>
          <p:nvPr/>
        </p:nvSpPr>
        <p:spPr>
          <a:xfrm>
            <a:off x="7102943" y="5168478"/>
            <a:ext cx="418704"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13</a:t>
            </a:r>
          </a:p>
        </p:txBody>
      </p:sp>
    </p:spTree>
    <p:extLst>
      <p:ext uri="{BB962C8B-B14F-4D97-AF65-F5344CB8AC3E}">
        <p14:creationId xmlns:p14="http://schemas.microsoft.com/office/powerpoint/2010/main" val="397565087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Graphing from Within</a:t>
            </a:r>
            <a:endParaRPr lang="en-GB" dirty="0"/>
          </a:p>
        </p:txBody>
      </p:sp>
      <p:sp>
        <p:nvSpPr>
          <p:cNvPr id="3" name="Content Placeholder 2"/>
          <p:cNvSpPr>
            <a:spLocks noGrp="1"/>
          </p:cNvSpPr>
          <p:nvPr>
            <p:ph idx="1"/>
          </p:nvPr>
        </p:nvSpPr>
        <p:spPr>
          <a:xfrm>
            <a:off x="374489" y="1052736"/>
            <a:ext cx="8229600" cy="4525963"/>
          </a:xfrm>
        </p:spPr>
        <p:txBody>
          <a:bodyPr/>
          <a:lstStyle/>
          <a:p>
            <a:r>
              <a:rPr lang="en-GB" dirty="0" smtClean="0"/>
              <a:t>The matplotlib.py library permits you to produce graphs from within python:</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708920"/>
            <a:ext cx="5157787"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4489" y="2132856"/>
            <a:ext cx="4572000" cy="4185761"/>
          </a:xfrm>
          <a:prstGeom prst="rect">
            <a:avLst/>
          </a:prstGeom>
        </p:spPr>
        <p:txBody>
          <a:bodyPr>
            <a:spAutoFit/>
          </a:bodyPr>
          <a:lstStyle/>
          <a:p>
            <a:r>
              <a:rPr lang="en-GB" sz="1400" dirty="0"/>
              <a:t>i</a:t>
            </a:r>
            <a:r>
              <a:rPr lang="en-GB" sz="1400" dirty="0" smtClean="0"/>
              <a:t>mport </a:t>
            </a:r>
            <a:r>
              <a:rPr lang="en-GB" sz="1400" dirty="0" err="1" smtClean="0"/>
              <a:t>matplotlib</a:t>
            </a:r>
            <a:r>
              <a:rPr lang="en-GB" sz="1400" dirty="0" smtClean="0"/>
              <a:t> as </a:t>
            </a:r>
            <a:r>
              <a:rPr lang="en-GB" sz="1400" dirty="0" err="1" smtClean="0"/>
              <a:t>plt</a:t>
            </a:r>
            <a:endParaRPr lang="en-GB" sz="1400" dirty="0" smtClean="0"/>
          </a:p>
          <a:p>
            <a:r>
              <a:rPr lang="en-GB" sz="1400" dirty="0" smtClean="0"/>
              <a:t>…………….</a:t>
            </a:r>
          </a:p>
          <a:p>
            <a:r>
              <a:rPr lang="en-GB" sz="1400" dirty="0" err="1" smtClean="0"/>
              <a:t>gdata</a:t>
            </a:r>
            <a:r>
              <a:rPr lang="en-GB" sz="1400" dirty="0"/>
              <a:t>=[]    </a:t>
            </a:r>
          </a:p>
          <a:p>
            <a:r>
              <a:rPr lang="en-GB" sz="1400" dirty="0"/>
              <a:t>for i in range(0,20000,1000):</a:t>
            </a:r>
          </a:p>
          <a:p>
            <a:r>
              <a:rPr lang="en-GB" sz="1400" dirty="0"/>
              <a:t>   l=[]</a:t>
            </a:r>
          </a:p>
          <a:p>
            <a:r>
              <a:rPr lang="en-GB" sz="1400" dirty="0"/>
              <a:t>   for j in range(1,10+i):</a:t>
            </a:r>
          </a:p>
          <a:p>
            <a:r>
              <a:rPr lang="en-GB" sz="1400" dirty="0"/>
              <a:t>       </a:t>
            </a:r>
            <a:r>
              <a:rPr lang="en-GB" sz="1400" dirty="0" err="1"/>
              <a:t>l.append</a:t>
            </a:r>
            <a:r>
              <a:rPr lang="en-GB" sz="1400" dirty="0"/>
              <a:t>(</a:t>
            </a:r>
            <a:r>
              <a:rPr lang="en-GB" sz="1400" dirty="0" err="1"/>
              <a:t>random.randint</a:t>
            </a:r>
            <a:r>
              <a:rPr lang="en-GB" sz="1400" dirty="0"/>
              <a:t>(0,99))</a:t>
            </a:r>
          </a:p>
          <a:p>
            <a:r>
              <a:rPr lang="en-GB" sz="1400" dirty="0"/>
              <a:t>   start=</a:t>
            </a:r>
            <a:r>
              <a:rPr lang="en-GB" sz="1400" dirty="0" err="1"/>
              <a:t>millis</a:t>
            </a:r>
            <a:r>
              <a:rPr lang="en-GB" sz="1400" dirty="0"/>
              <a:t>()</a:t>
            </a:r>
          </a:p>
          <a:p>
            <a:r>
              <a:rPr lang="en-GB" sz="1400" dirty="0"/>
              <a:t>   quicksort(l,0,len(l)-1)</a:t>
            </a:r>
          </a:p>
          <a:p>
            <a:r>
              <a:rPr lang="en-GB" sz="1400" dirty="0"/>
              <a:t>   stop=</a:t>
            </a:r>
            <a:r>
              <a:rPr lang="en-GB" sz="1400" dirty="0" err="1"/>
              <a:t>millis</a:t>
            </a:r>
            <a:r>
              <a:rPr lang="en-GB" sz="1400" dirty="0"/>
              <a:t>()</a:t>
            </a:r>
          </a:p>
          <a:p>
            <a:r>
              <a:rPr lang="en-GB" sz="1400" dirty="0"/>
              <a:t>   </a:t>
            </a:r>
            <a:r>
              <a:rPr lang="en-GB" sz="1400" dirty="0" err="1"/>
              <a:t>qst</a:t>
            </a:r>
            <a:r>
              <a:rPr lang="en-GB" sz="1400" dirty="0"/>
              <a:t>=stop-start</a:t>
            </a:r>
          </a:p>
          <a:p>
            <a:r>
              <a:rPr lang="en-GB" sz="1400" dirty="0"/>
              <a:t>   start=</a:t>
            </a:r>
            <a:r>
              <a:rPr lang="en-GB" sz="1400" dirty="0" err="1"/>
              <a:t>millis</a:t>
            </a:r>
            <a:r>
              <a:rPr lang="en-GB" sz="1400" dirty="0"/>
              <a:t>()</a:t>
            </a:r>
          </a:p>
          <a:p>
            <a:r>
              <a:rPr lang="en-GB" sz="1400" dirty="0"/>
              <a:t>   </a:t>
            </a:r>
            <a:r>
              <a:rPr lang="en-GB" sz="1400" dirty="0" err="1"/>
              <a:t>bubblesort</a:t>
            </a:r>
            <a:r>
              <a:rPr lang="en-GB" sz="1400" dirty="0"/>
              <a:t>(l)</a:t>
            </a:r>
          </a:p>
          <a:p>
            <a:r>
              <a:rPr lang="en-GB" sz="1400" dirty="0"/>
              <a:t>   stop=</a:t>
            </a:r>
            <a:r>
              <a:rPr lang="en-GB" sz="1400" dirty="0" err="1"/>
              <a:t>millis</a:t>
            </a:r>
            <a:r>
              <a:rPr lang="en-GB" sz="1400" dirty="0"/>
              <a:t>()</a:t>
            </a:r>
          </a:p>
          <a:p>
            <a:r>
              <a:rPr lang="en-GB" sz="1400" dirty="0"/>
              <a:t>   </a:t>
            </a:r>
            <a:r>
              <a:rPr lang="en-GB" sz="1400" dirty="0" err="1"/>
              <a:t>bst</a:t>
            </a:r>
            <a:r>
              <a:rPr lang="en-GB" sz="1400" dirty="0"/>
              <a:t>=stop-start   </a:t>
            </a:r>
          </a:p>
          <a:p>
            <a:r>
              <a:rPr lang="en-GB" sz="1400" dirty="0"/>
              <a:t>   </a:t>
            </a:r>
            <a:r>
              <a:rPr lang="en-GB" sz="1400" dirty="0" err="1"/>
              <a:t>gdata.append</a:t>
            </a:r>
            <a:r>
              <a:rPr lang="en-GB" sz="1400" dirty="0"/>
              <a:t>([</a:t>
            </a:r>
            <a:r>
              <a:rPr lang="en-GB" sz="1400" dirty="0" err="1"/>
              <a:t>qst,bst</a:t>
            </a:r>
            <a:r>
              <a:rPr lang="en-GB" sz="1400" dirty="0"/>
              <a:t>])</a:t>
            </a:r>
          </a:p>
          <a:p>
            <a:r>
              <a:rPr lang="en-GB" sz="1400" dirty="0" err="1"/>
              <a:t>plt.plot</a:t>
            </a:r>
            <a:r>
              <a:rPr lang="en-GB" sz="1400" dirty="0"/>
              <a:t>(</a:t>
            </a:r>
            <a:r>
              <a:rPr lang="en-GB" sz="1400" dirty="0" err="1"/>
              <a:t>gdata</a:t>
            </a:r>
            <a:r>
              <a:rPr lang="en-GB" sz="1400" dirty="0"/>
              <a:t>)</a:t>
            </a:r>
          </a:p>
          <a:p>
            <a:r>
              <a:rPr lang="en-GB" sz="1400" dirty="0" err="1"/>
              <a:t>plt.ylabel</a:t>
            </a:r>
            <a:r>
              <a:rPr lang="en-GB" sz="1400" dirty="0"/>
              <a:t>('time(</a:t>
            </a:r>
            <a:r>
              <a:rPr lang="en-GB" sz="1400" dirty="0" err="1"/>
              <a:t>ms</a:t>
            </a:r>
            <a:r>
              <a:rPr lang="en-GB" sz="1400" dirty="0"/>
              <a:t>)')</a:t>
            </a:r>
          </a:p>
          <a:p>
            <a:r>
              <a:rPr lang="en-GB" sz="1400" dirty="0" err="1"/>
              <a:t>plt.show</a:t>
            </a:r>
            <a:r>
              <a:rPr lang="en-GB" sz="1400" dirty="0"/>
              <a:t>() </a:t>
            </a:r>
          </a:p>
        </p:txBody>
      </p:sp>
      <p:sp>
        <p:nvSpPr>
          <p:cNvPr id="5" name="TextBox 4"/>
          <p:cNvSpPr txBox="1"/>
          <p:nvPr/>
        </p:nvSpPr>
        <p:spPr>
          <a:xfrm>
            <a:off x="6084168" y="5958113"/>
            <a:ext cx="798617" cy="276999"/>
          </a:xfrm>
          <a:prstGeom prst="rect">
            <a:avLst/>
          </a:prstGeom>
          <a:noFill/>
        </p:spPr>
        <p:txBody>
          <a:bodyPr wrap="none" rtlCol="0">
            <a:spAutoFit/>
          </a:bodyPr>
          <a:lstStyle/>
          <a:p>
            <a:r>
              <a:rPr lang="en-GB" sz="1200" dirty="0"/>
              <a:t>n</a:t>
            </a:r>
            <a:r>
              <a:rPr lang="en-GB" sz="1200" dirty="0" smtClean="0"/>
              <a:t> X 1000</a:t>
            </a:r>
            <a:endParaRPr lang="en-GB" sz="1200" dirty="0"/>
          </a:p>
        </p:txBody>
      </p:sp>
    </p:spTree>
    <p:extLst>
      <p:ext uri="{BB962C8B-B14F-4D97-AF65-F5344CB8AC3E}">
        <p14:creationId xmlns:p14="http://schemas.microsoft.com/office/powerpoint/2010/main" val="226897244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dirty="0" smtClean="0"/>
              <a:t>Trees - An Overview</a:t>
            </a:r>
          </a:p>
        </p:txBody>
      </p:sp>
      <p:sp>
        <p:nvSpPr>
          <p:cNvPr id="7171" name="Rectangle 3"/>
          <p:cNvSpPr>
            <a:spLocks noGrp="1" noChangeArrowheads="1"/>
          </p:cNvSpPr>
          <p:nvPr>
            <p:ph idx="1"/>
          </p:nvPr>
        </p:nvSpPr>
        <p:spPr/>
        <p:txBody>
          <a:bodyPr/>
          <a:lstStyle/>
          <a:p>
            <a:pPr eaLnBrk="1" hangingPunct="1"/>
            <a:r>
              <a:rPr lang="en-US" altLang="en-US" dirty="0" smtClean="0"/>
              <a:t>In a tree, the ideas of predecessor and successor (next and previous in a doubly-linked list) are replaced with those of </a:t>
            </a:r>
            <a:r>
              <a:rPr lang="en-US" altLang="en-US" b="1" dirty="0" smtClean="0"/>
              <a:t>parent </a:t>
            </a:r>
            <a:r>
              <a:rPr lang="en-US" altLang="en-US" dirty="0" smtClean="0"/>
              <a:t>and </a:t>
            </a:r>
            <a:r>
              <a:rPr lang="en-US" altLang="en-US" b="1" dirty="0" smtClean="0"/>
              <a:t>child</a:t>
            </a:r>
          </a:p>
          <a:p>
            <a:pPr eaLnBrk="1" hangingPunct="1"/>
            <a:r>
              <a:rPr lang="en-US" altLang="en-US" dirty="0" smtClean="0"/>
              <a:t>Trees have two main characteristics:</a:t>
            </a:r>
          </a:p>
          <a:p>
            <a:pPr lvl="1" eaLnBrk="1" hangingPunct="1"/>
            <a:r>
              <a:rPr lang="en-US" altLang="en-US" dirty="0" smtClean="0"/>
              <a:t>Each item can have multiple children</a:t>
            </a:r>
          </a:p>
          <a:p>
            <a:pPr lvl="1" eaLnBrk="1" hangingPunct="1"/>
            <a:r>
              <a:rPr lang="en-US" altLang="en-US" dirty="0" smtClean="0"/>
              <a:t>All items, except a special item called the </a:t>
            </a:r>
            <a:r>
              <a:rPr lang="en-US" altLang="en-US" b="1" dirty="0" smtClean="0"/>
              <a:t>root</a:t>
            </a:r>
            <a:r>
              <a:rPr lang="en-US" altLang="en-US" dirty="0" smtClean="0"/>
              <a:t>, have exactly one parent</a:t>
            </a:r>
          </a:p>
          <a:p>
            <a:pPr eaLnBrk="1" hangingPunct="1"/>
            <a:endParaRPr lang="en-US" altLang="en-US" dirty="0" smtClean="0"/>
          </a:p>
        </p:txBody>
      </p:sp>
      <p:sp>
        <p:nvSpPr>
          <p:cNvPr id="71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B3948F2-8F6D-4B0D-BC62-E51FBCCC6813}" type="slidenum">
              <a:rPr lang="en-US" altLang="en-US" smtClean="0"/>
              <a:pPr eaLnBrk="1" hangingPunct="1"/>
              <a:t>201</a:t>
            </a:fld>
            <a:endParaRPr lang="en-US" altLang="en-US" smtClean="0"/>
          </a:p>
        </p:txBody>
      </p:sp>
    </p:spTree>
    <p:extLst>
      <p:ext uri="{BB962C8B-B14F-4D97-AF65-F5344CB8AC3E}">
        <p14:creationId xmlns:p14="http://schemas.microsoft.com/office/powerpoint/2010/main" val="83231840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Terminology</a:t>
            </a:r>
            <a:endParaRPr lang="en-GB" altLang="en-US" dirty="0" smtClean="0"/>
          </a:p>
        </p:txBody>
      </p:sp>
      <p:sp>
        <p:nvSpPr>
          <p:cNvPr id="81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2F50C6-F06B-473A-A4C1-EBDF6174BD62}" type="slidenum">
              <a:rPr lang="en-US" altLang="en-US" smtClean="0">
                <a:solidFill>
                  <a:srgbClr val="898989"/>
                </a:solidFill>
              </a:rPr>
              <a:pPr eaLnBrk="1" hangingPunct="1"/>
              <a:t>202</a:t>
            </a:fld>
            <a:endParaRPr lang="en-US" altLang="en-US" smtClean="0">
              <a:solidFill>
                <a:srgbClr val="898989"/>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06135362"/>
              </p:ext>
            </p:extLst>
          </p:nvPr>
        </p:nvGraphicFramePr>
        <p:xfrm>
          <a:off x="1066800" y="1219200"/>
          <a:ext cx="7239000" cy="4987922"/>
        </p:xfrm>
        <a:graphic>
          <a:graphicData uri="http://schemas.openxmlformats.org/drawingml/2006/table">
            <a:tbl>
              <a:tblPr firstRow="1" bandRow="1">
                <a:tableStyleId>{5C22544A-7EE6-4342-B048-85BDC9FD1C3A}</a:tableStyleId>
              </a:tblPr>
              <a:tblGrid>
                <a:gridCol w="1719263">
                  <a:extLst>
                    <a:ext uri="{9D8B030D-6E8A-4147-A177-3AD203B41FA5}">
                      <a16:colId xmlns:a16="http://schemas.microsoft.com/office/drawing/2014/main" xmlns="" val="20000"/>
                    </a:ext>
                  </a:extLst>
                </a:gridCol>
                <a:gridCol w="5519737">
                  <a:extLst>
                    <a:ext uri="{9D8B030D-6E8A-4147-A177-3AD203B41FA5}">
                      <a16:colId xmlns:a16="http://schemas.microsoft.com/office/drawing/2014/main" xmlns="" val="20001"/>
                    </a:ext>
                  </a:extLst>
                </a:gridCol>
              </a:tblGrid>
              <a:tr h="370779">
                <a:tc>
                  <a:txBody>
                    <a:bodyPr/>
                    <a:lstStyle/>
                    <a:p>
                      <a:r>
                        <a:rPr lang="en-GB" sz="1800" dirty="0" smtClean="0"/>
                        <a:t>Term</a:t>
                      </a:r>
                      <a:endParaRPr lang="en-GB" sz="1800" dirty="0"/>
                    </a:p>
                  </a:txBody>
                  <a:tcPr marT="45713" marB="45713"/>
                </a:tc>
                <a:tc>
                  <a:txBody>
                    <a:bodyPr/>
                    <a:lstStyle/>
                    <a:p>
                      <a:r>
                        <a:rPr lang="en-GB" sz="1800" dirty="0" smtClean="0"/>
                        <a:t>Definition</a:t>
                      </a:r>
                      <a:endParaRPr lang="en-GB" sz="1800" dirty="0"/>
                    </a:p>
                  </a:txBody>
                  <a:tcPr marT="45713" marB="45713"/>
                </a:tc>
                <a:extLst>
                  <a:ext uri="{0D108BD9-81ED-4DB2-BD59-A6C34878D82A}">
                    <a16:rowId xmlns:a16="http://schemas.microsoft.com/office/drawing/2014/main" xmlns="" val="10000"/>
                  </a:ext>
                </a:extLst>
              </a:tr>
              <a:tr h="370779">
                <a:tc>
                  <a:txBody>
                    <a:bodyPr/>
                    <a:lstStyle/>
                    <a:p>
                      <a:r>
                        <a:rPr lang="en-GB" sz="1800" dirty="0" smtClean="0"/>
                        <a:t>Node</a:t>
                      </a:r>
                      <a:endParaRPr lang="en-GB" sz="1800" dirty="0"/>
                    </a:p>
                  </a:txBody>
                  <a:tcPr marT="45713" marB="45713"/>
                </a:tc>
                <a:tc>
                  <a:txBody>
                    <a:bodyPr/>
                    <a:lstStyle/>
                    <a:p>
                      <a:r>
                        <a:rPr lang="en-GB" sz="1800" dirty="0" smtClean="0"/>
                        <a:t>An item stored in the tree</a:t>
                      </a:r>
                      <a:endParaRPr lang="en-GB" sz="1800" dirty="0"/>
                    </a:p>
                  </a:txBody>
                  <a:tcPr marT="45713" marB="45713"/>
                </a:tc>
                <a:extLst>
                  <a:ext uri="{0D108BD9-81ED-4DB2-BD59-A6C34878D82A}">
                    <a16:rowId xmlns:a16="http://schemas.microsoft.com/office/drawing/2014/main" xmlns="" val="10001"/>
                  </a:ext>
                </a:extLst>
              </a:tr>
              <a:tr h="370779">
                <a:tc>
                  <a:txBody>
                    <a:bodyPr/>
                    <a:lstStyle/>
                    <a:p>
                      <a:r>
                        <a:rPr lang="en-GB" sz="1800" dirty="0" smtClean="0"/>
                        <a:t>Root Node</a:t>
                      </a:r>
                      <a:endParaRPr lang="en-GB" sz="1800" dirty="0"/>
                    </a:p>
                  </a:txBody>
                  <a:tcPr marT="45713" marB="45713"/>
                </a:tc>
                <a:tc>
                  <a:txBody>
                    <a:bodyPr/>
                    <a:lstStyle/>
                    <a:p>
                      <a:r>
                        <a:rPr lang="en-GB" sz="1800" dirty="0" smtClean="0"/>
                        <a:t>The top most node - with no parent</a:t>
                      </a:r>
                      <a:endParaRPr lang="en-GB" sz="1800" dirty="0"/>
                    </a:p>
                  </a:txBody>
                  <a:tcPr marT="45713" marB="45713"/>
                </a:tc>
                <a:extLst>
                  <a:ext uri="{0D108BD9-81ED-4DB2-BD59-A6C34878D82A}">
                    <a16:rowId xmlns:a16="http://schemas.microsoft.com/office/drawing/2014/main" xmlns="" val="10002"/>
                  </a:ext>
                </a:extLst>
              </a:tr>
              <a:tr h="640065">
                <a:tc>
                  <a:txBody>
                    <a:bodyPr/>
                    <a:lstStyle/>
                    <a:p>
                      <a:r>
                        <a:rPr lang="en-GB" sz="1800" dirty="0" smtClean="0"/>
                        <a:t>Child</a:t>
                      </a:r>
                      <a:endParaRPr lang="en-GB" sz="1800" dirty="0"/>
                    </a:p>
                  </a:txBody>
                  <a:tcPr marT="45713" marB="45713"/>
                </a:tc>
                <a:tc>
                  <a:txBody>
                    <a:bodyPr/>
                    <a:lstStyle/>
                    <a:p>
                      <a:r>
                        <a:rPr lang="en-GB" sz="1800" dirty="0" smtClean="0"/>
                        <a:t>A node connected to a parent. Organised in left-to-right order</a:t>
                      </a:r>
                      <a:endParaRPr lang="en-GB" sz="1800" dirty="0"/>
                    </a:p>
                  </a:txBody>
                  <a:tcPr marT="45713" marB="45713"/>
                </a:tc>
                <a:extLst>
                  <a:ext uri="{0D108BD9-81ED-4DB2-BD59-A6C34878D82A}">
                    <a16:rowId xmlns:a16="http://schemas.microsoft.com/office/drawing/2014/main" xmlns="" val="10003"/>
                  </a:ext>
                </a:extLst>
              </a:tr>
              <a:tr h="370779">
                <a:tc>
                  <a:txBody>
                    <a:bodyPr/>
                    <a:lstStyle/>
                    <a:p>
                      <a:r>
                        <a:rPr lang="en-GB" sz="1800" dirty="0" smtClean="0"/>
                        <a:t>Parent</a:t>
                      </a:r>
                      <a:endParaRPr lang="en-GB" sz="1800" dirty="0"/>
                    </a:p>
                  </a:txBody>
                  <a:tcPr marT="45713" marB="45713"/>
                </a:tc>
                <a:tc>
                  <a:txBody>
                    <a:bodyPr/>
                    <a:lstStyle/>
                    <a:p>
                      <a:r>
                        <a:rPr lang="en-GB" sz="1800" dirty="0" smtClean="0"/>
                        <a:t>A node which has child nodes directly connected</a:t>
                      </a:r>
                      <a:endParaRPr lang="en-GB" sz="1800" dirty="0"/>
                    </a:p>
                  </a:txBody>
                  <a:tcPr marT="45713" marB="45713"/>
                </a:tc>
                <a:extLst>
                  <a:ext uri="{0D108BD9-81ED-4DB2-BD59-A6C34878D82A}">
                    <a16:rowId xmlns:a16="http://schemas.microsoft.com/office/drawing/2014/main" xmlns="" val="10004"/>
                  </a:ext>
                </a:extLst>
              </a:tr>
              <a:tr h="370779">
                <a:tc>
                  <a:txBody>
                    <a:bodyPr/>
                    <a:lstStyle/>
                    <a:p>
                      <a:r>
                        <a:rPr lang="en-GB" sz="1800" dirty="0" smtClean="0"/>
                        <a:t>Siblings</a:t>
                      </a:r>
                      <a:endParaRPr lang="en-GB" sz="1800" dirty="0"/>
                    </a:p>
                  </a:txBody>
                  <a:tcPr marT="45713" marB="45713"/>
                </a:tc>
                <a:tc>
                  <a:txBody>
                    <a:bodyPr/>
                    <a:lstStyle/>
                    <a:p>
                      <a:r>
                        <a:rPr lang="en-GB" sz="1800" dirty="0" smtClean="0"/>
                        <a:t>All of the children of a common parent</a:t>
                      </a:r>
                      <a:endParaRPr lang="en-GB" sz="1800" dirty="0"/>
                    </a:p>
                  </a:txBody>
                  <a:tcPr marT="45713" marB="45713"/>
                </a:tc>
                <a:extLst>
                  <a:ext uri="{0D108BD9-81ED-4DB2-BD59-A6C34878D82A}">
                    <a16:rowId xmlns:a16="http://schemas.microsoft.com/office/drawing/2014/main" xmlns="" val="10005"/>
                  </a:ext>
                </a:extLst>
              </a:tr>
              <a:tr h="370779">
                <a:tc>
                  <a:txBody>
                    <a:bodyPr/>
                    <a:lstStyle/>
                    <a:p>
                      <a:r>
                        <a:rPr lang="en-GB" sz="1800" dirty="0" smtClean="0"/>
                        <a:t>Leaf</a:t>
                      </a:r>
                      <a:endParaRPr lang="en-GB" sz="1800" dirty="0"/>
                    </a:p>
                  </a:txBody>
                  <a:tcPr marT="45713" marB="45713"/>
                </a:tc>
                <a:tc>
                  <a:txBody>
                    <a:bodyPr/>
                    <a:lstStyle/>
                    <a:p>
                      <a:r>
                        <a:rPr lang="en-GB" sz="1800" dirty="0" smtClean="0"/>
                        <a:t>A node that has no children</a:t>
                      </a:r>
                      <a:endParaRPr lang="en-GB" sz="1800" dirty="0"/>
                    </a:p>
                  </a:txBody>
                  <a:tcPr marT="45713" marB="45713"/>
                </a:tc>
                <a:extLst>
                  <a:ext uri="{0D108BD9-81ED-4DB2-BD59-A6C34878D82A}">
                    <a16:rowId xmlns:a16="http://schemas.microsoft.com/office/drawing/2014/main" xmlns="" val="10006"/>
                  </a:ext>
                </a:extLst>
              </a:tr>
              <a:tr h="370779">
                <a:tc>
                  <a:txBody>
                    <a:bodyPr/>
                    <a:lstStyle/>
                    <a:p>
                      <a:r>
                        <a:rPr lang="en-GB" sz="1800" dirty="0" smtClean="0"/>
                        <a:t>Height</a:t>
                      </a:r>
                      <a:endParaRPr lang="en-GB" sz="1800" dirty="0"/>
                    </a:p>
                  </a:txBody>
                  <a:tcPr marT="45713" marB="45713"/>
                </a:tc>
                <a:tc>
                  <a:txBody>
                    <a:bodyPr/>
                    <a:lstStyle/>
                    <a:p>
                      <a:r>
                        <a:rPr lang="en-GB" sz="1800" dirty="0" smtClean="0"/>
                        <a:t>Or depth:</a:t>
                      </a:r>
                      <a:r>
                        <a:rPr lang="en-GB" sz="1800" baseline="0" dirty="0" smtClean="0"/>
                        <a:t> number of </a:t>
                      </a:r>
                      <a:r>
                        <a:rPr lang="en-GB" sz="1800" b="1" baseline="0" dirty="0" smtClean="0"/>
                        <a:t>edges</a:t>
                      </a:r>
                      <a:r>
                        <a:rPr lang="en-GB" sz="1800" baseline="0" dirty="0" smtClean="0"/>
                        <a:t> from Root to deepest leaf</a:t>
                      </a:r>
                      <a:endParaRPr lang="en-GB" sz="1800" dirty="0"/>
                    </a:p>
                  </a:txBody>
                  <a:tcPr marT="45713" marB="45713"/>
                </a:tc>
                <a:extLst>
                  <a:ext uri="{0D108BD9-81ED-4DB2-BD59-A6C34878D82A}">
                    <a16:rowId xmlns:a16="http://schemas.microsoft.com/office/drawing/2014/main" xmlns="" val="10007"/>
                  </a:ext>
                </a:extLst>
              </a:tr>
              <a:tr h="370779">
                <a:tc>
                  <a:txBody>
                    <a:bodyPr/>
                    <a:lstStyle/>
                    <a:p>
                      <a:r>
                        <a:rPr lang="en-GB" sz="1800" dirty="0" smtClean="0"/>
                        <a:t>Descendant</a:t>
                      </a:r>
                      <a:endParaRPr lang="en-GB" sz="1800" dirty="0"/>
                    </a:p>
                  </a:txBody>
                  <a:tcPr marT="45713" marB="45713"/>
                </a:tc>
                <a:tc>
                  <a:txBody>
                    <a:bodyPr/>
                    <a:lstStyle/>
                    <a:p>
                      <a:r>
                        <a:rPr lang="en-GB" sz="1800" dirty="0" smtClean="0"/>
                        <a:t>Children, </a:t>
                      </a:r>
                      <a:r>
                        <a:rPr lang="en-GB" sz="1800" dirty="0" err="1" smtClean="0"/>
                        <a:t>childrens</a:t>
                      </a:r>
                      <a:r>
                        <a:rPr lang="en-GB" sz="1800" dirty="0" smtClean="0"/>
                        <a:t>'</a:t>
                      </a:r>
                      <a:r>
                        <a:rPr lang="en-GB" sz="1800" baseline="0" dirty="0" smtClean="0"/>
                        <a:t> children ... to the deepest leaves</a:t>
                      </a:r>
                      <a:endParaRPr lang="en-GB" sz="1800" dirty="0"/>
                    </a:p>
                  </a:txBody>
                  <a:tcPr marT="45713" marB="45713"/>
                </a:tc>
                <a:extLst>
                  <a:ext uri="{0D108BD9-81ED-4DB2-BD59-A6C34878D82A}">
                    <a16:rowId xmlns:a16="http://schemas.microsoft.com/office/drawing/2014/main" xmlns="" val="10008"/>
                  </a:ext>
                </a:extLst>
              </a:tr>
              <a:tr h="370779">
                <a:tc>
                  <a:txBody>
                    <a:bodyPr/>
                    <a:lstStyle/>
                    <a:p>
                      <a:r>
                        <a:rPr lang="en-GB" sz="1800" dirty="0" smtClean="0"/>
                        <a:t>Ancestors</a:t>
                      </a:r>
                      <a:endParaRPr lang="en-GB" sz="1800" dirty="0"/>
                    </a:p>
                  </a:txBody>
                  <a:tcPr marT="45713" marB="45713"/>
                </a:tc>
                <a:tc>
                  <a:txBody>
                    <a:bodyPr/>
                    <a:lstStyle/>
                    <a:p>
                      <a:r>
                        <a:rPr lang="en-GB" sz="1800" dirty="0" smtClean="0"/>
                        <a:t>Parent, parent's</a:t>
                      </a:r>
                      <a:r>
                        <a:rPr lang="en-GB" sz="1800" baseline="0" dirty="0" smtClean="0"/>
                        <a:t> parent ... to the root.</a:t>
                      </a:r>
                      <a:endParaRPr lang="en-GB" sz="1800" dirty="0"/>
                    </a:p>
                  </a:txBody>
                  <a:tcPr marT="45713" marB="45713"/>
                </a:tc>
                <a:extLst>
                  <a:ext uri="{0D108BD9-81ED-4DB2-BD59-A6C34878D82A}">
                    <a16:rowId xmlns:a16="http://schemas.microsoft.com/office/drawing/2014/main" xmlns="" val="10009"/>
                  </a:ext>
                </a:extLst>
              </a:tr>
              <a:tr h="640065">
                <a:tc>
                  <a:txBody>
                    <a:bodyPr/>
                    <a:lstStyle/>
                    <a:p>
                      <a:r>
                        <a:rPr lang="en-GB" sz="1800" dirty="0" smtClean="0"/>
                        <a:t>Path</a:t>
                      </a:r>
                      <a:endParaRPr lang="en-GB" sz="1800" dirty="0"/>
                    </a:p>
                  </a:txBody>
                  <a:tcPr marT="45713" marB="45713"/>
                </a:tc>
                <a:tc>
                  <a:txBody>
                    <a:bodyPr/>
                    <a:lstStyle/>
                    <a:p>
                      <a:r>
                        <a:rPr lang="en-GB" sz="1800" dirty="0" smtClean="0"/>
                        <a:t>The sequence of nodes that connect a parent to one of its descendants</a:t>
                      </a:r>
                      <a:endParaRPr lang="en-GB" sz="1800" dirty="0"/>
                    </a:p>
                  </a:txBody>
                  <a:tcPr marT="45713" marB="45713"/>
                </a:tc>
                <a:extLst>
                  <a:ext uri="{0D108BD9-81ED-4DB2-BD59-A6C34878D82A}">
                    <a16:rowId xmlns:a16="http://schemas.microsoft.com/office/drawing/2014/main" xmlns="" val="10010"/>
                  </a:ext>
                </a:extLst>
              </a:tr>
              <a:tr h="370779">
                <a:tc>
                  <a:txBody>
                    <a:bodyPr/>
                    <a:lstStyle/>
                    <a:p>
                      <a:r>
                        <a:rPr lang="en-GB" sz="1800" dirty="0" smtClean="0"/>
                        <a:t>Subtree</a:t>
                      </a:r>
                      <a:endParaRPr lang="en-GB" sz="1800" dirty="0"/>
                    </a:p>
                  </a:txBody>
                  <a:tcPr marT="45713" marB="45713"/>
                </a:tc>
                <a:tc>
                  <a:txBody>
                    <a:bodyPr/>
                    <a:lstStyle/>
                    <a:p>
                      <a:r>
                        <a:rPr lang="en-GB" sz="1800" dirty="0" smtClean="0"/>
                        <a:t>The tree representing a node and selected descendants</a:t>
                      </a:r>
                      <a:endParaRPr lang="en-GB" sz="1800" dirty="0"/>
                    </a:p>
                  </a:txBody>
                  <a:tcPr marT="45713" marB="45713"/>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935543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ltLang="en-US" dirty="0" smtClean="0"/>
              <a:t>Terminology Illustrated</a:t>
            </a:r>
          </a:p>
        </p:txBody>
      </p:sp>
      <p:sp>
        <p:nvSpPr>
          <p:cNvPr id="92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39F48B-500C-464E-99D0-CD37B864FDCB}" type="slidenum">
              <a:rPr lang="en-US" altLang="en-US" smtClean="0">
                <a:solidFill>
                  <a:srgbClr val="898989"/>
                </a:solidFill>
              </a:rPr>
              <a:pPr eaLnBrk="1" hangingPunct="1"/>
              <a:t>203</a:t>
            </a:fld>
            <a:endParaRPr lang="en-US" altLang="en-US" smtClean="0">
              <a:solidFill>
                <a:srgbClr val="898989"/>
              </a:solidFill>
            </a:endParaRPr>
          </a:p>
        </p:txBody>
      </p:sp>
      <p:sp>
        <p:nvSpPr>
          <p:cNvPr id="6" name="Oval 5"/>
          <p:cNvSpPr/>
          <p:nvPr/>
        </p:nvSpPr>
        <p:spPr>
          <a:xfrm>
            <a:off x="2438400" y="21764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sp>
        <p:nvSpPr>
          <p:cNvPr id="7" name="Oval 6"/>
          <p:cNvSpPr/>
          <p:nvPr/>
        </p:nvSpPr>
        <p:spPr>
          <a:xfrm>
            <a:off x="1143000" y="2786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sp>
        <p:nvSpPr>
          <p:cNvPr id="8" name="Oval 7"/>
          <p:cNvSpPr/>
          <p:nvPr/>
        </p:nvSpPr>
        <p:spPr>
          <a:xfrm>
            <a:off x="3482975" y="2786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E</a:t>
            </a:r>
          </a:p>
        </p:txBody>
      </p:sp>
      <p:sp>
        <p:nvSpPr>
          <p:cNvPr id="9" name="Oval 8"/>
          <p:cNvSpPr/>
          <p:nvPr/>
        </p:nvSpPr>
        <p:spPr>
          <a:xfrm>
            <a:off x="590550" y="3548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10" name="Oval 9"/>
          <p:cNvSpPr/>
          <p:nvPr/>
        </p:nvSpPr>
        <p:spPr>
          <a:xfrm>
            <a:off x="1624013" y="3548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sp>
        <p:nvSpPr>
          <p:cNvPr id="11" name="Oval 10"/>
          <p:cNvSpPr/>
          <p:nvPr/>
        </p:nvSpPr>
        <p:spPr>
          <a:xfrm>
            <a:off x="2971800" y="3548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P</a:t>
            </a:r>
          </a:p>
        </p:txBody>
      </p:sp>
      <p:sp>
        <p:nvSpPr>
          <p:cNvPr id="12" name="Oval 11"/>
          <p:cNvSpPr/>
          <p:nvPr/>
        </p:nvSpPr>
        <p:spPr>
          <a:xfrm>
            <a:off x="3962400" y="3548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I</a:t>
            </a:r>
          </a:p>
        </p:txBody>
      </p:sp>
      <p:sp>
        <p:nvSpPr>
          <p:cNvPr id="13" name="Oval 12"/>
          <p:cNvSpPr/>
          <p:nvPr/>
        </p:nvSpPr>
        <p:spPr>
          <a:xfrm>
            <a:off x="4343400" y="4305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4" name="Oval 13"/>
          <p:cNvSpPr/>
          <p:nvPr/>
        </p:nvSpPr>
        <p:spPr>
          <a:xfrm>
            <a:off x="3352800" y="43037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15" name="Oval 14"/>
          <p:cNvSpPr/>
          <p:nvPr/>
        </p:nvSpPr>
        <p:spPr>
          <a:xfrm>
            <a:off x="2587625" y="4305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16" name="Oval 15"/>
          <p:cNvSpPr/>
          <p:nvPr/>
        </p:nvSpPr>
        <p:spPr>
          <a:xfrm>
            <a:off x="971550" y="4305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17" name="Straight Connector 16"/>
          <p:cNvCxnSpPr>
            <a:stCxn id="6" idx="2"/>
            <a:endCxn id="7" idx="7"/>
          </p:cNvCxnSpPr>
          <p:nvPr/>
        </p:nvCxnSpPr>
        <p:spPr>
          <a:xfrm flipH="1">
            <a:off x="1468438" y="2366963"/>
            <a:ext cx="969962" cy="476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9" idx="7"/>
          </p:cNvCxnSpPr>
          <p:nvPr/>
        </p:nvCxnSpPr>
        <p:spPr>
          <a:xfrm flipH="1">
            <a:off x="915988" y="3111500"/>
            <a:ext cx="28257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5"/>
            <a:endCxn id="16" idx="0"/>
          </p:cNvCxnSpPr>
          <p:nvPr/>
        </p:nvCxnSpPr>
        <p:spPr>
          <a:xfrm>
            <a:off x="915988" y="3873500"/>
            <a:ext cx="246062"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10" idx="1"/>
          </p:cNvCxnSpPr>
          <p:nvPr/>
        </p:nvCxnSpPr>
        <p:spPr>
          <a:xfrm>
            <a:off x="1468438" y="3111500"/>
            <a:ext cx="211137"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1"/>
          </p:cNvCxnSpPr>
          <p:nvPr/>
        </p:nvCxnSpPr>
        <p:spPr>
          <a:xfrm>
            <a:off x="2819400" y="2366963"/>
            <a:ext cx="719138" cy="476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11" idx="7"/>
          </p:cNvCxnSpPr>
          <p:nvPr/>
        </p:nvCxnSpPr>
        <p:spPr>
          <a:xfrm flipH="1">
            <a:off x="3297238" y="3111500"/>
            <a:ext cx="241300"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2" idx="1"/>
          </p:cNvCxnSpPr>
          <p:nvPr/>
        </p:nvCxnSpPr>
        <p:spPr>
          <a:xfrm>
            <a:off x="3808413" y="3111500"/>
            <a:ext cx="209550"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3"/>
            <a:endCxn id="15" idx="0"/>
          </p:cNvCxnSpPr>
          <p:nvPr/>
        </p:nvCxnSpPr>
        <p:spPr>
          <a:xfrm flipH="1">
            <a:off x="2778125" y="3873500"/>
            <a:ext cx="249238"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5"/>
            <a:endCxn id="14" idx="0"/>
          </p:cNvCxnSpPr>
          <p:nvPr/>
        </p:nvCxnSpPr>
        <p:spPr>
          <a:xfrm>
            <a:off x="3297238" y="3873500"/>
            <a:ext cx="246062" cy="430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a:endCxn id="13" idx="0"/>
          </p:cNvCxnSpPr>
          <p:nvPr/>
        </p:nvCxnSpPr>
        <p:spPr>
          <a:xfrm>
            <a:off x="4287838" y="3873500"/>
            <a:ext cx="246062" cy="4318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408326146"/>
              </p:ext>
            </p:extLst>
          </p:nvPr>
        </p:nvGraphicFramePr>
        <p:xfrm>
          <a:off x="5029200" y="2090738"/>
          <a:ext cx="3215208" cy="2763000"/>
        </p:xfrm>
        <a:graphic>
          <a:graphicData uri="http://schemas.openxmlformats.org/drawingml/2006/table">
            <a:tbl>
              <a:tblPr firstRow="1" bandRow="1">
                <a:tableStyleId>{5C22544A-7EE6-4342-B048-85BDC9FD1C3A}</a:tableStyleId>
              </a:tblPr>
              <a:tblGrid>
                <a:gridCol w="1991072">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tblGrid>
              <a:tr h="370726">
                <a:tc>
                  <a:txBody>
                    <a:bodyPr/>
                    <a:lstStyle/>
                    <a:p>
                      <a:r>
                        <a:rPr lang="en-GB" sz="1800" dirty="0" smtClean="0"/>
                        <a:t>Property</a:t>
                      </a:r>
                      <a:endParaRPr lang="en-GB" sz="1800" dirty="0"/>
                    </a:p>
                  </a:txBody>
                  <a:tcPr marT="45707" marB="45707"/>
                </a:tc>
                <a:tc>
                  <a:txBody>
                    <a:bodyPr/>
                    <a:lstStyle/>
                    <a:p>
                      <a:r>
                        <a:rPr lang="en-GB" sz="1800" dirty="0" smtClean="0"/>
                        <a:t>Value</a:t>
                      </a:r>
                      <a:endParaRPr lang="en-GB" sz="1800" dirty="0"/>
                    </a:p>
                  </a:txBody>
                  <a:tcPr marT="45707" marB="45707"/>
                </a:tc>
                <a:extLst>
                  <a:ext uri="{0D108BD9-81ED-4DB2-BD59-A6C34878D82A}">
                    <a16:rowId xmlns:a16="http://schemas.microsoft.com/office/drawing/2014/main" xmlns="" val="10000"/>
                  </a:ext>
                </a:extLst>
              </a:tr>
              <a:tr h="370726">
                <a:tc>
                  <a:txBody>
                    <a:bodyPr/>
                    <a:lstStyle/>
                    <a:p>
                      <a:r>
                        <a:rPr lang="en-GB" sz="1800" dirty="0" smtClean="0"/>
                        <a:t>Height</a:t>
                      </a:r>
                      <a:endParaRPr lang="en-GB" sz="1800" dirty="0"/>
                    </a:p>
                  </a:txBody>
                  <a:tcPr marT="45707" marB="45707"/>
                </a:tc>
                <a:tc>
                  <a:txBody>
                    <a:bodyPr/>
                    <a:lstStyle/>
                    <a:p>
                      <a:r>
                        <a:rPr lang="en-GB" sz="1800" dirty="0" smtClean="0"/>
                        <a:t>3</a:t>
                      </a:r>
                      <a:endParaRPr lang="en-GB" sz="1800" dirty="0"/>
                    </a:p>
                  </a:txBody>
                  <a:tcPr marT="45707" marB="45707"/>
                </a:tc>
                <a:extLst>
                  <a:ext uri="{0D108BD9-81ED-4DB2-BD59-A6C34878D82A}">
                    <a16:rowId xmlns:a16="http://schemas.microsoft.com/office/drawing/2014/main" xmlns="" val="10001"/>
                  </a:ext>
                </a:extLst>
              </a:tr>
              <a:tr h="370726">
                <a:tc>
                  <a:txBody>
                    <a:bodyPr/>
                    <a:lstStyle/>
                    <a:p>
                      <a:r>
                        <a:rPr lang="en-GB" sz="1800" dirty="0" smtClean="0"/>
                        <a:t>Root</a:t>
                      </a:r>
                      <a:endParaRPr lang="en-GB" sz="1800" dirty="0"/>
                    </a:p>
                  </a:txBody>
                  <a:tcPr marT="45707" marB="45707"/>
                </a:tc>
                <a:tc>
                  <a:txBody>
                    <a:bodyPr/>
                    <a:lstStyle/>
                    <a:p>
                      <a:r>
                        <a:rPr lang="en-GB" sz="1800" dirty="0" smtClean="0"/>
                        <a:t>J</a:t>
                      </a:r>
                      <a:endParaRPr lang="en-GB" sz="1800" dirty="0"/>
                    </a:p>
                  </a:txBody>
                  <a:tcPr marT="45707" marB="45707"/>
                </a:tc>
                <a:extLst>
                  <a:ext uri="{0D108BD9-81ED-4DB2-BD59-A6C34878D82A}">
                    <a16:rowId xmlns:a16="http://schemas.microsoft.com/office/drawing/2014/main" xmlns="" val="10002"/>
                  </a:ext>
                </a:extLst>
              </a:tr>
              <a:tr h="370726">
                <a:tc>
                  <a:txBody>
                    <a:bodyPr/>
                    <a:lstStyle/>
                    <a:p>
                      <a:r>
                        <a:rPr lang="en-GB" sz="1800" dirty="0" smtClean="0"/>
                        <a:t>Leaves</a:t>
                      </a:r>
                      <a:endParaRPr lang="en-GB" sz="1800" dirty="0"/>
                    </a:p>
                  </a:txBody>
                  <a:tcPr marT="45707" marB="45707"/>
                </a:tc>
                <a:tc>
                  <a:txBody>
                    <a:bodyPr/>
                    <a:lstStyle/>
                    <a:p>
                      <a:r>
                        <a:rPr lang="en-GB" sz="1800" dirty="0" smtClean="0"/>
                        <a:t>A,B,C,G</a:t>
                      </a:r>
                      <a:endParaRPr lang="en-GB" sz="1800" dirty="0"/>
                    </a:p>
                  </a:txBody>
                  <a:tcPr marT="45707" marB="45707"/>
                </a:tc>
                <a:extLst>
                  <a:ext uri="{0D108BD9-81ED-4DB2-BD59-A6C34878D82A}">
                    <a16:rowId xmlns:a16="http://schemas.microsoft.com/office/drawing/2014/main" xmlns="" val="10003"/>
                  </a:ext>
                </a:extLst>
              </a:tr>
              <a:tr h="640048">
                <a:tc>
                  <a:txBody>
                    <a:bodyPr/>
                    <a:lstStyle/>
                    <a:p>
                      <a:r>
                        <a:rPr lang="en-GB" sz="1800" dirty="0" smtClean="0"/>
                        <a:t>Ancestors of D</a:t>
                      </a:r>
                      <a:endParaRPr lang="en-GB" sz="1800" dirty="0"/>
                    </a:p>
                  </a:txBody>
                  <a:tcPr marT="45707" marB="45707"/>
                </a:tc>
                <a:tc>
                  <a:txBody>
                    <a:bodyPr/>
                    <a:lstStyle/>
                    <a:p>
                      <a:r>
                        <a:rPr lang="en-GB" sz="1800" dirty="0" smtClean="0"/>
                        <a:t>F, J</a:t>
                      </a:r>
                      <a:endParaRPr lang="en-GB" sz="1800" dirty="0"/>
                    </a:p>
                  </a:txBody>
                  <a:tcPr marT="45707" marB="45707"/>
                </a:tc>
                <a:extLst>
                  <a:ext uri="{0D108BD9-81ED-4DB2-BD59-A6C34878D82A}">
                    <a16:rowId xmlns:a16="http://schemas.microsoft.com/office/drawing/2014/main" xmlns="" val="10004"/>
                  </a:ext>
                </a:extLst>
              </a:tr>
              <a:tr h="640048">
                <a:tc>
                  <a:txBody>
                    <a:bodyPr/>
                    <a:lstStyle/>
                    <a:p>
                      <a:r>
                        <a:rPr lang="en-GB" sz="1800" dirty="0" smtClean="0"/>
                        <a:t>Descendants of E</a:t>
                      </a:r>
                      <a:endParaRPr lang="en-GB" sz="1800" dirty="0"/>
                    </a:p>
                  </a:txBody>
                  <a:tcPr marT="45707" marB="45707"/>
                </a:tc>
                <a:tc>
                  <a:txBody>
                    <a:bodyPr/>
                    <a:lstStyle/>
                    <a:p>
                      <a:r>
                        <a:rPr lang="en-GB" sz="1800" dirty="0" smtClean="0"/>
                        <a:t>P, I, B, C,</a:t>
                      </a:r>
                      <a:r>
                        <a:rPr lang="en-GB" sz="1800" baseline="0" dirty="0" smtClean="0"/>
                        <a:t> G</a:t>
                      </a:r>
                      <a:endParaRPr lang="en-GB" sz="1800" dirty="0"/>
                    </a:p>
                  </a:txBody>
                  <a:tcPr marT="45707" marB="45707"/>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00390881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Binary Trees</a:t>
            </a:r>
          </a:p>
        </p:txBody>
      </p:sp>
      <p:sp>
        <p:nvSpPr>
          <p:cNvPr id="10243" name="Rectangle 3"/>
          <p:cNvSpPr>
            <a:spLocks noGrp="1" noChangeArrowheads="1"/>
          </p:cNvSpPr>
          <p:nvPr>
            <p:ph idx="1"/>
          </p:nvPr>
        </p:nvSpPr>
        <p:spPr/>
        <p:txBody>
          <a:bodyPr/>
          <a:lstStyle/>
          <a:p>
            <a:pPr eaLnBrk="1" hangingPunct="1"/>
            <a:r>
              <a:rPr lang="en-US" altLang="en-US" dirty="0" smtClean="0"/>
              <a:t>Each node has at most two children:</a:t>
            </a:r>
          </a:p>
          <a:p>
            <a:pPr lvl="1" eaLnBrk="1" hangingPunct="1"/>
            <a:r>
              <a:rPr lang="en-US" altLang="en-US" dirty="0" smtClean="0"/>
              <a:t>The </a:t>
            </a:r>
            <a:r>
              <a:rPr lang="en-US" altLang="en-US" b="1" dirty="0" smtClean="0"/>
              <a:t>left child </a:t>
            </a:r>
            <a:r>
              <a:rPr lang="en-US" altLang="en-US" dirty="0" smtClean="0"/>
              <a:t>and the </a:t>
            </a:r>
            <a:r>
              <a:rPr lang="en-US" altLang="en-US" b="1" dirty="0" smtClean="0"/>
              <a:t>right child</a:t>
            </a:r>
            <a:endParaRPr lang="en-US" altLang="en-US" dirty="0" smtClean="0"/>
          </a:p>
          <a:p>
            <a:pPr eaLnBrk="1" hangingPunct="1"/>
            <a:endParaRPr lang="en-US" altLang="en-US" dirty="0" smtClean="0"/>
          </a:p>
        </p:txBody>
      </p:sp>
      <p:sp>
        <p:nvSpPr>
          <p:cNvPr id="102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DA69CAD-A632-4679-831A-CC3D8F258D29}" type="slidenum">
              <a:rPr lang="en-US" altLang="en-US" smtClean="0"/>
              <a:pPr eaLnBrk="1" hangingPunct="1"/>
              <a:t>204</a:t>
            </a:fld>
            <a:endParaRPr lang="en-US" altLang="en-US" smtClean="0"/>
          </a:p>
        </p:txBody>
      </p:sp>
      <p:sp>
        <p:nvSpPr>
          <p:cNvPr id="8" name="Oval 7"/>
          <p:cNvSpPr/>
          <p:nvPr/>
        </p:nvSpPr>
        <p:spPr>
          <a:xfrm>
            <a:off x="186055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sp>
        <p:nvSpPr>
          <p:cNvPr id="9" name="Oval 8"/>
          <p:cNvSpPr/>
          <p:nvPr/>
        </p:nvSpPr>
        <p:spPr>
          <a:xfrm>
            <a:off x="6167438"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E</a:t>
            </a:r>
          </a:p>
        </p:txBody>
      </p:sp>
      <p:sp>
        <p:nvSpPr>
          <p:cNvPr id="10" name="Oval 9"/>
          <p:cNvSpPr/>
          <p:nvPr/>
        </p:nvSpPr>
        <p:spPr>
          <a:xfrm>
            <a:off x="13081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11" name="Oval 10"/>
          <p:cNvSpPr/>
          <p:nvPr/>
        </p:nvSpPr>
        <p:spPr>
          <a:xfrm>
            <a:off x="2341563"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sp>
        <p:nvSpPr>
          <p:cNvPr id="12" name="Oval 11"/>
          <p:cNvSpPr/>
          <p:nvPr/>
        </p:nvSpPr>
        <p:spPr>
          <a:xfrm>
            <a:off x="5656263"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P</a:t>
            </a:r>
          </a:p>
        </p:txBody>
      </p:sp>
      <p:sp>
        <p:nvSpPr>
          <p:cNvPr id="13" name="Oval 12"/>
          <p:cNvSpPr/>
          <p:nvPr/>
        </p:nvSpPr>
        <p:spPr>
          <a:xfrm>
            <a:off x="6646863"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I</a:t>
            </a:r>
          </a:p>
        </p:txBody>
      </p:sp>
      <p:sp>
        <p:nvSpPr>
          <p:cNvPr id="14" name="Oval 13"/>
          <p:cNvSpPr/>
          <p:nvPr/>
        </p:nvSpPr>
        <p:spPr>
          <a:xfrm>
            <a:off x="7027863" y="51006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5" name="Oval 14"/>
          <p:cNvSpPr/>
          <p:nvPr/>
        </p:nvSpPr>
        <p:spPr>
          <a:xfrm>
            <a:off x="6037263" y="50990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16" name="Oval 15"/>
          <p:cNvSpPr/>
          <p:nvPr/>
        </p:nvSpPr>
        <p:spPr>
          <a:xfrm>
            <a:off x="5273675" y="51006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17" name="Oval 16"/>
          <p:cNvSpPr/>
          <p:nvPr/>
        </p:nvSpPr>
        <p:spPr>
          <a:xfrm>
            <a:off x="1689100" y="51006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19" name="Straight Connector 18"/>
          <p:cNvCxnSpPr>
            <a:stCxn id="8" idx="3"/>
            <a:endCxn id="10" idx="7"/>
          </p:cNvCxnSpPr>
          <p:nvPr/>
        </p:nvCxnSpPr>
        <p:spPr>
          <a:xfrm flipH="1">
            <a:off x="1633538" y="3906838"/>
            <a:ext cx="28257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7" idx="0"/>
          </p:cNvCxnSpPr>
          <p:nvPr/>
        </p:nvCxnSpPr>
        <p:spPr>
          <a:xfrm>
            <a:off x="1633538" y="4668838"/>
            <a:ext cx="246062"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1" idx="1"/>
          </p:cNvCxnSpPr>
          <p:nvPr/>
        </p:nvCxnSpPr>
        <p:spPr>
          <a:xfrm>
            <a:off x="2185988" y="3906838"/>
            <a:ext cx="211137"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3"/>
            <a:endCxn id="12" idx="7"/>
          </p:cNvCxnSpPr>
          <p:nvPr/>
        </p:nvCxnSpPr>
        <p:spPr>
          <a:xfrm flipH="1">
            <a:off x="5981700" y="3906838"/>
            <a:ext cx="241300"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3" idx="1"/>
          </p:cNvCxnSpPr>
          <p:nvPr/>
        </p:nvCxnSpPr>
        <p:spPr>
          <a:xfrm>
            <a:off x="6492875" y="3906838"/>
            <a:ext cx="209550"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3"/>
            <a:endCxn id="16" idx="0"/>
          </p:cNvCxnSpPr>
          <p:nvPr/>
        </p:nvCxnSpPr>
        <p:spPr>
          <a:xfrm flipH="1">
            <a:off x="5464175" y="4668838"/>
            <a:ext cx="24765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a:endCxn id="15" idx="0"/>
          </p:cNvCxnSpPr>
          <p:nvPr/>
        </p:nvCxnSpPr>
        <p:spPr>
          <a:xfrm>
            <a:off x="5981700" y="4668838"/>
            <a:ext cx="246063" cy="430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5"/>
            <a:endCxn id="14" idx="0"/>
          </p:cNvCxnSpPr>
          <p:nvPr/>
        </p:nvCxnSpPr>
        <p:spPr>
          <a:xfrm>
            <a:off x="6972300" y="4668838"/>
            <a:ext cx="246063"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0263" name="TextBox 1"/>
          <p:cNvSpPr txBox="1">
            <a:spLocks noChangeArrowheads="1"/>
          </p:cNvSpPr>
          <p:nvPr/>
        </p:nvSpPr>
        <p:spPr bwMode="auto">
          <a:xfrm>
            <a:off x="631825" y="3092450"/>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Binary Tree with Four Nodes</a:t>
            </a:r>
          </a:p>
        </p:txBody>
      </p:sp>
      <p:sp>
        <p:nvSpPr>
          <p:cNvPr id="10264" name="TextBox 28"/>
          <p:cNvSpPr txBox="1">
            <a:spLocks noChangeArrowheads="1"/>
          </p:cNvSpPr>
          <p:nvPr/>
        </p:nvSpPr>
        <p:spPr bwMode="auto">
          <a:xfrm>
            <a:off x="4879975" y="3087688"/>
            <a:ext cx="2954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Binary Tree with Six Nodes</a:t>
            </a:r>
          </a:p>
        </p:txBody>
      </p:sp>
    </p:spTree>
    <p:extLst>
      <p:ext uri="{BB962C8B-B14F-4D97-AF65-F5344CB8AC3E}">
        <p14:creationId xmlns:p14="http://schemas.microsoft.com/office/powerpoint/2010/main" val="367675550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The Binary Search Tree (BST)</a:t>
            </a:r>
          </a:p>
        </p:txBody>
      </p:sp>
      <p:sp>
        <p:nvSpPr>
          <p:cNvPr id="11267" name="Rectangle 3"/>
          <p:cNvSpPr>
            <a:spLocks noGrp="1" noChangeArrowheads="1"/>
          </p:cNvSpPr>
          <p:nvPr>
            <p:ph idx="1"/>
          </p:nvPr>
        </p:nvSpPr>
        <p:spPr/>
        <p:txBody>
          <a:bodyPr/>
          <a:lstStyle/>
          <a:p>
            <a:pPr eaLnBrk="1" hangingPunct="1"/>
            <a:r>
              <a:rPr lang="en-US" altLang="en-US" dirty="0" smtClean="0"/>
              <a:t>Sorted collections can be represented as tree-like structures</a:t>
            </a:r>
          </a:p>
          <a:p>
            <a:pPr lvl="1" eaLnBrk="1" hangingPunct="1"/>
            <a:r>
              <a:rPr lang="en-US" altLang="en-US" dirty="0" smtClean="0"/>
              <a:t>For example, a </a:t>
            </a:r>
            <a:r>
              <a:rPr lang="en-US" altLang="en-US" b="1" dirty="0" smtClean="0"/>
              <a:t>binary search tree</a:t>
            </a:r>
            <a:r>
              <a:rPr lang="en-US" altLang="en-US" dirty="0" smtClean="0"/>
              <a:t>, or </a:t>
            </a:r>
            <a:r>
              <a:rPr lang="en-US" altLang="en-US" b="1" dirty="0" smtClean="0"/>
              <a:t>BST </a:t>
            </a:r>
            <a:r>
              <a:rPr lang="en-US" altLang="en-US" dirty="0" smtClean="0"/>
              <a:t>for short</a:t>
            </a:r>
          </a:p>
          <a:p>
            <a:pPr lvl="2" eaLnBrk="1" hangingPunct="1"/>
            <a:r>
              <a:rPr lang="en-US" altLang="en-US" dirty="0" smtClean="0"/>
              <a:t>Can support efficient searches and insertions</a:t>
            </a:r>
          </a:p>
          <a:p>
            <a:pPr lvl="2" eaLnBrk="1" hangingPunct="1"/>
            <a:endParaRPr lang="en-US" altLang="en-US" dirty="0" smtClean="0"/>
          </a:p>
        </p:txBody>
      </p:sp>
      <p:sp>
        <p:nvSpPr>
          <p:cNvPr id="11268" name="Slide Number Placeholder 4"/>
          <p:cNvSpPr>
            <a:spLocks noGrp="1"/>
          </p:cNvSpPr>
          <p:nvPr>
            <p:ph type="sldNum" sz="quarter" idx="11"/>
          </p:nvPr>
        </p:nvSpPr>
        <p:spPr bwMode="auto">
          <a:xfrm>
            <a:off x="6553200" y="63246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98739AB-722E-4B0E-9DA1-3777E0097DEA}" type="slidenum">
              <a:rPr lang="en-US" altLang="en-US" smtClean="0"/>
              <a:pPr eaLnBrk="1" hangingPunct="1"/>
              <a:t>205</a:t>
            </a:fld>
            <a:endParaRPr lang="en-US" altLang="en-US" smtClean="0"/>
          </a:p>
        </p:txBody>
      </p:sp>
      <p:sp>
        <p:nvSpPr>
          <p:cNvPr id="7" name="Oval 6"/>
          <p:cNvSpPr/>
          <p:nvPr/>
        </p:nvSpPr>
        <p:spPr>
          <a:xfrm>
            <a:off x="4260850" y="36385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E</a:t>
            </a:r>
          </a:p>
        </p:txBody>
      </p:sp>
      <p:sp>
        <p:nvSpPr>
          <p:cNvPr id="8" name="Oval 7"/>
          <p:cNvSpPr/>
          <p:nvPr/>
        </p:nvSpPr>
        <p:spPr>
          <a:xfrm>
            <a:off x="2965450" y="42481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9" name="Oval 8"/>
          <p:cNvSpPr/>
          <p:nvPr/>
        </p:nvSpPr>
        <p:spPr>
          <a:xfrm>
            <a:off x="5305425" y="42481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I</a:t>
            </a:r>
          </a:p>
        </p:txBody>
      </p:sp>
      <p:sp>
        <p:nvSpPr>
          <p:cNvPr id="10" name="Oval 9"/>
          <p:cNvSpPr/>
          <p:nvPr/>
        </p:nvSpPr>
        <p:spPr>
          <a:xfrm>
            <a:off x="2413000" y="5008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11" name="Oval 10"/>
          <p:cNvSpPr/>
          <p:nvPr/>
        </p:nvSpPr>
        <p:spPr>
          <a:xfrm>
            <a:off x="3446463" y="5008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sp>
        <p:nvSpPr>
          <p:cNvPr id="12" name="Oval 11"/>
          <p:cNvSpPr/>
          <p:nvPr/>
        </p:nvSpPr>
        <p:spPr>
          <a:xfrm>
            <a:off x="4725988" y="49974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3" name="Oval 12"/>
          <p:cNvSpPr/>
          <p:nvPr/>
        </p:nvSpPr>
        <p:spPr>
          <a:xfrm>
            <a:off x="6011863" y="5008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K</a:t>
            </a:r>
          </a:p>
        </p:txBody>
      </p:sp>
      <p:sp>
        <p:nvSpPr>
          <p:cNvPr id="14" name="Oval 13"/>
          <p:cNvSpPr/>
          <p:nvPr/>
        </p:nvSpPr>
        <p:spPr>
          <a:xfrm>
            <a:off x="5630863" y="576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sp>
        <p:nvSpPr>
          <p:cNvPr id="15" name="Oval 14"/>
          <p:cNvSpPr/>
          <p:nvPr/>
        </p:nvSpPr>
        <p:spPr>
          <a:xfrm>
            <a:off x="5114925" y="576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16" name="Oval 15"/>
          <p:cNvSpPr/>
          <p:nvPr/>
        </p:nvSpPr>
        <p:spPr>
          <a:xfrm>
            <a:off x="4344988" y="576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sp>
        <p:nvSpPr>
          <p:cNvPr id="17" name="Oval 16"/>
          <p:cNvSpPr/>
          <p:nvPr/>
        </p:nvSpPr>
        <p:spPr>
          <a:xfrm>
            <a:off x="1781175" y="576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18" name="Straight Connector 17"/>
          <p:cNvCxnSpPr>
            <a:stCxn id="7" idx="2"/>
            <a:endCxn id="8" idx="7"/>
          </p:cNvCxnSpPr>
          <p:nvPr/>
        </p:nvCxnSpPr>
        <p:spPr>
          <a:xfrm flipH="1">
            <a:off x="3290888" y="3829050"/>
            <a:ext cx="969962"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10" idx="7"/>
          </p:cNvCxnSpPr>
          <p:nvPr/>
        </p:nvCxnSpPr>
        <p:spPr>
          <a:xfrm flipH="1">
            <a:off x="2738438" y="4573588"/>
            <a:ext cx="282575" cy="49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17" idx="0"/>
          </p:cNvCxnSpPr>
          <p:nvPr/>
        </p:nvCxnSpPr>
        <p:spPr>
          <a:xfrm flipH="1">
            <a:off x="1971675" y="5334000"/>
            <a:ext cx="496888"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1" idx="1"/>
          </p:cNvCxnSpPr>
          <p:nvPr/>
        </p:nvCxnSpPr>
        <p:spPr>
          <a:xfrm>
            <a:off x="3290888" y="4573588"/>
            <a:ext cx="211137" cy="49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9" idx="1"/>
          </p:cNvCxnSpPr>
          <p:nvPr/>
        </p:nvCxnSpPr>
        <p:spPr>
          <a:xfrm>
            <a:off x="4641850" y="3829050"/>
            <a:ext cx="719138"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3"/>
            <a:endCxn id="12" idx="7"/>
          </p:cNvCxnSpPr>
          <p:nvPr/>
        </p:nvCxnSpPr>
        <p:spPr>
          <a:xfrm flipH="1">
            <a:off x="5051425" y="4573588"/>
            <a:ext cx="309563"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3" idx="1"/>
          </p:cNvCxnSpPr>
          <p:nvPr/>
        </p:nvCxnSpPr>
        <p:spPr>
          <a:xfrm>
            <a:off x="5630863" y="4573588"/>
            <a:ext cx="436562" cy="49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3"/>
            <a:endCxn id="16" idx="0"/>
          </p:cNvCxnSpPr>
          <p:nvPr/>
        </p:nvCxnSpPr>
        <p:spPr>
          <a:xfrm flipH="1">
            <a:off x="4535488" y="5322888"/>
            <a:ext cx="246062" cy="442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a:endCxn id="15" idx="0"/>
          </p:cNvCxnSpPr>
          <p:nvPr/>
        </p:nvCxnSpPr>
        <p:spPr>
          <a:xfrm>
            <a:off x="5051425" y="5322888"/>
            <a:ext cx="254000" cy="442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3"/>
            <a:endCxn id="14" idx="0"/>
          </p:cNvCxnSpPr>
          <p:nvPr/>
        </p:nvCxnSpPr>
        <p:spPr>
          <a:xfrm flipH="1">
            <a:off x="5821363" y="5334000"/>
            <a:ext cx="246062"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233333" y="4063484"/>
            <a:ext cx="2683812" cy="369332"/>
          </a:xfrm>
          <a:prstGeom prst="rect">
            <a:avLst/>
          </a:prstGeom>
          <a:noFill/>
        </p:spPr>
        <p:txBody>
          <a:bodyPr wrap="none" rtlCol="0">
            <a:spAutoFit/>
          </a:bodyPr>
          <a:lstStyle/>
          <a:p>
            <a:r>
              <a:rPr lang="en-GB" dirty="0" smtClean="0"/>
              <a:t>Items are inserted in order</a:t>
            </a:r>
            <a:endParaRPr lang="en-GB" dirty="0"/>
          </a:p>
        </p:txBody>
      </p:sp>
    </p:spTree>
    <p:extLst>
      <p:ext uri="{BB962C8B-B14F-4D97-AF65-F5344CB8AC3E}">
        <p14:creationId xmlns:p14="http://schemas.microsoft.com/office/powerpoint/2010/main" val="220509276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altLang="en-US" dirty="0" smtClean="0"/>
              <a:t>Search Efficiency</a:t>
            </a:r>
          </a:p>
        </p:txBody>
      </p:sp>
      <p:sp>
        <p:nvSpPr>
          <p:cNvPr id="12291" name="Content Placeholder 2"/>
          <p:cNvSpPr>
            <a:spLocks noGrp="1"/>
          </p:cNvSpPr>
          <p:nvPr>
            <p:ph idx="1"/>
          </p:nvPr>
        </p:nvSpPr>
        <p:spPr/>
        <p:txBody>
          <a:bodyPr/>
          <a:lstStyle/>
          <a:p>
            <a:pPr eaLnBrk="1" hangingPunct="1"/>
            <a:r>
              <a:rPr lang="en-US" altLang="en-US" dirty="0" smtClean="0"/>
              <a:t>The number of nodes, </a:t>
            </a:r>
            <a:r>
              <a:rPr lang="en-US" altLang="en-US" i="1" dirty="0" smtClean="0"/>
              <a:t>N</a:t>
            </a:r>
            <a:r>
              <a:rPr lang="en-US" altLang="en-US" dirty="0" smtClean="0"/>
              <a:t>, contained in a FULL binary tree of height </a:t>
            </a:r>
            <a:r>
              <a:rPr lang="en-US" altLang="en-US" i="1" dirty="0" smtClean="0"/>
              <a:t>H</a:t>
            </a:r>
            <a:r>
              <a:rPr lang="en-US" altLang="en-US" dirty="0" smtClean="0"/>
              <a:t> is 2</a:t>
            </a:r>
            <a:r>
              <a:rPr lang="en-US" altLang="en-US" i="1" baseline="30000" dirty="0" smtClean="0"/>
              <a:t>H</a:t>
            </a:r>
            <a:r>
              <a:rPr lang="en-US" altLang="en-US" i="1" dirty="0" smtClean="0"/>
              <a:t> </a:t>
            </a:r>
            <a:r>
              <a:rPr lang="en-US" altLang="en-US" baseline="30000" dirty="0" smtClean="0"/>
              <a:t>+ 1 </a:t>
            </a:r>
            <a:r>
              <a:rPr lang="en-US" altLang="en-US" dirty="0" smtClean="0"/>
              <a:t>– 1</a:t>
            </a:r>
          </a:p>
          <a:p>
            <a:pPr eaLnBrk="1" hangingPunct="1"/>
            <a:r>
              <a:rPr lang="en-US" altLang="en-US" dirty="0" smtClean="0"/>
              <a:t>The height, </a:t>
            </a:r>
            <a:r>
              <a:rPr lang="en-US" altLang="en-US" i="1" dirty="0" smtClean="0"/>
              <a:t>H</a:t>
            </a:r>
            <a:r>
              <a:rPr lang="en-US" altLang="en-US" dirty="0" smtClean="0"/>
              <a:t>, of a full binary tree with </a:t>
            </a:r>
            <a:r>
              <a:rPr lang="en-US" altLang="en-US" i="1" dirty="0" smtClean="0"/>
              <a:t>N </a:t>
            </a:r>
            <a:r>
              <a:rPr lang="en-US" altLang="en-US" dirty="0" smtClean="0"/>
              <a:t>nodes is log</a:t>
            </a:r>
            <a:r>
              <a:rPr lang="en-US" altLang="en-US" baseline="-25000" dirty="0" smtClean="0"/>
              <a:t>2</a:t>
            </a:r>
            <a:r>
              <a:rPr lang="en-US" altLang="en-US" dirty="0" smtClean="0"/>
              <a:t>(</a:t>
            </a:r>
            <a:r>
              <a:rPr lang="en-US" altLang="en-US" i="1" dirty="0" smtClean="0"/>
              <a:t>N </a:t>
            </a:r>
            <a:r>
              <a:rPr lang="en-US" altLang="en-US" dirty="0" smtClean="0"/>
              <a:t>+ 1) – 1</a:t>
            </a:r>
          </a:p>
          <a:p>
            <a:pPr eaLnBrk="1" hangingPunct="1"/>
            <a:r>
              <a:rPr lang="en-US" altLang="en-US" dirty="0" smtClean="0"/>
              <a:t>Therefore, the operations that it takes to access a given node in a full binary tree is O(log </a:t>
            </a:r>
            <a:r>
              <a:rPr lang="en-US" altLang="en-US" i="1" dirty="0" smtClean="0"/>
              <a:t>N</a:t>
            </a:r>
            <a:r>
              <a:rPr lang="en-US" altLang="en-US" dirty="0" smtClean="0"/>
              <a:t>)</a:t>
            </a:r>
          </a:p>
          <a:p>
            <a:pPr eaLnBrk="1" hangingPunct="1"/>
            <a:endParaRPr lang="en-GB" altLang="en-US" dirty="0" smtClean="0"/>
          </a:p>
        </p:txBody>
      </p:sp>
      <p:sp>
        <p:nvSpPr>
          <p:cNvPr id="1229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D55F484-0782-4D2D-9651-1EBBE19564D7}" type="slidenum">
              <a:rPr lang="en-US" altLang="en-US" smtClean="0">
                <a:solidFill>
                  <a:srgbClr val="898989"/>
                </a:solidFill>
              </a:rPr>
              <a:pPr eaLnBrk="1" hangingPunct="1"/>
              <a:t>206</a:t>
            </a:fld>
            <a:endParaRPr lang="en-US" altLang="en-US" smtClean="0">
              <a:solidFill>
                <a:srgbClr val="898989"/>
              </a:solidFill>
            </a:endParaRPr>
          </a:p>
        </p:txBody>
      </p:sp>
    </p:spTree>
    <p:extLst>
      <p:ext uri="{BB962C8B-B14F-4D97-AF65-F5344CB8AC3E}">
        <p14:creationId xmlns:p14="http://schemas.microsoft.com/office/powerpoint/2010/main" val="22585929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altLang="en-US" dirty="0" smtClean="0"/>
              <a:t>Common BT Implementations</a:t>
            </a:r>
          </a:p>
        </p:txBody>
      </p:sp>
      <p:sp>
        <p:nvSpPr>
          <p:cNvPr id="13315" name="Content Placeholder 2"/>
          <p:cNvSpPr>
            <a:spLocks noGrp="1"/>
          </p:cNvSpPr>
          <p:nvPr>
            <p:ph idx="1"/>
          </p:nvPr>
        </p:nvSpPr>
        <p:spPr/>
        <p:txBody>
          <a:bodyPr/>
          <a:lstStyle/>
          <a:p>
            <a:pPr eaLnBrk="1" hangingPunct="1"/>
            <a:r>
              <a:rPr lang="en-US" altLang="en-US" dirty="0" smtClean="0"/>
              <a:t>There are three much used forms of binary tree that impose an </a:t>
            </a:r>
            <a:r>
              <a:rPr lang="en-US" altLang="en-US" i="1" dirty="0" smtClean="0"/>
              <a:t>ordering</a:t>
            </a:r>
            <a:r>
              <a:rPr lang="en-US" altLang="en-US" dirty="0" smtClean="0"/>
              <a:t> on their data:</a:t>
            </a:r>
          </a:p>
          <a:p>
            <a:pPr lvl="1" eaLnBrk="1" hangingPunct="1"/>
            <a:r>
              <a:rPr lang="en-US" altLang="en-US" dirty="0" smtClean="0"/>
              <a:t>Binary search trees</a:t>
            </a:r>
          </a:p>
          <a:p>
            <a:pPr lvl="1" eaLnBrk="1" hangingPunct="1"/>
            <a:r>
              <a:rPr lang="en-US" altLang="en-US" dirty="0" smtClean="0"/>
              <a:t>Heaps</a:t>
            </a:r>
          </a:p>
          <a:p>
            <a:pPr lvl="1" eaLnBrk="1" hangingPunct="1"/>
            <a:r>
              <a:rPr lang="en-US" altLang="en-US" dirty="0" smtClean="0"/>
              <a:t>Expression trees</a:t>
            </a:r>
          </a:p>
          <a:p>
            <a:pPr eaLnBrk="1" hangingPunct="1"/>
            <a:endParaRPr lang="en-GB" altLang="en-US" dirty="0" smtClean="0"/>
          </a:p>
        </p:txBody>
      </p:sp>
      <p:sp>
        <p:nvSpPr>
          <p:cNvPr id="133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B2C3528-E2B1-46AF-B46C-CE3F44EA5464}" type="slidenum">
              <a:rPr lang="en-US" altLang="en-US" smtClean="0">
                <a:solidFill>
                  <a:srgbClr val="898989"/>
                </a:solidFill>
              </a:rPr>
              <a:pPr eaLnBrk="1" hangingPunct="1"/>
              <a:t>207</a:t>
            </a:fld>
            <a:endParaRPr lang="en-US" altLang="en-US" smtClean="0">
              <a:solidFill>
                <a:srgbClr val="898989"/>
              </a:solidFill>
            </a:endParaRPr>
          </a:p>
        </p:txBody>
      </p:sp>
    </p:spTree>
    <p:extLst>
      <p:ext uri="{BB962C8B-B14F-4D97-AF65-F5344CB8AC3E}">
        <p14:creationId xmlns:p14="http://schemas.microsoft.com/office/powerpoint/2010/main" val="231795384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0688" y="228600"/>
            <a:ext cx="8229600" cy="1143000"/>
          </a:xfrm>
        </p:spPr>
        <p:txBody>
          <a:bodyPr/>
          <a:lstStyle/>
          <a:p>
            <a:pPr eaLnBrk="1" hangingPunct="1"/>
            <a:r>
              <a:rPr lang="en-GB" altLang="en-US" dirty="0" smtClean="0"/>
              <a:t>Binary Tree Topologies</a:t>
            </a:r>
          </a:p>
        </p:txBody>
      </p:sp>
      <p:sp>
        <p:nvSpPr>
          <p:cNvPr id="1433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9760C13-AC0B-4E99-903F-349E859AEF6B}" type="slidenum">
              <a:rPr lang="en-US" altLang="en-US" smtClean="0">
                <a:solidFill>
                  <a:srgbClr val="898989"/>
                </a:solidFill>
              </a:rPr>
              <a:pPr eaLnBrk="1" hangingPunct="1"/>
              <a:t>208</a:t>
            </a:fld>
            <a:endParaRPr lang="en-US" altLang="en-US" smtClean="0">
              <a:solidFill>
                <a:srgbClr val="898989"/>
              </a:solidFill>
            </a:endParaRPr>
          </a:p>
        </p:txBody>
      </p:sp>
      <p:sp>
        <p:nvSpPr>
          <p:cNvPr id="9" name="Oval 8"/>
          <p:cNvSpPr/>
          <p:nvPr/>
        </p:nvSpPr>
        <p:spPr>
          <a:xfrm>
            <a:off x="1570038" y="48847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10" name="Oval 9"/>
          <p:cNvSpPr/>
          <p:nvPr/>
        </p:nvSpPr>
        <p:spPr>
          <a:xfrm>
            <a:off x="2354263" y="41227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sp>
        <p:nvSpPr>
          <p:cNvPr id="16" name="Oval 15"/>
          <p:cNvSpPr/>
          <p:nvPr/>
        </p:nvSpPr>
        <p:spPr>
          <a:xfrm>
            <a:off x="938213" y="56419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18" name="Straight Connector 17"/>
          <p:cNvCxnSpPr>
            <a:stCxn id="10" idx="3"/>
            <a:endCxn id="9" idx="7"/>
          </p:cNvCxnSpPr>
          <p:nvPr/>
        </p:nvCxnSpPr>
        <p:spPr>
          <a:xfrm flipH="1">
            <a:off x="1895475" y="4448175"/>
            <a:ext cx="514350"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6" idx="0"/>
          </p:cNvCxnSpPr>
          <p:nvPr/>
        </p:nvCxnSpPr>
        <p:spPr>
          <a:xfrm flipH="1">
            <a:off x="1128713" y="5210175"/>
            <a:ext cx="496887"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278063" y="14605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28" name="Oval 27"/>
          <p:cNvSpPr/>
          <p:nvPr/>
        </p:nvSpPr>
        <p:spPr>
          <a:xfrm>
            <a:off x="1571625" y="22463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29" name="Oval 28"/>
          <p:cNvSpPr/>
          <p:nvPr/>
        </p:nvSpPr>
        <p:spPr>
          <a:xfrm>
            <a:off x="977900" y="30924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30" name="Straight Connector 29"/>
          <p:cNvCxnSpPr>
            <a:stCxn id="27" idx="3"/>
            <a:endCxn id="28" idx="7"/>
          </p:cNvCxnSpPr>
          <p:nvPr/>
        </p:nvCxnSpPr>
        <p:spPr>
          <a:xfrm flipH="1">
            <a:off x="1897063" y="1784350"/>
            <a:ext cx="436562" cy="51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29" idx="0"/>
          </p:cNvCxnSpPr>
          <p:nvPr/>
        </p:nvCxnSpPr>
        <p:spPr>
          <a:xfrm flipH="1">
            <a:off x="1168400" y="2571750"/>
            <a:ext cx="458788" cy="5207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783263" y="14827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E</a:t>
            </a:r>
          </a:p>
        </p:txBody>
      </p:sp>
      <p:sp>
        <p:nvSpPr>
          <p:cNvPr id="42" name="Oval 41"/>
          <p:cNvSpPr/>
          <p:nvPr/>
        </p:nvSpPr>
        <p:spPr>
          <a:xfrm>
            <a:off x="4641850" y="21177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43" name="Oval 42"/>
          <p:cNvSpPr/>
          <p:nvPr/>
        </p:nvSpPr>
        <p:spPr>
          <a:xfrm>
            <a:off x="6827838" y="20923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I</a:t>
            </a:r>
          </a:p>
        </p:txBody>
      </p:sp>
      <p:sp>
        <p:nvSpPr>
          <p:cNvPr id="44" name="Oval 43"/>
          <p:cNvSpPr/>
          <p:nvPr/>
        </p:nvSpPr>
        <p:spPr>
          <a:xfrm>
            <a:off x="6248400" y="28416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45" name="Oval 44"/>
          <p:cNvSpPr/>
          <p:nvPr/>
        </p:nvSpPr>
        <p:spPr>
          <a:xfrm>
            <a:off x="7534275" y="28527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K</a:t>
            </a:r>
          </a:p>
        </p:txBody>
      </p:sp>
      <p:cxnSp>
        <p:nvCxnSpPr>
          <p:cNvPr id="46" name="Straight Connector 45"/>
          <p:cNvCxnSpPr>
            <a:stCxn id="41" idx="2"/>
            <a:endCxn id="42" idx="7"/>
          </p:cNvCxnSpPr>
          <p:nvPr/>
        </p:nvCxnSpPr>
        <p:spPr>
          <a:xfrm flipH="1">
            <a:off x="4967288" y="1673225"/>
            <a:ext cx="815975" cy="50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a:endCxn id="43" idx="1"/>
          </p:cNvCxnSpPr>
          <p:nvPr/>
        </p:nvCxnSpPr>
        <p:spPr>
          <a:xfrm>
            <a:off x="6164263" y="1673225"/>
            <a:ext cx="719137"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3"/>
            <a:endCxn id="44" idx="7"/>
          </p:cNvCxnSpPr>
          <p:nvPr/>
        </p:nvCxnSpPr>
        <p:spPr>
          <a:xfrm flipH="1">
            <a:off x="6573838" y="2417763"/>
            <a:ext cx="309562"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5"/>
            <a:endCxn id="45" idx="1"/>
          </p:cNvCxnSpPr>
          <p:nvPr/>
        </p:nvCxnSpPr>
        <p:spPr>
          <a:xfrm>
            <a:off x="7153275" y="2417763"/>
            <a:ext cx="436563"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32013" y="56578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cxnSp>
        <p:nvCxnSpPr>
          <p:cNvPr id="51" name="Straight Connector 50"/>
          <p:cNvCxnSpPr>
            <a:stCxn id="9" idx="5"/>
            <a:endCxn id="50" idx="0"/>
          </p:cNvCxnSpPr>
          <p:nvPr/>
        </p:nvCxnSpPr>
        <p:spPr>
          <a:xfrm>
            <a:off x="1895475" y="5210175"/>
            <a:ext cx="427038"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248400" y="41227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E</a:t>
            </a:r>
          </a:p>
        </p:txBody>
      </p:sp>
      <p:sp>
        <p:nvSpPr>
          <p:cNvPr id="60" name="Oval 59"/>
          <p:cNvSpPr/>
          <p:nvPr/>
        </p:nvSpPr>
        <p:spPr>
          <a:xfrm>
            <a:off x="5022850" y="48609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61" name="Oval 60"/>
          <p:cNvSpPr/>
          <p:nvPr/>
        </p:nvSpPr>
        <p:spPr>
          <a:xfrm>
            <a:off x="7362825" y="48609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I</a:t>
            </a:r>
          </a:p>
        </p:txBody>
      </p:sp>
      <p:sp>
        <p:nvSpPr>
          <p:cNvPr id="62" name="Oval 61"/>
          <p:cNvSpPr/>
          <p:nvPr/>
        </p:nvSpPr>
        <p:spPr>
          <a:xfrm>
            <a:off x="4279900" y="56324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B</a:t>
            </a:r>
          </a:p>
        </p:txBody>
      </p:sp>
      <p:sp>
        <p:nvSpPr>
          <p:cNvPr id="63" name="Oval 62"/>
          <p:cNvSpPr/>
          <p:nvPr/>
        </p:nvSpPr>
        <p:spPr>
          <a:xfrm>
            <a:off x="5643563" y="56213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sp>
        <p:nvSpPr>
          <p:cNvPr id="64" name="Oval 63"/>
          <p:cNvSpPr/>
          <p:nvPr/>
        </p:nvSpPr>
        <p:spPr>
          <a:xfrm>
            <a:off x="6727825" y="56213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65" name="Oval 64"/>
          <p:cNvSpPr/>
          <p:nvPr/>
        </p:nvSpPr>
        <p:spPr>
          <a:xfrm>
            <a:off x="8069263" y="56213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K</a:t>
            </a:r>
          </a:p>
        </p:txBody>
      </p:sp>
      <p:cxnSp>
        <p:nvCxnSpPr>
          <p:cNvPr id="70" name="Straight Connector 69"/>
          <p:cNvCxnSpPr>
            <a:stCxn id="59" idx="2"/>
            <a:endCxn id="60" idx="7"/>
          </p:cNvCxnSpPr>
          <p:nvPr/>
        </p:nvCxnSpPr>
        <p:spPr>
          <a:xfrm flipH="1">
            <a:off x="5348288" y="4313238"/>
            <a:ext cx="900112" cy="604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7"/>
          </p:cNvCxnSpPr>
          <p:nvPr/>
        </p:nvCxnSpPr>
        <p:spPr>
          <a:xfrm flipH="1">
            <a:off x="4605338" y="5186363"/>
            <a:ext cx="473075" cy="501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0" idx="5"/>
            <a:endCxn id="63" idx="1"/>
          </p:cNvCxnSpPr>
          <p:nvPr/>
        </p:nvCxnSpPr>
        <p:spPr>
          <a:xfrm>
            <a:off x="5348288" y="5186363"/>
            <a:ext cx="350837"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6"/>
            <a:endCxn id="61" idx="1"/>
          </p:cNvCxnSpPr>
          <p:nvPr/>
        </p:nvCxnSpPr>
        <p:spPr>
          <a:xfrm>
            <a:off x="6629400" y="4313238"/>
            <a:ext cx="788988" cy="604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1" idx="3"/>
            <a:endCxn id="64" idx="7"/>
          </p:cNvCxnSpPr>
          <p:nvPr/>
        </p:nvCxnSpPr>
        <p:spPr>
          <a:xfrm flipH="1">
            <a:off x="7053263" y="5186363"/>
            <a:ext cx="36512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1" idx="5"/>
            <a:endCxn id="65" idx="1"/>
          </p:cNvCxnSpPr>
          <p:nvPr/>
        </p:nvCxnSpPr>
        <p:spPr>
          <a:xfrm>
            <a:off x="7688263" y="5186363"/>
            <a:ext cx="436562"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14374" name="TextBox 86"/>
          <p:cNvSpPr txBox="1">
            <a:spLocks noChangeArrowheads="1"/>
          </p:cNvSpPr>
          <p:nvPr/>
        </p:nvSpPr>
        <p:spPr bwMode="auto">
          <a:xfrm>
            <a:off x="430213" y="3562350"/>
            <a:ext cx="300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An Unbalanced Binary Tree</a:t>
            </a:r>
          </a:p>
        </p:txBody>
      </p:sp>
      <p:sp>
        <p:nvSpPr>
          <p:cNvPr id="14375" name="TextBox 87"/>
          <p:cNvSpPr txBox="1">
            <a:spLocks noChangeArrowheads="1"/>
          </p:cNvSpPr>
          <p:nvPr/>
        </p:nvSpPr>
        <p:spPr bwMode="auto">
          <a:xfrm>
            <a:off x="4686300" y="3292475"/>
            <a:ext cx="3643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a:t>A Balanced Binary Tree (Minimum height for number of </a:t>
            </a:r>
            <a:r>
              <a:rPr lang="en-GB" altLang="en-US" dirty="0" smtClean="0"/>
              <a:t>nodes)</a:t>
            </a:r>
            <a:endParaRPr lang="en-GB" altLang="en-US" dirty="0"/>
          </a:p>
        </p:txBody>
      </p:sp>
      <p:sp>
        <p:nvSpPr>
          <p:cNvPr id="14376" name="TextBox 88"/>
          <p:cNvSpPr txBox="1">
            <a:spLocks noChangeArrowheads="1"/>
          </p:cNvSpPr>
          <p:nvPr/>
        </p:nvSpPr>
        <p:spPr bwMode="auto">
          <a:xfrm>
            <a:off x="461963" y="6043613"/>
            <a:ext cx="3348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A Complete Binary Tree (No single children)</a:t>
            </a:r>
          </a:p>
        </p:txBody>
      </p:sp>
      <p:sp>
        <p:nvSpPr>
          <p:cNvPr id="14377" name="TextBox 89"/>
          <p:cNvSpPr txBox="1">
            <a:spLocks noChangeArrowheads="1"/>
          </p:cNvSpPr>
          <p:nvPr/>
        </p:nvSpPr>
        <p:spPr bwMode="auto">
          <a:xfrm>
            <a:off x="4132263" y="6043613"/>
            <a:ext cx="4335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A Full Binary Tree (Max nodes for height)</a:t>
            </a:r>
          </a:p>
        </p:txBody>
      </p:sp>
      <p:sp>
        <p:nvSpPr>
          <p:cNvPr id="91" name="Oval 90"/>
          <p:cNvSpPr/>
          <p:nvPr/>
        </p:nvSpPr>
        <p:spPr>
          <a:xfrm>
            <a:off x="3200400" y="48847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93" name="Straight Connector 92"/>
          <p:cNvCxnSpPr>
            <a:stCxn id="10" idx="5"/>
            <a:endCxn id="91" idx="1"/>
          </p:cNvCxnSpPr>
          <p:nvPr/>
        </p:nvCxnSpPr>
        <p:spPr>
          <a:xfrm>
            <a:off x="2679700" y="4448175"/>
            <a:ext cx="576263" cy="4921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52687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dirty="0" smtClean="0"/>
              <a:t>The Binary Search Tree</a:t>
            </a:r>
          </a:p>
        </p:txBody>
      </p:sp>
      <p:sp>
        <p:nvSpPr>
          <p:cNvPr id="15363" name="Content Placeholder 2"/>
          <p:cNvSpPr>
            <a:spLocks noGrp="1"/>
          </p:cNvSpPr>
          <p:nvPr>
            <p:ph idx="1"/>
          </p:nvPr>
        </p:nvSpPr>
        <p:spPr/>
        <p:txBody>
          <a:bodyPr>
            <a:normAutofit lnSpcReduction="10000"/>
          </a:bodyPr>
          <a:lstStyle/>
          <a:p>
            <a:pPr eaLnBrk="1" hangingPunct="1"/>
            <a:r>
              <a:rPr lang="en-US" altLang="en-US" dirty="0" smtClean="0"/>
              <a:t>A BST maintains a </a:t>
            </a:r>
            <a:r>
              <a:rPr lang="en-US" altLang="en-US" b="1" dirty="0" smtClean="0"/>
              <a:t>sorted ordering </a:t>
            </a:r>
            <a:r>
              <a:rPr lang="en-US" altLang="en-US" dirty="0" smtClean="0"/>
              <a:t>of nodes</a:t>
            </a:r>
          </a:p>
          <a:p>
            <a:pPr lvl="1" eaLnBrk="1" hangingPunct="1"/>
            <a:r>
              <a:rPr lang="en-US" altLang="en-US" dirty="0" smtClean="0"/>
              <a:t>Nodes in the left subtree of a node are &lt; node</a:t>
            </a:r>
          </a:p>
          <a:p>
            <a:pPr lvl="1" eaLnBrk="1" hangingPunct="1"/>
            <a:r>
              <a:rPr lang="en-US" altLang="en-US" dirty="0" smtClean="0"/>
              <a:t>Nodes in the right subtree of a node are &gt; node</a:t>
            </a:r>
          </a:p>
          <a:p>
            <a:pPr eaLnBrk="1" hangingPunct="1"/>
            <a:r>
              <a:rPr lang="en-US" altLang="en-US" dirty="0" smtClean="0"/>
              <a:t>When the shape approaches that of a perfectly balanced binary tree, searches and insertions are O(log(</a:t>
            </a:r>
            <a:r>
              <a:rPr lang="en-US" altLang="en-US" i="1" dirty="0" smtClean="0"/>
              <a:t>n)</a:t>
            </a:r>
            <a:r>
              <a:rPr lang="en-US" altLang="en-US" dirty="0" smtClean="0"/>
              <a:t>) in the worst case</a:t>
            </a:r>
          </a:p>
          <a:p>
            <a:pPr eaLnBrk="1" hangingPunct="1"/>
            <a:r>
              <a:rPr lang="en-US" altLang="en-US" dirty="0" smtClean="0"/>
              <a:t>Not all BSTs are perfectly balanced</a:t>
            </a:r>
          </a:p>
          <a:p>
            <a:pPr lvl="1" eaLnBrk="1" hangingPunct="1"/>
            <a:r>
              <a:rPr lang="en-US" altLang="en-US" dirty="0" smtClean="0"/>
              <a:t>In the worst case, they become linear and support linear searches (O(n))</a:t>
            </a:r>
          </a:p>
          <a:p>
            <a:pPr eaLnBrk="1" hangingPunct="1"/>
            <a:endParaRPr lang="en-GB" altLang="en-US" dirty="0" smtClean="0"/>
          </a:p>
        </p:txBody>
      </p:sp>
      <p:sp>
        <p:nvSpPr>
          <p:cNvPr id="153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1E1D4F7-8CFB-45CA-A68A-2273486378DC}" type="slidenum">
              <a:rPr lang="en-US" altLang="en-US" smtClean="0">
                <a:solidFill>
                  <a:srgbClr val="898989"/>
                </a:solidFill>
              </a:rPr>
              <a:pPr eaLnBrk="1" hangingPunct="1"/>
              <a:t>209</a:t>
            </a:fld>
            <a:endParaRPr lang="en-US" altLang="en-US" dirty="0" smtClean="0">
              <a:solidFill>
                <a:srgbClr val="898989"/>
              </a:solidFill>
            </a:endParaRPr>
          </a:p>
        </p:txBody>
      </p:sp>
    </p:spTree>
    <p:extLst>
      <p:ext uri="{BB962C8B-B14F-4D97-AF65-F5344CB8AC3E}">
        <p14:creationId xmlns:p14="http://schemas.microsoft.com/office/powerpoint/2010/main" val="3112383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Assigning Functions</a:t>
            </a:r>
            <a:endParaRPr lang="en-GB" dirty="0"/>
          </a:p>
        </p:txBody>
      </p:sp>
      <p:sp>
        <p:nvSpPr>
          <p:cNvPr id="3" name="Content Placeholder 2"/>
          <p:cNvSpPr>
            <a:spLocks noGrp="1"/>
          </p:cNvSpPr>
          <p:nvPr>
            <p:ph idx="1"/>
          </p:nvPr>
        </p:nvSpPr>
        <p:spPr>
          <a:xfrm>
            <a:off x="457200" y="1600201"/>
            <a:ext cx="8229600" cy="892696"/>
          </a:xfrm>
        </p:spPr>
        <p:txBody>
          <a:bodyPr>
            <a:normAutofit fontScale="85000" lnSpcReduction="10000"/>
          </a:bodyPr>
          <a:lstStyle/>
          <a:p>
            <a:r>
              <a:rPr lang="en-GB" dirty="0" smtClean="0"/>
              <a:t>Functions are just like other values, they can assigned, passed as arguments to other functions etc.</a:t>
            </a:r>
          </a:p>
          <a:p>
            <a:endParaRPr lang="en-GB" dirty="0" smtClean="0"/>
          </a:p>
        </p:txBody>
      </p:sp>
      <p:sp>
        <p:nvSpPr>
          <p:cNvPr id="4" name="Rectangle 3"/>
          <p:cNvSpPr/>
          <p:nvPr/>
        </p:nvSpPr>
        <p:spPr>
          <a:xfrm>
            <a:off x="1763688" y="2924944"/>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a:t>
            </a:r>
            <a:endParaRPr lang="en-GB" dirty="0"/>
          </a:p>
          <a:p>
            <a:r>
              <a:rPr lang="en-GB" dirty="0" smtClean="0"/>
              <a:t>f = square</a:t>
            </a:r>
          </a:p>
          <a:p>
            <a:endParaRPr lang="en-GB" dirty="0" smtClean="0"/>
          </a:p>
          <a:p>
            <a:r>
              <a:rPr lang="en-GB" dirty="0" err="1" smtClean="0"/>
              <a:t>def</a:t>
            </a:r>
            <a:r>
              <a:rPr lang="en-GB" dirty="0" smtClean="0"/>
              <a:t> </a:t>
            </a:r>
            <a:r>
              <a:rPr lang="en-GB" dirty="0" err="1" smtClean="0"/>
              <a:t>fxy</a:t>
            </a:r>
            <a:r>
              <a:rPr lang="en-GB" dirty="0" smtClean="0"/>
              <a:t>(f, x, y):</a:t>
            </a:r>
          </a:p>
          <a:p>
            <a:r>
              <a:rPr lang="en-GB" dirty="0" smtClean="0"/>
              <a:t>     return f(x) + f(y)</a:t>
            </a:r>
          </a:p>
          <a:p>
            <a:endParaRPr lang="en-GB" dirty="0" smtClean="0"/>
          </a:p>
          <a:p>
            <a:r>
              <a:rPr lang="en-GB" dirty="0"/>
              <a:t>print(f(4</a:t>
            </a:r>
            <a:r>
              <a:rPr lang="en-GB" dirty="0" smtClean="0"/>
              <a:t>))</a:t>
            </a:r>
          </a:p>
          <a:p>
            <a:r>
              <a:rPr lang="en-GB" dirty="0"/>
              <a:t>p</a:t>
            </a:r>
            <a:r>
              <a:rPr lang="en-GB" dirty="0" smtClean="0"/>
              <a:t>rint(</a:t>
            </a:r>
            <a:r>
              <a:rPr lang="en-GB" dirty="0" err="1" smtClean="0"/>
              <a:t>fxy</a:t>
            </a:r>
            <a:r>
              <a:rPr lang="en-GB" dirty="0" smtClean="0"/>
              <a:t>(square, 2, 3))</a:t>
            </a:r>
          </a:p>
        </p:txBody>
      </p:sp>
      <p:sp>
        <p:nvSpPr>
          <p:cNvPr id="5" name="TextBox 4"/>
          <p:cNvSpPr txBox="1"/>
          <p:nvPr/>
        </p:nvSpPr>
        <p:spPr>
          <a:xfrm>
            <a:off x="6889600" y="3140968"/>
            <a:ext cx="418704"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16</a:t>
            </a:r>
          </a:p>
          <a:p>
            <a:r>
              <a:rPr lang="en-GB" dirty="0" smtClean="0"/>
              <a:t>13</a:t>
            </a:r>
          </a:p>
        </p:txBody>
      </p:sp>
    </p:spTree>
    <p:extLst>
      <p:ext uri="{BB962C8B-B14F-4D97-AF65-F5344CB8AC3E}">
        <p14:creationId xmlns:p14="http://schemas.microsoft.com/office/powerpoint/2010/main" val="279718105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altLang="en-US" dirty="0" smtClean="0"/>
              <a:t>BST In Python</a:t>
            </a:r>
          </a:p>
        </p:txBody>
      </p:sp>
      <p:sp>
        <p:nvSpPr>
          <p:cNvPr id="1638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DD9265-FE2C-4745-A900-A1079109108A}" type="slidenum">
              <a:rPr lang="en-US" altLang="en-US" smtClean="0">
                <a:solidFill>
                  <a:srgbClr val="898989"/>
                </a:solidFill>
              </a:rPr>
              <a:pPr eaLnBrk="1" hangingPunct="1"/>
              <a:t>210</a:t>
            </a:fld>
            <a:endParaRPr lang="en-US" altLang="en-US" smtClean="0">
              <a:solidFill>
                <a:srgbClr val="898989"/>
              </a:solidFill>
            </a:endParaRPr>
          </a:p>
        </p:txBody>
      </p:sp>
      <p:sp>
        <p:nvSpPr>
          <p:cNvPr id="16388" name="TextBox 4"/>
          <p:cNvSpPr txBox="1">
            <a:spLocks noChangeArrowheads="1"/>
          </p:cNvSpPr>
          <p:nvPr/>
        </p:nvSpPr>
        <p:spPr bwMode="auto">
          <a:xfrm>
            <a:off x="762000" y="1219200"/>
            <a:ext cx="3500438" cy="5354638"/>
          </a:xfrm>
          <a:prstGeom prst="rect">
            <a:avLst/>
          </a:prstGeom>
          <a:ln/>
        </p:spPr>
        <p:style>
          <a:lnRef idx="3">
            <a:schemeClr val="lt1"/>
          </a:lnRef>
          <a:fillRef idx="1">
            <a:schemeClr val="accent1"/>
          </a:fillRef>
          <a:effectRef idx="1">
            <a:schemeClr val="accent1"/>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a:solidFill>
                  <a:schemeClr val="bg1"/>
                </a:solidFill>
              </a:rPr>
              <a:t>class Node:</a:t>
            </a:r>
          </a:p>
          <a:p>
            <a:pPr eaLnBrk="1" hangingPunct="1"/>
            <a:r>
              <a:rPr lang="en-GB" altLang="en-US" dirty="0">
                <a:solidFill>
                  <a:schemeClr val="bg1"/>
                </a:solidFill>
              </a:rPr>
              <a:t>   </a:t>
            </a:r>
            <a:r>
              <a:rPr lang="en-GB" altLang="en-US" dirty="0" err="1">
                <a:solidFill>
                  <a:schemeClr val="bg1"/>
                </a:solidFill>
              </a:rPr>
              <a:t>def</a:t>
            </a:r>
            <a:r>
              <a:rPr lang="en-GB" altLang="en-US" dirty="0">
                <a:solidFill>
                  <a:schemeClr val="bg1"/>
                </a:solidFill>
              </a:rPr>
              <a:t> __</a:t>
            </a:r>
            <a:r>
              <a:rPr lang="en-GB" altLang="en-US" dirty="0" err="1">
                <a:solidFill>
                  <a:schemeClr val="bg1"/>
                </a:solidFill>
              </a:rPr>
              <a:t>init</a:t>
            </a:r>
            <a:r>
              <a:rPr lang="en-GB" altLang="en-US" dirty="0">
                <a:solidFill>
                  <a:schemeClr val="bg1"/>
                </a:solidFill>
              </a:rPr>
              <a:t>__(self, data):</a:t>
            </a:r>
          </a:p>
          <a:p>
            <a:pPr eaLnBrk="1" hangingPunct="1"/>
            <a:r>
              <a:rPr lang="en-GB" altLang="en-US" dirty="0">
                <a:solidFill>
                  <a:schemeClr val="bg1"/>
                </a:solidFill>
              </a:rPr>
              <a:t>       </a:t>
            </a:r>
            <a:r>
              <a:rPr lang="en-GB" altLang="en-US" dirty="0" err="1">
                <a:solidFill>
                  <a:schemeClr val="bg1"/>
                </a:solidFill>
              </a:rPr>
              <a:t>self.left</a:t>
            </a:r>
            <a:r>
              <a:rPr lang="en-GB" altLang="en-US" dirty="0">
                <a:solidFill>
                  <a:schemeClr val="bg1"/>
                </a:solidFill>
              </a:rPr>
              <a:t> = None</a:t>
            </a:r>
          </a:p>
          <a:p>
            <a:pPr eaLnBrk="1" hangingPunct="1"/>
            <a:r>
              <a:rPr lang="en-GB" altLang="en-US" dirty="0">
                <a:solidFill>
                  <a:schemeClr val="bg1"/>
                </a:solidFill>
              </a:rPr>
              <a:t>       </a:t>
            </a:r>
            <a:r>
              <a:rPr lang="en-GB" altLang="en-US" dirty="0" err="1">
                <a:solidFill>
                  <a:schemeClr val="bg1"/>
                </a:solidFill>
              </a:rPr>
              <a:t>self.right</a:t>
            </a:r>
            <a:r>
              <a:rPr lang="en-GB" altLang="en-US" dirty="0">
                <a:solidFill>
                  <a:schemeClr val="bg1"/>
                </a:solidFill>
              </a:rPr>
              <a:t> = None</a:t>
            </a:r>
          </a:p>
          <a:p>
            <a:pPr eaLnBrk="1" hangingPunct="1"/>
            <a:r>
              <a:rPr lang="en-GB" altLang="en-US" dirty="0">
                <a:solidFill>
                  <a:schemeClr val="bg1"/>
                </a:solidFill>
              </a:rPr>
              <a:t>       </a:t>
            </a:r>
            <a:r>
              <a:rPr lang="en-GB" altLang="en-US" dirty="0" err="1">
                <a:solidFill>
                  <a:schemeClr val="bg1"/>
                </a:solidFill>
              </a:rPr>
              <a:t>self.data</a:t>
            </a:r>
            <a:r>
              <a:rPr lang="en-GB" altLang="en-US" dirty="0">
                <a:solidFill>
                  <a:schemeClr val="bg1"/>
                </a:solidFill>
              </a:rPr>
              <a:t> = data</a:t>
            </a:r>
          </a:p>
          <a:p>
            <a:pPr eaLnBrk="1" hangingPunct="1"/>
            <a:r>
              <a:rPr lang="en-GB" altLang="en-US" dirty="0">
                <a:solidFill>
                  <a:schemeClr val="bg1"/>
                </a:solidFill>
              </a:rPr>
              <a:t>   </a:t>
            </a:r>
            <a:r>
              <a:rPr lang="en-GB" altLang="en-US" dirty="0" err="1">
                <a:solidFill>
                  <a:schemeClr val="bg1"/>
                </a:solidFill>
              </a:rPr>
              <a:t>def</a:t>
            </a:r>
            <a:r>
              <a:rPr lang="en-GB" altLang="en-US" dirty="0">
                <a:solidFill>
                  <a:schemeClr val="bg1"/>
                </a:solidFill>
              </a:rPr>
              <a:t> insert(self, data):</a:t>
            </a:r>
          </a:p>
          <a:p>
            <a:pPr eaLnBrk="1" hangingPunct="1"/>
            <a:r>
              <a:rPr lang="en-GB" altLang="en-US" dirty="0">
                <a:solidFill>
                  <a:schemeClr val="bg1"/>
                </a:solidFill>
              </a:rPr>
              <a:t>       if </a:t>
            </a:r>
            <a:r>
              <a:rPr lang="en-GB" altLang="en-US" dirty="0" err="1">
                <a:solidFill>
                  <a:schemeClr val="bg1"/>
                </a:solidFill>
              </a:rPr>
              <a:t>self.data</a:t>
            </a:r>
            <a:r>
              <a:rPr lang="en-GB" altLang="en-US" dirty="0">
                <a:solidFill>
                  <a:schemeClr val="bg1"/>
                </a:solidFill>
              </a:rPr>
              <a:t>:</a:t>
            </a:r>
          </a:p>
          <a:p>
            <a:pPr eaLnBrk="1" hangingPunct="1"/>
            <a:r>
              <a:rPr lang="en-GB" altLang="en-US" dirty="0">
                <a:solidFill>
                  <a:schemeClr val="bg1"/>
                </a:solidFill>
              </a:rPr>
              <a:t>          if data &lt; </a:t>
            </a:r>
            <a:r>
              <a:rPr lang="en-GB" altLang="en-US" dirty="0" err="1">
                <a:solidFill>
                  <a:schemeClr val="bg1"/>
                </a:solidFill>
              </a:rPr>
              <a:t>self.data</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self.left</a:t>
            </a:r>
            <a:r>
              <a:rPr lang="en-GB" altLang="en-US" dirty="0">
                <a:solidFill>
                  <a:schemeClr val="bg1"/>
                </a:solidFill>
              </a:rPr>
              <a:t> is None:</a:t>
            </a:r>
          </a:p>
          <a:p>
            <a:pPr eaLnBrk="1" hangingPunct="1"/>
            <a:r>
              <a:rPr lang="en-GB" altLang="en-US" dirty="0">
                <a:solidFill>
                  <a:schemeClr val="bg1"/>
                </a:solidFill>
              </a:rPr>
              <a:t>                </a:t>
            </a:r>
            <a:r>
              <a:rPr lang="en-GB" altLang="en-US" dirty="0" err="1">
                <a:solidFill>
                  <a:schemeClr val="bg1"/>
                </a:solidFill>
              </a:rPr>
              <a:t>self.left</a:t>
            </a:r>
            <a:r>
              <a:rPr lang="en-GB" altLang="en-US" dirty="0">
                <a:solidFill>
                  <a:schemeClr val="bg1"/>
                </a:solidFill>
              </a:rPr>
              <a:t> = Node(data)</a:t>
            </a:r>
          </a:p>
          <a:p>
            <a:pPr eaLnBrk="1" hangingPunct="1"/>
            <a:r>
              <a:rPr lang="en-GB" altLang="en-US" dirty="0">
                <a:solidFill>
                  <a:schemeClr val="bg1"/>
                </a:solidFill>
              </a:rPr>
              <a:t>             else:</a:t>
            </a:r>
          </a:p>
          <a:p>
            <a:pPr eaLnBrk="1" hangingPunct="1"/>
            <a:r>
              <a:rPr lang="en-GB" altLang="en-US" dirty="0">
                <a:solidFill>
                  <a:schemeClr val="bg1"/>
                </a:solidFill>
              </a:rPr>
              <a:t>                </a:t>
            </a:r>
            <a:r>
              <a:rPr lang="en-GB" altLang="en-US" dirty="0" err="1">
                <a:solidFill>
                  <a:schemeClr val="bg1"/>
                </a:solidFill>
              </a:rPr>
              <a:t>self.left.insert</a:t>
            </a:r>
            <a:r>
              <a:rPr lang="en-GB" altLang="en-US" dirty="0">
                <a:solidFill>
                  <a:schemeClr val="bg1"/>
                </a:solidFill>
              </a:rPr>
              <a:t>(data)</a:t>
            </a:r>
          </a:p>
          <a:p>
            <a:pPr eaLnBrk="1" hangingPunct="1"/>
            <a:r>
              <a:rPr lang="en-GB" altLang="en-US" dirty="0">
                <a:solidFill>
                  <a:schemeClr val="bg1"/>
                </a:solidFill>
              </a:rPr>
              <a:t>          </a:t>
            </a:r>
            <a:r>
              <a:rPr lang="en-GB" altLang="en-US" dirty="0" err="1">
                <a:solidFill>
                  <a:schemeClr val="bg1"/>
                </a:solidFill>
              </a:rPr>
              <a:t>elif</a:t>
            </a:r>
            <a:r>
              <a:rPr lang="en-GB" altLang="en-US" dirty="0">
                <a:solidFill>
                  <a:schemeClr val="bg1"/>
                </a:solidFill>
              </a:rPr>
              <a:t> data &gt; </a:t>
            </a:r>
            <a:r>
              <a:rPr lang="en-GB" altLang="en-US" dirty="0" err="1">
                <a:solidFill>
                  <a:schemeClr val="bg1"/>
                </a:solidFill>
              </a:rPr>
              <a:t>self.data</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self.right</a:t>
            </a:r>
            <a:r>
              <a:rPr lang="en-GB" altLang="en-US" dirty="0">
                <a:solidFill>
                  <a:schemeClr val="bg1"/>
                </a:solidFill>
              </a:rPr>
              <a:t> is None:</a:t>
            </a:r>
          </a:p>
          <a:p>
            <a:pPr eaLnBrk="1" hangingPunct="1"/>
            <a:r>
              <a:rPr lang="en-GB" altLang="en-US" dirty="0">
                <a:solidFill>
                  <a:schemeClr val="bg1"/>
                </a:solidFill>
              </a:rPr>
              <a:t>                </a:t>
            </a:r>
            <a:r>
              <a:rPr lang="en-GB" altLang="en-US" dirty="0" err="1">
                <a:solidFill>
                  <a:schemeClr val="bg1"/>
                </a:solidFill>
              </a:rPr>
              <a:t>self.right</a:t>
            </a:r>
            <a:r>
              <a:rPr lang="en-GB" altLang="en-US" dirty="0">
                <a:solidFill>
                  <a:schemeClr val="bg1"/>
                </a:solidFill>
              </a:rPr>
              <a:t> = Node(data)</a:t>
            </a:r>
          </a:p>
          <a:p>
            <a:pPr eaLnBrk="1" hangingPunct="1"/>
            <a:r>
              <a:rPr lang="en-GB" altLang="en-US" dirty="0">
                <a:solidFill>
                  <a:schemeClr val="bg1"/>
                </a:solidFill>
              </a:rPr>
              <a:t>             else:</a:t>
            </a:r>
          </a:p>
          <a:p>
            <a:pPr eaLnBrk="1" hangingPunct="1"/>
            <a:r>
              <a:rPr lang="en-GB" altLang="en-US" dirty="0">
                <a:solidFill>
                  <a:schemeClr val="bg1"/>
                </a:solidFill>
              </a:rPr>
              <a:t>                </a:t>
            </a:r>
            <a:r>
              <a:rPr lang="en-GB" altLang="en-US" dirty="0" err="1">
                <a:solidFill>
                  <a:schemeClr val="bg1"/>
                </a:solidFill>
              </a:rPr>
              <a:t>self.right.insert</a:t>
            </a:r>
            <a:r>
              <a:rPr lang="en-GB" altLang="en-US" dirty="0">
                <a:solidFill>
                  <a:schemeClr val="bg1"/>
                </a:solidFill>
              </a:rPr>
              <a:t>(data)</a:t>
            </a:r>
          </a:p>
          <a:p>
            <a:pPr eaLnBrk="1" hangingPunct="1"/>
            <a:r>
              <a:rPr lang="en-GB" altLang="en-US" dirty="0">
                <a:solidFill>
                  <a:schemeClr val="bg1"/>
                </a:solidFill>
              </a:rPr>
              <a:t>       else:</a:t>
            </a:r>
          </a:p>
          <a:p>
            <a:pPr eaLnBrk="1" hangingPunct="1"/>
            <a:r>
              <a:rPr lang="en-GB" altLang="en-US" dirty="0">
                <a:solidFill>
                  <a:schemeClr val="bg1"/>
                </a:solidFill>
              </a:rPr>
              <a:t>          </a:t>
            </a:r>
            <a:r>
              <a:rPr lang="en-GB" altLang="en-US" dirty="0" err="1">
                <a:solidFill>
                  <a:schemeClr val="bg1"/>
                </a:solidFill>
              </a:rPr>
              <a:t>self.data</a:t>
            </a:r>
            <a:r>
              <a:rPr lang="en-GB" altLang="en-US" dirty="0">
                <a:solidFill>
                  <a:schemeClr val="bg1"/>
                </a:solidFill>
              </a:rPr>
              <a:t> = data</a:t>
            </a:r>
          </a:p>
        </p:txBody>
      </p:sp>
      <p:cxnSp>
        <p:nvCxnSpPr>
          <p:cNvPr id="8" name="Straight Connector 7"/>
          <p:cNvCxnSpPr/>
          <p:nvPr/>
        </p:nvCxnSpPr>
        <p:spPr>
          <a:xfrm>
            <a:off x="1219200" y="3048000"/>
            <a:ext cx="0" cy="3048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447800" y="3321050"/>
            <a:ext cx="0" cy="1403350"/>
          </a:xfrm>
          <a:prstGeom prst="line">
            <a:avLst/>
          </a:prstGeom>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4700588" y="1219200"/>
            <a:ext cx="3684587" cy="1200150"/>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defRPr/>
            </a:pPr>
            <a:r>
              <a:rPr lang="en-GB" dirty="0"/>
              <a:t>An Insert Method that is recursive:</a:t>
            </a:r>
          </a:p>
          <a:p>
            <a:pPr>
              <a:defRPr/>
            </a:pPr>
            <a:r>
              <a:rPr lang="en-GB" dirty="0"/>
              <a:t>Traverses down the tree until the </a:t>
            </a:r>
          </a:p>
          <a:p>
            <a:pPr>
              <a:defRPr/>
            </a:pPr>
            <a:r>
              <a:rPr lang="en-GB" dirty="0"/>
              <a:t>appropriate insertion node is </a:t>
            </a:r>
          </a:p>
          <a:p>
            <a:pPr>
              <a:defRPr/>
            </a:pPr>
            <a:r>
              <a:rPr lang="en-GB" dirty="0"/>
              <a:t>encountered</a:t>
            </a:r>
          </a:p>
        </p:txBody>
      </p:sp>
      <p:sp>
        <p:nvSpPr>
          <p:cNvPr id="16392" name="TextBox 11"/>
          <p:cNvSpPr txBox="1">
            <a:spLocks noChangeArrowheads="1"/>
          </p:cNvSpPr>
          <p:nvPr/>
        </p:nvSpPr>
        <p:spPr bwMode="auto">
          <a:xfrm>
            <a:off x="4572000" y="2743200"/>
            <a:ext cx="3633788" cy="3140075"/>
          </a:xfrm>
          <a:prstGeom prst="rect">
            <a:avLst/>
          </a:prstGeom>
          <a:ln/>
        </p:spPr>
        <p:style>
          <a:lnRef idx="3">
            <a:schemeClr val="lt1"/>
          </a:lnRef>
          <a:fillRef idx="1">
            <a:schemeClr val="accent1"/>
          </a:fillRef>
          <a:effectRef idx="1">
            <a:schemeClr val="accent1"/>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def</a:t>
            </a:r>
            <a:r>
              <a:rPr lang="en-GB" altLang="en-US" dirty="0">
                <a:solidFill>
                  <a:schemeClr val="bg1"/>
                </a:solidFill>
              </a:rPr>
              <a:t> find(self, data, parent=None):</a:t>
            </a:r>
          </a:p>
          <a:p>
            <a:pPr eaLnBrk="1" hangingPunct="1"/>
            <a:r>
              <a:rPr lang="en-GB" altLang="en-US" dirty="0">
                <a:solidFill>
                  <a:schemeClr val="bg1"/>
                </a:solidFill>
              </a:rPr>
              <a:t>   if data &lt; </a:t>
            </a:r>
            <a:r>
              <a:rPr lang="en-GB" altLang="en-US" dirty="0" err="1">
                <a:solidFill>
                  <a:schemeClr val="bg1"/>
                </a:solidFill>
              </a:rPr>
              <a:t>self.data</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self.left</a:t>
            </a:r>
            <a:r>
              <a:rPr lang="en-GB" altLang="en-US" dirty="0">
                <a:solidFill>
                  <a:schemeClr val="bg1"/>
                </a:solidFill>
              </a:rPr>
              <a:t> is None:</a:t>
            </a:r>
          </a:p>
          <a:p>
            <a:pPr eaLnBrk="1" hangingPunct="1"/>
            <a:r>
              <a:rPr lang="en-GB" altLang="en-US" dirty="0">
                <a:solidFill>
                  <a:schemeClr val="bg1"/>
                </a:solidFill>
              </a:rPr>
              <a:t>         return None, None</a:t>
            </a:r>
          </a:p>
          <a:p>
            <a:pPr eaLnBrk="1" hangingPunct="1"/>
            <a:r>
              <a:rPr lang="en-GB" altLang="en-US" dirty="0">
                <a:solidFill>
                  <a:schemeClr val="bg1"/>
                </a:solidFill>
              </a:rPr>
              <a:t>      return </a:t>
            </a:r>
            <a:r>
              <a:rPr lang="en-GB" altLang="en-US" dirty="0" err="1">
                <a:solidFill>
                  <a:schemeClr val="bg1"/>
                </a:solidFill>
              </a:rPr>
              <a:t>self.left.find</a:t>
            </a:r>
            <a:r>
              <a:rPr lang="en-GB" altLang="en-US" dirty="0">
                <a:solidFill>
                  <a:schemeClr val="bg1"/>
                </a:solidFill>
              </a:rPr>
              <a:t>(data, self)</a:t>
            </a:r>
          </a:p>
          <a:p>
            <a:pPr eaLnBrk="1" hangingPunct="1"/>
            <a:r>
              <a:rPr lang="en-GB" altLang="en-US" dirty="0">
                <a:solidFill>
                  <a:schemeClr val="bg1"/>
                </a:solidFill>
              </a:rPr>
              <a:t>   </a:t>
            </a:r>
            <a:r>
              <a:rPr lang="en-GB" altLang="en-US" dirty="0" err="1">
                <a:solidFill>
                  <a:schemeClr val="bg1"/>
                </a:solidFill>
              </a:rPr>
              <a:t>elif</a:t>
            </a:r>
            <a:r>
              <a:rPr lang="en-GB" altLang="en-US" dirty="0">
                <a:solidFill>
                  <a:schemeClr val="bg1"/>
                </a:solidFill>
              </a:rPr>
              <a:t> data &gt; </a:t>
            </a:r>
            <a:r>
              <a:rPr lang="en-GB" altLang="en-US" dirty="0" err="1">
                <a:solidFill>
                  <a:schemeClr val="bg1"/>
                </a:solidFill>
              </a:rPr>
              <a:t>self.data</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self.right</a:t>
            </a:r>
            <a:r>
              <a:rPr lang="en-GB" altLang="en-US" dirty="0">
                <a:solidFill>
                  <a:schemeClr val="bg1"/>
                </a:solidFill>
              </a:rPr>
              <a:t> is None:</a:t>
            </a:r>
          </a:p>
          <a:p>
            <a:pPr eaLnBrk="1" hangingPunct="1"/>
            <a:r>
              <a:rPr lang="en-GB" altLang="en-US" dirty="0">
                <a:solidFill>
                  <a:schemeClr val="bg1"/>
                </a:solidFill>
              </a:rPr>
              <a:t>         return None, None</a:t>
            </a:r>
          </a:p>
          <a:p>
            <a:pPr eaLnBrk="1" hangingPunct="1"/>
            <a:r>
              <a:rPr lang="en-GB" altLang="en-US" dirty="0">
                <a:solidFill>
                  <a:schemeClr val="bg1"/>
                </a:solidFill>
              </a:rPr>
              <a:t>      return </a:t>
            </a:r>
            <a:r>
              <a:rPr lang="en-GB" altLang="en-US" dirty="0" err="1">
                <a:solidFill>
                  <a:schemeClr val="bg1"/>
                </a:solidFill>
              </a:rPr>
              <a:t>self.right.find</a:t>
            </a:r>
            <a:r>
              <a:rPr lang="en-GB" altLang="en-US" dirty="0">
                <a:solidFill>
                  <a:schemeClr val="bg1"/>
                </a:solidFill>
              </a:rPr>
              <a:t>(data, self)</a:t>
            </a:r>
          </a:p>
          <a:p>
            <a:pPr eaLnBrk="1" hangingPunct="1"/>
            <a:r>
              <a:rPr lang="en-GB" altLang="en-US" dirty="0">
                <a:solidFill>
                  <a:schemeClr val="bg1"/>
                </a:solidFill>
              </a:rPr>
              <a:t>   else:</a:t>
            </a:r>
          </a:p>
          <a:p>
            <a:pPr eaLnBrk="1" hangingPunct="1"/>
            <a:r>
              <a:rPr lang="en-GB" altLang="en-US" dirty="0">
                <a:solidFill>
                  <a:schemeClr val="bg1"/>
                </a:solidFill>
              </a:rPr>
              <a:t>      return self, parent</a:t>
            </a:r>
          </a:p>
        </p:txBody>
      </p:sp>
    </p:spTree>
    <p:extLst>
      <p:ext uri="{BB962C8B-B14F-4D97-AF65-F5344CB8AC3E}">
        <p14:creationId xmlns:p14="http://schemas.microsoft.com/office/powerpoint/2010/main" val="315063896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dirty="0" smtClean="0"/>
              <a:t>Deletion</a:t>
            </a:r>
          </a:p>
        </p:txBody>
      </p:sp>
      <p:sp>
        <p:nvSpPr>
          <p:cNvPr id="17411" name="Content Placeholder 2"/>
          <p:cNvSpPr>
            <a:spLocks noGrp="1"/>
          </p:cNvSpPr>
          <p:nvPr>
            <p:ph idx="1"/>
          </p:nvPr>
        </p:nvSpPr>
        <p:spPr>
          <a:xfrm>
            <a:off x="457200" y="1447800"/>
            <a:ext cx="8229600" cy="2743200"/>
          </a:xfrm>
        </p:spPr>
        <p:txBody>
          <a:bodyPr>
            <a:normAutofit fontScale="92500" lnSpcReduction="10000"/>
          </a:bodyPr>
          <a:lstStyle/>
          <a:p>
            <a:pPr eaLnBrk="1" hangingPunct="1"/>
            <a:r>
              <a:rPr lang="en-GB" altLang="en-US" sz="2800" dirty="0" smtClean="0"/>
              <a:t>Slightly more of a problem as we may need to join an isolated subtree. We therefore need to find the node AND its parent, hence find() returning both</a:t>
            </a:r>
          </a:p>
          <a:p>
            <a:pPr eaLnBrk="1" hangingPunct="1"/>
            <a:r>
              <a:rPr lang="en-GB" altLang="en-US" sz="2800" dirty="0" smtClean="0"/>
              <a:t>Cases</a:t>
            </a:r>
          </a:p>
          <a:p>
            <a:pPr lvl="1" eaLnBrk="1" hangingPunct="1"/>
            <a:r>
              <a:rPr lang="en-GB" altLang="en-US" sz="2400" dirty="0" smtClean="0"/>
              <a:t>Node to be deleted is a leaf</a:t>
            </a:r>
          </a:p>
          <a:p>
            <a:pPr lvl="1" eaLnBrk="1" hangingPunct="1"/>
            <a:r>
              <a:rPr lang="en-GB" altLang="en-US" sz="2400" dirty="0" smtClean="0"/>
              <a:t>Node to be deleted has one child</a:t>
            </a:r>
          </a:p>
          <a:p>
            <a:pPr lvl="1" eaLnBrk="1" hangingPunct="1"/>
            <a:r>
              <a:rPr lang="en-GB" altLang="en-US" sz="2400" dirty="0" smtClean="0"/>
              <a:t>Node to be deleted has two children</a:t>
            </a: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C83A8C4-8278-4583-90FD-460B7543DBB9}" type="slidenum">
              <a:rPr lang="en-US" altLang="en-US" smtClean="0">
                <a:solidFill>
                  <a:srgbClr val="898989"/>
                </a:solidFill>
              </a:rPr>
              <a:pPr eaLnBrk="1" hangingPunct="1"/>
              <a:t>211</a:t>
            </a:fld>
            <a:endParaRPr lang="en-US" altLang="en-US" smtClean="0">
              <a:solidFill>
                <a:srgbClr val="898989"/>
              </a:solidFill>
            </a:endParaRPr>
          </a:p>
        </p:txBody>
      </p:sp>
      <p:sp>
        <p:nvSpPr>
          <p:cNvPr id="17413" name="TextBox 4"/>
          <p:cNvSpPr txBox="1">
            <a:spLocks noChangeArrowheads="1"/>
          </p:cNvSpPr>
          <p:nvPr/>
        </p:nvSpPr>
        <p:spPr bwMode="auto">
          <a:xfrm>
            <a:off x="6096000" y="3810000"/>
            <a:ext cx="2312988" cy="2032000"/>
          </a:xfrm>
          <a:prstGeom prst="rect">
            <a:avLst/>
          </a:prstGeom>
          <a:ln/>
        </p:spPr>
        <p:style>
          <a:lnRef idx="3">
            <a:schemeClr val="lt1"/>
          </a:lnRef>
          <a:fillRef idx="1">
            <a:schemeClr val="accent1"/>
          </a:fillRef>
          <a:effectRef idx="1">
            <a:schemeClr val="accent1"/>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def</a:t>
            </a:r>
            <a:r>
              <a:rPr lang="en-GB" altLang="en-US" dirty="0">
                <a:solidFill>
                  <a:schemeClr val="bg1"/>
                </a:solidFill>
              </a:rPr>
              <a:t> </a:t>
            </a:r>
            <a:r>
              <a:rPr lang="en-GB" altLang="en-US" dirty="0" err="1">
                <a:solidFill>
                  <a:schemeClr val="bg1"/>
                </a:solidFill>
              </a:rPr>
              <a:t>child_count</a:t>
            </a:r>
            <a:r>
              <a:rPr lang="en-GB" altLang="en-US" dirty="0">
                <a:solidFill>
                  <a:schemeClr val="bg1"/>
                </a:solidFill>
              </a:rPr>
              <a:t>(self):</a:t>
            </a:r>
          </a:p>
          <a:p>
            <a:pPr eaLnBrk="1" hangingPunct="1"/>
            <a:r>
              <a:rPr lang="en-GB" altLang="en-US" dirty="0">
                <a:solidFill>
                  <a:schemeClr val="bg1"/>
                </a:solidFill>
              </a:rPr>
              <a:t>    </a:t>
            </a:r>
            <a:r>
              <a:rPr lang="en-GB" altLang="en-US" dirty="0" err="1">
                <a:solidFill>
                  <a:schemeClr val="bg1"/>
                </a:solidFill>
              </a:rPr>
              <a:t>chdn</a:t>
            </a:r>
            <a:r>
              <a:rPr lang="en-GB" altLang="en-US" dirty="0">
                <a:solidFill>
                  <a:schemeClr val="bg1"/>
                </a:solidFill>
              </a:rPr>
              <a:t> = 0</a:t>
            </a:r>
          </a:p>
          <a:p>
            <a:pPr eaLnBrk="1" hangingPunct="1"/>
            <a:r>
              <a:rPr lang="en-GB" altLang="en-US" dirty="0">
                <a:solidFill>
                  <a:schemeClr val="bg1"/>
                </a:solidFill>
              </a:rPr>
              <a:t>    if </a:t>
            </a:r>
            <a:r>
              <a:rPr lang="en-GB" altLang="en-US" dirty="0" err="1">
                <a:solidFill>
                  <a:schemeClr val="bg1"/>
                </a:solidFill>
              </a:rPr>
              <a:t>self.left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chdn</a:t>
            </a:r>
            <a:r>
              <a:rPr lang="en-GB" altLang="en-US" dirty="0">
                <a:solidFill>
                  <a:schemeClr val="bg1"/>
                </a:solidFill>
              </a:rPr>
              <a:t> += 1</a:t>
            </a:r>
          </a:p>
          <a:p>
            <a:pPr eaLnBrk="1" hangingPunct="1"/>
            <a:r>
              <a:rPr lang="en-GB" altLang="en-US" dirty="0">
                <a:solidFill>
                  <a:schemeClr val="bg1"/>
                </a:solidFill>
              </a:rPr>
              <a:t>    if </a:t>
            </a:r>
            <a:r>
              <a:rPr lang="en-GB" altLang="en-US" dirty="0" err="1">
                <a:solidFill>
                  <a:schemeClr val="bg1"/>
                </a:solidFill>
              </a:rPr>
              <a:t>self.right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chdn</a:t>
            </a:r>
            <a:r>
              <a:rPr lang="en-GB" altLang="en-US" dirty="0">
                <a:solidFill>
                  <a:schemeClr val="bg1"/>
                </a:solidFill>
              </a:rPr>
              <a:t> += 1</a:t>
            </a:r>
          </a:p>
          <a:p>
            <a:pPr eaLnBrk="1" hangingPunct="1"/>
            <a:r>
              <a:rPr lang="en-GB" altLang="en-US" dirty="0">
                <a:solidFill>
                  <a:schemeClr val="bg1"/>
                </a:solidFill>
              </a:rPr>
              <a:t>    return </a:t>
            </a:r>
            <a:r>
              <a:rPr lang="en-GB" altLang="en-US" dirty="0" err="1">
                <a:solidFill>
                  <a:schemeClr val="bg1"/>
                </a:solidFill>
              </a:rPr>
              <a:t>chdn</a:t>
            </a:r>
            <a:endParaRPr lang="en-GB" altLang="en-US" dirty="0">
              <a:solidFill>
                <a:schemeClr val="bg1"/>
              </a:solidFill>
            </a:endParaRPr>
          </a:p>
        </p:txBody>
      </p:sp>
    </p:spTree>
    <p:extLst>
      <p:ext uri="{BB962C8B-B14F-4D97-AF65-F5344CB8AC3E}">
        <p14:creationId xmlns:p14="http://schemas.microsoft.com/office/powerpoint/2010/main" val="38197469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Leaf Nodes</a:t>
            </a:r>
            <a:endParaRPr lang="en-GB" dirty="0"/>
          </a:p>
        </p:txBody>
      </p:sp>
      <p:sp>
        <p:nvSpPr>
          <p:cNvPr id="3" name="Content Placeholder 2"/>
          <p:cNvSpPr>
            <a:spLocks noGrp="1"/>
          </p:cNvSpPr>
          <p:nvPr>
            <p:ph idx="1"/>
          </p:nvPr>
        </p:nvSpPr>
        <p:spPr/>
        <p:txBody>
          <a:bodyPr/>
          <a:lstStyle/>
          <a:p>
            <a:r>
              <a:rPr lang="en-GB" altLang="en-US" dirty="0"/>
              <a:t>Deleting a leaf simply a matter of </a:t>
            </a:r>
            <a:r>
              <a:rPr lang="en-GB" altLang="en-US" dirty="0" smtClean="0"/>
              <a:t>detaching by setting the corresponding child pointer of the parent to None</a:t>
            </a:r>
            <a:endParaRPr lang="en-GB" altLang="en-US" dirty="0"/>
          </a:p>
          <a:p>
            <a:endParaRPr lang="en-GB" dirty="0"/>
          </a:p>
        </p:txBody>
      </p:sp>
      <p:sp>
        <p:nvSpPr>
          <p:cNvPr id="4" name="Oval 3"/>
          <p:cNvSpPr/>
          <p:nvPr/>
        </p:nvSpPr>
        <p:spPr>
          <a:xfrm>
            <a:off x="3505111" y="361133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5" name="Oval 4"/>
          <p:cNvSpPr/>
          <p:nvPr/>
        </p:nvSpPr>
        <p:spPr>
          <a:xfrm>
            <a:off x="4487774" y="27937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6" name="Oval 5"/>
          <p:cNvSpPr/>
          <p:nvPr/>
        </p:nvSpPr>
        <p:spPr>
          <a:xfrm>
            <a:off x="2873286" y="43685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7" name="Straight Connector 6"/>
          <p:cNvCxnSpPr>
            <a:stCxn id="5" idx="3"/>
            <a:endCxn id="4" idx="7"/>
          </p:cNvCxnSpPr>
          <p:nvPr/>
        </p:nvCxnSpPr>
        <p:spPr>
          <a:xfrm flipH="1">
            <a:off x="3830549" y="3119211"/>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6" idx="0"/>
          </p:cNvCxnSpPr>
          <p:nvPr/>
        </p:nvCxnSpPr>
        <p:spPr>
          <a:xfrm flipH="1">
            <a:off x="3063786" y="3936774"/>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67086" y="438444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10" name="Straight Connector 9"/>
          <p:cNvCxnSpPr>
            <a:stCxn id="4" idx="5"/>
            <a:endCxn id="9" idx="0"/>
          </p:cNvCxnSpPr>
          <p:nvPr/>
        </p:nvCxnSpPr>
        <p:spPr>
          <a:xfrm>
            <a:off x="3830549" y="3936774"/>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497424" y="361133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cxnSp>
        <p:nvCxnSpPr>
          <p:cNvPr id="12" name="Straight Connector 11"/>
          <p:cNvCxnSpPr>
            <a:stCxn id="5" idx="5"/>
            <a:endCxn id="11" idx="1"/>
          </p:cNvCxnSpPr>
          <p:nvPr/>
        </p:nvCxnSpPr>
        <p:spPr>
          <a:xfrm>
            <a:off x="4813211" y="3119211"/>
            <a:ext cx="739775"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1" idx="5"/>
          </p:cNvCxnSpPr>
          <p:nvPr/>
        </p:nvCxnSpPr>
        <p:spPr>
          <a:xfrm flipH="1" flipV="1">
            <a:off x="5822861" y="3936774"/>
            <a:ext cx="436563" cy="4587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291592" y="5478129"/>
            <a:ext cx="381000" cy="3810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dirty="0" smtClean="0"/>
              <a:t>D</a:t>
            </a:r>
            <a:endParaRPr lang="en-GB" dirty="0"/>
          </a:p>
        </p:txBody>
      </p:sp>
      <p:cxnSp>
        <p:nvCxnSpPr>
          <p:cNvPr id="15" name="Straight Connector 14"/>
          <p:cNvCxnSpPr>
            <a:endCxn id="14" idx="0"/>
          </p:cNvCxnSpPr>
          <p:nvPr/>
        </p:nvCxnSpPr>
        <p:spPr>
          <a:xfrm flipH="1">
            <a:off x="3482092" y="5138404"/>
            <a:ext cx="427038"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5"/>
            <a:endCxn id="17" idx="1"/>
          </p:cNvCxnSpPr>
          <p:nvPr/>
        </p:nvCxnSpPr>
        <p:spPr>
          <a:xfrm>
            <a:off x="4392524" y="4709886"/>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705261" y="504961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8" name="Oval 17"/>
          <p:cNvSpPr/>
          <p:nvPr/>
        </p:nvSpPr>
        <p:spPr>
          <a:xfrm>
            <a:off x="5497424" y="504326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19" name="Straight Connector 18"/>
          <p:cNvCxnSpPr>
            <a:endCxn id="18" idx="7"/>
          </p:cNvCxnSpPr>
          <p:nvPr/>
        </p:nvCxnSpPr>
        <p:spPr>
          <a:xfrm flipH="1">
            <a:off x="5822861" y="4720999"/>
            <a:ext cx="301625" cy="379412"/>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41142" y="43685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Tree>
    <p:extLst>
      <p:ext uri="{BB962C8B-B14F-4D97-AF65-F5344CB8AC3E}">
        <p14:creationId xmlns:p14="http://schemas.microsoft.com/office/powerpoint/2010/main" val="358182370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a Node with One child:</a:t>
            </a:r>
            <a:endParaRPr lang="en-GB" dirty="0"/>
          </a:p>
        </p:txBody>
      </p:sp>
      <p:sp>
        <p:nvSpPr>
          <p:cNvPr id="3" name="Content Placeholder 2"/>
          <p:cNvSpPr>
            <a:spLocks noGrp="1"/>
          </p:cNvSpPr>
          <p:nvPr>
            <p:ph idx="1"/>
          </p:nvPr>
        </p:nvSpPr>
        <p:spPr>
          <a:xfrm>
            <a:off x="457200" y="1600201"/>
            <a:ext cx="8229600" cy="1324744"/>
          </a:xfrm>
        </p:spPr>
        <p:txBody>
          <a:bodyPr>
            <a:normAutofit fontScale="92500" lnSpcReduction="20000"/>
          </a:bodyPr>
          <a:lstStyle/>
          <a:p>
            <a:r>
              <a:rPr lang="en-GB" dirty="0"/>
              <a:t>It this case, node is cut from the tree and </a:t>
            </a:r>
            <a:r>
              <a:rPr lang="en-GB" dirty="0" smtClean="0"/>
              <a:t>the single </a:t>
            </a:r>
            <a:r>
              <a:rPr lang="en-GB" dirty="0"/>
              <a:t>child (with it's subtree) </a:t>
            </a:r>
            <a:r>
              <a:rPr lang="en-GB" dirty="0" smtClean="0"/>
              <a:t>is linked directly </a:t>
            </a:r>
            <a:r>
              <a:rPr lang="en-GB" dirty="0"/>
              <a:t>to the parent of the removed </a:t>
            </a:r>
            <a:r>
              <a:rPr lang="en-GB" dirty="0" smtClean="0"/>
              <a:t>node:</a:t>
            </a:r>
            <a:endParaRPr lang="en-GB" dirty="0"/>
          </a:p>
        </p:txBody>
      </p:sp>
      <p:sp>
        <p:nvSpPr>
          <p:cNvPr id="4" name="Oval 3"/>
          <p:cNvSpPr/>
          <p:nvPr/>
        </p:nvSpPr>
        <p:spPr>
          <a:xfrm>
            <a:off x="3208397" y="386928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5" name="Oval 4"/>
          <p:cNvSpPr/>
          <p:nvPr/>
        </p:nvSpPr>
        <p:spPr>
          <a:xfrm>
            <a:off x="4191060" y="30517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6" name="Oval 5"/>
          <p:cNvSpPr/>
          <p:nvPr/>
        </p:nvSpPr>
        <p:spPr>
          <a:xfrm>
            <a:off x="2576572" y="46265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7" name="Straight Connector 6"/>
          <p:cNvCxnSpPr>
            <a:stCxn id="5" idx="3"/>
            <a:endCxn id="4" idx="7"/>
          </p:cNvCxnSpPr>
          <p:nvPr/>
        </p:nvCxnSpPr>
        <p:spPr>
          <a:xfrm flipH="1">
            <a:off x="3533835" y="3377158"/>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6" idx="0"/>
          </p:cNvCxnSpPr>
          <p:nvPr/>
        </p:nvCxnSpPr>
        <p:spPr>
          <a:xfrm flipH="1">
            <a:off x="2767072" y="4194721"/>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770372" y="4642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10" name="Straight Connector 9"/>
          <p:cNvCxnSpPr>
            <a:stCxn id="4" idx="5"/>
            <a:endCxn id="9" idx="0"/>
          </p:cNvCxnSpPr>
          <p:nvPr/>
        </p:nvCxnSpPr>
        <p:spPr>
          <a:xfrm>
            <a:off x="3533835" y="4194721"/>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962710" y="3460502"/>
            <a:ext cx="381000" cy="3810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dirty="0"/>
              <a:t>J</a:t>
            </a:r>
          </a:p>
        </p:txBody>
      </p:sp>
      <p:cxnSp>
        <p:nvCxnSpPr>
          <p:cNvPr id="12" name="Straight Connector 11"/>
          <p:cNvCxnSpPr>
            <a:endCxn id="11" idx="1"/>
          </p:cNvCxnSpPr>
          <p:nvPr/>
        </p:nvCxnSpPr>
        <p:spPr>
          <a:xfrm>
            <a:off x="5278497" y="2968377"/>
            <a:ext cx="739775" cy="547688"/>
          </a:xfrm>
          <a:prstGeom prst="line">
            <a:avLst/>
          </a:prstGeom>
        </p:spPr>
        <p:style>
          <a:lnRef idx="3">
            <a:schemeClr val="lt1"/>
          </a:lnRef>
          <a:fillRef idx="1">
            <a:schemeClr val="accent2"/>
          </a:fillRef>
          <a:effectRef idx="1">
            <a:schemeClr val="accent2"/>
          </a:effectRef>
          <a:fontRef idx="minor">
            <a:schemeClr val="lt1"/>
          </a:fontRef>
        </p:style>
      </p:cxnSp>
      <p:cxnSp>
        <p:nvCxnSpPr>
          <p:cNvPr id="13" name="Straight Connector 12"/>
          <p:cNvCxnSpPr>
            <a:endCxn id="11" idx="5"/>
          </p:cNvCxnSpPr>
          <p:nvPr/>
        </p:nvCxnSpPr>
        <p:spPr>
          <a:xfrm flipH="1" flipV="1">
            <a:off x="6288147" y="3785940"/>
            <a:ext cx="436563" cy="458787"/>
          </a:xfrm>
          <a:prstGeom prst="line">
            <a:avLst/>
          </a:prstGeom>
        </p:spPr>
        <p:style>
          <a:lnRef idx="3">
            <a:schemeClr val="lt1"/>
          </a:lnRef>
          <a:fillRef idx="1">
            <a:schemeClr val="accent2"/>
          </a:fillRef>
          <a:effectRef idx="1">
            <a:schemeClr val="accent2"/>
          </a:effectRef>
          <a:fontRef idx="minor">
            <a:schemeClr val="lt1"/>
          </a:fontRef>
        </p:style>
      </p:cxnSp>
      <p:sp>
        <p:nvSpPr>
          <p:cNvPr id="14" name="Oval 13"/>
          <p:cNvSpPr/>
          <p:nvPr/>
        </p:nvSpPr>
        <p:spPr>
          <a:xfrm>
            <a:off x="5772210" y="46535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
        <p:nvSpPr>
          <p:cNvPr id="15" name="Oval 14"/>
          <p:cNvSpPr/>
          <p:nvPr/>
        </p:nvSpPr>
        <p:spPr>
          <a:xfrm>
            <a:off x="3208397" y="530755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cxnSp>
        <p:nvCxnSpPr>
          <p:cNvPr id="16" name="Straight Connector 15"/>
          <p:cNvCxnSpPr>
            <a:stCxn id="9" idx="3"/>
            <a:endCxn id="15" idx="0"/>
          </p:cNvCxnSpPr>
          <p:nvPr/>
        </p:nvCxnSpPr>
        <p:spPr>
          <a:xfrm flipH="1">
            <a:off x="3398897" y="4967833"/>
            <a:ext cx="427038"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5"/>
            <a:endCxn id="18" idx="1"/>
          </p:cNvCxnSpPr>
          <p:nvPr/>
        </p:nvCxnSpPr>
        <p:spPr>
          <a:xfrm>
            <a:off x="4095810" y="4967833"/>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408547" y="530755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9" name="Oval 18"/>
          <p:cNvSpPr/>
          <p:nvPr/>
        </p:nvSpPr>
        <p:spPr>
          <a:xfrm>
            <a:off x="5200710" y="53012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20" name="Straight Connector 19"/>
          <p:cNvCxnSpPr>
            <a:stCxn id="14" idx="3"/>
            <a:endCxn id="19" idx="7"/>
          </p:cNvCxnSpPr>
          <p:nvPr/>
        </p:nvCxnSpPr>
        <p:spPr>
          <a:xfrm flipH="1">
            <a:off x="5526147" y="4978946"/>
            <a:ext cx="301625" cy="379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14" idx="1"/>
          </p:cNvCxnSpPr>
          <p:nvPr/>
        </p:nvCxnSpPr>
        <p:spPr>
          <a:xfrm>
            <a:off x="4516264" y="3376925"/>
            <a:ext cx="1311742" cy="1332379"/>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291480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a Node with 2 Children</a:t>
            </a:r>
            <a:endParaRPr lang="en-GB" dirty="0"/>
          </a:p>
        </p:txBody>
      </p:sp>
      <p:sp>
        <p:nvSpPr>
          <p:cNvPr id="3" name="Content Placeholder 2"/>
          <p:cNvSpPr>
            <a:spLocks noGrp="1"/>
          </p:cNvSpPr>
          <p:nvPr>
            <p:ph idx="1"/>
          </p:nvPr>
        </p:nvSpPr>
        <p:spPr>
          <a:xfrm>
            <a:off x="457200" y="1600201"/>
            <a:ext cx="8229600" cy="1828800"/>
          </a:xfrm>
        </p:spPr>
        <p:txBody>
          <a:bodyPr>
            <a:normAutofit fontScale="77500" lnSpcReduction="20000"/>
          </a:bodyPr>
          <a:lstStyle/>
          <a:p>
            <a:r>
              <a:rPr lang="en-GB" dirty="0"/>
              <a:t>F</a:t>
            </a:r>
            <a:r>
              <a:rPr lang="en-GB" dirty="0" smtClean="0"/>
              <a:t>ind </a:t>
            </a:r>
            <a:r>
              <a:rPr lang="en-GB" dirty="0"/>
              <a:t>a minimum value in the right </a:t>
            </a:r>
            <a:r>
              <a:rPr lang="en-GB" dirty="0" smtClean="0"/>
              <a:t>subtree</a:t>
            </a:r>
            <a:endParaRPr lang="en-GB" dirty="0"/>
          </a:p>
          <a:p>
            <a:r>
              <a:rPr lang="en-GB" dirty="0"/>
              <a:t>R</a:t>
            </a:r>
            <a:r>
              <a:rPr lang="en-GB" dirty="0" smtClean="0"/>
              <a:t>eplace </a:t>
            </a:r>
            <a:r>
              <a:rPr lang="en-GB" dirty="0"/>
              <a:t>value of the node to be removed with found minimum. Now, </a:t>
            </a:r>
            <a:r>
              <a:rPr lang="en-GB" dirty="0" smtClean="0"/>
              <a:t>the right </a:t>
            </a:r>
            <a:r>
              <a:rPr lang="en-GB" dirty="0"/>
              <a:t>subtree contains a </a:t>
            </a:r>
            <a:r>
              <a:rPr lang="en-GB" dirty="0" smtClean="0"/>
              <a:t>duplicate.</a:t>
            </a:r>
            <a:endParaRPr lang="en-GB" dirty="0"/>
          </a:p>
          <a:p>
            <a:r>
              <a:rPr lang="en-GB" dirty="0"/>
              <a:t>A</a:t>
            </a:r>
            <a:r>
              <a:rPr lang="en-GB" dirty="0" smtClean="0"/>
              <a:t>pply </a:t>
            </a:r>
            <a:r>
              <a:rPr lang="en-GB" dirty="0"/>
              <a:t>remove to the right subtree to remove </a:t>
            </a:r>
            <a:r>
              <a:rPr lang="en-GB" dirty="0" smtClean="0"/>
              <a:t>the </a:t>
            </a:r>
            <a:r>
              <a:rPr lang="en-GB" dirty="0"/>
              <a:t>duplicate.</a:t>
            </a:r>
          </a:p>
          <a:p>
            <a:endParaRPr lang="en-GB" dirty="0"/>
          </a:p>
        </p:txBody>
      </p:sp>
      <p:sp>
        <p:nvSpPr>
          <p:cNvPr id="4" name="Oval 3"/>
          <p:cNvSpPr/>
          <p:nvPr/>
        </p:nvSpPr>
        <p:spPr>
          <a:xfrm>
            <a:off x="847725" y="4023395"/>
            <a:ext cx="381000" cy="3810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dirty="0"/>
              <a:t>C</a:t>
            </a:r>
          </a:p>
        </p:txBody>
      </p:sp>
      <p:sp>
        <p:nvSpPr>
          <p:cNvPr id="5" name="Oval 4"/>
          <p:cNvSpPr/>
          <p:nvPr/>
        </p:nvSpPr>
        <p:spPr>
          <a:xfrm>
            <a:off x="1830388" y="32058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6" name="Oval 5"/>
          <p:cNvSpPr/>
          <p:nvPr/>
        </p:nvSpPr>
        <p:spPr>
          <a:xfrm>
            <a:off x="215900" y="47806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7" name="Straight Connector 6"/>
          <p:cNvCxnSpPr>
            <a:stCxn id="5" idx="3"/>
            <a:endCxn id="4" idx="7"/>
          </p:cNvCxnSpPr>
          <p:nvPr/>
        </p:nvCxnSpPr>
        <p:spPr>
          <a:xfrm flipH="1">
            <a:off x="1173163" y="3531270"/>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6" idx="0"/>
          </p:cNvCxnSpPr>
          <p:nvPr/>
        </p:nvCxnSpPr>
        <p:spPr>
          <a:xfrm flipH="1">
            <a:off x="406400" y="4348833"/>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409700" y="47965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10" name="Straight Connector 9"/>
          <p:cNvCxnSpPr>
            <a:stCxn id="4" idx="5"/>
            <a:endCxn id="9" idx="0"/>
          </p:cNvCxnSpPr>
          <p:nvPr/>
        </p:nvCxnSpPr>
        <p:spPr>
          <a:xfrm>
            <a:off x="1173163" y="4348833"/>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840038" y="40233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cxnSp>
        <p:nvCxnSpPr>
          <p:cNvPr id="12" name="Straight Connector 11"/>
          <p:cNvCxnSpPr>
            <a:stCxn id="5" idx="5"/>
            <a:endCxn id="11" idx="1"/>
          </p:cNvCxnSpPr>
          <p:nvPr/>
        </p:nvCxnSpPr>
        <p:spPr>
          <a:xfrm>
            <a:off x="2155825" y="3531270"/>
            <a:ext cx="739775"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0"/>
            <a:endCxn id="11" idx="5"/>
          </p:cNvCxnSpPr>
          <p:nvPr/>
        </p:nvCxnSpPr>
        <p:spPr>
          <a:xfrm flipH="1" flipV="1">
            <a:off x="3165475" y="4348833"/>
            <a:ext cx="436563" cy="4587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11538" y="480762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
        <p:nvSpPr>
          <p:cNvPr id="15" name="Oval 14"/>
          <p:cNvSpPr/>
          <p:nvPr/>
        </p:nvSpPr>
        <p:spPr>
          <a:xfrm>
            <a:off x="847725" y="5461670"/>
            <a:ext cx="381000" cy="381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GB" dirty="0"/>
              <a:t>D</a:t>
            </a:r>
          </a:p>
        </p:txBody>
      </p:sp>
      <p:cxnSp>
        <p:nvCxnSpPr>
          <p:cNvPr id="16" name="Straight Connector 15"/>
          <p:cNvCxnSpPr>
            <a:stCxn id="9" idx="3"/>
            <a:endCxn id="15" idx="0"/>
          </p:cNvCxnSpPr>
          <p:nvPr/>
        </p:nvCxnSpPr>
        <p:spPr>
          <a:xfrm flipH="1">
            <a:off x="1038225" y="5121945"/>
            <a:ext cx="427038"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5"/>
            <a:endCxn id="18" idx="1"/>
          </p:cNvCxnSpPr>
          <p:nvPr/>
        </p:nvCxnSpPr>
        <p:spPr>
          <a:xfrm>
            <a:off x="1735138" y="5121945"/>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47875" y="54616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9" name="Oval 18"/>
          <p:cNvSpPr/>
          <p:nvPr/>
        </p:nvSpPr>
        <p:spPr>
          <a:xfrm>
            <a:off x="2840038" y="545532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20" name="Straight Connector 19"/>
          <p:cNvCxnSpPr>
            <a:stCxn id="14" idx="3"/>
            <a:endCxn id="19" idx="7"/>
          </p:cNvCxnSpPr>
          <p:nvPr/>
        </p:nvCxnSpPr>
        <p:spPr>
          <a:xfrm flipH="1">
            <a:off x="3165475" y="5133058"/>
            <a:ext cx="301625" cy="3794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87999" y="4086895"/>
            <a:ext cx="381000" cy="381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GB" dirty="0"/>
              <a:t>D</a:t>
            </a:r>
          </a:p>
        </p:txBody>
      </p:sp>
      <p:sp>
        <p:nvSpPr>
          <p:cNvPr id="22" name="Oval 21"/>
          <p:cNvSpPr/>
          <p:nvPr/>
        </p:nvSpPr>
        <p:spPr>
          <a:xfrm>
            <a:off x="6370662" y="32693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H</a:t>
            </a:r>
          </a:p>
        </p:txBody>
      </p:sp>
      <p:sp>
        <p:nvSpPr>
          <p:cNvPr id="23" name="Oval 22"/>
          <p:cNvSpPr/>
          <p:nvPr/>
        </p:nvSpPr>
        <p:spPr>
          <a:xfrm>
            <a:off x="4756174" y="48441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24" name="Straight Connector 23"/>
          <p:cNvCxnSpPr>
            <a:stCxn id="22" idx="3"/>
            <a:endCxn id="21" idx="7"/>
          </p:cNvCxnSpPr>
          <p:nvPr/>
        </p:nvCxnSpPr>
        <p:spPr>
          <a:xfrm flipH="1">
            <a:off x="5713437" y="3594770"/>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3"/>
            <a:endCxn id="23" idx="0"/>
          </p:cNvCxnSpPr>
          <p:nvPr/>
        </p:nvCxnSpPr>
        <p:spPr>
          <a:xfrm flipH="1">
            <a:off x="4946674" y="4412333"/>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49974" y="48600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27" name="Straight Connector 26"/>
          <p:cNvCxnSpPr>
            <a:stCxn id="21" idx="5"/>
            <a:endCxn id="26" idx="0"/>
          </p:cNvCxnSpPr>
          <p:nvPr/>
        </p:nvCxnSpPr>
        <p:spPr>
          <a:xfrm>
            <a:off x="5713437" y="4412333"/>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380312" y="40868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cxnSp>
        <p:nvCxnSpPr>
          <p:cNvPr id="29" name="Straight Connector 28"/>
          <p:cNvCxnSpPr>
            <a:stCxn id="22" idx="5"/>
            <a:endCxn id="28" idx="1"/>
          </p:cNvCxnSpPr>
          <p:nvPr/>
        </p:nvCxnSpPr>
        <p:spPr>
          <a:xfrm>
            <a:off x="6696099" y="3594770"/>
            <a:ext cx="739775"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1" idx="0"/>
            <a:endCxn id="28" idx="5"/>
          </p:cNvCxnSpPr>
          <p:nvPr/>
        </p:nvCxnSpPr>
        <p:spPr>
          <a:xfrm flipH="1" flipV="1">
            <a:off x="7705749" y="4412333"/>
            <a:ext cx="436563" cy="4587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951812" y="487112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
        <p:nvSpPr>
          <p:cNvPr id="32" name="Oval 31"/>
          <p:cNvSpPr/>
          <p:nvPr/>
        </p:nvSpPr>
        <p:spPr>
          <a:xfrm>
            <a:off x="5335904" y="5928136"/>
            <a:ext cx="381000" cy="3810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dirty="0"/>
              <a:t>D</a:t>
            </a:r>
          </a:p>
        </p:txBody>
      </p:sp>
      <p:cxnSp>
        <p:nvCxnSpPr>
          <p:cNvPr id="33" name="Straight Connector 32"/>
          <p:cNvCxnSpPr>
            <a:endCxn id="32" idx="0"/>
          </p:cNvCxnSpPr>
          <p:nvPr/>
        </p:nvCxnSpPr>
        <p:spPr>
          <a:xfrm flipH="1">
            <a:off x="5526404" y="5588411"/>
            <a:ext cx="427038" cy="339725"/>
          </a:xfrm>
          <a:prstGeom prst="line">
            <a:avLst/>
          </a:prstGeom>
        </p:spPr>
        <p:style>
          <a:lnRef idx="3">
            <a:schemeClr val="lt1"/>
          </a:lnRef>
          <a:fillRef idx="1">
            <a:schemeClr val="accent2"/>
          </a:fillRef>
          <a:effectRef idx="1">
            <a:schemeClr val="accent2"/>
          </a:effectRef>
          <a:fontRef idx="minor">
            <a:schemeClr val="lt1"/>
          </a:fontRef>
        </p:style>
      </p:cxnSp>
      <p:cxnSp>
        <p:nvCxnSpPr>
          <p:cNvPr id="34" name="Straight Connector 33"/>
          <p:cNvCxnSpPr>
            <a:stCxn id="26" idx="5"/>
            <a:endCxn id="35" idx="1"/>
          </p:cNvCxnSpPr>
          <p:nvPr/>
        </p:nvCxnSpPr>
        <p:spPr>
          <a:xfrm>
            <a:off x="6275412" y="5185445"/>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588149" y="55251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36" name="Oval 35"/>
          <p:cNvSpPr/>
          <p:nvPr/>
        </p:nvSpPr>
        <p:spPr>
          <a:xfrm>
            <a:off x="7380312" y="551882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37" name="Straight Connector 36"/>
          <p:cNvCxnSpPr>
            <a:stCxn id="31" idx="3"/>
            <a:endCxn id="36" idx="7"/>
          </p:cNvCxnSpPr>
          <p:nvPr/>
        </p:nvCxnSpPr>
        <p:spPr>
          <a:xfrm flipH="1">
            <a:off x="7705749" y="5196558"/>
            <a:ext cx="301625" cy="379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2483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Deleting a Node with 2 </a:t>
            </a:r>
            <a:r>
              <a:rPr lang="en-GB" dirty="0" smtClean="0"/>
              <a:t>Children (2)</a:t>
            </a:r>
            <a:endParaRPr lang="en-GB" dirty="0"/>
          </a:p>
        </p:txBody>
      </p:sp>
      <p:sp>
        <p:nvSpPr>
          <p:cNvPr id="3" name="Content Placeholder 2"/>
          <p:cNvSpPr>
            <a:spLocks noGrp="1"/>
          </p:cNvSpPr>
          <p:nvPr>
            <p:ph idx="1"/>
          </p:nvPr>
        </p:nvSpPr>
        <p:spPr>
          <a:xfrm>
            <a:off x="457200" y="1600201"/>
            <a:ext cx="8229600" cy="1540768"/>
          </a:xfrm>
        </p:spPr>
        <p:txBody>
          <a:bodyPr/>
          <a:lstStyle/>
          <a:p>
            <a:r>
              <a:rPr lang="en-GB" dirty="0" smtClean="0"/>
              <a:t>More Complex Case:</a:t>
            </a:r>
            <a:endParaRPr lang="en-GB" dirty="0"/>
          </a:p>
        </p:txBody>
      </p:sp>
      <p:sp>
        <p:nvSpPr>
          <p:cNvPr id="4" name="Oval 3"/>
          <p:cNvSpPr/>
          <p:nvPr/>
        </p:nvSpPr>
        <p:spPr>
          <a:xfrm>
            <a:off x="915988" y="42130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5" name="Oval 4"/>
          <p:cNvSpPr/>
          <p:nvPr/>
        </p:nvSpPr>
        <p:spPr>
          <a:xfrm>
            <a:off x="1898651" y="3395440"/>
            <a:ext cx="381000" cy="3810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dirty="0"/>
              <a:t>H</a:t>
            </a:r>
          </a:p>
        </p:txBody>
      </p:sp>
      <p:sp>
        <p:nvSpPr>
          <p:cNvPr id="6" name="Oval 5"/>
          <p:cNvSpPr/>
          <p:nvPr/>
        </p:nvSpPr>
        <p:spPr>
          <a:xfrm>
            <a:off x="284163" y="497024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7" name="Straight Connector 6"/>
          <p:cNvCxnSpPr>
            <a:stCxn id="5" idx="3"/>
            <a:endCxn id="4" idx="7"/>
          </p:cNvCxnSpPr>
          <p:nvPr/>
        </p:nvCxnSpPr>
        <p:spPr>
          <a:xfrm flipH="1">
            <a:off x="1241426" y="3720877"/>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6" idx="0"/>
          </p:cNvCxnSpPr>
          <p:nvPr/>
        </p:nvCxnSpPr>
        <p:spPr>
          <a:xfrm flipH="1">
            <a:off x="474663" y="4538440"/>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477963" y="498611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10" name="Straight Connector 9"/>
          <p:cNvCxnSpPr>
            <a:stCxn id="4" idx="5"/>
            <a:endCxn id="9" idx="0"/>
          </p:cNvCxnSpPr>
          <p:nvPr/>
        </p:nvCxnSpPr>
        <p:spPr>
          <a:xfrm>
            <a:off x="1241426" y="4538440"/>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08301" y="4213002"/>
            <a:ext cx="381000" cy="381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GB" dirty="0"/>
              <a:t>J</a:t>
            </a:r>
          </a:p>
        </p:txBody>
      </p:sp>
      <p:cxnSp>
        <p:nvCxnSpPr>
          <p:cNvPr id="12" name="Straight Connector 11"/>
          <p:cNvCxnSpPr>
            <a:stCxn id="5" idx="5"/>
            <a:endCxn id="11" idx="1"/>
          </p:cNvCxnSpPr>
          <p:nvPr/>
        </p:nvCxnSpPr>
        <p:spPr>
          <a:xfrm>
            <a:off x="2224088" y="3720877"/>
            <a:ext cx="739775"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0"/>
            <a:endCxn id="11" idx="5"/>
          </p:cNvCxnSpPr>
          <p:nvPr/>
        </p:nvCxnSpPr>
        <p:spPr>
          <a:xfrm flipH="1" flipV="1">
            <a:off x="3233738" y="4538440"/>
            <a:ext cx="436563" cy="4587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79801" y="499722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
        <p:nvSpPr>
          <p:cNvPr id="15" name="Oval 14"/>
          <p:cNvSpPr/>
          <p:nvPr/>
        </p:nvSpPr>
        <p:spPr>
          <a:xfrm>
            <a:off x="915988" y="56512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cxnSp>
        <p:nvCxnSpPr>
          <p:cNvPr id="16" name="Straight Connector 15"/>
          <p:cNvCxnSpPr>
            <a:stCxn id="9" idx="3"/>
            <a:endCxn id="15" idx="0"/>
          </p:cNvCxnSpPr>
          <p:nvPr/>
        </p:nvCxnSpPr>
        <p:spPr>
          <a:xfrm flipH="1">
            <a:off x="1106488" y="5311552"/>
            <a:ext cx="427038"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5"/>
            <a:endCxn id="18" idx="1"/>
          </p:cNvCxnSpPr>
          <p:nvPr/>
        </p:nvCxnSpPr>
        <p:spPr>
          <a:xfrm>
            <a:off x="1803401" y="5311552"/>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116138" y="56512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19" name="Oval 18"/>
          <p:cNvSpPr/>
          <p:nvPr/>
        </p:nvSpPr>
        <p:spPr>
          <a:xfrm>
            <a:off x="2908301" y="564492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20" name="Straight Connector 19"/>
          <p:cNvCxnSpPr>
            <a:stCxn id="14" idx="3"/>
            <a:endCxn id="19" idx="7"/>
          </p:cNvCxnSpPr>
          <p:nvPr/>
        </p:nvCxnSpPr>
        <p:spPr>
          <a:xfrm flipH="1">
            <a:off x="3233738" y="5322665"/>
            <a:ext cx="301625" cy="3794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15991" y="423998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a:t>
            </a:r>
          </a:p>
        </p:txBody>
      </p:sp>
      <p:sp>
        <p:nvSpPr>
          <p:cNvPr id="22" name="Oval 21"/>
          <p:cNvSpPr/>
          <p:nvPr/>
        </p:nvSpPr>
        <p:spPr>
          <a:xfrm>
            <a:off x="6298654" y="342242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sp>
        <p:nvSpPr>
          <p:cNvPr id="23" name="Oval 22"/>
          <p:cNvSpPr/>
          <p:nvPr/>
        </p:nvSpPr>
        <p:spPr>
          <a:xfrm>
            <a:off x="4684166" y="499722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A</a:t>
            </a:r>
          </a:p>
        </p:txBody>
      </p:sp>
      <p:cxnSp>
        <p:nvCxnSpPr>
          <p:cNvPr id="24" name="Straight Connector 23"/>
          <p:cNvCxnSpPr>
            <a:stCxn id="22" idx="3"/>
            <a:endCxn id="21" idx="7"/>
          </p:cNvCxnSpPr>
          <p:nvPr/>
        </p:nvCxnSpPr>
        <p:spPr>
          <a:xfrm flipH="1">
            <a:off x="5641429" y="3747864"/>
            <a:ext cx="712787"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3"/>
            <a:endCxn id="23" idx="0"/>
          </p:cNvCxnSpPr>
          <p:nvPr/>
        </p:nvCxnSpPr>
        <p:spPr>
          <a:xfrm flipH="1">
            <a:off x="4874666" y="4565427"/>
            <a:ext cx="496888"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877966" y="50131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a:t>
            </a:r>
          </a:p>
        </p:txBody>
      </p:sp>
      <p:cxnSp>
        <p:nvCxnSpPr>
          <p:cNvPr id="27" name="Straight Connector 26"/>
          <p:cNvCxnSpPr>
            <a:stCxn id="21" idx="5"/>
            <a:endCxn id="26" idx="0"/>
          </p:cNvCxnSpPr>
          <p:nvPr/>
        </p:nvCxnSpPr>
        <p:spPr>
          <a:xfrm>
            <a:off x="5641429" y="4565427"/>
            <a:ext cx="427037"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681718" y="38486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J</a:t>
            </a:r>
          </a:p>
        </p:txBody>
      </p:sp>
      <p:cxnSp>
        <p:nvCxnSpPr>
          <p:cNvPr id="29" name="Straight Connector 28"/>
          <p:cNvCxnSpPr>
            <a:endCxn id="28" idx="1"/>
          </p:cNvCxnSpPr>
          <p:nvPr/>
        </p:nvCxnSpPr>
        <p:spPr>
          <a:xfrm>
            <a:off x="6997505" y="3356545"/>
            <a:ext cx="739775"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5"/>
          </p:cNvCxnSpPr>
          <p:nvPr/>
        </p:nvCxnSpPr>
        <p:spPr>
          <a:xfrm flipH="1" flipV="1">
            <a:off x="8007155" y="4174108"/>
            <a:ext cx="436563" cy="4587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879804" y="502421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N</a:t>
            </a:r>
          </a:p>
        </p:txBody>
      </p:sp>
      <p:sp>
        <p:nvSpPr>
          <p:cNvPr id="32" name="Oval 31"/>
          <p:cNvSpPr/>
          <p:nvPr/>
        </p:nvSpPr>
        <p:spPr>
          <a:xfrm>
            <a:off x="5315991" y="567826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
            </a:r>
          </a:p>
        </p:txBody>
      </p:sp>
      <p:cxnSp>
        <p:nvCxnSpPr>
          <p:cNvPr id="33" name="Straight Connector 32"/>
          <p:cNvCxnSpPr>
            <a:stCxn id="26" idx="3"/>
            <a:endCxn id="32" idx="0"/>
          </p:cNvCxnSpPr>
          <p:nvPr/>
        </p:nvCxnSpPr>
        <p:spPr>
          <a:xfrm flipH="1">
            <a:off x="5506491" y="5338539"/>
            <a:ext cx="427038"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5"/>
            <a:endCxn id="35" idx="1"/>
          </p:cNvCxnSpPr>
          <p:nvPr/>
        </p:nvCxnSpPr>
        <p:spPr>
          <a:xfrm>
            <a:off x="6203404" y="5338539"/>
            <a:ext cx="368300"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516141" y="567826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a:t>
            </a:r>
          </a:p>
        </p:txBody>
      </p:sp>
      <p:sp>
        <p:nvSpPr>
          <p:cNvPr id="36" name="Oval 35"/>
          <p:cNvSpPr/>
          <p:nvPr/>
        </p:nvSpPr>
        <p:spPr>
          <a:xfrm>
            <a:off x="7308304" y="567191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M</a:t>
            </a:r>
          </a:p>
        </p:txBody>
      </p:sp>
      <p:cxnSp>
        <p:nvCxnSpPr>
          <p:cNvPr id="37" name="Straight Connector 36"/>
          <p:cNvCxnSpPr>
            <a:stCxn id="31" idx="3"/>
            <a:endCxn id="36" idx="7"/>
          </p:cNvCxnSpPr>
          <p:nvPr/>
        </p:nvCxnSpPr>
        <p:spPr>
          <a:xfrm flipH="1">
            <a:off x="7633741" y="5349652"/>
            <a:ext cx="301625" cy="379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5"/>
            <a:endCxn id="31" idx="1"/>
          </p:cNvCxnSpPr>
          <p:nvPr/>
        </p:nvCxnSpPr>
        <p:spPr>
          <a:xfrm>
            <a:off x="6623858" y="3747631"/>
            <a:ext cx="1311742" cy="1332379"/>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094714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0" y="319088"/>
            <a:ext cx="2970213" cy="1143000"/>
          </a:xfrm>
        </p:spPr>
        <p:txBody>
          <a:bodyPr>
            <a:normAutofit fontScale="90000"/>
          </a:bodyPr>
          <a:lstStyle/>
          <a:p>
            <a:pPr eaLnBrk="1" hangingPunct="1"/>
            <a:r>
              <a:rPr lang="en-GB" altLang="en-US" dirty="0" smtClean="0"/>
              <a:t>Deleting a Node</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9D3F81B-AEF1-41EA-9C37-70A890161FEB}" type="slidenum">
              <a:rPr lang="en-US" altLang="en-US" smtClean="0">
                <a:solidFill>
                  <a:srgbClr val="898989"/>
                </a:solidFill>
              </a:rPr>
              <a:pPr eaLnBrk="1" hangingPunct="1"/>
              <a:t>216</a:t>
            </a:fld>
            <a:endParaRPr lang="en-US" altLang="en-US" smtClean="0">
              <a:solidFill>
                <a:srgbClr val="898989"/>
              </a:solidFill>
            </a:endParaRPr>
          </a:p>
        </p:txBody>
      </p:sp>
      <p:sp>
        <p:nvSpPr>
          <p:cNvPr id="19460" name="TextBox 4"/>
          <p:cNvSpPr txBox="1">
            <a:spLocks noChangeArrowheads="1"/>
          </p:cNvSpPr>
          <p:nvPr/>
        </p:nvSpPr>
        <p:spPr bwMode="auto">
          <a:xfrm>
            <a:off x="179512" y="304799"/>
            <a:ext cx="4514377" cy="4555093"/>
          </a:xfrm>
          <a:prstGeom prst="rect">
            <a:avLst/>
          </a:prstGeom>
          <a:ln/>
        </p:spPr>
        <p:style>
          <a:lnRef idx="3">
            <a:schemeClr val="lt1"/>
          </a:lnRef>
          <a:fillRef idx="1">
            <a:schemeClr val="accent1"/>
          </a:fillRef>
          <a:effectRef idx="1">
            <a:schemeClr val="accent1"/>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600" dirty="0" err="1">
                <a:solidFill>
                  <a:schemeClr val="bg1"/>
                </a:solidFill>
              </a:rPr>
              <a:t>def</a:t>
            </a:r>
            <a:r>
              <a:rPr lang="en-GB" altLang="en-US" sz="1600" dirty="0">
                <a:solidFill>
                  <a:schemeClr val="bg1"/>
                </a:solidFill>
              </a:rPr>
              <a:t> delete(self, data):</a:t>
            </a:r>
          </a:p>
          <a:p>
            <a:pPr eaLnBrk="1" hangingPunct="1"/>
            <a:r>
              <a:rPr lang="en-GB" altLang="en-US" sz="1600" dirty="0">
                <a:solidFill>
                  <a:schemeClr val="bg1"/>
                </a:solidFill>
              </a:rPr>
              <a:t>   node = </a:t>
            </a:r>
            <a:r>
              <a:rPr lang="en-GB" altLang="en-US" sz="1600" dirty="0" err="1">
                <a:solidFill>
                  <a:schemeClr val="bg1"/>
                </a:solidFill>
              </a:rPr>
              <a:t>self.find</a:t>
            </a:r>
            <a:r>
              <a:rPr lang="en-GB" altLang="en-US" sz="1600" dirty="0">
                <a:solidFill>
                  <a:schemeClr val="bg1"/>
                </a:solidFill>
              </a:rPr>
              <a:t>(data)</a:t>
            </a:r>
          </a:p>
          <a:p>
            <a:pPr eaLnBrk="1" hangingPunct="1"/>
            <a:r>
              <a:rPr lang="en-GB" altLang="en-US" sz="1600" dirty="0">
                <a:solidFill>
                  <a:schemeClr val="bg1"/>
                </a:solidFill>
              </a:rPr>
              <a:t>   if node is not None:</a:t>
            </a:r>
          </a:p>
          <a:p>
            <a:pPr eaLnBrk="1" hangingPunct="1"/>
            <a:r>
              <a:rPr lang="en-GB" altLang="en-US" sz="1600" dirty="0">
                <a:solidFill>
                  <a:schemeClr val="bg1"/>
                </a:solidFill>
              </a:rPr>
              <a:t>      </a:t>
            </a:r>
            <a:r>
              <a:rPr lang="en-GB" altLang="en-US" sz="1600" dirty="0" err="1">
                <a:solidFill>
                  <a:schemeClr val="bg1"/>
                </a:solidFill>
              </a:rPr>
              <a:t>n_children</a:t>
            </a:r>
            <a:r>
              <a:rPr lang="en-GB" altLang="en-US" sz="1600" dirty="0">
                <a:solidFill>
                  <a:schemeClr val="bg1"/>
                </a:solidFill>
              </a:rPr>
              <a:t> = </a:t>
            </a:r>
            <a:r>
              <a:rPr lang="en-GB" altLang="en-US" sz="1600" dirty="0" err="1">
                <a:solidFill>
                  <a:schemeClr val="bg1"/>
                </a:solidFill>
              </a:rPr>
              <a:t>node.child_count</a:t>
            </a:r>
            <a:r>
              <a:rPr lang="en-GB" altLang="en-US" sz="1600" dirty="0">
                <a:solidFill>
                  <a:schemeClr val="bg1"/>
                </a:solidFill>
              </a:rPr>
              <a:t>()</a:t>
            </a:r>
          </a:p>
          <a:p>
            <a:pPr eaLnBrk="1" hangingPunct="1"/>
            <a:r>
              <a:rPr lang="en-GB" altLang="en-US" sz="1600" dirty="0">
                <a:solidFill>
                  <a:schemeClr val="bg1"/>
                </a:solidFill>
              </a:rPr>
              <a:t>      if </a:t>
            </a:r>
            <a:r>
              <a:rPr lang="en-GB" altLang="en-US" sz="1600" dirty="0" err="1">
                <a:solidFill>
                  <a:schemeClr val="bg1"/>
                </a:solidFill>
              </a:rPr>
              <a:t>n_children</a:t>
            </a:r>
            <a:r>
              <a:rPr lang="en-GB" altLang="en-US" sz="1600" dirty="0">
                <a:solidFill>
                  <a:schemeClr val="bg1"/>
                </a:solidFill>
              </a:rPr>
              <a:t> == 0:</a:t>
            </a:r>
          </a:p>
          <a:p>
            <a:pPr eaLnBrk="1" hangingPunct="1"/>
            <a:r>
              <a:rPr lang="en-GB" altLang="en-US" sz="1600" dirty="0">
                <a:solidFill>
                  <a:schemeClr val="bg1"/>
                </a:solidFill>
              </a:rPr>
              <a:t>          if node==</a:t>
            </a:r>
            <a:r>
              <a:rPr lang="en-GB" altLang="en-US" sz="1600" dirty="0" err="1">
                <a:solidFill>
                  <a:schemeClr val="bg1"/>
                </a:solidFill>
              </a:rPr>
              <a:t>node.parent.left</a:t>
            </a:r>
            <a:endParaRPr lang="en-GB" altLang="en-US" sz="1600" dirty="0">
              <a:solidFill>
                <a:schemeClr val="bg1"/>
              </a:solidFill>
            </a:endParaRPr>
          </a:p>
          <a:p>
            <a:pPr eaLnBrk="1" hangingPunct="1"/>
            <a:r>
              <a:rPr lang="en-GB" altLang="en-US" sz="1600" dirty="0">
                <a:solidFill>
                  <a:schemeClr val="bg1"/>
                </a:solidFill>
              </a:rPr>
              <a:t>              </a:t>
            </a:r>
            <a:r>
              <a:rPr lang="en-GB" altLang="en-US" sz="1600" dirty="0" err="1">
                <a:solidFill>
                  <a:schemeClr val="bg1"/>
                </a:solidFill>
              </a:rPr>
              <a:t>node.parent.left</a:t>
            </a:r>
            <a:r>
              <a:rPr lang="en-GB" altLang="en-US" sz="1600" dirty="0">
                <a:solidFill>
                  <a:schemeClr val="bg1"/>
                </a:solidFill>
              </a:rPr>
              <a:t>=None</a:t>
            </a:r>
          </a:p>
          <a:p>
            <a:pPr eaLnBrk="1" hangingPunct="1"/>
            <a:r>
              <a:rPr lang="en-GB" altLang="en-US" sz="1600" dirty="0">
                <a:solidFill>
                  <a:schemeClr val="bg1"/>
                </a:solidFill>
              </a:rPr>
              <a:t>          else</a:t>
            </a:r>
          </a:p>
          <a:p>
            <a:pPr eaLnBrk="1" hangingPunct="1"/>
            <a:r>
              <a:rPr lang="en-GB" altLang="en-US" sz="1600" dirty="0">
                <a:solidFill>
                  <a:schemeClr val="bg1"/>
                </a:solidFill>
              </a:rPr>
              <a:t>              </a:t>
            </a:r>
            <a:r>
              <a:rPr lang="en-GB" altLang="en-US" sz="1600" dirty="0" err="1">
                <a:solidFill>
                  <a:schemeClr val="bg1"/>
                </a:solidFill>
              </a:rPr>
              <a:t>node.parent.right</a:t>
            </a:r>
            <a:r>
              <a:rPr lang="en-GB" altLang="en-US" sz="1600" dirty="0">
                <a:solidFill>
                  <a:schemeClr val="bg1"/>
                </a:solidFill>
              </a:rPr>
              <a:t>=None</a:t>
            </a:r>
          </a:p>
          <a:p>
            <a:pPr eaLnBrk="1" hangingPunct="1"/>
            <a:r>
              <a:rPr lang="en-GB" altLang="en-US" sz="1600" dirty="0">
                <a:solidFill>
                  <a:schemeClr val="bg1"/>
                </a:solidFill>
              </a:rPr>
              <a:t>      else:</a:t>
            </a:r>
          </a:p>
          <a:p>
            <a:pPr eaLnBrk="1" hangingPunct="1"/>
            <a:r>
              <a:rPr lang="en-GB" altLang="en-US" sz="1600" dirty="0">
                <a:solidFill>
                  <a:schemeClr val="bg1"/>
                </a:solidFill>
              </a:rPr>
              <a:t>          if </a:t>
            </a:r>
            <a:r>
              <a:rPr lang="en-GB" altLang="en-US" sz="1600" dirty="0" err="1">
                <a:solidFill>
                  <a:schemeClr val="bg1"/>
                </a:solidFill>
              </a:rPr>
              <a:t>n_children</a:t>
            </a:r>
            <a:r>
              <a:rPr lang="en-GB" altLang="en-US" sz="1600" dirty="0">
                <a:solidFill>
                  <a:schemeClr val="bg1"/>
                </a:solidFill>
              </a:rPr>
              <a:t>=1</a:t>
            </a:r>
          </a:p>
          <a:p>
            <a:pPr eaLnBrk="1" hangingPunct="1"/>
            <a:r>
              <a:rPr lang="en-GB" altLang="en-US" sz="1600" dirty="0">
                <a:solidFill>
                  <a:schemeClr val="bg1"/>
                </a:solidFill>
              </a:rPr>
              <a:t>               if </a:t>
            </a:r>
            <a:r>
              <a:rPr lang="en-GB" altLang="en-US" sz="1600" dirty="0" err="1">
                <a:solidFill>
                  <a:schemeClr val="bg1"/>
                </a:solidFill>
              </a:rPr>
              <a:t>node.right</a:t>
            </a:r>
            <a:r>
              <a:rPr lang="en-GB" altLang="en-US" sz="1600" dirty="0">
                <a:solidFill>
                  <a:schemeClr val="bg1"/>
                </a:solidFill>
              </a:rPr>
              <a:t>:</a:t>
            </a:r>
          </a:p>
          <a:p>
            <a:pPr eaLnBrk="1" hangingPunct="1"/>
            <a:r>
              <a:rPr lang="en-GB" altLang="en-US" sz="1600" dirty="0">
                <a:solidFill>
                  <a:schemeClr val="bg1"/>
                </a:solidFill>
              </a:rPr>
              <a:t>                     </a:t>
            </a:r>
            <a:r>
              <a:rPr lang="en-GB" altLang="en-US" sz="1600" dirty="0" err="1">
                <a:solidFill>
                  <a:schemeClr val="bg1"/>
                </a:solidFill>
              </a:rPr>
              <a:t>node.parent.right</a:t>
            </a:r>
            <a:r>
              <a:rPr lang="en-GB" altLang="en-US" sz="1600" dirty="0">
                <a:solidFill>
                  <a:schemeClr val="bg1"/>
                </a:solidFill>
              </a:rPr>
              <a:t> =</a:t>
            </a:r>
            <a:r>
              <a:rPr lang="en-GB" altLang="en-US" sz="1600" dirty="0" err="1">
                <a:solidFill>
                  <a:schemeClr val="bg1"/>
                </a:solidFill>
              </a:rPr>
              <a:t>node.right</a:t>
            </a:r>
            <a:endParaRPr lang="en-GB" altLang="en-US" sz="1600" dirty="0">
              <a:solidFill>
                <a:schemeClr val="bg1"/>
              </a:solidFill>
            </a:endParaRPr>
          </a:p>
          <a:p>
            <a:pPr eaLnBrk="1" hangingPunct="1"/>
            <a:r>
              <a:rPr lang="en-GB" altLang="en-US" sz="1600" dirty="0">
                <a:solidFill>
                  <a:schemeClr val="bg1"/>
                </a:solidFill>
              </a:rPr>
              <a:t>               else:</a:t>
            </a:r>
          </a:p>
          <a:p>
            <a:pPr eaLnBrk="1" hangingPunct="1"/>
            <a:r>
              <a:rPr lang="en-GB" altLang="en-US" sz="1600" dirty="0">
                <a:solidFill>
                  <a:schemeClr val="bg1"/>
                </a:solidFill>
              </a:rPr>
              <a:t>                  </a:t>
            </a:r>
            <a:r>
              <a:rPr lang="en-GB" altLang="en-US" sz="1600" dirty="0" err="1">
                <a:solidFill>
                  <a:schemeClr val="bg1"/>
                </a:solidFill>
              </a:rPr>
              <a:t>node.parent.right</a:t>
            </a:r>
            <a:r>
              <a:rPr lang="en-GB" altLang="en-US" sz="1600" dirty="0">
                <a:solidFill>
                  <a:schemeClr val="bg1"/>
                </a:solidFill>
              </a:rPr>
              <a:t>=</a:t>
            </a:r>
            <a:r>
              <a:rPr lang="en-GB" altLang="en-US" sz="1600" dirty="0" err="1">
                <a:solidFill>
                  <a:schemeClr val="bg1"/>
                </a:solidFill>
              </a:rPr>
              <a:t>node.left</a:t>
            </a:r>
            <a:endParaRPr lang="en-GB" altLang="en-US" sz="1600" dirty="0">
              <a:solidFill>
                <a:schemeClr val="bg1"/>
              </a:solidFill>
            </a:endParaRPr>
          </a:p>
          <a:p>
            <a:pPr eaLnBrk="1" hangingPunct="1"/>
            <a:r>
              <a:rPr lang="en-GB" altLang="en-US" sz="1600" dirty="0">
                <a:solidFill>
                  <a:schemeClr val="bg1"/>
                </a:solidFill>
              </a:rPr>
              <a:t>      else:</a:t>
            </a:r>
          </a:p>
          <a:p>
            <a:pPr eaLnBrk="1" hangingPunct="1"/>
            <a:r>
              <a:rPr lang="en-GB" altLang="en-US" sz="1600" dirty="0">
                <a:solidFill>
                  <a:schemeClr val="bg1"/>
                </a:solidFill>
              </a:rPr>
              <a:t>          # if node has 2 children find its successor</a:t>
            </a:r>
          </a:p>
          <a:p>
            <a:pPr eaLnBrk="1" hangingPunct="1"/>
            <a:endParaRPr lang="en-GB" altLang="en-US" sz="1600" dirty="0">
              <a:solidFill>
                <a:schemeClr val="bg1"/>
              </a:solidFill>
            </a:endParaRPr>
          </a:p>
        </p:txBody>
      </p:sp>
      <p:sp>
        <p:nvSpPr>
          <p:cNvPr id="19461" name="Rectangle 1"/>
          <p:cNvSpPr>
            <a:spLocks noChangeArrowheads="1"/>
          </p:cNvSpPr>
          <p:nvPr/>
        </p:nvSpPr>
        <p:spPr bwMode="auto">
          <a:xfrm>
            <a:off x="4932040" y="2594018"/>
            <a:ext cx="3968824" cy="3108543"/>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1600" dirty="0">
                <a:solidFill>
                  <a:schemeClr val="bg1"/>
                </a:solidFill>
              </a:rPr>
              <a:t>          parent = node</a:t>
            </a:r>
          </a:p>
          <a:p>
            <a:pPr eaLnBrk="1" hangingPunct="1"/>
            <a:r>
              <a:rPr lang="en-GB" altLang="en-US" sz="1600" dirty="0">
                <a:solidFill>
                  <a:schemeClr val="bg1"/>
                </a:solidFill>
              </a:rPr>
              <a:t>          successor = </a:t>
            </a:r>
            <a:r>
              <a:rPr lang="en-GB" altLang="en-US" sz="1600" dirty="0" err="1">
                <a:solidFill>
                  <a:schemeClr val="bg1"/>
                </a:solidFill>
              </a:rPr>
              <a:t>node.right</a:t>
            </a:r>
            <a:endParaRPr lang="en-GB" altLang="en-US" sz="1600" dirty="0">
              <a:solidFill>
                <a:schemeClr val="bg1"/>
              </a:solidFill>
            </a:endParaRPr>
          </a:p>
          <a:p>
            <a:pPr eaLnBrk="1" hangingPunct="1"/>
            <a:r>
              <a:rPr lang="en-GB" altLang="en-US" sz="1600" dirty="0">
                <a:solidFill>
                  <a:schemeClr val="bg1"/>
                </a:solidFill>
              </a:rPr>
              <a:t>          while </a:t>
            </a:r>
            <a:r>
              <a:rPr lang="en-GB" altLang="en-US" sz="1600" dirty="0" err="1">
                <a:solidFill>
                  <a:schemeClr val="bg1"/>
                </a:solidFill>
              </a:rPr>
              <a:t>successor.left</a:t>
            </a:r>
            <a:r>
              <a:rPr lang="en-GB" altLang="en-US" sz="1600" dirty="0">
                <a:solidFill>
                  <a:schemeClr val="bg1"/>
                </a:solidFill>
              </a:rPr>
              <a:t>:</a:t>
            </a:r>
          </a:p>
          <a:p>
            <a:pPr eaLnBrk="1" hangingPunct="1"/>
            <a:r>
              <a:rPr lang="en-GB" altLang="en-US" sz="1600" dirty="0">
                <a:solidFill>
                  <a:schemeClr val="bg1"/>
                </a:solidFill>
              </a:rPr>
              <a:t>             parent = successor</a:t>
            </a:r>
          </a:p>
          <a:p>
            <a:pPr eaLnBrk="1" hangingPunct="1"/>
            <a:r>
              <a:rPr lang="en-GB" altLang="en-US" sz="1600" dirty="0">
                <a:solidFill>
                  <a:schemeClr val="bg1"/>
                </a:solidFill>
              </a:rPr>
              <a:t>             successor = </a:t>
            </a:r>
            <a:r>
              <a:rPr lang="en-GB" altLang="en-US" sz="1600" dirty="0" err="1">
                <a:solidFill>
                  <a:schemeClr val="bg1"/>
                </a:solidFill>
              </a:rPr>
              <a:t>successor.left</a:t>
            </a:r>
            <a:endParaRPr lang="en-GB" altLang="en-US" sz="1600" dirty="0">
              <a:solidFill>
                <a:schemeClr val="bg1"/>
              </a:solidFill>
            </a:endParaRPr>
          </a:p>
          <a:p>
            <a:pPr eaLnBrk="1" hangingPunct="1"/>
            <a:r>
              <a:rPr lang="en-GB" altLang="en-US" sz="1600" dirty="0">
                <a:solidFill>
                  <a:schemeClr val="bg1"/>
                </a:solidFill>
              </a:rPr>
              <a:t>             # replace data by successor data</a:t>
            </a:r>
          </a:p>
          <a:p>
            <a:pPr eaLnBrk="1" hangingPunct="1"/>
            <a:r>
              <a:rPr lang="en-GB" altLang="en-US" sz="1600" dirty="0">
                <a:solidFill>
                  <a:schemeClr val="bg1"/>
                </a:solidFill>
              </a:rPr>
              <a:t>             </a:t>
            </a:r>
            <a:r>
              <a:rPr lang="en-GB" altLang="en-US" sz="1600" dirty="0" err="1">
                <a:solidFill>
                  <a:schemeClr val="bg1"/>
                </a:solidFill>
              </a:rPr>
              <a:t>node.data</a:t>
            </a:r>
            <a:r>
              <a:rPr lang="en-GB" altLang="en-US" sz="1600" dirty="0">
                <a:solidFill>
                  <a:schemeClr val="bg1"/>
                </a:solidFill>
              </a:rPr>
              <a:t> = </a:t>
            </a:r>
            <a:r>
              <a:rPr lang="en-GB" altLang="en-US" sz="1600" dirty="0" err="1">
                <a:solidFill>
                  <a:schemeClr val="bg1"/>
                </a:solidFill>
              </a:rPr>
              <a:t>successor.data</a:t>
            </a:r>
            <a:endParaRPr lang="en-GB" altLang="en-US" sz="1600" dirty="0">
              <a:solidFill>
                <a:schemeClr val="bg1"/>
              </a:solidFill>
            </a:endParaRPr>
          </a:p>
          <a:p>
            <a:pPr eaLnBrk="1" hangingPunct="1"/>
            <a:r>
              <a:rPr lang="en-GB" altLang="en-US" sz="1600" dirty="0">
                <a:solidFill>
                  <a:schemeClr val="bg1"/>
                </a:solidFill>
              </a:rPr>
              <a:t>             # fix successor's parent's child</a:t>
            </a:r>
          </a:p>
          <a:p>
            <a:pPr eaLnBrk="1" hangingPunct="1"/>
            <a:r>
              <a:rPr lang="en-GB" altLang="en-US" sz="1600" dirty="0">
                <a:solidFill>
                  <a:schemeClr val="bg1"/>
                </a:solidFill>
              </a:rPr>
              <a:t>             if </a:t>
            </a:r>
            <a:r>
              <a:rPr lang="en-GB" altLang="en-US" sz="1600" dirty="0" err="1">
                <a:solidFill>
                  <a:schemeClr val="bg1"/>
                </a:solidFill>
              </a:rPr>
              <a:t>parent.left</a:t>
            </a:r>
            <a:r>
              <a:rPr lang="en-GB" altLang="en-US" sz="1600" dirty="0">
                <a:solidFill>
                  <a:schemeClr val="bg1"/>
                </a:solidFill>
              </a:rPr>
              <a:t> == successor:</a:t>
            </a:r>
          </a:p>
          <a:p>
            <a:pPr eaLnBrk="1" hangingPunct="1"/>
            <a:r>
              <a:rPr lang="en-GB" altLang="en-US" sz="1600" dirty="0">
                <a:solidFill>
                  <a:schemeClr val="bg1"/>
                </a:solidFill>
              </a:rPr>
              <a:t>                 </a:t>
            </a:r>
            <a:r>
              <a:rPr lang="en-GB" altLang="en-US" sz="1600" dirty="0" err="1">
                <a:solidFill>
                  <a:schemeClr val="bg1"/>
                </a:solidFill>
              </a:rPr>
              <a:t>parent.left</a:t>
            </a:r>
            <a:r>
              <a:rPr lang="en-GB" altLang="en-US" sz="1600" dirty="0">
                <a:solidFill>
                  <a:schemeClr val="bg1"/>
                </a:solidFill>
              </a:rPr>
              <a:t> = </a:t>
            </a:r>
            <a:r>
              <a:rPr lang="en-GB" altLang="en-US" sz="1600" dirty="0" err="1">
                <a:solidFill>
                  <a:schemeClr val="bg1"/>
                </a:solidFill>
              </a:rPr>
              <a:t>successor.right</a:t>
            </a:r>
            <a:endParaRPr lang="en-GB" altLang="en-US" sz="1600" dirty="0">
              <a:solidFill>
                <a:schemeClr val="bg1"/>
              </a:solidFill>
            </a:endParaRPr>
          </a:p>
          <a:p>
            <a:pPr eaLnBrk="1" hangingPunct="1"/>
            <a:r>
              <a:rPr lang="en-GB" altLang="en-US" sz="1600" dirty="0">
                <a:solidFill>
                  <a:schemeClr val="bg1"/>
                </a:solidFill>
              </a:rPr>
              <a:t>             else:</a:t>
            </a:r>
          </a:p>
          <a:p>
            <a:pPr eaLnBrk="1" hangingPunct="1"/>
            <a:r>
              <a:rPr lang="en-GB" altLang="en-US" sz="1600" dirty="0">
                <a:solidFill>
                  <a:schemeClr val="bg1"/>
                </a:solidFill>
              </a:rPr>
              <a:t>                 </a:t>
            </a:r>
            <a:r>
              <a:rPr lang="en-GB" altLang="en-US" sz="1600" dirty="0" err="1">
                <a:solidFill>
                  <a:schemeClr val="bg1"/>
                </a:solidFill>
              </a:rPr>
              <a:t>parent.right</a:t>
            </a:r>
            <a:r>
              <a:rPr lang="en-GB" altLang="en-US" sz="1600" dirty="0">
                <a:solidFill>
                  <a:schemeClr val="bg1"/>
                </a:solidFill>
              </a:rPr>
              <a:t> = </a:t>
            </a:r>
            <a:r>
              <a:rPr lang="en-GB" altLang="en-US" sz="1600" dirty="0" err="1">
                <a:solidFill>
                  <a:schemeClr val="bg1"/>
                </a:solidFill>
              </a:rPr>
              <a:t>successor.right</a:t>
            </a:r>
            <a:endParaRPr lang="en-GB" altLang="en-US" sz="1600" dirty="0">
              <a:solidFill>
                <a:schemeClr val="bg1"/>
              </a:solidFill>
            </a:endParaRPr>
          </a:p>
        </p:txBody>
      </p:sp>
    </p:spTree>
    <p:extLst>
      <p:ext uri="{BB962C8B-B14F-4D97-AF65-F5344CB8AC3E}">
        <p14:creationId xmlns:p14="http://schemas.microsoft.com/office/powerpoint/2010/main" val="36997064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Priority Queue</a:t>
            </a:r>
            <a:endParaRPr lang="en-GB" dirty="0"/>
          </a:p>
        </p:txBody>
      </p:sp>
      <p:sp>
        <p:nvSpPr>
          <p:cNvPr id="3" name="Content Placeholder 2"/>
          <p:cNvSpPr>
            <a:spLocks noGrp="1"/>
          </p:cNvSpPr>
          <p:nvPr>
            <p:ph idx="1"/>
          </p:nvPr>
        </p:nvSpPr>
        <p:spPr/>
        <p:txBody>
          <a:bodyPr>
            <a:normAutofit fontScale="85000" lnSpcReduction="20000"/>
          </a:bodyPr>
          <a:lstStyle/>
          <a:p>
            <a:r>
              <a:rPr lang="en-GB" dirty="0"/>
              <a:t>Priority queues have a more complicated </a:t>
            </a:r>
            <a:r>
              <a:rPr lang="en-GB" dirty="0" smtClean="0"/>
              <a:t>policy than standard Queues. </a:t>
            </a:r>
          </a:p>
          <a:p>
            <a:r>
              <a:rPr lang="en-GB" dirty="0" smtClean="0"/>
              <a:t>Each </a:t>
            </a:r>
            <a:r>
              <a:rPr lang="en-GB" dirty="0"/>
              <a:t>element stored in a priority queue has a priority, and the next element to be removed is the one with highest </a:t>
            </a:r>
            <a:r>
              <a:rPr lang="en-GB" dirty="0" smtClean="0"/>
              <a:t>priority.</a:t>
            </a:r>
          </a:p>
          <a:p>
            <a:r>
              <a:rPr lang="en-GB" dirty="0"/>
              <a:t>Priority queues have numerous applications. For example, they </a:t>
            </a:r>
            <a:r>
              <a:rPr lang="en-GB" dirty="0" smtClean="0"/>
              <a:t>are used </a:t>
            </a:r>
            <a:r>
              <a:rPr lang="en-GB" dirty="0"/>
              <a:t>to schedule jobs on a shared computer. Some jobs will be more urgent than others and thus get higher priorities. </a:t>
            </a:r>
            <a:endParaRPr lang="en-GB" dirty="0" smtClean="0"/>
          </a:p>
          <a:p>
            <a:r>
              <a:rPr lang="en-GB" dirty="0"/>
              <a:t>A straightforward implementation of the </a:t>
            </a:r>
            <a:r>
              <a:rPr lang="en-GB" dirty="0" err="1"/>
              <a:t>PriorityQueue</a:t>
            </a:r>
            <a:r>
              <a:rPr lang="en-GB" dirty="0"/>
              <a:t> ADT is based on binary search </a:t>
            </a:r>
            <a:r>
              <a:rPr lang="en-GB" dirty="0" smtClean="0"/>
              <a:t>trees, but HEAPS are an alternative:</a:t>
            </a:r>
            <a:endParaRPr lang="en-GB" dirty="0"/>
          </a:p>
        </p:txBody>
      </p:sp>
    </p:spTree>
    <p:extLst>
      <p:ext uri="{BB962C8B-B14F-4D97-AF65-F5344CB8AC3E}">
        <p14:creationId xmlns:p14="http://schemas.microsoft.com/office/powerpoint/2010/main" val="29110828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altLang="en-US" dirty="0" smtClean="0"/>
              <a:t>Heaps</a:t>
            </a:r>
          </a:p>
        </p:txBody>
      </p:sp>
      <p:sp>
        <p:nvSpPr>
          <p:cNvPr id="20483" name="Content Placeholder 2"/>
          <p:cNvSpPr>
            <a:spLocks noGrp="1"/>
          </p:cNvSpPr>
          <p:nvPr>
            <p:ph idx="1"/>
          </p:nvPr>
        </p:nvSpPr>
        <p:spPr>
          <a:xfrm>
            <a:off x="457200" y="1447800"/>
            <a:ext cx="8229600" cy="4525963"/>
          </a:xfrm>
        </p:spPr>
        <p:txBody>
          <a:bodyPr/>
          <a:lstStyle/>
          <a:p>
            <a:pPr eaLnBrk="1" hangingPunct="1"/>
            <a:r>
              <a:rPr lang="en-GB" altLang="en-US" sz="2800" dirty="0" smtClean="0"/>
              <a:t>Heaps are a means of storing data in a tree structure in </a:t>
            </a:r>
            <a:r>
              <a:rPr lang="en-GB" altLang="en-US" sz="2800" i="1" dirty="0" smtClean="0">
                <a:solidFill>
                  <a:srgbClr val="FF0000"/>
                </a:solidFill>
              </a:rPr>
              <a:t>partially sorted order</a:t>
            </a:r>
            <a:r>
              <a:rPr lang="en-GB" altLang="en-US" sz="2800" dirty="0" smtClean="0">
                <a:solidFill>
                  <a:srgbClr val="FF0000"/>
                </a:solidFill>
              </a:rPr>
              <a:t> </a:t>
            </a:r>
            <a:r>
              <a:rPr lang="en-GB" altLang="en-US" sz="2800" dirty="0" smtClean="0"/>
              <a:t>obeying a </a:t>
            </a:r>
            <a:r>
              <a:rPr lang="en-GB" altLang="en-US" sz="2800" b="1" dirty="0" smtClean="0"/>
              <a:t>Heap Condition</a:t>
            </a:r>
            <a:r>
              <a:rPr lang="en-GB" altLang="en-US" sz="2800" dirty="0" smtClean="0"/>
              <a:t>:</a:t>
            </a:r>
            <a:endParaRPr lang="en-GB" altLang="en-US" sz="2800" b="1" i="1" dirty="0" smtClean="0"/>
          </a:p>
          <a:p>
            <a:pPr lvl="1" eaLnBrk="1" hangingPunct="1"/>
            <a:r>
              <a:rPr lang="en-GB" altLang="en-US" sz="2400" dirty="0" smtClean="0"/>
              <a:t>If A is a parent node of B then the key of node A is ordered with respect to the key of node B with the same ordering applying </a:t>
            </a:r>
            <a:r>
              <a:rPr lang="en-GB" altLang="en-US" sz="2400" i="1" dirty="0" smtClean="0"/>
              <a:t>across the heap</a:t>
            </a:r>
            <a:r>
              <a:rPr lang="en-GB" altLang="en-US" sz="2400" dirty="0" smtClean="0"/>
              <a:t>.</a:t>
            </a:r>
            <a:endParaRPr lang="en-GB" altLang="en-US" sz="2400" b="1" dirty="0" smtClean="0"/>
          </a:p>
          <a:p>
            <a:pPr lvl="1" eaLnBrk="1" hangingPunct="1"/>
            <a:r>
              <a:rPr lang="en-GB" altLang="en-US" sz="2400" dirty="0" smtClean="0"/>
              <a:t>In a </a:t>
            </a:r>
            <a:r>
              <a:rPr lang="en-GB" altLang="en-US" sz="2400" b="1" dirty="0" smtClean="0"/>
              <a:t>max heap</a:t>
            </a:r>
            <a:r>
              <a:rPr lang="en-GB" altLang="en-US" sz="2400" dirty="0" smtClean="0"/>
              <a:t>, the keys of parent nodes are </a:t>
            </a:r>
            <a:r>
              <a:rPr lang="en-GB" altLang="en-US" sz="2400" i="1" dirty="0" smtClean="0"/>
              <a:t>always greater than or equal to </a:t>
            </a:r>
            <a:r>
              <a:rPr lang="en-GB" altLang="en-US" sz="2400" dirty="0" smtClean="0"/>
              <a:t>those of the children and the highest key is in the root node. </a:t>
            </a:r>
          </a:p>
          <a:p>
            <a:pPr lvl="1" eaLnBrk="1" hangingPunct="1"/>
            <a:r>
              <a:rPr lang="en-GB" altLang="en-US" sz="2400" dirty="0" smtClean="0"/>
              <a:t>In a </a:t>
            </a:r>
            <a:r>
              <a:rPr lang="en-GB" altLang="en-US" sz="2400" b="1" dirty="0" smtClean="0"/>
              <a:t>min heap</a:t>
            </a:r>
            <a:r>
              <a:rPr lang="en-GB" altLang="en-US" sz="2400" dirty="0" smtClean="0"/>
              <a:t>, the keys of parent nodes are </a:t>
            </a:r>
            <a:r>
              <a:rPr lang="en-GB" altLang="en-US" sz="2400" i="1" dirty="0" smtClean="0"/>
              <a:t>less than or equal to</a:t>
            </a:r>
            <a:r>
              <a:rPr lang="en-GB" altLang="en-US" sz="2400" dirty="0" smtClean="0"/>
              <a:t> those of the children and the lowest key is in the root node.</a:t>
            </a:r>
            <a:r>
              <a:rPr lang="en-GB" altLang="en-US" sz="2400" b="1" i="1" dirty="0" smtClean="0"/>
              <a:t> </a:t>
            </a: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93DC064-C408-44D8-BDA9-2F72B184E563}" type="slidenum">
              <a:rPr lang="en-US" altLang="en-US" smtClean="0">
                <a:solidFill>
                  <a:srgbClr val="898989"/>
                </a:solidFill>
              </a:rPr>
              <a:pPr eaLnBrk="1" hangingPunct="1"/>
              <a:t>218</a:t>
            </a:fld>
            <a:endParaRPr lang="en-US" altLang="en-US" smtClean="0">
              <a:solidFill>
                <a:srgbClr val="898989"/>
              </a:solidFill>
            </a:endParaRPr>
          </a:p>
        </p:txBody>
      </p:sp>
    </p:spTree>
    <p:extLst>
      <p:ext uri="{BB962C8B-B14F-4D97-AF65-F5344CB8AC3E}">
        <p14:creationId xmlns:p14="http://schemas.microsoft.com/office/powerpoint/2010/main" val="30545246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altLang="en-US" dirty="0" smtClean="0"/>
              <a:t>A Max-Heap Tree</a:t>
            </a:r>
          </a:p>
        </p:txBody>
      </p:sp>
      <p:sp>
        <p:nvSpPr>
          <p:cNvPr id="21507" name="Content Placeholder 2"/>
          <p:cNvSpPr>
            <a:spLocks noGrp="1"/>
          </p:cNvSpPr>
          <p:nvPr>
            <p:ph idx="1"/>
          </p:nvPr>
        </p:nvSpPr>
        <p:spPr>
          <a:xfrm>
            <a:off x="5562600" y="1600200"/>
            <a:ext cx="3124200" cy="4525963"/>
          </a:xfrm>
        </p:spPr>
        <p:txBody>
          <a:bodyPr/>
          <a:lstStyle/>
          <a:p>
            <a:pPr eaLnBrk="1" hangingPunct="1"/>
            <a:r>
              <a:rPr lang="en-GB" altLang="en-US" sz="2800" dirty="0" smtClean="0"/>
              <a:t>Each Parent Node has a value greater than its child nodes</a:t>
            </a:r>
          </a:p>
          <a:p>
            <a:pPr eaLnBrk="1" hangingPunct="1"/>
            <a:r>
              <a:rPr lang="en-GB" altLang="en-US" sz="2800" dirty="0" smtClean="0"/>
              <a:t>There is no implied ordering between siblings and cousins</a:t>
            </a:r>
          </a:p>
        </p:txBody>
      </p:sp>
      <p:sp>
        <p:nvSpPr>
          <p:cNvPr id="2150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DB183C-45CD-4310-86D2-A1C1B957F3EB}" type="slidenum">
              <a:rPr lang="en-US" altLang="en-US" smtClean="0">
                <a:solidFill>
                  <a:srgbClr val="898989"/>
                </a:solidFill>
              </a:rPr>
              <a:pPr eaLnBrk="1" hangingPunct="1"/>
              <a:t>219</a:t>
            </a:fld>
            <a:endParaRPr lang="en-US" altLang="en-US" smtClean="0">
              <a:solidFill>
                <a:srgbClr val="898989"/>
              </a:solidFill>
            </a:endParaRPr>
          </a:p>
        </p:txBody>
      </p:sp>
      <p:sp>
        <p:nvSpPr>
          <p:cNvPr id="7" name="Oval 6"/>
          <p:cNvSpPr/>
          <p:nvPr/>
        </p:nvSpPr>
        <p:spPr>
          <a:xfrm>
            <a:off x="2879725" y="19827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50</a:t>
            </a:r>
          </a:p>
        </p:txBody>
      </p:sp>
      <p:sp>
        <p:nvSpPr>
          <p:cNvPr id="8" name="Oval 7"/>
          <p:cNvSpPr/>
          <p:nvPr/>
        </p:nvSpPr>
        <p:spPr>
          <a:xfrm>
            <a:off x="1584325" y="2592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10</a:t>
            </a:r>
          </a:p>
        </p:txBody>
      </p:sp>
      <p:sp>
        <p:nvSpPr>
          <p:cNvPr id="9" name="Oval 8"/>
          <p:cNvSpPr/>
          <p:nvPr/>
        </p:nvSpPr>
        <p:spPr>
          <a:xfrm>
            <a:off x="3924300" y="2592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30</a:t>
            </a:r>
          </a:p>
        </p:txBody>
      </p:sp>
      <p:sp>
        <p:nvSpPr>
          <p:cNvPr id="10" name="Oval 9"/>
          <p:cNvSpPr/>
          <p:nvPr/>
        </p:nvSpPr>
        <p:spPr>
          <a:xfrm>
            <a:off x="1031875"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8</a:t>
            </a:r>
          </a:p>
        </p:txBody>
      </p:sp>
      <p:sp>
        <p:nvSpPr>
          <p:cNvPr id="11" name="Oval 10"/>
          <p:cNvSpPr/>
          <p:nvPr/>
        </p:nvSpPr>
        <p:spPr>
          <a:xfrm>
            <a:off x="2065338"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4</a:t>
            </a:r>
          </a:p>
        </p:txBody>
      </p:sp>
      <p:sp>
        <p:nvSpPr>
          <p:cNvPr id="12" name="Oval 11"/>
          <p:cNvSpPr/>
          <p:nvPr/>
        </p:nvSpPr>
        <p:spPr>
          <a:xfrm>
            <a:off x="3344863" y="33416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28</a:t>
            </a:r>
          </a:p>
        </p:txBody>
      </p:sp>
      <p:sp>
        <p:nvSpPr>
          <p:cNvPr id="13" name="Oval 12"/>
          <p:cNvSpPr/>
          <p:nvPr/>
        </p:nvSpPr>
        <p:spPr>
          <a:xfrm>
            <a:off x="4630738"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5</a:t>
            </a:r>
          </a:p>
        </p:txBody>
      </p:sp>
      <p:sp>
        <p:nvSpPr>
          <p:cNvPr id="14" name="Oval 13"/>
          <p:cNvSpPr/>
          <p:nvPr/>
        </p:nvSpPr>
        <p:spPr>
          <a:xfrm>
            <a:off x="4249738" y="41100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1</a:t>
            </a:r>
          </a:p>
        </p:txBody>
      </p:sp>
      <p:sp>
        <p:nvSpPr>
          <p:cNvPr id="15" name="Oval 14"/>
          <p:cNvSpPr/>
          <p:nvPr/>
        </p:nvSpPr>
        <p:spPr>
          <a:xfrm>
            <a:off x="1549400" y="41100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5</a:t>
            </a:r>
          </a:p>
        </p:txBody>
      </p:sp>
      <p:sp>
        <p:nvSpPr>
          <p:cNvPr id="16" name="Oval 15"/>
          <p:cNvSpPr/>
          <p:nvPr/>
        </p:nvSpPr>
        <p:spPr>
          <a:xfrm>
            <a:off x="2963863" y="41100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21</a:t>
            </a:r>
          </a:p>
        </p:txBody>
      </p:sp>
      <p:sp>
        <p:nvSpPr>
          <p:cNvPr id="17" name="Oval 16"/>
          <p:cNvSpPr/>
          <p:nvPr/>
        </p:nvSpPr>
        <p:spPr>
          <a:xfrm>
            <a:off x="400050" y="41100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normAutofit fontScale="85000" lnSpcReduction="20000"/>
          </a:bodyPr>
          <a:lstStyle/>
          <a:p>
            <a:pPr algn="ctr">
              <a:defRPr/>
            </a:pPr>
            <a:r>
              <a:rPr lang="en-GB" sz="1600" dirty="0"/>
              <a:t>2</a:t>
            </a:r>
          </a:p>
        </p:txBody>
      </p:sp>
      <p:cxnSp>
        <p:nvCxnSpPr>
          <p:cNvPr id="18" name="Straight Connector 17"/>
          <p:cNvCxnSpPr>
            <a:stCxn id="7" idx="2"/>
            <a:endCxn id="8" idx="7"/>
          </p:cNvCxnSpPr>
          <p:nvPr/>
        </p:nvCxnSpPr>
        <p:spPr>
          <a:xfrm flipH="1">
            <a:off x="1909763" y="2173288"/>
            <a:ext cx="969962" cy="474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10" idx="7"/>
          </p:cNvCxnSpPr>
          <p:nvPr/>
        </p:nvCxnSpPr>
        <p:spPr>
          <a:xfrm flipH="1">
            <a:off x="1357313" y="2917825"/>
            <a:ext cx="282575" cy="490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17" idx="0"/>
          </p:cNvCxnSpPr>
          <p:nvPr/>
        </p:nvCxnSpPr>
        <p:spPr>
          <a:xfrm flipH="1">
            <a:off x="590550" y="3678238"/>
            <a:ext cx="496888"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1" idx="1"/>
          </p:cNvCxnSpPr>
          <p:nvPr/>
        </p:nvCxnSpPr>
        <p:spPr>
          <a:xfrm>
            <a:off x="1909763" y="2917825"/>
            <a:ext cx="211137" cy="490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9" idx="1"/>
          </p:cNvCxnSpPr>
          <p:nvPr/>
        </p:nvCxnSpPr>
        <p:spPr>
          <a:xfrm>
            <a:off x="3260725" y="2173288"/>
            <a:ext cx="719138" cy="474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3"/>
            <a:endCxn id="12" idx="7"/>
          </p:cNvCxnSpPr>
          <p:nvPr/>
        </p:nvCxnSpPr>
        <p:spPr>
          <a:xfrm flipH="1">
            <a:off x="3670300" y="2917825"/>
            <a:ext cx="309563"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3" idx="1"/>
          </p:cNvCxnSpPr>
          <p:nvPr/>
        </p:nvCxnSpPr>
        <p:spPr>
          <a:xfrm>
            <a:off x="4249738" y="2917825"/>
            <a:ext cx="436562" cy="490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3"/>
            <a:endCxn id="16" idx="0"/>
          </p:cNvCxnSpPr>
          <p:nvPr/>
        </p:nvCxnSpPr>
        <p:spPr>
          <a:xfrm flipH="1">
            <a:off x="3154363" y="3667125"/>
            <a:ext cx="246062" cy="442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5" idx="0"/>
          </p:cNvCxnSpPr>
          <p:nvPr/>
        </p:nvCxnSpPr>
        <p:spPr>
          <a:xfrm>
            <a:off x="1357313" y="3678238"/>
            <a:ext cx="382587"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3"/>
            <a:endCxn id="14" idx="0"/>
          </p:cNvCxnSpPr>
          <p:nvPr/>
        </p:nvCxnSpPr>
        <p:spPr>
          <a:xfrm flipH="1">
            <a:off x="4440238" y="3678238"/>
            <a:ext cx="246062" cy="43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77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F1</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Implement and test a function that returns the floating point value of (a first argument divided by a second argument)</a:t>
            </a:r>
            <a:endParaRPr lang="en-GB" dirty="0"/>
          </a:p>
        </p:txBody>
      </p:sp>
    </p:spTree>
    <p:extLst>
      <p:ext uri="{BB962C8B-B14F-4D97-AF65-F5344CB8AC3E}">
        <p14:creationId xmlns:p14="http://schemas.microsoft.com/office/powerpoint/2010/main" val="59682799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228600"/>
            <a:ext cx="8229600" cy="1143000"/>
          </a:xfrm>
        </p:spPr>
        <p:txBody>
          <a:bodyPr>
            <a:normAutofit fontScale="90000"/>
          </a:bodyPr>
          <a:lstStyle/>
          <a:p>
            <a:pPr eaLnBrk="1" hangingPunct="1"/>
            <a:r>
              <a:rPr lang="en-GB" altLang="en-US" dirty="0" smtClean="0"/>
              <a:t>Implementing a (Min) Heap using List (array)</a:t>
            </a:r>
          </a:p>
        </p:txBody>
      </p:sp>
      <p:sp>
        <p:nvSpPr>
          <p:cNvPr id="225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18580A5-0EEC-46C8-9109-72FFE364EE8C}" type="slidenum">
              <a:rPr lang="en-US" altLang="en-US" smtClean="0">
                <a:solidFill>
                  <a:srgbClr val="898989"/>
                </a:solidFill>
              </a:rPr>
              <a:pPr eaLnBrk="1" hangingPunct="1"/>
              <a:t>220</a:t>
            </a:fld>
            <a:endParaRPr lang="en-US" altLang="en-US" smtClean="0">
              <a:solidFill>
                <a:srgbClr val="898989"/>
              </a:solidFill>
            </a:endParaRPr>
          </a:p>
        </p:txBody>
      </p:sp>
      <p:graphicFrame>
        <p:nvGraphicFramePr>
          <p:cNvPr id="7" name="Table 6"/>
          <p:cNvGraphicFramePr>
            <a:graphicFrameLocks noGrp="1"/>
          </p:cNvGraphicFramePr>
          <p:nvPr/>
        </p:nvGraphicFramePr>
        <p:xfrm>
          <a:off x="995363" y="1600200"/>
          <a:ext cx="7059612" cy="2392375"/>
        </p:xfrm>
        <a:graphic>
          <a:graphicData uri="http://schemas.openxmlformats.org/drawingml/2006/table">
            <a:tbl>
              <a:tblPr firstRow="1" bandRow="1">
                <a:tableStyleId>{5C22544A-7EE6-4342-B048-85BDC9FD1C3A}</a:tableStyleId>
              </a:tblPr>
              <a:tblGrid>
                <a:gridCol w="1676657">
                  <a:extLst>
                    <a:ext uri="{9D8B030D-6E8A-4147-A177-3AD203B41FA5}">
                      <a16:colId xmlns:a16="http://schemas.microsoft.com/office/drawing/2014/main" xmlns="" val="20000"/>
                    </a:ext>
                  </a:extLst>
                </a:gridCol>
                <a:gridCol w="5382955">
                  <a:extLst>
                    <a:ext uri="{9D8B030D-6E8A-4147-A177-3AD203B41FA5}">
                      <a16:colId xmlns:a16="http://schemas.microsoft.com/office/drawing/2014/main" xmlns="" val="20001"/>
                    </a:ext>
                  </a:extLst>
                </a:gridCol>
              </a:tblGrid>
              <a:tr h="370753">
                <a:tc>
                  <a:txBody>
                    <a:bodyPr/>
                    <a:lstStyle/>
                    <a:p>
                      <a:r>
                        <a:rPr lang="en-GB" sz="1800" dirty="0" smtClean="0"/>
                        <a:t>Method</a:t>
                      </a:r>
                      <a:endParaRPr lang="en-GB" sz="1800" dirty="0"/>
                    </a:p>
                  </a:txBody>
                  <a:tcPr marL="91447" marR="91447" marT="45709" marB="45709"/>
                </a:tc>
                <a:tc>
                  <a:txBody>
                    <a:bodyPr/>
                    <a:lstStyle/>
                    <a:p>
                      <a:r>
                        <a:rPr lang="en-GB" sz="1800" dirty="0" smtClean="0"/>
                        <a:t>Description</a:t>
                      </a:r>
                      <a:endParaRPr lang="en-GB" sz="1800" dirty="0"/>
                    </a:p>
                  </a:txBody>
                  <a:tcPr marL="91447" marR="91447" marT="45709" marB="45709"/>
                </a:tc>
                <a:extLst>
                  <a:ext uri="{0D108BD9-81ED-4DB2-BD59-A6C34878D82A}">
                    <a16:rowId xmlns:a16="http://schemas.microsoft.com/office/drawing/2014/main" xmlns="" val="10000"/>
                  </a:ext>
                </a:extLst>
              </a:tr>
              <a:tr h="640052">
                <a:tc>
                  <a:txBody>
                    <a:bodyPr/>
                    <a:lstStyle/>
                    <a:p>
                      <a:r>
                        <a:rPr lang="en-GB" sz="1800" dirty="0" err="1" smtClean="0"/>
                        <a:t>H.add</a:t>
                      </a:r>
                      <a:r>
                        <a:rPr lang="en-GB" sz="1800" dirty="0" smtClean="0"/>
                        <a:t>(item)</a:t>
                      </a:r>
                      <a:endParaRPr lang="en-GB" sz="1800" dirty="0"/>
                    </a:p>
                  </a:txBody>
                  <a:tcPr marL="91447" marR="91447" marT="45709" marB="45709"/>
                </a:tc>
                <a:tc>
                  <a:txBody>
                    <a:bodyPr/>
                    <a:lstStyle/>
                    <a:p>
                      <a:r>
                        <a:rPr lang="en-GB" sz="1800" dirty="0" smtClean="0"/>
                        <a:t>Inserts item</a:t>
                      </a:r>
                      <a:r>
                        <a:rPr lang="en-GB" sz="1800" baseline="0" dirty="0" smtClean="0"/>
                        <a:t> adhering to the heap condition, increasing size of heap by 1</a:t>
                      </a:r>
                      <a:endParaRPr lang="en-GB" sz="1800" dirty="0"/>
                    </a:p>
                  </a:txBody>
                  <a:tcPr marL="91447" marR="91447" marT="45709" marB="45709"/>
                </a:tc>
                <a:extLst>
                  <a:ext uri="{0D108BD9-81ED-4DB2-BD59-A6C34878D82A}">
                    <a16:rowId xmlns:a16="http://schemas.microsoft.com/office/drawing/2014/main" xmlns="" val="10001"/>
                  </a:ext>
                </a:extLst>
              </a:tr>
              <a:tr h="640052">
                <a:tc>
                  <a:txBody>
                    <a:bodyPr/>
                    <a:lstStyle/>
                    <a:p>
                      <a:r>
                        <a:rPr lang="en-GB" sz="1800" dirty="0" err="1" smtClean="0"/>
                        <a:t>H.pop</a:t>
                      </a:r>
                      <a:r>
                        <a:rPr lang="en-GB" sz="1800" dirty="0" smtClean="0"/>
                        <a:t>()</a:t>
                      </a:r>
                      <a:endParaRPr lang="en-GB" sz="1800" dirty="0"/>
                    </a:p>
                  </a:txBody>
                  <a:tcPr marL="91447" marR="91447" marT="45709" marB="45709"/>
                </a:tc>
                <a:tc>
                  <a:txBody>
                    <a:bodyPr/>
                    <a:lstStyle/>
                    <a:p>
                      <a:r>
                        <a:rPr lang="en-GB" sz="1800" dirty="0" err="1" smtClean="0"/>
                        <a:t>Iff</a:t>
                      </a:r>
                      <a:r>
                        <a:rPr lang="en-GB" sz="1800" dirty="0" smtClean="0"/>
                        <a:t> the heap is not empty, returns and removes top-most item from the heap, reducing size by 1</a:t>
                      </a:r>
                      <a:endParaRPr lang="en-GB" sz="1800" dirty="0"/>
                    </a:p>
                  </a:txBody>
                  <a:tcPr marL="91447" marR="91447" marT="45709" marB="45709"/>
                </a:tc>
                <a:extLst>
                  <a:ext uri="{0D108BD9-81ED-4DB2-BD59-A6C34878D82A}">
                    <a16:rowId xmlns:a16="http://schemas.microsoft.com/office/drawing/2014/main" xmlns="" val="10002"/>
                  </a:ext>
                </a:extLst>
              </a:tr>
              <a:tr h="370753">
                <a:tc>
                  <a:txBody>
                    <a:bodyPr/>
                    <a:lstStyle/>
                    <a:p>
                      <a:r>
                        <a:rPr lang="en-GB" sz="1800" dirty="0" err="1" smtClean="0"/>
                        <a:t>H.peek</a:t>
                      </a:r>
                      <a:r>
                        <a:rPr lang="en-GB" sz="1800" dirty="0" smtClean="0"/>
                        <a:t>()</a:t>
                      </a:r>
                      <a:endParaRPr lang="en-GB" sz="1800" dirty="0"/>
                    </a:p>
                  </a:txBody>
                  <a:tcPr marL="91447" marR="91447" marT="45709" marB="45709"/>
                </a:tc>
                <a:tc>
                  <a:txBody>
                    <a:bodyPr/>
                    <a:lstStyle/>
                    <a:p>
                      <a:r>
                        <a:rPr lang="en-GB" sz="1800" dirty="0" err="1" smtClean="0"/>
                        <a:t>Iff</a:t>
                      </a:r>
                      <a:r>
                        <a:rPr lang="en-GB" sz="1800" dirty="0" smtClean="0"/>
                        <a:t> the heap is not empty, returns</a:t>
                      </a:r>
                      <a:r>
                        <a:rPr lang="en-GB" sz="1800" baseline="0" dirty="0" smtClean="0"/>
                        <a:t> item at top of heap</a:t>
                      </a:r>
                      <a:endParaRPr lang="en-GB" sz="1800" dirty="0"/>
                    </a:p>
                  </a:txBody>
                  <a:tcPr marL="91447" marR="91447" marT="45709" marB="45709"/>
                </a:tc>
                <a:extLst>
                  <a:ext uri="{0D108BD9-81ED-4DB2-BD59-A6C34878D82A}">
                    <a16:rowId xmlns:a16="http://schemas.microsoft.com/office/drawing/2014/main" xmlns="" val="10003"/>
                  </a:ext>
                </a:extLst>
              </a:tr>
              <a:tr h="370753">
                <a:tc>
                  <a:txBody>
                    <a:bodyPr/>
                    <a:lstStyle/>
                    <a:p>
                      <a:r>
                        <a:rPr lang="en-GB" sz="1800" dirty="0" err="1" smtClean="0"/>
                        <a:t>H.isEmpty</a:t>
                      </a:r>
                      <a:r>
                        <a:rPr lang="en-GB" sz="1800" dirty="0" smtClean="0"/>
                        <a:t>()</a:t>
                      </a:r>
                      <a:endParaRPr lang="en-GB" sz="1800" dirty="0"/>
                    </a:p>
                  </a:txBody>
                  <a:tcPr marL="91447" marR="91447" marT="45709" marB="45709"/>
                </a:tc>
                <a:tc>
                  <a:txBody>
                    <a:bodyPr/>
                    <a:lstStyle/>
                    <a:p>
                      <a:r>
                        <a:rPr lang="en-GB" sz="1800" dirty="0" smtClean="0"/>
                        <a:t>Returns</a:t>
                      </a:r>
                      <a:r>
                        <a:rPr lang="en-GB" sz="1800" baseline="0" dirty="0" smtClean="0"/>
                        <a:t> </a:t>
                      </a:r>
                      <a:r>
                        <a:rPr lang="en-GB" sz="1800" b="1" baseline="0" dirty="0" smtClean="0"/>
                        <a:t>True</a:t>
                      </a:r>
                      <a:r>
                        <a:rPr lang="en-GB" sz="1800" b="0" baseline="0" dirty="0" smtClean="0"/>
                        <a:t> if heap is empty, </a:t>
                      </a:r>
                      <a:r>
                        <a:rPr lang="en-GB" sz="1800" b="1" baseline="0" dirty="0" smtClean="0"/>
                        <a:t>False</a:t>
                      </a:r>
                      <a:r>
                        <a:rPr lang="en-GB" sz="1800" b="0" baseline="0" dirty="0" smtClean="0"/>
                        <a:t> otherwise</a:t>
                      </a:r>
                      <a:endParaRPr lang="en-GB" sz="1800" dirty="0"/>
                    </a:p>
                  </a:txBody>
                  <a:tcPr marL="91447" marR="91447" marT="45709" marB="45709"/>
                </a:tc>
                <a:extLst>
                  <a:ext uri="{0D108BD9-81ED-4DB2-BD59-A6C34878D82A}">
                    <a16:rowId xmlns:a16="http://schemas.microsoft.com/office/drawing/2014/main" xmlns="" val="10004"/>
                  </a:ext>
                </a:extLst>
              </a:tr>
            </a:tbl>
          </a:graphicData>
        </a:graphic>
      </p:graphicFrame>
      <p:sp>
        <p:nvSpPr>
          <p:cNvPr id="22552" name="Rectangle 7"/>
          <p:cNvSpPr>
            <a:spLocks noChangeArrowheads="1"/>
          </p:cNvSpPr>
          <p:nvPr/>
        </p:nvSpPr>
        <p:spPr bwMode="auto">
          <a:xfrm>
            <a:off x="457200" y="5638800"/>
            <a:ext cx="813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3600" dirty="0"/>
              <a:t>[10, </a:t>
            </a:r>
            <a:r>
              <a:rPr lang="en-GB" altLang="en-US" sz="3600" dirty="0">
                <a:solidFill>
                  <a:srgbClr val="00B050"/>
                </a:solidFill>
              </a:rPr>
              <a:t>15, 20</a:t>
            </a:r>
            <a:r>
              <a:rPr lang="en-GB" altLang="en-US" sz="3600" dirty="0"/>
              <a:t>, </a:t>
            </a:r>
            <a:r>
              <a:rPr lang="en-GB" altLang="en-US" sz="3600" dirty="0">
                <a:solidFill>
                  <a:srgbClr val="7030A0"/>
                </a:solidFill>
              </a:rPr>
              <a:t>70, 40, 80, 50</a:t>
            </a:r>
            <a:r>
              <a:rPr lang="en-GB" altLang="en-US" sz="3600" dirty="0"/>
              <a:t>, </a:t>
            </a:r>
            <a:r>
              <a:rPr lang="en-GB" altLang="en-US" sz="3600" dirty="0">
                <a:solidFill>
                  <a:schemeClr val="accent6">
                    <a:lumMod val="75000"/>
                  </a:schemeClr>
                </a:solidFill>
              </a:rPr>
              <a:t>100, 90, 85</a:t>
            </a:r>
            <a:r>
              <a:rPr lang="en-GB" altLang="en-US" sz="3600" dirty="0"/>
              <a:t>]</a:t>
            </a:r>
          </a:p>
        </p:txBody>
      </p:sp>
      <p:sp>
        <p:nvSpPr>
          <p:cNvPr id="9" name="Curved Down Arrow 8"/>
          <p:cNvSpPr/>
          <p:nvPr/>
        </p:nvSpPr>
        <p:spPr>
          <a:xfrm>
            <a:off x="914400" y="4953000"/>
            <a:ext cx="914400" cy="457200"/>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GB">
              <a:solidFill>
                <a:schemeClr val="tx1"/>
              </a:solidFill>
            </a:endParaRPr>
          </a:p>
        </p:txBody>
      </p:sp>
      <p:sp>
        <p:nvSpPr>
          <p:cNvPr id="10" name="Curved Down Arrow 9"/>
          <p:cNvSpPr/>
          <p:nvPr/>
        </p:nvSpPr>
        <p:spPr>
          <a:xfrm>
            <a:off x="1676400" y="4953000"/>
            <a:ext cx="1600200" cy="45720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solidFill>
                <a:schemeClr val="tx1"/>
              </a:solidFill>
            </a:endParaRPr>
          </a:p>
        </p:txBody>
      </p:sp>
      <p:sp>
        <p:nvSpPr>
          <p:cNvPr id="11" name="Curved Down Arrow 10"/>
          <p:cNvSpPr/>
          <p:nvPr/>
        </p:nvSpPr>
        <p:spPr>
          <a:xfrm>
            <a:off x="2476500" y="4953000"/>
            <a:ext cx="2324100" cy="45720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GB">
              <a:solidFill>
                <a:schemeClr val="tx1"/>
              </a:solidFill>
            </a:endParaRPr>
          </a:p>
        </p:txBody>
      </p:sp>
      <p:sp>
        <p:nvSpPr>
          <p:cNvPr id="12" name="Curved Down Arrow 11"/>
          <p:cNvSpPr/>
          <p:nvPr/>
        </p:nvSpPr>
        <p:spPr>
          <a:xfrm>
            <a:off x="3276600" y="4953000"/>
            <a:ext cx="3200400" cy="457200"/>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GB">
              <a:solidFill>
                <a:schemeClr val="tx1"/>
              </a:solidFill>
            </a:endParaRPr>
          </a:p>
        </p:txBody>
      </p:sp>
      <p:sp>
        <p:nvSpPr>
          <p:cNvPr id="13" name="Curved Down Arrow 12"/>
          <p:cNvSpPr/>
          <p:nvPr/>
        </p:nvSpPr>
        <p:spPr>
          <a:xfrm>
            <a:off x="4038600" y="4953000"/>
            <a:ext cx="4114800" cy="45720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GB">
              <a:solidFill>
                <a:schemeClr val="tx1"/>
              </a:solidFill>
            </a:endParaRPr>
          </a:p>
        </p:txBody>
      </p:sp>
      <p:sp>
        <p:nvSpPr>
          <p:cNvPr id="22558" name="TextBox 13"/>
          <p:cNvSpPr txBox="1">
            <a:spLocks noChangeArrowheads="1"/>
          </p:cNvSpPr>
          <p:nvPr/>
        </p:nvSpPr>
        <p:spPr bwMode="auto">
          <a:xfrm>
            <a:off x="762000" y="4343400"/>
            <a:ext cx="7783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a:t>Arrows indicate Parent &gt; Child relationships. Max one swap for each insert</a:t>
            </a:r>
          </a:p>
        </p:txBody>
      </p:sp>
    </p:spTree>
    <p:extLst>
      <p:ext uri="{BB962C8B-B14F-4D97-AF65-F5344CB8AC3E}">
        <p14:creationId xmlns:p14="http://schemas.microsoft.com/office/powerpoint/2010/main" val="384136513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GB" altLang="en-US" dirty="0" smtClean="0"/>
              <a:t>Heap Demonstration</a:t>
            </a:r>
          </a:p>
        </p:txBody>
      </p:sp>
      <p:sp>
        <p:nvSpPr>
          <p:cNvPr id="235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EA0C137-42C8-490E-B20F-A2A6AA12DEF4}" type="slidenum">
              <a:rPr lang="en-US" altLang="en-US" smtClean="0">
                <a:solidFill>
                  <a:srgbClr val="898989"/>
                </a:solidFill>
              </a:rPr>
              <a:pPr eaLnBrk="1" hangingPunct="1"/>
              <a:t>221</a:t>
            </a:fld>
            <a:endParaRPr lang="en-US" altLang="en-US" smtClean="0">
              <a:solidFill>
                <a:srgbClr val="898989"/>
              </a:solidFill>
            </a:endParaRPr>
          </a:p>
        </p:txBody>
      </p:sp>
      <p:sp>
        <p:nvSpPr>
          <p:cNvPr id="23556" name="TextBox 6"/>
          <p:cNvSpPr txBox="1">
            <a:spLocks noChangeArrowheads="1"/>
          </p:cNvSpPr>
          <p:nvPr/>
        </p:nvSpPr>
        <p:spPr bwMode="auto">
          <a:xfrm>
            <a:off x="3962400" y="1143000"/>
            <a:ext cx="4717958" cy="4524315"/>
          </a:xfrm>
          <a:prstGeom prst="rect">
            <a:avLst/>
          </a:prstGeom>
          <a:ln/>
        </p:spPr>
        <p:style>
          <a:lnRef idx="3">
            <a:schemeClr val="lt1"/>
          </a:lnRef>
          <a:fillRef idx="1">
            <a:schemeClr val="accent1"/>
          </a:fillRef>
          <a:effectRef idx="1">
            <a:schemeClr val="accent1"/>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a:solidFill>
                  <a:schemeClr val="bg1"/>
                </a:solidFill>
              </a:rPr>
              <a:t>class heap():</a:t>
            </a:r>
          </a:p>
          <a:p>
            <a:pPr eaLnBrk="1" hangingPunct="1"/>
            <a:r>
              <a:rPr lang="en-GB" altLang="en-US" dirty="0">
                <a:solidFill>
                  <a:schemeClr val="bg1"/>
                </a:solidFill>
              </a:rPr>
              <a:t>   </a:t>
            </a:r>
            <a:r>
              <a:rPr lang="en-GB" altLang="en-US" dirty="0" err="1">
                <a:solidFill>
                  <a:schemeClr val="bg1"/>
                </a:solidFill>
              </a:rPr>
              <a:t>def</a:t>
            </a:r>
            <a:r>
              <a:rPr lang="en-GB" altLang="en-US" dirty="0">
                <a:solidFill>
                  <a:schemeClr val="bg1"/>
                </a:solidFill>
              </a:rPr>
              <a:t> __</a:t>
            </a:r>
            <a:r>
              <a:rPr lang="en-GB" altLang="en-US" dirty="0" err="1">
                <a:solidFill>
                  <a:schemeClr val="bg1"/>
                </a:solidFill>
              </a:rPr>
              <a:t>init</a:t>
            </a:r>
            <a:r>
              <a:rPr lang="en-GB" altLang="en-US" dirty="0">
                <a:solidFill>
                  <a:schemeClr val="bg1"/>
                </a:solidFill>
              </a:rPr>
              <a:t>__(self):</a:t>
            </a:r>
          </a:p>
          <a:p>
            <a:pPr eaLnBrk="1" hangingPunct="1"/>
            <a:r>
              <a:rPr lang="en-GB" altLang="en-US" dirty="0">
                <a:solidFill>
                  <a:schemeClr val="bg1"/>
                </a:solidFill>
              </a:rPr>
              <a:t>      </a:t>
            </a:r>
            <a:r>
              <a:rPr lang="en-GB" altLang="en-US" dirty="0" err="1" smtClean="0">
                <a:solidFill>
                  <a:schemeClr val="bg1"/>
                </a:solidFill>
              </a:rPr>
              <a:t>self.heap</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def</a:t>
            </a:r>
            <a:r>
              <a:rPr lang="en-GB" altLang="en-US" dirty="0">
                <a:solidFill>
                  <a:schemeClr val="bg1"/>
                </a:solidFill>
              </a:rPr>
              <a:t> add(self, item):</a:t>
            </a:r>
          </a:p>
          <a:p>
            <a:pPr eaLnBrk="1" hangingPunct="1"/>
            <a:r>
              <a:rPr lang="en-GB" altLang="en-US" dirty="0">
                <a:solidFill>
                  <a:schemeClr val="bg1"/>
                </a:solidFill>
              </a:rPr>
              <a:t>      </a:t>
            </a:r>
            <a:r>
              <a:rPr lang="en-GB" altLang="en-US" dirty="0" err="1" smtClean="0">
                <a:solidFill>
                  <a:schemeClr val="bg1"/>
                </a:solidFill>
              </a:rPr>
              <a:t>self.heap.append</a:t>
            </a:r>
            <a:r>
              <a:rPr lang="en-GB" altLang="en-US" dirty="0" smtClean="0">
                <a:solidFill>
                  <a:schemeClr val="bg1"/>
                </a:solidFill>
              </a:rPr>
              <a:t>(item</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curPos</a:t>
            </a:r>
            <a:r>
              <a:rPr lang="en-GB" altLang="en-US" dirty="0">
                <a:solidFill>
                  <a:schemeClr val="bg1"/>
                </a:solidFill>
              </a:rPr>
              <a:t> = </a:t>
            </a:r>
            <a:r>
              <a:rPr lang="en-GB" altLang="en-US" dirty="0" err="1" smtClean="0">
                <a:solidFill>
                  <a:schemeClr val="bg1"/>
                </a:solidFill>
              </a:rPr>
              <a:t>len</a:t>
            </a:r>
            <a:r>
              <a:rPr lang="en-GB" altLang="en-US" dirty="0" smtClean="0">
                <a:solidFill>
                  <a:schemeClr val="bg1"/>
                </a:solidFill>
              </a:rPr>
              <a:t>(</a:t>
            </a:r>
            <a:r>
              <a:rPr lang="en-GB" altLang="en-US" dirty="0" err="1" smtClean="0">
                <a:solidFill>
                  <a:schemeClr val="bg1"/>
                </a:solidFill>
              </a:rPr>
              <a:t>self.heap</a:t>
            </a:r>
            <a:r>
              <a:rPr lang="en-GB" altLang="en-US" dirty="0">
                <a:solidFill>
                  <a:schemeClr val="bg1"/>
                </a:solidFill>
              </a:rPr>
              <a:t>)-1</a:t>
            </a:r>
          </a:p>
          <a:p>
            <a:pPr eaLnBrk="1" hangingPunct="1"/>
            <a:r>
              <a:rPr lang="en-GB" altLang="en-US" dirty="0">
                <a:solidFill>
                  <a:schemeClr val="bg1"/>
                </a:solidFill>
              </a:rPr>
              <a:t>      while </a:t>
            </a:r>
            <a:r>
              <a:rPr lang="en-GB" altLang="en-US" dirty="0" err="1">
                <a:solidFill>
                  <a:schemeClr val="bg1"/>
                </a:solidFill>
              </a:rPr>
              <a:t>curPos</a:t>
            </a:r>
            <a:r>
              <a:rPr lang="en-GB" altLang="en-US" dirty="0">
                <a:solidFill>
                  <a:schemeClr val="bg1"/>
                </a:solidFill>
              </a:rPr>
              <a:t>&gt;0:</a:t>
            </a:r>
          </a:p>
          <a:p>
            <a:pPr eaLnBrk="1" hangingPunct="1"/>
            <a:r>
              <a:rPr lang="en-GB" altLang="en-US" dirty="0">
                <a:solidFill>
                  <a:schemeClr val="bg1"/>
                </a:solidFill>
              </a:rPr>
              <a:t>         parent = (</a:t>
            </a:r>
            <a:r>
              <a:rPr lang="en-GB" altLang="en-US" dirty="0" err="1">
                <a:solidFill>
                  <a:schemeClr val="bg1"/>
                </a:solidFill>
              </a:rPr>
              <a:t>curPos</a:t>
            </a:r>
            <a:r>
              <a:rPr lang="en-GB" altLang="en-US" dirty="0">
                <a:solidFill>
                  <a:schemeClr val="bg1"/>
                </a:solidFill>
              </a:rPr>
              <a:t> - 1) // 2</a:t>
            </a:r>
          </a:p>
          <a:p>
            <a:pPr eaLnBrk="1" hangingPunct="1"/>
            <a:r>
              <a:rPr lang="en-GB" altLang="en-US" dirty="0">
                <a:solidFill>
                  <a:schemeClr val="bg1"/>
                </a:solidFill>
              </a:rPr>
              <a:t>         </a:t>
            </a:r>
            <a:r>
              <a:rPr lang="en-GB" altLang="en-US" dirty="0" err="1">
                <a:solidFill>
                  <a:schemeClr val="bg1"/>
                </a:solidFill>
              </a:rPr>
              <a:t>parentItem</a:t>
            </a:r>
            <a:r>
              <a:rPr lang="en-GB" altLang="en-US" dirty="0">
                <a:solidFill>
                  <a:schemeClr val="bg1"/>
                </a:solidFill>
              </a:rPr>
              <a:t> = </a:t>
            </a:r>
            <a:r>
              <a:rPr lang="en-GB" altLang="en-US" dirty="0" err="1" smtClean="0">
                <a:solidFill>
                  <a:schemeClr val="bg1"/>
                </a:solidFill>
              </a:rPr>
              <a:t>self.heap</a:t>
            </a:r>
            <a:r>
              <a:rPr lang="en-GB" altLang="en-US" dirty="0" smtClean="0">
                <a:solidFill>
                  <a:schemeClr val="bg1"/>
                </a:solidFill>
              </a:rPr>
              <a:t>[parent</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parentItem</a:t>
            </a:r>
            <a:r>
              <a:rPr lang="en-GB" altLang="en-US" dirty="0">
                <a:solidFill>
                  <a:schemeClr val="bg1"/>
                </a:solidFill>
              </a:rPr>
              <a:t> &lt;= item:</a:t>
            </a:r>
          </a:p>
          <a:p>
            <a:pPr eaLnBrk="1" hangingPunct="1"/>
            <a:r>
              <a:rPr lang="en-GB" altLang="en-US" dirty="0">
                <a:solidFill>
                  <a:schemeClr val="bg1"/>
                </a:solidFill>
              </a:rPr>
              <a:t>            break</a:t>
            </a:r>
          </a:p>
          <a:p>
            <a:pPr eaLnBrk="1" hangingPunct="1"/>
            <a:r>
              <a:rPr lang="en-GB" altLang="en-US" dirty="0">
                <a:solidFill>
                  <a:schemeClr val="bg1"/>
                </a:solidFill>
              </a:rPr>
              <a:t>         else:</a:t>
            </a:r>
          </a:p>
          <a:p>
            <a:pPr eaLnBrk="1" hangingPunct="1"/>
            <a:r>
              <a:rPr lang="en-GB" altLang="en-US" dirty="0">
                <a:solidFill>
                  <a:schemeClr val="bg1"/>
                </a:solidFill>
              </a:rPr>
              <a:t>            </a:t>
            </a:r>
            <a:r>
              <a:rPr lang="en-GB" altLang="en-US" dirty="0" err="1" smtClean="0">
                <a:solidFill>
                  <a:schemeClr val="bg1"/>
                </a:solidFill>
              </a:rPr>
              <a:t>self.heap</a:t>
            </a:r>
            <a:r>
              <a:rPr lang="en-GB" altLang="en-US" dirty="0" smtClean="0">
                <a:solidFill>
                  <a:schemeClr val="bg1"/>
                </a:solidFill>
              </a:rPr>
              <a:t>[</a:t>
            </a:r>
            <a:r>
              <a:rPr lang="en-GB" altLang="en-US" dirty="0" err="1" smtClean="0">
                <a:solidFill>
                  <a:schemeClr val="bg1"/>
                </a:solidFill>
              </a:rPr>
              <a:t>curPos</a:t>
            </a:r>
            <a:r>
              <a:rPr lang="en-GB" altLang="en-US" dirty="0">
                <a:solidFill>
                  <a:schemeClr val="bg1"/>
                </a:solidFill>
              </a:rPr>
              <a:t>] = </a:t>
            </a:r>
            <a:r>
              <a:rPr lang="en-GB" altLang="en-US" dirty="0" err="1" smtClean="0">
                <a:solidFill>
                  <a:schemeClr val="bg1"/>
                </a:solidFill>
              </a:rPr>
              <a:t>self.heap</a:t>
            </a:r>
            <a:r>
              <a:rPr lang="en-GB" altLang="en-US" dirty="0" smtClean="0">
                <a:solidFill>
                  <a:schemeClr val="bg1"/>
                </a:solidFill>
              </a:rPr>
              <a:t>[parent</a:t>
            </a:r>
            <a:r>
              <a:rPr lang="en-GB" altLang="en-US" dirty="0">
                <a:solidFill>
                  <a:schemeClr val="bg1"/>
                </a:solidFill>
              </a:rPr>
              <a:t>]</a:t>
            </a:r>
          </a:p>
          <a:p>
            <a:pPr eaLnBrk="1" hangingPunct="1"/>
            <a:r>
              <a:rPr lang="en-GB" altLang="en-US" dirty="0">
                <a:solidFill>
                  <a:schemeClr val="bg1"/>
                </a:solidFill>
              </a:rPr>
              <a:t>            </a:t>
            </a:r>
            <a:r>
              <a:rPr lang="en-GB" altLang="en-US" dirty="0" err="1" smtClean="0">
                <a:solidFill>
                  <a:schemeClr val="bg1"/>
                </a:solidFill>
              </a:rPr>
              <a:t>self.heap</a:t>
            </a:r>
            <a:r>
              <a:rPr lang="en-GB" altLang="en-US" dirty="0" smtClean="0">
                <a:solidFill>
                  <a:schemeClr val="bg1"/>
                </a:solidFill>
              </a:rPr>
              <a:t>[parent</a:t>
            </a:r>
            <a:r>
              <a:rPr lang="en-GB" altLang="en-US" dirty="0">
                <a:solidFill>
                  <a:schemeClr val="bg1"/>
                </a:solidFill>
              </a:rPr>
              <a:t>] = item</a:t>
            </a:r>
          </a:p>
          <a:p>
            <a:pPr eaLnBrk="1" hangingPunct="1"/>
            <a:r>
              <a:rPr lang="en-GB" altLang="en-US" dirty="0">
                <a:solidFill>
                  <a:schemeClr val="bg1"/>
                </a:solidFill>
              </a:rPr>
              <a:t>            </a:t>
            </a:r>
            <a:r>
              <a:rPr lang="en-GB" altLang="en-US" dirty="0" err="1">
                <a:solidFill>
                  <a:schemeClr val="bg1"/>
                </a:solidFill>
              </a:rPr>
              <a:t>curPos</a:t>
            </a:r>
            <a:r>
              <a:rPr lang="en-GB" altLang="en-US" dirty="0">
                <a:solidFill>
                  <a:schemeClr val="bg1"/>
                </a:solidFill>
              </a:rPr>
              <a:t>=parent</a:t>
            </a:r>
          </a:p>
          <a:p>
            <a:pPr eaLnBrk="1" hangingPunct="1"/>
            <a:endParaRPr lang="en-GB" altLang="en-US" dirty="0">
              <a:solidFill>
                <a:schemeClr val="bg1"/>
              </a:solidFill>
            </a:endParaRPr>
          </a:p>
        </p:txBody>
      </p:sp>
      <p:sp>
        <p:nvSpPr>
          <p:cNvPr id="23557" name="TextBox 16"/>
          <p:cNvSpPr txBox="1">
            <a:spLocks noChangeArrowheads="1"/>
          </p:cNvSpPr>
          <p:nvPr/>
        </p:nvSpPr>
        <p:spPr bwMode="auto">
          <a:xfrm>
            <a:off x="228600" y="914400"/>
            <a:ext cx="41608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t>h.add</a:t>
            </a:r>
            <a:r>
              <a:rPr lang="en-GB" altLang="en-US" dirty="0"/>
              <a:t>(100)</a:t>
            </a:r>
          </a:p>
          <a:p>
            <a:pPr eaLnBrk="1" hangingPunct="1"/>
            <a:r>
              <a:rPr lang="en-GB" altLang="en-US" dirty="0"/>
              <a:t>[100]</a:t>
            </a:r>
          </a:p>
          <a:p>
            <a:pPr eaLnBrk="1" hangingPunct="1"/>
            <a:r>
              <a:rPr lang="en-GB" altLang="en-US" dirty="0" err="1"/>
              <a:t>h.add</a:t>
            </a:r>
            <a:r>
              <a:rPr lang="en-GB" altLang="en-US" dirty="0"/>
              <a:t>(80)</a:t>
            </a:r>
          </a:p>
          <a:p>
            <a:pPr eaLnBrk="1" hangingPunct="1"/>
            <a:r>
              <a:rPr lang="en-GB" altLang="en-US" dirty="0"/>
              <a:t>[80, 100]</a:t>
            </a:r>
          </a:p>
          <a:p>
            <a:pPr eaLnBrk="1" hangingPunct="1"/>
            <a:r>
              <a:rPr lang="en-GB" altLang="en-US" dirty="0" err="1"/>
              <a:t>h.add</a:t>
            </a:r>
            <a:r>
              <a:rPr lang="en-GB" altLang="en-US" dirty="0"/>
              <a:t>(70)</a:t>
            </a:r>
          </a:p>
          <a:p>
            <a:pPr eaLnBrk="1" hangingPunct="1"/>
            <a:r>
              <a:rPr lang="en-GB" altLang="en-US" dirty="0"/>
              <a:t>[70, 100, 80]</a:t>
            </a:r>
          </a:p>
          <a:p>
            <a:pPr eaLnBrk="1" hangingPunct="1"/>
            <a:r>
              <a:rPr lang="en-GB" altLang="en-US" dirty="0" err="1"/>
              <a:t>h.add</a:t>
            </a:r>
            <a:r>
              <a:rPr lang="en-GB" altLang="en-US" dirty="0"/>
              <a:t>(10)</a:t>
            </a:r>
          </a:p>
          <a:p>
            <a:pPr eaLnBrk="1" hangingPunct="1"/>
            <a:r>
              <a:rPr lang="en-GB" altLang="en-US" dirty="0"/>
              <a:t>[10, 70, 80, 100]</a:t>
            </a:r>
          </a:p>
          <a:p>
            <a:pPr eaLnBrk="1" hangingPunct="1"/>
            <a:r>
              <a:rPr lang="en-GB" altLang="en-US" dirty="0" err="1"/>
              <a:t>h.add</a:t>
            </a:r>
            <a:r>
              <a:rPr lang="en-GB" altLang="en-US" dirty="0"/>
              <a:t>(85)</a:t>
            </a:r>
          </a:p>
          <a:p>
            <a:pPr eaLnBrk="1" hangingPunct="1"/>
            <a:r>
              <a:rPr lang="en-GB" altLang="en-US" dirty="0"/>
              <a:t>[10, 70, 80, 100, 85]</a:t>
            </a:r>
          </a:p>
          <a:p>
            <a:pPr eaLnBrk="1" hangingPunct="1"/>
            <a:r>
              <a:rPr lang="en-GB" altLang="en-US" dirty="0" err="1"/>
              <a:t>h.add</a:t>
            </a:r>
            <a:r>
              <a:rPr lang="en-GB" altLang="en-US" dirty="0"/>
              <a:t>(20)</a:t>
            </a:r>
          </a:p>
          <a:p>
            <a:pPr eaLnBrk="1" hangingPunct="1"/>
            <a:r>
              <a:rPr lang="en-GB" altLang="en-US" dirty="0"/>
              <a:t>[10, 70, 20, 100, 85, 80]</a:t>
            </a:r>
          </a:p>
          <a:p>
            <a:pPr eaLnBrk="1" hangingPunct="1"/>
            <a:r>
              <a:rPr lang="en-GB" altLang="en-US" dirty="0" err="1"/>
              <a:t>h.add</a:t>
            </a:r>
            <a:r>
              <a:rPr lang="en-GB" altLang="en-US" dirty="0"/>
              <a:t>(50)</a:t>
            </a:r>
          </a:p>
          <a:p>
            <a:pPr eaLnBrk="1" hangingPunct="1"/>
            <a:r>
              <a:rPr lang="en-GB" altLang="en-US" dirty="0"/>
              <a:t>[10, 70, 20, 100, 85, 80, 50]</a:t>
            </a:r>
          </a:p>
          <a:p>
            <a:pPr eaLnBrk="1" hangingPunct="1"/>
            <a:r>
              <a:rPr lang="en-GB" altLang="en-US" dirty="0" err="1"/>
              <a:t>h.add</a:t>
            </a:r>
            <a:r>
              <a:rPr lang="en-GB" altLang="en-US" dirty="0"/>
              <a:t>(40)</a:t>
            </a:r>
          </a:p>
          <a:p>
            <a:pPr eaLnBrk="1" hangingPunct="1"/>
            <a:r>
              <a:rPr lang="en-GB" altLang="en-US" dirty="0"/>
              <a:t>[10, 40, 20, 70, 85, 80, 50, 100]</a:t>
            </a:r>
          </a:p>
          <a:p>
            <a:pPr eaLnBrk="1" hangingPunct="1"/>
            <a:r>
              <a:rPr lang="en-GB" altLang="en-US" dirty="0" err="1"/>
              <a:t>h.add</a:t>
            </a:r>
            <a:r>
              <a:rPr lang="en-GB" altLang="en-US" dirty="0"/>
              <a:t>(90)</a:t>
            </a:r>
          </a:p>
          <a:p>
            <a:pPr eaLnBrk="1" hangingPunct="1"/>
            <a:r>
              <a:rPr lang="en-GB" altLang="en-US" dirty="0"/>
              <a:t>[10, 40, 20, 70, 85, 80, 50, 100, 90]</a:t>
            </a:r>
          </a:p>
          <a:p>
            <a:pPr eaLnBrk="1" hangingPunct="1"/>
            <a:r>
              <a:rPr lang="en-GB" altLang="en-US" dirty="0" err="1"/>
              <a:t>h.add</a:t>
            </a:r>
            <a:r>
              <a:rPr lang="en-GB" altLang="en-US" dirty="0"/>
              <a:t>(15)</a:t>
            </a:r>
          </a:p>
          <a:p>
            <a:pPr eaLnBrk="1" hangingPunct="1"/>
            <a:r>
              <a:rPr lang="en-GB" altLang="en-US" dirty="0"/>
              <a:t>[10, 15, 20, 70, 40, 80, 50, 100, 90, 85]</a:t>
            </a:r>
          </a:p>
        </p:txBody>
      </p:sp>
      <p:sp>
        <p:nvSpPr>
          <p:cNvPr id="18" name="TextBox 17"/>
          <p:cNvSpPr txBox="1"/>
          <p:nvPr/>
        </p:nvSpPr>
        <p:spPr>
          <a:xfrm>
            <a:off x="4800600" y="5943600"/>
            <a:ext cx="3109913" cy="36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GB" dirty="0"/>
              <a:t>NB </a:t>
            </a:r>
            <a:r>
              <a:rPr lang="en-GB" dirty="0">
                <a:solidFill>
                  <a:srgbClr val="FFFF00"/>
                </a:solidFill>
              </a:rPr>
              <a:t>//</a:t>
            </a:r>
            <a:r>
              <a:rPr lang="en-GB" dirty="0"/>
              <a:t> Performs Integer Division</a:t>
            </a:r>
          </a:p>
        </p:txBody>
      </p:sp>
    </p:spTree>
    <p:extLst>
      <p:ext uri="{BB962C8B-B14F-4D97-AF65-F5344CB8AC3E}">
        <p14:creationId xmlns:p14="http://schemas.microsoft.com/office/powerpoint/2010/main" val="230816843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heap.pop</a:t>
            </a:r>
            <a:r>
              <a:rPr lang="en-GB" dirty="0" smtClean="0"/>
              <a:t>()</a:t>
            </a:r>
            <a:endParaRPr lang="en-GB" dirty="0"/>
          </a:p>
        </p:txBody>
      </p:sp>
      <p:sp>
        <p:nvSpPr>
          <p:cNvPr id="3" name="Content Placeholder 2"/>
          <p:cNvSpPr>
            <a:spLocks noGrp="1"/>
          </p:cNvSpPr>
          <p:nvPr>
            <p:ph idx="1"/>
          </p:nvPr>
        </p:nvSpPr>
        <p:spPr/>
        <p:txBody>
          <a:bodyPr/>
          <a:lstStyle/>
          <a:p>
            <a:r>
              <a:rPr lang="en-GB" dirty="0" smtClean="0"/>
              <a:t>Remove the top item replacing with bottom item</a:t>
            </a:r>
          </a:p>
          <a:p>
            <a:r>
              <a:rPr lang="en-GB" dirty="0" smtClean="0"/>
              <a:t>Move down the tree swapping the maximum child value with the current node value until the heap condition is restored</a:t>
            </a:r>
            <a:endParaRPr lang="en-GB" dirty="0"/>
          </a:p>
        </p:txBody>
      </p:sp>
    </p:spTree>
    <p:extLst>
      <p:ext uri="{BB962C8B-B14F-4D97-AF65-F5344CB8AC3E}">
        <p14:creationId xmlns:p14="http://schemas.microsoft.com/office/powerpoint/2010/main" val="4431354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332656"/>
            <a:ext cx="8496944" cy="624786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defRPr/>
            </a:pPr>
            <a:r>
              <a:rPr lang="en-US" sz="1600" b="1" dirty="0" err="1">
                <a:solidFill>
                  <a:schemeClr val="bg1"/>
                </a:solidFill>
                <a:latin typeface="Courier New" charset="0"/>
                <a:ea typeface="ＭＳ Ｐゴシック" charset="0"/>
              </a:rPr>
              <a:t>def</a:t>
            </a:r>
            <a:r>
              <a:rPr lang="en-US" sz="1600" b="1" dirty="0">
                <a:solidFill>
                  <a:schemeClr val="bg1"/>
                </a:solidFill>
                <a:latin typeface="Courier New" charset="0"/>
                <a:ea typeface="ＭＳ Ｐゴシック" charset="0"/>
              </a:rPr>
              <a:t> pop(self):</a:t>
            </a:r>
          </a:p>
          <a:p>
            <a:pPr>
              <a:defRPr/>
            </a:pPr>
            <a:r>
              <a:rPr lang="en-US" sz="1600" b="1" dirty="0" smtClean="0">
                <a:solidFill>
                  <a:schemeClr val="bg1"/>
                </a:solidFill>
                <a:latin typeface="Courier New" charset="0"/>
                <a:ea typeface="ＭＳ Ｐゴシック" charset="0"/>
              </a:rPr>
              <a:t>  if </a:t>
            </a:r>
            <a:r>
              <a:rPr lang="en-US" sz="1600" b="1" dirty="0" err="1" smtClean="0">
                <a:solidFill>
                  <a:schemeClr val="bg1"/>
                </a:solidFill>
                <a:latin typeface="Courier New" charset="0"/>
                <a:ea typeface="ＭＳ Ｐゴシック" charset="0"/>
              </a:rPr>
              <a:t>len</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)&gt;0:</a:t>
            </a:r>
          </a:p>
          <a:p>
            <a:pPr>
              <a:defRPr/>
            </a:pPr>
            <a:r>
              <a:rPr lang="en-US" sz="1600" b="1" dirty="0">
                <a:solidFill>
                  <a:schemeClr val="bg1"/>
                </a:solidFill>
                <a:latin typeface="Courier New" charset="0"/>
                <a:ea typeface="ＭＳ Ｐゴシック" charset="0"/>
              </a:rPr>
              <a:t> </a:t>
            </a:r>
            <a:r>
              <a:rPr lang="en-US" sz="1600" b="1" dirty="0" smtClean="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topItem</a:t>
            </a:r>
            <a:r>
              <a:rPr lang="en-US" sz="1600" b="1" dirty="0" smtClean="0">
                <a:solidFill>
                  <a:schemeClr val="bg1"/>
                </a:solidFill>
                <a:latin typeface="Courier New" charset="0"/>
                <a:ea typeface="ＭＳ Ｐゴシック" charset="0"/>
              </a:rPr>
              <a:t> </a:t>
            </a:r>
            <a:r>
              <a:rPr lang="en-US" sz="1600" b="1" dirty="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[0</a:t>
            </a:r>
            <a:r>
              <a:rPr lang="en-US" sz="1600" b="1" dirty="0">
                <a:solidFill>
                  <a:schemeClr val="bg1"/>
                </a:solidFill>
                <a:latin typeface="Courier New" charset="0"/>
                <a:ea typeface="ＭＳ Ｐゴシック" charset="0"/>
              </a:rPr>
              <a:t>]</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bottomItem</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self.heap.pop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len</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self.heap</a:t>
            </a:r>
            <a:r>
              <a:rPr lang="en-US" sz="1600" b="1" dirty="0">
                <a:solidFill>
                  <a:schemeClr val="bg1"/>
                </a:solidFill>
                <a:latin typeface="Courier New" charset="0"/>
                <a:ea typeface="ＭＳ Ｐゴシック" charset="0"/>
              </a:rPr>
              <a:t>) - 1)</a:t>
            </a:r>
          </a:p>
          <a:p>
            <a:pPr>
              <a:defRPr/>
            </a:pPr>
            <a:r>
              <a:rPr lang="en-US" sz="1600" b="1" dirty="0">
                <a:solidFill>
                  <a:schemeClr val="bg1"/>
                </a:solidFill>
                <a:latin typeface="Courier New" charset="0"/>
                <a:ea typeface="ＭＳ Ｐゴシック" charset="0"/>
              </a:rPr>
              <a:t>    if </a:t>
            </a:r>
            <a:r>
              <a:rPr lang="en-US" sz="1600" b="1" dirty="0" err="1" smtClean="0">
                <a:solidFill>
                  <a:schemeClr val="bg1"/>
                </a:solidFill>
                <a:latin typeface="Courier New" charset="0"/>
                <a:ea typeface="ＭＳ Ｐゴシック" charset="0"/>
              </a:rPr>
              <a:t>len</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self.heap</a:t>
            </a:r>
            <a:r>
              <a:rPr lang="en-US" sz="1600" b="1" dirty="0">
                <a:solidFill>
                  <a:schemeClr val="bg1"/>
                </a:solidFill>
                <a:latin typeface="Courier New" charset="0"/>
                <a:ea typeface="ＭＳ Ｐゴシック" charset="0"/>
              </a:rPr>
              <a:t>) == </a:t>
            </a:r>
            <a:r>
              <a:rPr lang="en-US" sz="1600" b="1" dirty="0" smtClean="0">
                <a:solidFill>
                  <a:schemeClr val="bg1"/>
                </a:solidFill>
                <a:latin typeface="Courier New" charset="0"/>
                <a:ea typeface="ＭＳ Ｐゴシック" charset="0"/>
              </a:rPr>
              <a:t>0: return </a:t>
            </a:r>
            <a:r>
              <a:rPr lang="en-US" sz="1600" b="1" dirty="0" err="1" smtClean="0">
                <a:solidFill>
                  <a:schemeClr val="bg1"/>
                </a:solidFill>
                <a:latin typeface="Courier New" charset="0"/>
                <a:ea typeface="ＭＳ Ｐゴシック" charset="0"/>
              </a:rPr>
              <a:t>bottomItem</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[0</a:t>
            </a:r>
            <a:r>
              <a:rPr lang="en-US" sz="1600" b="1" dirty="0">
                <a:solidFill>
                  <a:schemeClr val="bg1"/>
                </a:solidFill>
                <a:latin typeface="Courier New" charset="0"/>
                <a:ea typeface="ＭＳ Ｐゴシック" charset="0"/>
              </a:rPr>
              <a:t>] = </a:t>
            </a:r>
            <a:r>
              <a:rPr lang="en-US" sz="1600" b="1" dirty="0" err="1">
                <a:solidFill>
                  <a:schemeClr val="bg1"/>
                </a:solidFill>
                <a:latin typeface="Courier New" charset="0"/>
                <a:ea typeface="ＭＳ Ｐゴシック" charset="0"/>
              </a:rPr>
              <a:t>bottomItem</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lastIndex</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len</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self.heap</a:t>
            </a:r>
            <a:r>
              <a:rPr lang="en-US" sz="1600" b="1" dirty="0">
                <a:solidFill>
                  <a:schemeClr val="bg1"/>
                </a:solidFill>
                <a:latin typeface="Courier New" charset="0"/>
                <a:ea typeface="ＭＳ Ｐゴシック" charset="0"/>
              </a:rPr>
              <a:t>) - 1</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curPos</a:t>
            </a:r>
            <a:r>
              <a:rPr lang="en-US" sz="1600" b="1" dirty="0">
                <a:solidFill>
                  <a:schemeClr val="bg1"/>
                </a:solidFill>
                <a:latin typeface="Courier New" charset="0"/>
                <a:ea typeface="ＭＳ Ｐゴシック" charset="0"/>
              </a:rPr>
              <a:t> = 0</a:t>
            </a:r>
          </a:p>
          <a:p>
            <a:pPr>
              <a:defRPr/>
            </a:pPr>
            <a:r>
              <a:rPr lang="en-US" sz="1600" b="1" dirty="0">
                <a:solidFill>
                  <a:schemeClr val="bg1"/>
                </a:solidFill>
                <a:latin typeface="Courier New" charset="0"/>
                <a:ea typeface="ＭＳ Ｐゴシック" charset="0"/>
              </a:rPr>
              <a:t>    while True:</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leftChild</a:t>
            </a:r>
            <a:r>
              <a:rPr lang="en-US" sz="1600" b="1" dirty="0">
                <a:solidFill>
                  <a:schemeClr val="bg1"/>
                </a:solidFill>
                <a:latin typeface="Courier New" charset="0"/>
                <a:ea typeface="ＭＳ Ｐゴシック" charset="0"/>
              </a:rPr>
              <a:t> = 2 * </a:t>
            </a:r>
            <a:r>
              <a:rPr lang="en-US" sz="1600" b="1" dirty="0" err="1">
                <a:solidFill>
                  <a:schemeClr val="bg1"/>
                </a:solidFill>
                <a:latin typeface="Courier New" charset="0"/>
                <a:ea typeface="ＭＳ Ｐゴシック" charset="0"/>
              </a:rPr>
              <a:t>curPos</a:t>
            </a:r>
            <a:r>
              <a:rPr lang="en-US" sz="1600" b="1" dirty="0">
                <a:solidFill>
                  <a:schemeClr val="bg1"/>
                </a:solidFill>
                <a:latin typeface="Courier New" charset="0"/>
                <a:ea typeface="ＭＳ Ｐゴシック" charset="0"/>
              </a:rPr>
              <a:t> + 1 </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rightChild</a:t>
            </a:r>
            <a:r>
              <a:rPr lang="en-US" sz="1600" b="1" dirty="0">
                <a:solidFill>
                  <a:schemeClr val="bg1"/>
                </a:solidFill>
                <a:latin typeface="Courier New" charset="0"/>
                <a:ea typeface="ＭＳ Ｐゴシック" charset="0"/>
              </a:rPr>
              <a:t> = 2 * </a:t>
            </a:r>
            <a:r>
              <a:rPr lang="en-US" sz="1600" b="1" dirty="0" err="1">
                <a:solidFill>
                  <a:schemeClr val="bg1"/>
                </a:solidFill>
                <a:latin typeface="Courier New" charset="0"/>
                <a:ea typeface="ＭＳ Ｐゴシック" charset="0"/>
              </a:rPr>
              <a:t>curPos</a:t>
            </a:r>
            <a:r>
              <a:rPr lang="en-US" sz="1600" b="1" dirty="0">
                <a:solidFill>
                  <a:schemeClr val="bg1"/>
                </a:solidFill>
                <a:latin typeface="Courier New" charset="0"/>
                <a:ea typeface="ＭＳ Ｐゴシック" charset="0"/>
              </a:rPr>
              <a:t> + 2</a:t>
            </a:r>
          </a:p>
          <a:p>
            <a:pPr>
              <a:defRPr/>
            </a:pPr>
            <a:r>
              <a:rPr lang="en-US" sz="1600" b="1" dirty="0">
                <a:solidFill>
                  <a:schemeClr val="bg1"/>
                </a:solidFill>
                <a:latin typeface="Courier New" charset="0"/>
                <a:ea typeface="ＭＳ Ｐゴシック" charset="0"/>
              </a:rPr>
              <a:t>        if </a:t>
            </a:r>
            <a:r>
              <a:rPr lang="en-US" sz="1600" b="1" dirty="0" err="1">
                <a:solidFill>
                  <a:schemeClr val="bg1"/>
                </a:solidFill>
                <a:latin typeface="Courier New" charset="0"/>
                <a:ea typeface="ＭＳ Ｐゴシック" charset="0"/>
              </a:rPr>
              <a:t>leftChild</a:t>
            </a:r>
            <a:r>
              <a:rPr lang="en-US" sz="1600" b="1" dirty="0">
                <a:solidFill>
                  <a:schemeClr val="bg1"/>
                </a:solidFill>
                <a:latin typeface="Courier New" charset="0"/>
                <a:ea typeface="ＭＳ Ｐゴシック" charset="0"/>
              </a:rPr>
              <a:t> &gt; </a:t>
            </a:r>
            <a:r>
              <a:rPr lang="en-US" sz="1600" b="1" dirty="0" err="1" smtClean="0">
                <a:solidFill>
                  <a:schemeClr val="bg1"/>
                </a:solidFill>
                <a:latin typeface="Courier New" charset="0"/>
                <a:ea typeface="ＭＳ Ｐゴシック" charset="0"/>
              </a:rPr>
              <a:t>lastIndex</a:t>
            </a:r>
            <a:r>
              <a:rPr lang="en-US" sz="1600" b="1" dirty="0" smtClean="0">
                <a:solidFill>
                  <a:schemeClr val="bg1"/>
                </a:solidFill>
                <a:latin typeface="Courier New" charset="0"/>
                <a:ea typeface="ＭＳ Ｐゴシック" charset="0"/>
              </a:rPr>
              <a:t>: break</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if </a:t>
            </a:r>
            <a:r>
              <a:rPr lang="en-US" sz="1600" b="1" dirty="0" err="1">
                <a:solidFill>
                  <a:schemeClr val="bg1"/>
                </a:solidFill>
                <a:latin typeface="Courier New" charset="0"/>
                <a:ea typeface="ＭＳ Ｐゴシック" charset="0"/>
              </a:rPr>
              <a:t>rightChild</a:t>
            </a:r>
            <a:r>
              <a:rPr lang="en-US" sz="1600" b="1" dirty="0">
                <a:solidFill>
                  <a:schemeClr val="bg1"/>
                </a:solidFill>
                <a:latin typeface="Courier New" charset="0"/>
                <a:ea typeface="ＭＳ Ｐゴシック" charset="0"/>
              </a:rPr>
              <a:t> &gt; </a:t>
            </a:r>
            <a:r>
              <a:rPr lang="en-US" sz="1600" b="1" dirty="0" err="1" smtClean="0">
                <a:solidFill>
                  <a:schemeClr val="bg1"/>
                </a:solidFill>
                <a:latin typeface="Courier New" charset="0"/>
                <a:ea typeface="ＭＳ Ｐゴシック" charset="0"/>
              </a:rPr>
              <a:t>lastIndex</a:t>
            </a:r>
            <a:r>
              <a:rPr lang="en-US" sz="1600" b="1" dirty="0" smtClean="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maxChild</a:t>
            </a:r>
            <a:r>
              <a:rPr lang="en-US" sz="1600" b="1" dirty="0" smtClean="0">
                <a:solidFill>
                  <a:schemeClr val="bg1"/>
                </a:solidFill>
                <a:latin typeface="Courier New" charset="0"/>
                <a:ea typeface="ＭＳ Ｐゴシック" charset="0"/>
              </a:rPr>
              <a:t> </a:t>
            </a:r>
            <a:r>
              <a:rPr lang="en-US" sz="1600" b="1" dirty="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leftChild</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else:</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leftItem</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leftChild</a:t>
            </a:r>
            <a:r>
              <a:rPr lang="en-US" sz="1600" b="1" dirty="0">
                <a:solidFill>
                  <a:schemeClr val="bg1"/>
                </a:solidFill>
                <a:latin typeface="Courier New" charset="0"/>
                <a:ea typeface="ＭＳ Ｐゴシック" charset="0"/>
              </a:rPr>
              <a:t>]</a:t>
            </a: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rightItem</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rightChild</a:t>
            </a:r>
            <a:r>
              <a:rPr lang="en-US" sz="1600" b="1" dirty="0">
                <a:solidFill>
                  <a:schemeClr val="bg1"/>
                </a:solidFill>
                <a:latin typeface="Courier New" charset="0"/>
                <a:ea typeface="ＭＳ Ｐゴシック" charset="0"/>
              </a:rPr>
              <a:t>]</a:t>
            </a:r>
          </a:p>
          <a:p>
            <a:pPr>
              <a:defRPr/>
            </a:pPr>
            <a:r>
              <a:rPr lang="en-US" sz="1600" b="1" dirty="0">
                <a:solidFill>
                  <a:schemeClr val="bg1"/>
                </a:solidFill>
                <a:latin typeface="Courier New" charset="0"/>
                <a:ea typeface="ＭＳ Ｐゴシック" charset="0"/>
              </a:rPr>
              <a:t>            if </a:t>
            </a:r>
            <a:r>
              <a:rPr lang="en-US" sz="1600" b="1" dirty="0" err="1">
                <a:solidFill>
                  <a:schemeClr val="bg1"/>
                </a:solidFill>
                <a:latin typeface="Courier New" charset="0"/>
                <a:ea typeface="ＭＳ Ｐゴシック" charset="0"/>
              </a:rPr>
              <a:t>leftItem</a:t>
            </a:r>
            <a:r>
              <a:rPr lang="en-US" sz="1600" b="1" dirty="0">
                <a:solidFill>
                  <a:schemeClr val="bg1"/>
                </a:solidFill>
                <a:latin typeface="Courier New" charset="0"/>
                <a:ea typeface="ＭＳ Ｐゴシック" charset="0"/>
              </a:rPr>
              <a:t> &lt; </a:t>
            </a:r>
            <a:r>
              <a:rPr lang="en-US" sz="1600" b="1" dirty="0" err="1" smtClean="0">
                <a:solidFill>
                  <a:schemeClr val="bg1"/>
                </a:solidFill>
                <a:latin typeface="Courier New" charset="0"/>
                <a:ea typeface="ＭＳ Ｐゴシック" charset="0"/>
              </a:rPr>
              <a:t>rightItem</a:t>
            </a:r>
            <a:r>
              <a:rPr lang="en-US" sz="1600" b="1" dirty="0" smtClean="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maxChild</a:t>
            </a:r>
            <a:r>
              <a:rPr lang="en-US" sz="1600" b="1" dirty="0" smtClean="0">
                <a:solidFill>
                  <a:schemeClr val="bg1"/>
                </a:solidFill>
                <a:latin typeface="Courier New" charset="0"/>
                <a:ea typeface="ＭＳ Ｐゴシック" charset="0"/>
              </a:rPr>
              <a:t> </a:t>
            </a: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leftChild</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else</a:t>
            </a:r>
            <a:r>
              <a:rPr lang="en-US" sz="1600" b="1" dirty="0" smtClean="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maxChild</a:t>
            </a:r>
            <a:r>
              <a:rPr lang="en-US" sz="1600" b="1" dirty="0">
                <a:solidFill>
                  <a:schemeClr val="bg1"/>
                </a:solidFill>
                <a:latin typeface="Courier New" charset="0"/>
                <a:ea typeface="ＭＳ Ｐゴシック" charset="0"/>
              </a:rPr>
              <a:t> = </a:t>
            </a:r>
            <a:r>
              <a:rPr lang="en-US" sz="1600" b="1" dirty="0" err="1">
                <a:solidFill>
                  <a:schemeClr val="bg1"/>
                </a:solidFill>
                <a:latin typeface="Courier New" charset="0"/>
                <a:ea typeface="ＭＳ Ｐゴシック" charset="0"/>
              </a:rPr>
              <a:t>rightChild</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maxItem</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maxChild</a:t>
            </a:r>
            <a:r>
              <a:rPr lang="en-US" sz="1600" b="1" dirty="0">
                <a:solidFill>
                  <a:schemeClr val="bg1"/>
                </a:solidFill>
                <a:latin typeface="Courier New" charset="0"/>
                <a:ea typeface="ＭＳ Ｐゴシック" charset="0"/>
              </a:rPr>
              <a:t>]</a:t>
            </a:r>
          </a:p>
          <a:p>
            <a:pPr>
              <a:defRPr/>
            </a:pPr>
            <a:r>
              <a:rPr lang="en-US" sz="1600" b="1" dirty="0">
                <a:solidFill>
                  <a:schemeClr val="bg1"/>
                </a:solidFill>
                <a:latin typeface="Courier New" charset="0"/>
                <a:ea typeface="ＭＳ Ｐゴシック" charset="0"/>
              </a:rPr>
              <a:t>        if </a:t>
            </a:r>
            <a:r>
              <a:rPr lang="en-US" sz="1600" b="1" dirty="0" err="1">
                <a:solidFill>
                  <a:schemeClr val="bg1"/>
                </a:solidFill>
                <a:latin typeface="Courier New" charset="0"/>
                <a:ea typeface="ＭＳ Ｐゴシック" charset="0"/>
              </a:rPr>
              <a:t>bottomItem</a:t>
            </a:r>
            <a:r>
              <a:rPr lang="en-US" sz="1600" b="1" dirty="0">
                <a:solidFill>
                  <a:schemeClr val="bg1"/>
                </a:solidFill>
                <a:latin typeface="Courier New" charset="0"/>
                <a:ea typeface="ＭＳ Ｐゴシック" charset="0"/>
              </a:rPr>
              <a:t> &lt;= </a:t>
            </a:r>
            <a:r>
              <a:rPr lang="en-US" sz="1600" b="1" dirty="0" err="1" smtClean="0">
                <a:solidFill>
                  <a:schemeClr val="bg1"/>
                </a:solidFill>
                <a:latin typeface="Courier New" charset="0"/>
                <a:ea typeface="ＭＳ Ｐゴシック" charset="0"/>
              </a:rPr>
              <a:t>maxItem</a:t>
            </a:r>
            <a:r>
              <a:rPr lang="en-US" sz="1600" b="1" dirty="0" smtClean="0">
                <a:solidFill>
                  <a:schemeClr val="bg1"/>
                </a:solidFill>
                <a:latin typeface="Courier New" charset="0"/>
                <a:ea typeface="ＭＳ Ｐゴシック" charset="0"/>
              </a:rPr>
              <a:t>: break</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else:</a:t>
            </a:r>
          </a:p>
          <a:p>
            <a:pPr>
              <a:defRPr/>
            </a:pPr>
            <a:r>
              <a:rPr lang="en-US" sz="1600" b="1" dirty="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curPos</a:t>
            </a:r>
            <a:r>
              <a:rPr lang="en-US" sz="1600" b="1" dirty="0">
                <a:solidFill>
                  <a:schemeClr val="bg1"/>
                </a:solidFill>
                <a:latin typeface="Courier New" charset="0"/>
                <a:ea typeface="ＭＳ Ｐゴシック" charset="0"/>
              </a:rPr>
              <a:t>] =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maxChild</a:t>
            </a:r>
            <a:r>
              <a:rPr lang="en-US" sz="1600" b="1" dirty="0">
                <a:solidFill>
                  <a:schemeClr val="bg1"/>
                </a:solidFill>
                <a:latin typeface="Courier New" charset="0"/>
                <a:ea typeface="ＭＳ Ｐゴシック" charset="0"/>
              </a:rPr>
              <a:t>]</a:t>
            </a:r>
          </a:p>
          <a:p>
            <a:pPr>
              <a:defRPr/>
            </a:pPr>
            <a:r>
              <a:rPr lang="en-US" sz="1600" b="1" dirty="0">
                <a:solidFill>
                  <a:schemeClr val="bg1"/>
                </a:solidFill>
                <a:latin typeface="Courier New" charset="0"/>
                <a:ea typeface="ＭＳ Ｐゴシック" charset="0"/>
              </a:rPr>
              <a:t>            </a:t>
            </a:r>
            <a:r>
              <a:rPr lang="en-US" sz="1600" b="1" dirty="0" err="1" smtClean="0">
                <a:solidFill>
                  <a:schemeClr val="bg1"/>
                </a:solidFill>
                <a:latin typeface="Courier New" charset="0"/>
                <a:ea typeface="ＭＳ Ｐゴシック" charset="0"/>
              </a:rPr>
              <a:t>self.heap</a:t>
            </a:r>
            <a:r>
              <a:rPr lang="en-US" sz="1600" b="1" dirty="0" smtClean="0">
                <a:solidFill>
                  <a:schemeClr val="bg1"/>
                </a:solidFill>
                <a:latin typeface="Courier New" charset="0"/>
                <a:ea typeface="ＭＳ Ｐゴシック" charset="0"/>
              </a:rPr>
              <a:t>[</a:t>
            </a:r>
            <a:r>
              <a:rPr lang="en-US" sz="1600" b="1" dirty="0" err="1" smtClean="0">
                <a:solidFill>
                  <a:schemeClr val="bg1"/>
                </a:solidFill>
                <a:latin typeface="Courier New" charset="0"/>
                <a:ea typeface="ＭＳ Ｐゴシック" charset="0"/>
              </a:rPr>
              <a:t>maxChild</a:t>
            </a:r>
            <a:r>
              <a:rPr lang="en-US" sz="1600" b="1" dirty="0">
                <a:solidFill>
                  <a:schemeClr val="bg1"/>
                </a:solidFill>
                <a:latin typeface="Courier New" charset="0"/>
                <a:ea typeface="ＭＳ Ｐゴシック" charset="0"/>
              </a:rPr>
              <a:t>] = </a:t>
            </a:r>
            <a:r>
              <a:rPr lang="en-US" sz="1600" b="1" dirty="0" err="1">
                <a:solidFill>
                  <a:schemeClr val="bg1"/>
                </a:solidFill>
                <a:latin typeface="Courier New" charset="0"/>
                <a:ea typeface="ＭＳ Ｐゴシック" charset="0"/>
              </a:rPr>
              <a:t>bottomItem</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a:t>
            </a:r>
            <a:r>
              <a:rPr lang="en-US" sz="1600" b="1" dirty="0" err="1">
                <a:solidFill>
                  <a:schemeClr val="bg1"/>
                </a:solidFill>
                <a:latin typeface="Courier New" charset="0"/>
                <a:ea typeface="ＭＳ Ｐゴシック" charset="0"/>
              </a:rPr>
              <a:t>curPos</a:t>
            </a:r>
            <a:r>
              <a:rPr lang="en-US" sz="1600" b="1" dirty="0">
                <a:solidFill>
                  <a:schemeClr val="bg1"/>
                </a:solidFill>
                <a:latin typeface="Courier New" charset="0"/>
                <a:ea typeface="ＭＳ Ｐゴシック" charset="0"/>
              </a:rPr>
              <a:t> = </a:t>
            </a:r>
            <a:r>
              <a:rPr lang="en-US" sz="1600" b="1" dirty="0" err="1">
                <a:solidFill>
                  <a:schemeClr val="bg1"/>
                </a:solidFill>
                <a:latin typeface="Courier New" charset="0"/>
                <a:ea typeface="ＭＳ Ｐゴシック" charset="0"/>
              </a:rPr>
              <a:t>maxChild</a:t>
            </a:r>
            <a:endParaRPr lang="en-US" sz="1600" b="1" dirty="0">
              <a:solidFill>
                <a:schemeClr val="bg1"/>
              </a:solidFill>
              <a:latin typeface="Courier New" charset="0"/>
              <a:ea typeface="ＭＳ Ｐゴシック" charset="0"/>
            </a:endParaRPr>
          </a:p>
          <a:p>
            <a:pPr>
              <a:defRPr/>
            </a:pPr>
            <a:r>
              <a:rPr lang="en-US" sz="1600" b="1" dirty="0">
                <a:solidFill>
                  <a:schemeClr val="bg1"/>
                </a:solidFill>
                <a:latin typeface="Courier New" charset="0"/>
                <a:ea typeface="ＭＳ Ｐゴシック" charset="0"/>
              </a:rPr>
              <a:t>    return </a:t>
            </a:r>
            <a:r>
              <a:rPr lang="en-US" sz="1600" b="1" dirty="0" err="1">
                <a:solidFill>
                  <a:schemeClr val="bg1"/>
                </a:solidFill>
                <a:latin typeface="Courier New" charset="0"/>
                <a:ea typeface="ＭＳ Ｐゴシック" charset="0"/>
              </a:rPr>
              <a:t>topItem</a:t>
            </a:r>
            <a:endParaRPr lang="en-GB" sz="1600" dirty="0">
              <a:solidFill>
                <a:schemeClr val="bg1"/>
              </a:solidFill>
            </a:endParaRPr>
          </a:p>
        </p:txBody>
      </p:sp>
      <p:sp>
        <p:nvSpPr>
          <p:cNvPr id="2" name="Title 1"/>
          <p:cNvSpPr>
            <a:spLocks noGrp="1"/>
          </p:cNvSpPr>
          <p:nvPr>
            <p:ph type="title"/>
          </p:nvPr>
        </p:nvSpPr>
        <p:spPr>
          <a:xfrm>
            <a:off x="3419872" y="476672"/>
            <a:ext cx="5040560" cy="504056"/>
          </a:xfrm>
        </p:spPr>
        <p:txBody>
          <a:bodyPr>
            <a:normAutofit fontScale="90000"/>
          </a:bodyPr>
          <a:lstStyle/>
          <a:p>
            <a:r>
              <a:rPr lang="en-GB" dirty="0" err="1" smtClean="0">
                <a:solidFill>
                  <a:schemeClr val="bg1"/>
                </a:solidFill>
              </a:rPr>
              <a:t>heap.pop</a:t>
            </a:r>
            <a:r>
              <a:rPr lang="en-GB" dirty="0" smtClean="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23988971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GB" altLang="en-US" dirty="0" smtClean="0"/>
              <a:t>Performance</a:t>
            </a:r>
          </a:p>
        </p:txBody>
      </p:sp>
      <p:sp>
        <p:nvSpPr>
          <p:cNvPr id="24579" name="Content Placeholder 2"/>
          <p:cNvSpPr>
            <a:spLocks noGrp="1"/>
          </p:cNvSpPr>
          <p:nvPr>
            <p:ph idx="1"/>
          </p:nvPr>
        </p:nvSpPr>
        <p:spPr/>
        <p:txBody>
          <a:bodyPr/>
          <a:lstStyle/>
          <a:p>
            <a:pPr eaLnBrk="1" hangingPunct="1"/>
            <a:r>
              <a:rPr lang="en-GB" altLang="en-US" dirty="0" smtClean="0"/>
              <a:t>At most, log</a:t>
            </a:r>
            <a:r>
              <a:rPr lang="en-GB" altLang="en-US" baseline="-25000" dirty="0" smtClean="0"/>
              <a:t>2</a:t>
            </a:r>
            <a:r>
              <a:rPr lang="en-GB" altLang="en-US" dirty="0" smtClean="0"/>
              <a:t>n comparisons must be made to walk up the tree from the bottom, so add is O(log n)</a:t>
            </a:r>
          </a:p>
          <a:p>
            <a:pPr eaLnBrk="1" hangingPunct="1"/>
            <a:r>
              <a:rPr lang="en-GB" altLang="en-US" dirty="0" smtClean="0"/>
              <a:t>Pop() similarly requires tree walk – O(log n)</a:t>
            </a:r>
          </a:p>
          <a:p>
            <a:pPr eaLnBrk="1" hangingPunct="1"/>
            <a:r>
              <a:rPr lang="en-GB" altLang="en-US" dirty="0" smtClean="0"/>
              <a:t>A Heap Sort algorithm can thus be implemented with complexity O(n log n)</a:t>
            </a:r>
          </a:p>
          <a:p>
            <a:pPr eaLnBrk="1" hangingPunct="1"/>
            <a:endParaRPr lang="en-GB" altLang="en-US" dirty="0" smtClean="0"/>
          </a:p>
        </p:txBody>
      </p:sp>
      <p:sp>
        <p:nvSpPr>
          <p:cNvPr id="2458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D9BAF3E-7AD8-49DE-801E-B680CC497DE9}" type="slidenum">
              <a:rPr lang="en-US" altLang="en-US" smtClean="0">
                <a:solidFill>
                  <a:srgbClr val="898989"/>
                </a:solidFill>
              </a:rPr>
              <a:pPr eaLnBrk="1" hangingPunct="1"/>
              <a:t>224</a:t>
            </a:fld>
            <a:endParaRPr lang="en-US" altLang="en-US" dirty="0" smtClean="0">
              <a:solidFill>
                <a:srgbClr val="898989"/>
              </a:solidFill>
            </a:endParaRPr>
          </a:p>
        </p:txBody>
      </p:sp>
    </p:spTree>
    <p:extLst>
      <p:ext uri="{BB962C8B-B14F-4D97-AF65-F5344CB8AC3E}">
        <p14:creationId xmlns:p14="http://schemas.microsoft.com/office/powerpoint/2010/main" val="38722353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smtClean="0"/>
              <a:t>Benefits of Heaps</a:t>
            </a:r>
          </a:p>
        </p:txBody>
      </p:sp>
      <p:sp>
        <p:nvSpPr>
          <p:cNvPr id="25603" name="Content Placeholder 2"/>
          <p:cNvSpPr>
            <a:spLocks noGrp="1"/>
          </p:cNvSpPr>
          <p:nvPr>
            <p:ph idx="1"/>
          </p:nvPr>
        </p:nvSpPr>
        <p:spPr/>
        <p:txBody>
          <a:bodyPr/>
          <a:lstStyle/>
          <a:p>
            <a:r>
              <a:rPr lang="en-GB" altLang="en-US" dirty="0" smtClean="0"/>
              <a:t>Having a partially ordered insert allows more efficient find and sort operations</a:t>
            </a:r>
          </a:p>
        </p:txBody>
      </p:sp>
      <p:sp>
        <p:nvSpPr>
          <p:cNvPr id="256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533EC56-FBA3-4893-9E2C-7F379A83DCBF}" type="slidenum">
              <a:rPr lang="en-US" altLang="en-US" smtClean="0">
                <a:solidFill>
                  <a:srgbClr val="898989"/>
                </a:solidFill>
              </a:rPr>
              <a:pPr eaLnBrk="1" hangingPunct="1"/>
              <a:t>225</a:t>
            </a:fld>
            <a:endParaRPr lang="en-US" altLang="en-US" smtClean="0">
              <a:solidFill>
                <a:srgbClr val="898989"/>
              </a:solidFill>
            </a:endParaRPr>
          </a:p>
        </p:txBody>
      </p:sp>
    </p:spTree>
    <p:extLst>
      <p:ext uri="{BB962C8B-B14F-4D97-AF65-F5344CB8AC3E}">
        <p14:creationId xmlns:p14="http://schemas.microsoft.com/office/powerpoint/2010/main" val="77321911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t>Binary Tree Traversals</a:t>
            </a:r>
          </a:p>
        </p:txBody>
      </p:sp>
      <p:sp>
        <p:nvSpPr>
          <p:cNvPr id="26627" name="Rectangle 3"/>
          <p:cNvSpPr>
            <a:spLocks noGrp="1" noChangeArrowheads="1"/>
          </p:cNvSpPr>
          <p:nvPr>
            <p:ph idx="1"/>
          </p:nvPr>
        </p:nvSpPr>
        <p:spPr>
          <a:xfrm>
            <a:off x="228600" y="1219200"/>
            <a:ext cx="8229600" cy="4525963"/>
          </a:xfrm>
        </p:spPr>
        <p:txBody>
          <a:bodyPr/>
          <a:lstStyle/>
          <a:p>
            <a:pPr eaLnBrk="1" hangingPunct="1"/>
            <a:r>
              <a:rPr lang="en-US" altLang="en-US" sz="2800" dirty="0" smtClean="0"/>
              <a:t>Four standard types of traversals for binary trees: </a:t>
            </a:r>
          </a:p>
          <a:p>
            <a:pPr lvl="1" eaLnBrk="1" hangingPunct="1"/>
            <a:r>
              <a:rPr lang="en-US" altLang="en-US" sz="2400" b="1" dirty="0" smtClean="0"/>
              <a:t>Preorder traversal:</a:t>
            </a:r>
            <a:r>
              <a:rPr lang="en-US" altLang="en-US" sz="2400" dirty="0" smtClean="0"/>
              <a:t> Visits root node, and then traverses left subtree and right subtree</a:t>
            </a:r>
          </a:p>
          <a:p>
            <a:pPr lvl="1" eaLnBrk="1" hangingPunct="1"/>
            <a:r>
              <a:rPr lang="en-US" altLang="en-US" sz="2400" b="1" dirty="0" err="1" smtClean="0"/>
              <a:t>Inorder</a:t>
            </a:r>
            <a:r>
              <a:rPr lang="en-US" altLang="en-US" sz="2400" b="1" dirty="0" smtClean="0"/>
              <a:t> traversal:</a:t>
            </a:r>
            <a:r>
              <a:rPr lang="en-US" altLang="en-US" sz="2400" dirty="0" smtClean="0"/>
              <a:t> Traverses left subtree, visits root node, and traverses right subtree</a:t>
            </a:r>
          </a:p>
          <a:p>
            <a:pPr lvl="2" eaLnBrk="1" hangingPunct="1"/>
            <a:r>
              <a:rPr lang="en-US" altLang="en-US" sz="2000" dirty="0" smtClean="0"/>
              <a:t>Appropriate for visiting items in a BST in sorted order</a:t>
            </a:r>
          </a:p>
          <a:p>
            <a:pPr lvl="1" eaLnBrk="1" hangingPunct="1"/>
            <a:r>
              <a:rPr lang="en-US" altLang="en-US" sz="2400" b="1" dirty="0" err="1" smtClean="0"/>
              <a:t>Postorder</a:t>
            </a:r>
            <a:r>
              <a:rPr lang="en-US" altLang="en-US" sz="2400" b="1" dirty="0" smtClean="0"/>
              <a:t> traversal:</a:t>
            </a:r>
            <a:r>
              <a:rPr lang="en-US" altLang="en-US" sz="2400" dirty="0" smtClean="0"/>
              <a:t> Traverses left subtree, traverses right subtree, and then visits root node</a:t>
            </a:r>
          </a:p>
          <a:p>
            <a:pPr lvl="1" eaLnBrk="1" hangingPunct="1"/>
            <a:r>
              <a:rPr lang="en-US" altLang="en-US" sz="2400" b="1" dirty="0" smtClean="0"/>
              <a:t>Level order traversal:</a:t>
            </a:r>
            <a:r>
              <a:rPr lang="en-US" altLang="en-US" sz="2400" dirty="0" smtClean="0"/>
              <a:t> Beginning with level 0, visits the nodes at each level in left-to-right order – sometimes called a </a:t>
            </a:r>
            <a:r>
              <a:rPr lang="en-US" altLang="en-US" sz="2400" b="1" dirty="0" smtClean="0"/>
              <a:t>breadth-first</a:t>
            </a:r>
            <a:r>
              <a:rPr lang="en-US" altLang="en-US" sz="2400" dirty="0" smtClean="0"/>
              <a:t> traversal</a:t>
            </a:r>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D206E48-217A-4B59-976A-809584D7243A}" type="slidenum">
              <a:rPr lang="en-US" altLang="en-US" smtClean="0"/>
              <a:pPr eaLnBrk="1" hangingPunct="1"/>
              <a:t>226</a:t>
            </a:fld>
            <a:endParaRPr lang="en-US" altLang="en-US" smtClean="0"/>
          </a:p>
        </p:txBody>
      </p:sp>
    </p:spTree>
    <p:extLst>
      <p:ext uri="{BB962C8B-B14F-4D97-AF65-F5344CB8AC3E}">
        <p14:creationId xmlns:p14="http://schemas.microsoft.com/office/powerpoint/2010/main" val="261424854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dirty="0" err="1" smtClean="0"/>
              <a:t>Inorder</a:t>
            </a:r>
            <a:r>
              <a:rPr lang="en-GB" altLang="en-US" dirty="0" smtClean="0"/>
              <a:t> Traversal (Recursive)</a:t>
            </a: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67AAE9A-E4E8-4FCD-9C3B-1AFF5750CDA5}" type="slidenum">
              <a:rPr lang="en-US" altLang="en-US" smtClean="0">
                <a:solidFill>
                  <a:srgbClr val="898989"/>
                </a:solidFill>
              </a:rPr>
              <a:pPr eaLnBrk="1" hangingPunct="1"/>
              <a:t>227</a:t>
            </a:fld>
            <a:endParaRPr lang="en-US" altLang="en-US" dirty="0" smtClean="0">
              <a:solidFill>
                <a:srgbClr val="898989"/>
              </a:solidFill>
            </a:endParaRPr>
          </a:p>
        </p:txBody>
      </p:sp>
      <p:sp>
        <p:nvSpPr>
          <p:cNvPr id="27652" name="Rectangle 5"/>
          <p:cNvSpPr>
            <a:spLocks noChangeArrowheads="1"/>
          </p:cNvSpPr>
          <p:nvPr/>
        </p:nvSpPr>
        <p:spPr bwMode="auto">
          <a:xfrm>
            <a:off x="683568" y="1656050"/>
            <a:ext cx="4572000" cy="1754188"/>
          </a:xfrm>
          <a:prstGeom prst="rect">
            <a:avLst/>
          </a:prstGeom>
          <a:ln/>
        </p:spPr>
        <p:style>
          <a:lnRef idx="3">
            <a:schemeClr val="lt1"/>
          </a:lnRef>
          <a:fillRef idx="1">
            <a:schemeClr val="accent1"/>
          </a:fillRef>
          <a:effectRef idx="1">
            <a:schemeClr val="accent1"/>
          </a:effectRef>
          <a:fontRef idx="minor">
            <a:schemeClr val="lt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inord</a:t>
            </a:r>
            <a:r>
              <a:rPr lang="en-GB" altLang="en-US" dirty="0">
                <a:solidFill>
                  <a:schemeClr val="bg1"/>
                </a:solidFill>
              </a:rPr>
              <a:t>(node):</a:t>
            </a:r>
          </a:p>
          <a:p>
            <a:pPr eaLnBrk="1" hangingPunct="1"/>
            <a:r>
              <a:rPr lang="en-GB" altLang="en-US" dirty="0">
                <a:solidFill>
                  <a:schemeClr val="bg1"/>
                </a:solidFill>
              </a:rPr>
              <a:t>    if node </a:t>
            </a:r>
            <a:r>
              <a:rPr lang="en-GB" altLang="en-US" dirty="0" smtClean="0">
                <a:solidFill>
                  <a:schemeClr val="bg1"/>
                </a:solidFill>
              </a:rPr>
              <a:t>is not None </a:t>
            </a:r>
            <a:r>
              <a:rPr lang="en-GB" altLang="en-US" dirty="0">
                <a:solidFill>
                  <a:schemeClr val="bg1"/>
                </a:solidFill>
              </a:rPr>
              <a:t>do:</a:t>
            </a:r>
          </a:p>
          <a:p>
            <a:pPr eaLnBrk="1" hangingPunct="1"/>
            <a:r>
              <a:rPr lang="en-GB" altLang="en-US" dirty="0">
                <a:solidFill>
                  <a:schemeClr val="bg1"/>
                </a:solidFill>
              </a:rPr>
              <a:t>        </a:t>
            </a:r>
            <a:r>
              <a:rPr lang="en-GB" altLang="en-US" dirty="0" err="1">
                <a:solidFill>
                  <a:schemeClr val="bg1"/>
                </a:solidFill>
              </a:rPr>
              <a:t>inord</a:t>
            </a:r>
            <a:r>
              <a:rPr lang="en-GB" altLang="en-US" dirty="0">
                <a:solidFill>
                  <a:schemeClr val="bg1"/>
                </a:solidFill>
              </a:rPr>
              <a:t>(</a:t>
            </a:r>
            <a:r>
              <a:rPr lang="en-GB" altLang="en-US" dirty="0" err="1">
                <a:solidFill>
                  <a:schemeClr val="bg1"/>
                </a:solidFill>
              </a:rPr>
              <a:t>node.left</a:t>
            </a:r>
            <a:r>
              <a:rPr lang="en-GB" altLang="en-US" dirty="0">
                <a:solidFill>
                  <a:schemeClr val="bg1"/>
                </a:solidFill>
              </a:rPr>
              <a:t>)</a:t>
            </a:r>
          </a:p>
          <a:p>
            <a:pPr eaLnBrk="1" hangingPunct="1"/>
            <a:r>
              <a:rPr lang="en-GB" altLang="en-US" dirty="0">
                <a:solidFill>
                  <a:schemeClr val="bg1"/>
                </a:solidFill>
              </a:rPr>
              <a:t>        print </a:t>
            </a:r>
            <a:r>
              <a:rPr lang="en-GB" altLang="en-US" dirty="0" err="1">
                <a:solidFill>
                  <a:schemeClr val="bg1"/>
                </a:solidFill>
              </a:rPr>
              <a:t>node.value</a:t>
            </a:r>
            <a:endParaRPr lang="en-GB" altLang="en-US" dirty="0">
              <a:solidFill>
                <a:schemeClr val="bg1"/>
              </a:solidFill>
            </a:endParaRPr>
          </a:p>
          <a:p>
            <a:pPr eaLnBrk="1" hangingPunct="1"/>
            <a:r>
              <a:rPr lang="en-GB" altLang="en-US" dirty="0">
                <a:solidFill>
                  <a:schemeClr val="bg1"/>
                </a:solidFill>
              </a:rPr>
              <a:t>        </a:t>
            </a:r>
            <a:r>
              <a:rPr lang="en-GB" altLang="en-US" dirty="0" err="1">
                <a:solidFill>
                  <a:schemeClr val="bg1"/>
                </a:solidFill>
              </a:rPr>
              <a:t>inord</a:t>
            </a:r>
            <a:r>
              <a:rPr lang="en-GB" altLang="en-US" dirty="0">
                <a:solidFill>
                  <a:schemeClr val="bg1"/>
                </a:solidFill>
              </a:rPr>
              <a:t>(</a:t>
            </a:r>
            <a:r>
              <a:rPr lang="en-GB" altLang="en-US" dirty="0" err="1">
                <a:solidFill>
                  <a:schemeClr val="bg1"/>
                </a:solidFill>
              </a:rPr>
              <a:t>node.right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endif</a:t>
            </a:r>
            <a:endParaRPr lang="en-GB" altLang="en-US" dirty="0">
              <a:solidFill>
                <a:schemeClr val="bg1"/>
              </a:solidFill>
            </a:endParaRPr>
          </a:p>
        </p:txBody>
      </p:sp>
      <p:sp>
        <p:nvSpPr>
          <p:cNvPr id="2" name="TextBox 1"/>
          <p:cNvSpPr txBox="1"/>
          <p:nvPr/>
        </p:nvSpPr>
        <p:spPr>
          <a:xfrm>
            <a:off x="1043608" y="4941168"/>
            <a:ext cx="121219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2, 4, 5, 7, 9</a:t>
            </a:r>
            <a:endParaRPr lang="en-GB" dirty="0"/>
          </a:p>
        </p:txBody>
      </p:sp>
      <p:sp>
        <p:nvSpPr>
          <p:cNvPr id="15" name="Oval 14"/>
          <p:cNvSpPr/>
          <p:nvPr/>
        </p:nvSpPr>
        <p:spPr>
          <a:xfrm>
            <a:off x="5815013" y="35822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4</a:t>
            </a:r>
          </a:p>
        </p:txBody>
      </p:sp>
      <p:sp>
        <p:nvSpPr>
          <p:cNvPr id="16" name="Oval 15"/>
          <p:cNvSpPr/>
          <p:nvPr/>
        </p:nvSpPr>
        <p:spPr>
          <a:xfrm>
            <a:off x="4672013" y="42172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2</a:t>
            </a:r>
          </a:p>
        </p:txBody>
      </p:sp>
      <p:sp>
        <p:nvSpPr>
          <p:cNvPr id="17" name="Oval 16"/>
          <p:cNvSpPr/>
          <p:nvPr/>
        </p:nvSpPr>
        <p:spPr>
          <a:xfrm>
            <a:off x="6859588" y="41918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smtClean="0"/>
              <a:t>7</a:t>
            </a:r>
            <a:endParaRPr lang="en-GB" dirty="0"/>
          </a:p>
        </p:txBody>
      </p:sp>
      <p:sp>
        <p:nvSpPr>
          <p:cNvPr id="18" name="Oval 17"/>
          <p:cNvSpPr/>
          <p:nvPr/>
        </p:nvSpPr>
        <p:spPr>
          <a:xfrm>
            <a:off x="6278563" y="49411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5</a:t>
            </a:r>
          </a:p>
        </p:txBody>
      </p:sp>
      <p:sp>
        <p:nvSpPr>
          <p:cNvPr id="19" name="Oval 18"/>
          <p:cNvSpPr/>
          <p:nvPr/>
        </p:nvSpPr>
        <p:spPr>
          <a:xfrm>
            <a:off x="7564438" y="495228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a:t>
            </a:r>
          </a:p>
        </p:txBody>
      </p:sp>
      <p:cxnSp>
        <p:nvCxnSpPr>
          <p:cNvPr id="20" name="Straight Connector 19"/>
          <p:cNvCxnSpPr>
            <a:stCxn id="15" idx="2"/>
            <a:endCxn id="16" idx="7"/>
          </p:cNvCxnSpPr>
          <p:nvPr/>
        </p:nvCxnSpPr>
        <p:spPr>
          <a:xfrm flipH="1">
            <a:off x="4999038" y="3772768"/>
            <a:ext cx="815975" cy="50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6"/>
            <a:endCxn id="17" idx="1"/>
          </p:cNvCxnSpPr>
          <p:nvPr/>
        </p:nvCxnSpPr>
        <p:spPr>
          <a:xfrm>
            <a:off x="6196013" y="3772768"/>
            <a:ext cx="717550"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3"/>
            <a:endCxn id="18" idx="7"/>
          </p:cNvCxnSpPr>
          <p:nvPr/>
        </p:nvCxnSpPr>
        <p:spPr>
          <a:xfrm flipH="1">
            <a:off x="6605588" y="4517306"/>
            <a:ext cx="307975"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5"/>
            <a:endCxn id="19" idx="1"/>
          </p:cNvCxnSpPr>
          <p:nvPr/>
        </p:nvCxnSpPr>
        <p:spPr>
          <a:xfrm>
            <a:off x="7183438" y="4517306"/>
            <a:ext cx="438150"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51393" y="1908698"/>
            <a:ext cx="3464090" cy="369332"/>
          </a:xfrm>
          <a:prstGeom prst="rect">
            <a:avLst/>
          </a:prstGeom>
          <a:noFill/>
        </p:spPr>
        <p:txBody>
          <a:bodyPr wrap="none" rtlCol="0">
            <a:spAutoFit/>
          </a:bodyPr>
          <a:lstStyle/>
          <a:p>
            <a:r>
              <a:rPr lang="en-GB" dirty="0" smtClean="0"/>
              <a:t>Used in producing sorted elements</a:t>
            </a:r>
          </a:p>
        </p:txBody>
      </p:sp>
    </p:spTree>
    <p:extLst>
      <p:ext uri="{BB962C8B-B14F-4D97-AF65-F5344CB8AC3E}">
        <p14:creationId xmlns:p14="http://schemas.microsoft.com/office/powerpoint/2010/main" val="230459980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dirty="0" err="1" smtClean="0"/>
              <a:t>PreOrder</a:t>
            </a:r>
            <a:r>
              <a:rPr lang="en-GB" altLang="en-US" dirty="0" smtClean="0"/>
              <a:t> Traversal</a:t>
            </a:r>
          </a:p>
        </p:txBody>
      </p:sp>
      <p:sp>
        <p:nvSpPr>
          <p:cNvPr id="2867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325E47F-0A36-4288-8F89-F62A0A02A33B}" type="slidenum">
              <a:rPr lang="en-US" altLang="en-US" smtClean="0">
                <a:solidFill>
                  <a:srgbClr val="898989"/>
                </a:solidFill>
              </a:rPr>
              <a:pPr eaLnBrk="1" hangingPunct="1"/>
              <a:t>228</a:t>
            </a:fld>
            <a:endParaRPr lang="en-US" altLang="en-US" smtClean="0">
              <a:solidFill>
                <a:srgbClr val="898989"/>
              </a:solidFill>
            </a:endParaRPr>
          </a:p>
        </p:txBody>
      </p:sp>
      <p:sp>
        <p:nvSpPr>
          <p:cNvPr id="28676" name="Rectangle 4"/>
          <p:cNvSpPr>
            <a:spLocks noChangeArrowheads="1"/>
          </p:cNvSpPr>
          <p:nvPr/>
        </p:nvSpPr>
        <p:spPr bwMode="auto">
          <a:xfrm>
            <a:off x="611560" y="1637506"/>
            <a:ext cx="4572000" cy="1754188"/>
          </a:xfrm>
          <a:prstGeom prst="rect">
            <a:avLst/>
          </a:prstGeom>
          <a:ln/>
        </p:spPr>
        <p:style>
          <a:lnRef idx="3">
            <a:schemeClr val="lt1"/>
          </a:lnRef>
          <a:fillRef idx="1">
            <a:schemeClr val="accent1"/>
          </a:fillRef>
          <a:effectRef idx="1">
            <a:schemeClr val="accent1"/>
          </a:effectRef>
          <a:fontRef idx="minor">
            <a:schemeClr val="lt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preord</a:t>
            </a:r>
            <a:r>
              <a:rPr lang="en-GB" altLang="en-US" dirty="0">
                <a:solidFill>
                  <a:schemeClr val="bg1"/>
                </a:solidFill>
              </a:rPr>
              <a:t>(node):</a:t>
            </a:r>
          </a:p>
          <a:p>
            <a:pPr eaLnBrk="1" hangingPunct="1"/>
            <a:r>
              <a:rPr lang="en-GB" altLang="en-US" dirty="0">
                <a:solidFill>
                  <a:schemeClr val="bg1"/>
                </a:solidFill>
              </a:rPr>
              <a:t>    if node </a:t>
            </a:r>
            <a:r>
              <a:rPr lang="en-GB" altLang="en-US" dirty="0" smtClean="0">
                <a:solidFill>
                  <a:schemeClr val="bg1"/>
                </a:solidFill>
              </a:rPr>
              <a:t>is not </a:t>
            </a:r>
            <a:r>
              <a:rPr lang="en-GB" altLang="en-US" dirty="0">
                <a:solidFill>
                  <a:schemeClr val="bg1"/>
                </a:solidFill>
              </a:rPr>
              <a:t>None do:</a:t>
            </a:r>
          </a:p>
          <a:p>
            <a:pPr eaLnBrk="1" hangingPunct="1"/>
            <a:r>
              <a:rPr lang="en-GB" altLang="en-US" dirty="0">
                <a:solidFill>
                  <a:schemeClr val="bg1"/>
                </a:solidFill>
              </a:rPr>
              <a:t>        print </a:t>
            </a:r>
            <a:r>
              <a:rPr lang="en-GB" altLang="en-US" dirty="0" err="1">
                <a:solidFill>
                  <a:schemeClr val="bg1"/>
                </a:solidFill>
              </a:rPr>
              <a:t>node.data</a:t>
            </a:r>
            <a:endParaRPr lang="en-GB" altLang="en-US" dirty="0">
              <a:solidFill>
                <a:schemeClr val="bg1"/>
              </a:solidFill>
            </a:endParaRPr>
          </a:p>
          <a:p>
            <a:pPr eaLnBrk="1" hangingPunct="1"/>
            <a:r>
              <a:rPr lang="en-GB" altLang="en-US" dirty="0">
                <a:solidFill>
                  <a:schemeClr val="bg1"/>
                </a:solidFill>
              </a:rPr>
              <a:t>        </a:t>
            </a:r>
            <a:r>
              <a:rPr lang="en-GB" altLang="en-US" dirty="0" err="1">
                <a:solidFill>
                  <a:schemeClr val="bg1"/>
                </a:solidFill>
              </a:rPr>
              <a:t>preord</a:t>
            </a:r>
            <a:r>
              <a:rPr lang="en-GB" altLang="en-US" dirty="0">
                <a:solidFill>
                  <a:schemeClr val="bg1"/>
                </a:solidFill>
              </a:rPr>
              <a:t>(</a:t>
            </a:r>
            <a:r>
              <a:rPr lang="en-GB" altLang="en-US" dirty="0" err="1">
                <a:solidFill>
                  <a:schemeClr val="bg1"/>
                </a:solidFill>
              </a:rPr>
              <a:t>node.left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preord</a:t>
            </a:r>
            <a:r>
              <a:rPr lang="en-GB" altLang="en-US" dirty="0">
                <a:solidFill>
                  <a:schemeClr val="bg1"/>
                </a:solidFill>
              </a:rPr>
              <a:t>(</a:t>
            </a:r>
            <a:r>
              <a:rPr lang="en-GB" altLang="en-US" dirty="0" err="1">
                <a:solidFill>
                  <a:schemeClr val="bg1"/>
                </a:solidFill>
              </a:rPr>
              <a:t>node.right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endif</a:t>
            </a:r>
            <a:endParaRPr lang="en-GB" altLang="en-US" dirty="0">
              <a:solidFill>
                <a:schemeClr val="bg1"/>
              </a:solidFill>
            </a:endParaRPr>
          </a:p>
        </p:txBody>
      </p:sp>
      <p:sp>
        <p:nvSpPr>
          <p:cNvPr id="2" name="TextBox 1"/>
          <p:cNvSpPr txBox="1"/>
          <p:nvPr/>
        </p:nvSpPr>
        <p:spPr>
          <a:xfrm>
            <a:off x="1043608" y="5013176"/>
            <a:ext cx="121219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4, 2, 7, 5, 9</a:t>
            </a:r>
            <a:endParaRPr lang="en-GB" dirty="0"/>
          </a:p>
        </p:txBody>
      </p:sp>
      <p:sp>
        <p:nvSpPr>
          <p:cNvPr id="15" name="Oval 14"/>
          <p:cNvSpPr/>
          <p:nvPr/>
        </p:nvSpPr>
        <p:spPr>
          <a:xfrm>
            <a:off x="5922574" y="34546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4</a:t>
            </a:r>
          </a:p>
        </p:txBody>
      </p:sp>
      <p:sp>
        <p:nvSpPr>
          <p:cNvPr id="16" name="Oval 15"/>
          <p:cNvSpPr/>
          <p:nvPr/>
        </p:nvSpPr>
        <p:spPr>
          <a:xfrm>
            <a:off x="4779574" y="40896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2</a:t>
            </a:r>
          </a:p>
        </p:txBody>
      </p:sp>
      <p:sp>
        <p:nvSpPr>
          <p:cNvPr id="17" name="Oval 16"/>
          <p:cNvSpPr/>
          <p:nvPr/>
        </p:nvSpPr>
        <p:spPr>
          <a:xfrm>
            <a:off x="6967149" y="40642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smtClean="0"/>
              <a:t>7</a:t>
            </a:r>
            <a:endParaRPr lang="en-GB" dirty="0"/>
          </a:p>
        </p:txBody>
      </p:sp>
      <p:sp>
        <p:nvSpPr>
          <p:cNvPr id="18" name="Oval 17"/>
          <p:cNvSpPr/>
          <p:nvPr/>
        </p:nvSpPr>
        <p:spPr>
          <a:xfrm>
            <a:off x="6386124" y="48135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5</a:t>
            </a:r>
          </a:p>
        </p:txBody>
      </p:sp>
      <p:sp>
        <p:nvSpPr>
          <p:cNvPr id="19" name="Oval 18"/>
          <p:cNvSpPr/>
          <p:nvPr/>
        </p:nvSpPr>
        <p:spPr>
          <a:xfrm>
            <a:off x="7671999" y="482461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a:t>
            </a:r>
          </a:p>
        </p:txBody>
      </p:sp>
      <p:cxnSp>
        <p:nvCxnSpPr>
          <p:cNvPr id="20" name="Straight Connector 19"/>
          <p:cNvCxnSpPr>
            <a:stCxn id="15" idx="2"/>
            <a:endCxn id="16" idx="7"/>
          </p:cNvCxnSpPr>
          <p:nvPr/>
        </p:nvCxnSpPr>
        <p:spPr>
          <a:xfrm flipH="1">
            <a:off x="5106599" y="3645101"/>
            <a:ext cx="815975" cy="50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6"/>
            <a:endCxn id="17" idx="1"/>
          </p:cNvCxnSpPr>
          <p:nvPr/>
        </p:nvCxnSpPr>
        <p:spPr>
          <a:xfrm>
            <a:off x="6303574" y="3645101"/>
            <a:ext cx="717550"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3"/>
            <a:endCxn id="18" idx="7"/>
          </p:cNvCxnSpPr>
          <p:nvPr/>
        </p:nvCxnSpPr>
        <p:spPr>
          <a:xfrm flipH="1">
            <a:off x="6713149" y="4389639"/>
            <a:ext cx="307975"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5"/>
            <a:endCxn id="19" idx="1"/>
          </p:cNvCxnSpPr>
          <p:nvPr/>
        </p:nvCxnSpPr>
        <p:spPr>
          <a:xfrm>
            <a:off x="7290999" y="4389639"/>
            <a:ext cx="438150"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89330" y="1772816"/>
            <a:ext cx="2635145"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smtClean="0"/>
              <a:t>Useful in copying the tree</a:t>
            </a:r>
          </a:p>
          <a:p>
            <a:r>
              <a:rPr lang="en-GB" dirty="0" smtClean="0"/>
              <a:t>and in evaluation of prefix</a:t>
            </a:r>
          </a:p>
          <a:p>
            <a:r>
              <a:rPr lang="en-GB" dirty="0" smtClean="0"/>
              <a:t>expressions</a:t>
            </a:r>
            <a:endParaRPr lang="en-GB" dirty="0"/>
          </a:p>
        </p:txBody>
      </p:sp>
    </p:spTree>
    <p:extLst>
      <p:ext uri="{BB962C8B-B14F-4D97-AF65-F5344CB8AC3E}">
        <p14:creationId xmlns:p14="http://schemas.microsoft.com/office/powerpoint/2010/main" val="303691895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dirty="0" err="1" smtClean="0"/>
              <a:t>PostOrder</a:t>
            </a:r>
            <a:r>
              <a:rPr lang="en-GB" altLang="en-US" dirty="0" smtClean="0"/>
              <a:t> Traversal</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3BA1F26-2874-41A4-9A50-78CAA91C90F2}" type="slidenum">
              <a:rPr lang="en-US" altLang="en-US" smtClean="0">
                <a:solidFill>
                  <a:srgbClr val="898989"/>
                </a:solidFill>
              </a:rPr>
              <a:pPr eaLnBrk="1" hangingPunct="1"/>
              <a:t>229</a:t>
            </a:fld>
            <a:endParaRPr lang="en-US" altLang="en-US" smtClean="0">
              <a:solidFill>
                <a:srgbClr val="898989"/>
              </a:solidFill>
            </a:endParaRPr>
          </a:p>
        </p:txBody>
      </p:sp>
      <p:sp>
        <p:nvSpPr>
          <p:cNvPr id="29700" name="Rectangle 5"/>
          <p:cNvSpPr>
            <a:spLocks noChangeArrowheads="1"/>
          </p:cNvSpPr>
          <p:nvPr/>
        </p:nvSpPr>
        <p:spPr bwMode="auto">
          <a:xfrm>
            <a:off x="481013" y="1478770"/>
            <a:ext cx="4572000" cy="1754188"/>
          </a:xfrm>
          <a:prstGeom prst="rect">
            <a:avLst/>
          </a:prstGeom>
          <a:ln/>
        </p:spPr>
        <p:style>
          <a:lnRef idx="3">
            <a:schemeClr val="lt1"/>
          </a:lnRef>
          <a:fillRef idx="1">
            <a:schemeClr val="accent1"/>
          </a:fillRef>
          <a:effectRef idx="1">
            <a:schemeClr val="accent1"/>
          </a:effectRef>
          <a:fontRef idx="minor">
            <a:schemeClr val="lt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postord</a:t>
            </a:r>
            <a:r>
              <a:rPr lang="en-GB" altLang="en-US" dirty="0">
                <a:solidFill>
                  <a:schemeClr val="bg1"/>
                </a:solidFill>
              </a:rPr>
              <a:t>(node):</a:t>
            </a:r>
          </a:p>
          <a:p>
            <a:pPr eaLnBrk="1" hangingPunct="1"/>
            <a:r>
              <a:rPr lang="en-GB" altLang="en-US" dirty="0">
                <a:solidFill>
                  <a:schemeClr val="bg1"/>
                </a:solidFill>
              </a:rPr>
              <a:t>    if node </a:t>
            </a:r>
            <a:r>
              <a:rPr lang="en-GB" altLang="en-US" dirty="0" smtClean="0">
                <a:solidFill>
                  <a:schemeClr val="bg1"/>
                </a:solidFill>
              </a:rPr>
              <a:t>is not </a:t>
            </a:r>
            <a:r>
              <a:rPr lang="en-GB" altLang="en-US" dirty="0">
                <a:solidFill>
                  <a:schemeClr val="bg1"/>
                </a:solidFill>
              </a:rPr>
              <a:t>None do:</a:t>
            </a:r>
          </a:p>
          <a:p>
            <a:pPr eaLnBrk="1" hangingPunct="1"/>
            <a:r>
              <a:rPr lang="en-GB" altLang="en-US" dirty="0">
                <a:solidFill>
                  <a:schemeClr val="bg1"/>
                </a:solidFill>
              </a:rPr>
              <a:t>         </a:t>
            </a:r>
            <a:r>
              <a:rPr lang="en-GB" altLang="en-US" dirty="0" err="1">
                <a:solidFill>
                  <a:schemeClr val="bg1"/>
                </a:solidFill>
              </a:rPr>
              <a:t>postord</a:t>
            </a:r>
            <a:r>
              <a:rPr lang="en-GB" altLang="en-US" dirty="0">
                <a:solidFill>
                  <a:schemeClr val="bg1"/>
                </a:solidFill>
              </a:rPr>
              <a:t>(</a:t>
            </a:r>
            <a:r>
              <a:rPr lang="en-GB" altLang="en-US" dirty="0" err="1">
                <a:solidFill>
                  <a:schemeClr val="bg1"/>
                </a:solidFill>
              </a:rPr>
              <a:t>node.left</a:t>
            </a:r>
            <a:r>
              <a:rPr lang="en-GB" altLang="en-US" dirty="0">
                <a:solidFill>
                  <a:schemeClr val="bg1"/>
                </a:solidFill>
              </a:rPr>
              <a:t>)</a:t>
            </a:r>
          </a:p>
          <a:p>
            <a:pPr eaLnBrk="1" hangingPunct="1"/>
            <a:r>
              <a:rPr lang="en-GB" altLang="en-US" dirty="0">
                <a:solidFill>
                  <a:schemeClr val="bg1"/>
                </a:solidFill>
              </a:rPr>
              <a:t>         </a:t>
            </a:r>
            <a:r>
              <a:rPr lang="en-GB" altLang="en-US" dirty="0" err="1">
                <a:solidFill>
                  <a:schemeClr val="bg1"/>
                </a:solidFill>
              </a:rPr>
              <a:t>postord</a:t>
            </a:r>
            <a:r>
              <a:rPr lang="en-GB" altLang="en-US" dirty="0">
                <a:solidFill>
                  <a:schemeClr val="bg1"/>
                </a:solidFill>
              </a:rPr>
              <a:t>(</a:t>
            </a:r>
            <a:r>
              <a:rPr lang="en-GB" altLang="en-US" dirty="0" err="1">
                <a:solidFill>
                  <a:schemeClr val="bg1"/>
                </a:solidFill>
              </a:rPr>
              <a:t>node.right</a:t>
            </a:r>
            <a:r>
              <a:rPr lang="en-GB" altLang="en-US" dirty="0">
                <a:solidFill>
                  <a:schemeClr val="bg1"/>
                </a:solidFill>
              </a:rPr>
              <a:t>)</a:t>
            </a:r>
          </a:p>
          <a:p>
            <a:pPr eaLnBrk="1" hangingPunct="1"/>
            <a:r>
              <a:rPr lang="en-GB" altLang="en-US" dirty="0">
                <a:solidFill>
                  <a:schemeClr val="bg1"/>
                </a:solidFill>
              </a:rPr>
              <a:t>         print </a:t>
            </a:r>
            <a:r>
              <a:rPr lang="en-GB" altLang="en-US" dirty="0" err="1">
                <a:solidFill>
                  <a:schemeClr val="bg1"/>
                </a:solidFill>
              </a:rPr>
              <a:t>node.data</a:t>
            </a:r>
            <a:endParaRPr lang="en-GB" altLang="en-US" dirty="0">
              <a:solidFill>
                <a:schemeClr val="bg1"/>
              </a:solidFill>
            </a:endParaRPr>
          </a:p>
          <a:p>
            <a:pPr eaLnBrk="1" hangingPunct="1"/>
            <a:r>
              <a:rPr lang="en-GB" altLang="en-US" dirty="0">
                <a:solidFill>
                  <a:schemeClr val="bg1"/>
                </a:solidFill>
              </a:rPr>
              <a:t>    </a:t>
            </a:r>
            <a:r>
              <a:rPr lang="en-GB" altLang="en-US" dirty="0" err="1">
                <a:solidFill>
                  <a:schemeClr val="bg1"/>
                </a:solidFill>
              </a:rPr>
              <a:t>endif</a:t>
            </a:r>
            <a:endParaRPr lang="en-GB" altLang="en-US" dirty="0">
              <a:solidFill>
                <a:schemeClr val="bg1"/>
              </a:solidFill>
            </a:endParaRPr>
          </a:p>
        </p:txBody>
      </p:sp>
      <p:sp>
        <p:nvSpPr>
          <p:cNvPr id="5" name="Oval 4"/>
          <p:cNvSpPr/>
          <p:nvPr/>
        </p:nvSpPr>
        <p:spPr>
          <a:xfrm>
            <a:off x="5868988" y="36792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4</a:t>
            </a:r>
          </a:p>
        </p:txBody>
      </p:sp>
      <p:sp>
        <p:nvSpPr>
          <p:cNvPr id="6" name="Oval 5"/>
          <p:cNvSpPr/>
          <p:nvPr/>
        </p:nvSpPr>
        <p:spPr>
          <a:xfrm>
            <a:off x="4725988" y="43142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2</a:t>
            </a:r>
          </a:p>
        </p:txBody>
      </p:sp>
      <p:sp>
        <p:nvSpPr>
          <p:cNvPr id="7" name="Oval 6"/>
          <p:cNvSpPr/>
          <p:nvPr/>
        </p:nvSpPr>
        <p:spPr>
          <a:xfrm>
            <a:off x="6913563" y="42888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smtClean="0"/>
              <a:t>7</a:t>
            </a:r>
            <a:endParaRPr lang="en-GB" dirty="0"/>
          </a:p>
        </p:txBody>
      </p:sp>
      <p:sp>
        <p:nvSpPr>
          <p:cNvPr id="8" name="Oval 7"/>
          <p:cNvSpPr/>
          <p:nvPr/>
        </p:nvSpPr>
        <p:spPr>
          <a:xfrm>
            <a:off x="6332538" y="50381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5</a:t>
            </a:r>
          </a:p>
        </p:txBody>
      </p:sp>
      <p:sp>
        <p:nvSpPr>
          <p:cNvPr id="9" name="Oval 8"/>
          <p:cNvSpPr/>
          <p:nvPr/>
        </p:nvSpPr>
        <p:spPr>
          <a:xfrm>
            <a:off x="7618413" y="50492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a:t>
            </a:r>
          </a:p>
        </p:txBody>
      </p:sp>
      <p:cxnSp>
        <p:nvCxnSpPr>
          <p:cNvPr id="10" name="Straight Connector 9"/>
          <p:cNvCxnSpPr>
            <a:stCxn id="5" idx="2"/>
            <a:endCxn id="6" idx="7"/>
          </p:cNvCxnSpPr>
          <p:nvPr/>
        </p:nvCxnSpPr>
        <p:spPr>
          <a:xfrm flipH="1">
            <a:off x="5053013" y="3869756"/>
            <a:ext cx="815975" cy="50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7" idx="1"/>
          </p:cNvCxnSpPr>
          <p:nvPr/>
        </p:nvCxnSpPr>
        <p:spPr>
          <a:xfrm>
            <a:off x="6249988" y="3869756"/>
            <a:ext cx="717550"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8" idx="7"/>
          </p:cNvCxnSpPr>
          <p:nvPr/>
        </p:nvCxnSpPr>
        <p:spPr>
          <a:xfrm flipH="1">
            <a:off x="6659563" y="4614294"/>
            <a:ext cx="307975"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9" idx="1"/>
          </p:cNvCxnSpPr>
          <p:nvPr/>
        </p:nvCxnSpPr>
        <p:spPr>
          <a:xfrm>
            <a:off x="7237413" y="4614294"/>
            <a:ext cx="438150"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15616" y="5013176"/>
            <a:ext cx="121219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2, 5, 9, 7, 4</a:t>
            </a:r>
            <a:endParaRPr lang="en-GB" dirty="0"/>
          </a:p>
        </p:txBody>
      </p:sp>
      <p:sp>
        <p:nvSpPr>
          <p:cNvPr id="3" name="TextBox 2"/>
          <p:cNvSpPr txBox="1"/>
          <p:nvPr/>
        </p:nvSpPr>
        <p:spPr>
          <a:xfrm>
            <a:off x="5239751" y="1709533"/>
            <a:ext cx="336469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smtClean="0"/>
              <a:t>Used in evaluation of postfix expressions and provides a useful deletion order</a:t>
            </a:r>
            <a:endParaRPr lang="en-GB" dirty="0"/>
          </a:p>
        </p:txBody>
      </p:sp>
    </p:spTree>
    <p:extLst>
      <p:ext uri="{BB962C8B-B14F-4D97-AF65-F5344CB8AC3E}">
        <p14:creationId xmlns:p14="http://schemas.microsoft.com/office/powerpoint/2010/main" val="595335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F2</a:t>
            </a:r>
            <a:endParaRPr lang="en-GB" dirty="0">
              <a:solidFill>
                <a:srgbClr val="FF0000"/>
              </a:solidFill>
            </a:endParaRPr>
          </a:p>
        </p:txBody>
      </p:sp>
      <p:sp>
        <p:nvSpPr>
          <p:cNvPr id="3" name="Content Placeholder 2"/>
          <p:cNvSpPr>
            <a:spLocks noGrp="1"/>
          </p:cNvSpPr>
          <p:nvPr>
            <p:ph idx="1"/>
          </p:nvPr>
        </p:nvSpPr>
        <p:spPr/>
        <p:txBody>
          <a:bodyPr>
            <a:normAutofit/>
          </a:bodyPr>
          <a:lstStyle/>
          <a:p>
            <a:r>
              <a:rPr lang="en-GB" dirty="0"/>
              <a:t>Define </a:t>
            </a:r>
            <a:r>
              <a:rPr lang="en-GB" dirty="0" smtClean="0"/>
              <a:t>and test a </a:t>
            </a:r>
            <a:r>
              <a:rPr lang="en-GB" dirty="0"/>
              <a:t>function that </a:t>
            </a:r>
            <a:r>
              <a:rPr lang="en-GB" dirty="0" smtClean="0"/>
              <a:t>receives </a:t>
            </a:r>
            <a:r>
              <a:rPr lang="en-GB" dirty="0"/>
              <a:t>two </a:t>
            </a:r>
            <a:r>
              <a:rPr lang="en-GB" dirty="0" smtClean="0"/>
              <a:t>integer </a:t>
            </a:r>
            <a:r>
              <a:rPr lang="en-GB" dirty="0"/>
              <a:t>numbers in </a:t>
            </a:r>
            <a:r>
              <a:rPr lang="en-GB" b="1" dirty="0"/>
              <a:t>string</a:t>
            </a:r>
            <a:r>
              <a:rPr lang="en-GB" dirty="0"/>
              <a:t> form and </a:t>
            </a:r>
            <a:r>
              <a:rPr lang="en-GB" dirty="0" smtClean="0"/>
              <a:t>computes </a:t>
            </a:r>
            <a:r>
              <a:rPr lang="en-GB" dirty="0"/>
              <a:t>their sum and </a:t>
            </a:r>
            <a:r>
              <a:rPr lang="en-GB" dirty="0" smtClean="0"/>
              <a:t>returns it to the calling program.</a:t>
            </a:r>
            <a:endParaRPr lang="en-GB" dirty="0"/>
          </a:p>
          <a:p>
            <a:r>
              <a:rPr lang="en-GB" dirty="0" smtClean="0"/>
              <a:t>Hints</a:t>
            </a:r>
            <a:r>
              <a:rPr lang="en-GB" dirty="0"/>
              <a:t>:</a:t>
            </a:r>
          </a:p>
          <a:p>
            <a:pPr lvl="1"/>
            <a:r>
              <a:rPr lang="en-GB" dirty="0" smtClean="0"/>
              <a:t>Use </a:t>
            </a:r>
            <a:r>
              <a:rPr lang="en-GB" dirty="0" err="1"/>
              <a:t>int</a:t>
            </a:r>
            <a:r>
              <a:rPr lang="en-GB" dirty="0"/>
              <a:t>() to convert a string to integer.</a:t>
            </a:r>
          </a:p>
          <a:p>
            <a:endParaRPr lang="en-GB" dirty="0"/>
          </a:p>
        </p:txBody>
      </p:sp>
    </p:spTree>
    <p:extLst>
      <p:ext uri="{BB962C8B-B14F-4D97-AF65-F5344CB8AC3E}">
        <p14:creationId xmlns:p14="http://schemas.microsoft.com/office/powerpoint/2010/main" val="343566155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 Trees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7252847"/>
              </p:ext>
            </p:extLst>
          </p:nvPr>
        </p:nvGraphicFramePr>
        <p:xfrm>
          <a:off x="467544" y="2060848"/>
          <a:ext cx="8280920" cy="4005468"/>
        </p:xfrm>
        <a:graphic>
          <a:graphicData uri="http://schemas.openxmlformats.org/drawingml/2006/table">
            <a:tbl>
              <a:tblPr/>
              <a:tblGrid>
                <a:gridCol w="2070230">
                  <a:extLst>
                    <a:ext uri="{9D8B030D-6E8A-4147-A177-3AD203B41FA5}">
                      <a16:colId xmlns:a16="http://schemas.microsoft.com/office/drawing/2014/main" xmlns="" val="20000"/>
                    </a:ext>
                  </a:extLst>
                </a:gridCol>
                <a:gridCol w="2070230">
                  <a:extLst>
                    <a:ext uri="{9D8B030D-6E8A-4147-A177-3AD203B41FA5}">
                      <a16:colId xmlns:a16="http://schemas.microsoft.com/office/drawing/2014/main" xmlns="" val="20001"/>
                    </a:ext>
                  </a:extLst>
                </a:gridCol>
                <a:gridCol w="2070230">
                  <a:extLst>
                    <a:ext uri="{9D8B030D-6E8A-4147-A177-3AD203B41FA5}">
                      <a16:colId xmlns:a16="http://schemas.microsoft.com/office/drawing/2014/main" xmlns="" val="20002"/>
                    </a:ext>
                  </a:extLst>
                </a:gridCol>
                <a:gridCol w="2070230">
                  <a:extLst>
                    <a:ext uri="{9D8B030D-6E8A-4147-A177-3AD203B41FA5}">
                      <a16:colId xmlns:a16="http://schemas.microsoft.com/office/drawing/2014/main" xmlns="" val="20003"/>
                    </a:ext>
                  </a:extLst>
                </a:gridCol>
              </a:tblGrid>
              <a:tr h="259458">
                <a:tc>
                  <a:txBody>
                    <a:bodyPr/>
                    <a:lstStyle/>
                    <a:p>
                      <a:r>
                        <a:rPr lang="en-GB" sz="2400" b="1" dirty="0"/>
                        <a:t>Infix</a:t>
                      </a:r>
                    </a:p>
                  </a:txBody>
                  <a:tcPr marL="39317" marR="39317" marT="19659" marB="19659" anchor="ctr">
                    <a:lnL>
                      <a:noFill/>
                    </a:lnL>
                    <a:lnR>
                      <a:noFill/>
                    </a:lnR>
                    <a:lnT>
                      <a:noFill/>
                    </a:lnT>
                    <a:lnB>
                      <a:noFill/>
                    </a:lnB>
                  </a:tcPr>
                </a:tc>
                <a:tc>
                  <a:txBody>
                    <a:bodyPr/>
                    <a:lstStyle/>
                    <a:p>
                      <a:r>
                        <a:rPr lang="en-GB" sz="2400" b="1" dirty="0"/>
                        <a:t>Postfix</a:t>
                      </a:r>
                    </a:p>
                  </a:txBody>
                  <a:tcPr marL="39317" marR="39317" marT="19659" marB="19659" anchor="ctr">
                    <a:lnL>
                      <a:noFill/>
                    </a:lnL>
                    <a:lnR>
                      <a:noFill/>
                    </a:lnR>
                    <a:lnT>
                      <a:noFill/>
                    </a:lnT>
                    <a:lnB>
                      <a:noFill/>
                    </a:lnB>
                  </a:tcPr>
                </a:tc>
                <a:tc>
                  <a:txBody>
                    <a:bodyPr/>
                    <a:lstStyle/>
                    <a:p>
                      <a:r>
                        <a:rPr lang="en-GB" sz="2400" b="1" dirty="0"/>
                        <a:t>Prefix</a:t>
                      </a:r>
                    </a:p>
                  </a:txBody>
                  <a:tcPr marL="39317" marR="39317" marT="19659" marB="19659" anchor="ctr">
                    <a:lnL>
                      <a:noFill/>
                    </a:lnL>
                    <a:lnR>
                      <a:noFill/>
                    </a:lnR>
                    <a:lnT>
                      <a:noFill/>
                    </a:lnT>
                    <a:lnB>
                      <a:noFill/>
                    </a:lnB>
                  </a:tcPr>
                </a:tc>
                <a:tc>
                  <a:txBody>
                    <a:bodyPr/>
                    <a:lstStyle/>
                    <a:p>
                      <a:r>
                        <a:rPr lang="en-GB" sz="2400" b="1" dirty="0"/>
                        <a:t>Notes</a:t>
                      </a:r>
                    </a:p>
                  </a:txBody>
                  <a:tcPr marL="39317" marR="39317" marT="19659" marB="19659" anchor="ctr">
                    <a:lnL>
                      <a:noFill/>
                    </a:lnL>
                    <a:lnR>
                      <a:noFill/>
                    </a:lnR>
                    <a:lnT>
                      <a:noFill/>
                    </a:lnT>
                    <a:lnB>
                      <a:noFill/>
                    </a:lnB>
                  </a:tcPr>
                </a:tc>
                <a:extLst>
                  <a:ext uri="{0D108BD9-81ED-4DB2-BD59-A6C34878D82A}">
                    <a16:rowId xmlns:a16="http://schemas.microsoft.com/office/drawing/2014/main" xmlns="" val="10000"/>
                  </a:ext>
                </a:extLst>
              </a:tr>
              <a:tr h="1327194">
                <a:tc>
                  <a:txBody>
                    <a:bodyPr/>
                    <a:lstStyle/>
                    <a:p>
                      <a:r>
                        <a:rPr lang="en-GB" sz="2400"/>
                        <a:t>A * B + C / D</a:t>
                      </a:r>
                    </a:p>
                  </a:txBody>
                  <a:tcPr marL="39317" marR="39317" marT="19659" marB="19659" anchor="ctr">
                    <a:lnL>
                      <a:noFill/>
                    </a:lnL>
                    <a:lnR>
                      <a:noFill/>
                    </a:lnR>
                    <a:lnT>
                      <a:noFill/>
                    </a:lnT>
                    <a:lnB>
                      <a:noFill/>
                    </a:lnB>
                  </a:tcPr>
                </a:tc>
                <a:tc>
                  <a:txBody>
                    <a:bodyPr/>
                    <a:lstStyle/>
                    <a:p>
                      <a:r>
                        <a:rPr lang="en-GB" sz="2400"/>
                        <a:t>A B * C D / +</a:t>
                      </a:r>
                    </a:p>
                  </a:txBody>
                  <a:tcPr marL="39317" marR="39317" marT="19659" marB="19659" anchor="ctr">
                    <a:lnL>
                      <a:noFill/>
                    </a:lnL>
                    <a:lnR>
                      <a:noFill/>
                    </a:lnR>
                    <a:lnT>
                      <a:noFill/>
                    </a:lnT>
                    <a:lnB>
                      <a:noFill/>
                    </a:lnB>
                  </a:tcPr>
                </a:tc>
                <a:tc>
                  <a:txBody>
                    <a:bodyPr/>
                    <a:lstStyle/>
                    <a:p>
                      <a:r>
                        <a:rPr lang="en-GB" sz="2400"/>
                        <a:t>+ * A B / C D</a:t>
                      </a:r>
                    </a:p>
                  </a:txBody>
                  <a:tcPr marL="39317" marR="39317" marT="19659" marB="19659" anchor="ctr">
                    <a:lnL>
                      <a:noFill/>
                    </a:lnL>
                    <a:lnR>
                      <a:noFill/>
                    </a:lnR>
                    <a:lnT>
                      <a:noFill/>
                    </a:lnT>
                    <a:lnB>
                      <a:noFill/>
                    </a:lnB>
                  </a:tcPr>
                </a:tc>
                <a:tc>
                  <a:txBody>
                    <a:bodyPr/>
                    <a:lstStyle/>
                    <a:p>
                      <a:r>
                        <a:rPr lang="en-GB" sz="2400" dirty="0"/>
                        <a:t>multiply A and </a:t>
                      </a:r>
                      <a:r>
                        <a:rPr lang="en-GB" sz="2400" dirty="0" smtClean="0"/>
                        <a:t>B, divide </a:t>
                      </a:r>
                      <a:r>
                        <a:rPr lang="en-GB" sz="2400" dirty="0"/>
                        <a:t>C by D,</a:t>
                      </a:r>
                      <a:br>
                        <a:rPr lang="en-GB" sz="2400" dirty="0"/>
                      </a:br>
                      <a:r>
                        <a:rPr lang="en-GB" sz="2400" dirty="0"/>
                        <a:t>add the results</a:t>
                      </a:r>
                    </a:p>
                  </a:txBody>
                  <a:tcPr marL="39317" marR="39317" marT="19659" marB="19659" anchor="ctr">
                    <a:lnL>
                      <a:noFill/>
                    </a:lnL>
                    <a:lnR>
                      <a:noFill/>
                    </a:lnR>
                    <a:lnT>
                      <a:noFill/>
                    </a:lnT>
                    <a:lnB>
                      <a:noFill/>
                    </a:lnB>
                  </a:tcPr>
                </a:tc>
                <a:extLst>
                  <a:ext uri="{0D108BD9-81ED-4DB2-BD59-A6C34878D82A}">
                    <a16:rowId xmlns:a16="http://schemas.microsoft.com/office/drawing/2014/main" xmlns="" val="10001"/>
                  </a:ext>
                </a:extLst>
              </a:tr>
              <a:tr h="900100">
                <a:tc>
                  <a:txBody>
                    <a:bodyPr/>
                    <a:lstStyle/>
                    <a:p>
                      <a:r>
                        <a:rPr lang="en-GB" sz="2400"/>
                        <a:t>A * (B + C) / D</a:t>
                      </a:r>
                    </a:p>
                  </a:txBody>
                  <a:tcPr marL="39317" marR="39317" marT="19659" marB="19659" anchor="ctr">
                    <a:lnL>
                      <a:noFill/>
                    </a:lnL>
                    <a:lnR>
                      <a:noFill/>
                    </a:lnR>
                    <a:lnT>
                      <a:noFill/>
                    </a:lnT>
                    <a:lnB>
                      <a:noFill/>
                    </a:lnB>
                  </a:tcPr>
                </a:tc>
                <a:tc>
                  <a:txBody>
                    <a:bodyPr/>
                    <a:lstStyle/>
                    <a:p>
                      <a:r>
                        <a:rPr lang="en-GB" sz="2400"/>
                        <a:t>A B C + * D /</a:t>
                      </a:r>
                    </a:p>
                  </a:txBody>
                  <a:tcPr marL="39317" marR="39317" marT="19659" marB="19659" anchor="ctr">
                    <a:lnL>
                      <a:noFill/>
                    </a:lnL>
                    <a:lnR>
                      <a:noFill/>
                    </a:lnR>
                    <a:lnT>
                      <a:noFill/>
                    </a:lnT>
                    <a:lnB>
                      <a:noFill/>
                    </a:lnB>
                  </a:tcPr>
                </a:tc>
                <a:tc>
                  <a:txBody>
                    <a:bodyPr/>
                    <a:lstStyle/>
                    <a:p>
                      <a:r>
                        <a:rPr lang="en-GB" sz="2400"/>
                        <a:t>/ * A + B C D</a:t>
                      </a:r>
                    </a:p>
                  </a:txBody>
                  <a:tcPr marL="39317" marR="39317" marT="19659" marB="19659" anchor="ctr">
                    <a:lnL>
                      <a:noFill/>
                    </a:lnL>
                    <a:lnR>
                      <a:noFill/>
                    </a:lnR>
                    <a:lnT>
                      <a:noFill/>
                    </a:lnT>
                    <a:lnB>
                      <a:noFill/>
                    </a:lnB>
                  </a:tcPr>
                </a:tc>
                <a:tc>
                  <a:txBody>
                    <a:bodyPr/>
                    <a:lstStyle/>
                    <a:p>
                      <a:r>
                        <a:rPr lang="en-GB" sz="2400"/>
                        <a:t>add B and C,</a:t>
                      </a:r>
                      <a:br>
                        <a:rPr lang="en-GB" sz="2400"/>
                      </a:br>
                      <a:r>
                        <a:rPr lang="en-GB" sz="2400"/>
                        <a:t>multiply by A,</a:t>
                      </a:r>
                      <a:br>
                        <a:rPr lang="en-GB" sz="2400"/>
                      </a:br>
                      <a:r>
                        <a:rPr lang="en-GB" sz="2400"/>
                        <a:t>divide by D</a:t>
                      </a:r>
                    </a:p>
                  </a:txBody>
                  <a:tcPr marL="39317" marR="39317" marT="19659" marB="19659" anchor="ctr">
                    <a:lnL>
                      <a:noFill/>
                    </a:lnL>
                    <a:lnR>
                      <a:noFill/>
                    </a:lnR>
                    <a:lnT>
                      <a:noFill/>
                    </a:lnT>
                    <a:lnB>
                      <a:noFill/>
                    </a:lnB>
                  </a:tcPr>
                </a:tc>
                <a:extLst>
                  <a:ext uri="{0D108BD9-81ED-4DB2-BD59-A6C34878D82A}">
                    <a16:rowId xmlns:a16="http://schemas.microsoft.com/office/drawing/2014/main" xmlns="" val="10002"/>
                  </a:ext>
                </a:extLst>
              </a:tr>
              <a:tr h="1113647">
                <a:tc>
                  <a:txBody>
                    <a:bodyPr/>
                    <a:lstStyle/>
                    <a:p>
                      <a:r>
                        <a:rPr lang="en-GB" sz="2400"/>
                        <a:t>A * (B + C / D)</a:t>
                      </a:r>
                    </a:p>
                  </a:txBody>
                  <a:tcPr marL="39317" marR="39317" marT="19659" marB="19659" anchor="ctr">
                    <a:lnL>
                      <a:noFill/>
                    </a:lnL>
                    <a:lnR>
                      <a:noFill/>
                    </a:lnR>
                    <a:lnT>
                      <a:noFill/>
                    </a:lnT>
                    <a:lnB>
                      <a:noFill/>
                    </a:lnB>
                  </a:tcPr>
                </a:tc>
                <a:tc>
                  <a:txBody>
                    <a:bodyPr/>
                    <a:lstStyle/>
                    <a:p>
                      <a:r>
                        <a:rPr lang="en-GB" sz="2400"/>
                        <a:t>A B C D / + *</a:t>
                      </a:r>
                    </a:p>
                  </a:txBody>
                  <a:tcPr marL="39317" marR="39317" marT="19659" marB="19659" anchor="ctr">
                    <a:lnL>
                      <a:noFill/>
                    </a:lnL>
                    <a:lnR>
                      <a:noFill/>
                    </a:lnR>
                    <a:lnT>
                      <a:noFill/>
                    </a:lnT>
                    <a:lnB>
                      <a:noFill/>
                    </a:lnB>
                  </a:tcPr>
                </a:tc>
                <a:tc>
                  <a:txBody>
                    <a:bodyPr/>
                    <a:lstStyle/>
                    <a:p>
                      <a:r>
                        <a:rPr lang="en-GB" sz="2400" dirty="0"/>
                        <a:t>* A + B / C D</a:t>
                      </a:r>
                    </a:p>
                  </a:txBody>
                  <a:tcPr marL="39317" marR="39317" marT="19659" marB="19659" anchor="ctr">
                    <a:lnL>
                      <a:noFill/>
                    </a:lnL>
                    <a:lnR>
                      <a:noFill/>
                    </a:lnR>
                    <a:lnT>
                      <a:noFill/>
                    </a:lnT>
                    <a:lnB>
                      <a:noFill/>
                    </a:lnB>
                  </a:tcPr>
                </a:tc>
                <a:tc>
                  <a:txBody>
                    <a:bodyPr/>
                    <a:lstStyle/>
                    <a:p>
                      <a:r>
                        <a:rPr lang="en-GB" sz="2400" dirty="0"/>
                        <a:t>divide C by D,</a:t>
                      </a:r>
                      <a:br>
                        <a:rPr lang="en-GB" sz="2400" dirty="0"/>
                      </a:br>
                      <a:r>
                        <a:rPr lang="en-GB" sz="2400" dirty="0"/>
                        <a:t>add B,</a:t>
                      </a:r>
                      <a:br>
                        <a:rPr lang="en-GB" sz="2400" dirty="0"/>
                      </a:br>
                      <a:r>
                        <a:rPr lang="en-GB" sz="2400" dirty="0"/>
                        <a:t>multiply by A</a:t>
                      </a:r>
                    </a:p>
                  </a:txBody>
                  <a:tcPr marL="39317" marR="39317" marT="19659" marB="19659" anchor="ctr">
                    <a:lnL>
                      <a:noFill/>
                    </a:lnL>
                    <a:lnR>
                      <a:noFill/>
                    </a:lnR>
                    <a:lnT>
                      <a:noFill/>
                    </a:lnT>
                    <a:lnB>
                      <a:noFill/>
                    </a:lnB>
                  </a:tcPr>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475675" y="1479849"/>
            <a:ext cx="3968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mj-lt"/>
                <a:cs typeface="Times New Roman" pitchFamily="18" charset="0"/>
              </a:rPr>
              <a:t>Representing Expressions</a:t>
            </a:r>
            <a:endParaRPr kumimoji="0" lang="en-US" altLang="en-US" sz="2800" b="1"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63305603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Parse Trees</a:t>
            </a:r>
            <a:endParaRPr lang="en-GB" dirty="0"/>
          </a:p>
        </p:txBody>
      </p:sp>
      <p:sp>
        <p:nvSpPr>
          <p:cNvPr id="4" name="Rectangle 1"/>
          <p:cNvSpPr>
            <a:spLocks noChangeArrowheads="1"/>
          </p:cNvSpPr>
          <p:nvPr/>
        </p:nvSpPr>
        <p:spPr bwMode="auto">
          <a:xfrm>
            <a:off x="179512" y="1452357"/>
            <a:ext cx="766851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Droid Sans"/>
                <a:cs typeface="Arial" pitchFamily="34" charset="0"/>
              </a:rPr>
              <a:t>Parse Tree for the expression 14 + 2 * 3 - 6 / 2:</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Droid Sans"/>
                <a:cs typeface="Arial" pitchFamily="34" charset="0"/>
              </a:rPr>
              <a:t>  </a:t>
            </a:r>
            <a:endParaRPr kumimoji="0" lang="en-US" altLang="en-US" sz="28200" b="0" i="0" u="none" strike="noStrike" cap="none" normalizeH="0" baseline="0" dirty="0" smtClean="0">
              <a:ln>
                <a:noFill/>
              </a:ln>
              <a:solidFill>
                <a:srgbClr val="333333"/>
              </a:solidFill>
              <a:effectLst/>
              <a:latin typeface="Droid Sans"/>
              <a:cs typeface="Arial" pitchFamily="34" charset="0"/>
            </a:endParaRPr>
          </a:p>
        </p:txBody>
      </p:sp>
      <p:pic>
        <p:nvPicPr>
          <p:cNvPr id="7170" name="Picture 2" descr="https://ruslanspivak.com/lsbasi-part7/lsbasi_part7_genptdot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55893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49147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dirty="0" smtClean="0"/>
              <a:t>Breadth (Level) First Search</a:t>
            </a:r>
          </a:p>
        </p:txBody>
      </p:sp>
      <p:sp>
        <p:nvSpPr>
          <p:cNvPr id="30723" name="Content Placeholder 2"/>
          <p:cNvSpPr>
            <a:spLocks noGrp="1"/>
          </p:cNvSpPr>
          <p:nvPr>
            <p:ph idx="1"/>
          </p:nvPr>
        </p:nvSpPr>
        <p:spPr>
          <a:xfrm>
            <a:off x="457200" y="1600200"/>
            <a:ext cx="8229600" cy="762000"/>
          </a:xfrm>
        </p:spPr>
        <p:txBody>
          <a:bodyPr>
            <a:normAutofit fontScale="85000" lnSpcReduction="20000"/>
          </a:bodyPr>
          <a:lstStyle/>
          <a:p>
            <a:r>
              <a:rPr lang="en-GB" altLang="en-US" dirty="0" smtClean="0"/>
              <a:t>This requires the assistance of another data structure – the Queue. </a:t>
            </a:r>
          </a:p>
        </p:txBody>
      </p:sp>
      <p:sp>
        <p:nvSpPr>
          <p:cNvPr id="307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BE5F8EC-41F9-4820-9BB9-D38CDED5FA0E}" type="slidenum">
              <a:rPr lang="en-US" altLang="en-US" smtClean="0">
                <a:solidFill>
                  <a:srgbClr val="898989"/>
                </a:solidFill>
              </a:rPr>
              <a:pPr eaLnBrk="1" hangingPunct="1"/>
              <a:t>232</a:t>
            </a:fld>
            <a:endParaRPr lang="en-US" altLang="en-US" smtClean="0">
              <a:solidFill>
                <a:srgbClr val="898989"/>
              </a:solidFill>
            </a:endParaRPr>
          </a:p>
        </p:txBody>
      </p:sp>
      <p:sp>
        <p:nvSpPr>
          <p:cNvPr id="30725" name="Rectangle 4"/>
          <p:cNvSpPr>
            <a:spLocks noChangeArrowheads="1"/>
          </p:cNvSpPr>
          <p:nvPr/>
        </p:nvSpPr>
        <p:spPr bwMode="auto">
          <a:xfrm>
            <a:off x="533400" y="3124200"/>
            <a:ext cx="3886200" cy="2862263"/>
          </a:xfrm>
          <a:prstGeom prst="rect">
            <a:avLst/>
          </a:prstGeom>
          <a:ln/>
        </p:spPr>
        <p:style>
          <a:lnRef idx="3">
            <a:schemeClr val="lt1"/>
          </a:lnRef>
          <a:fillRef idx="1">
            <a:schemeClr val="accent1"/>
          </a:fillRef>
          <a:effectRef idx="1">
            <a:schemeClr val="accent1"/>
          </a:effectRef>
          <a:fontRef idx="minor">
            <a:schemeClr val="lt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dirty="0" err="1">
                <a:solidFill>
                  <a:schemeClr val="bg1"/>
                </a:solidFill>
              </a:rPr>
              <a:t>def</a:t>
            </a:r>
            <a:r>
              <a:rPr lang="en-GB" altLang="en-US" dirty="0">
                <a:solidFill>
                  <a:schemeClr val="bg1"/>
                </a:solidFill>
              </a:rPr>
              <a:t> </a:t>
            </a:r>
            <a:r>
              <a:rPr lang="en-GB" altLang="en-US" dirty="0" err="1">
                <a:solidFill>
                  <a:schemeClr val="bg1"/>
                </a:solidFill>
              </a:rPr>
              <a:t>bfs</a:t>
            </a:r>
            <a:r>
              <a:rPr lang="en-GB" altLang="en-US" dirty="0">
                <a:solidFill>
                  <a:schemeClr val="bg1"/>
                </a:solidFill>
              </a:rPr>
              <a:t>(node):</a:t>
            </a:r>
          </a:p>
          <a:p>
            <a:pPr eaLnBrk="1" hangingPunct="1"/>
            <a:r>
              <a:rPr lang="en-GB" altLang="en-US" dirty="0">
                <a:solidFill>
                  <a:schemeClr val="bg1"/>
                </a:solidFill>
              </a:rPr>
              <a:t>    q=Queue()</a:t>
            </a:r>
          </a:p>
          <a:p>
            <a:pPr eaLnBrk="1" hangingPunct="1"/>
            <a:r>
              <a:rPr lang="en-GB" altLang="en-US" dirty="0">
                <a:solidFill>
                  <a:schemeClr val="bg1"/>
                </a:solidFill>
              </a:rPr>
              <a:t>    </a:t>
            </a:r>
            <a:r>
              <a:rPr lang="en-GB" altLang="en-US" dirty="0" err="1">
                <a:solidFill>
                  <a:schemeClr val="bg1"/>
                </a:solidFill>
              </a:rPr>
              <a:t>q.enqueue</a:t>
            </a:r>
            <a:r>
              <a:rPr lang="en-GB" altLang="en-US" dirty="0">
                <a:solidFill>
                  <a:schemeClr val="bg1"/>
                </a:solidFill>
              </a:rPr>
              <a:t>(node);</a:t>
            </a:r>
          </a:p>
          <a:p>
            <a:pPr eaLnBrk="1" hangingPunct="1"/>
            <a:r>
              <a:rPr lang="en-GB" altLang="en-US" dirty="0">
                <a:solidFill>
                  <a:schemeClr val="bg1"/>
                </a:solidFill>
              </a:rPr>
              <a:t>    while(not </a:t>
            </a:r>
            <a:r>
              <a:rPr lang="en-GB" altLang="en-US" dirty="0" err="1">
                <a:solidFill>
                  <a:schemeClr val="bg1"/>
                </a:solidFill>
              </a:rPr>
              <a:t>q.isEmpty</a:t>
            </a:r>
            <a:r>
              <a:rPr lang="en-GB" altLang="en-US" dirty="0">
                <a:solidFill>
                  <a:schemeClr val="bg1"/>
                </a:solidFill>
              </a:rPr>
              <a:t>())</a:t>
            </a:r>
          </a:p>
          <a:p>
            <a:pPr eaLnBrk="1" hangingPunct="1"/>
            <a:r>
              <a:rPr lang="en-GB" altLang="en-US" dirty="0">
                <a:solidFill>
                  <a:schemeClr val="bg1"/>
                </a:solidFill>
              </a:rPr>
              <a:t>          current=</a:t>
            </a:r>
            <a:r>
              <a:rPr lang="en-GB" altLang="en-US" dirty="0" err="1">
                <a:solidFill>
                  <a:schemeClr val="bg1"/>
                </a:solidFill>
              </a:rPr>
              <a:t>q.dequeue</a:t>
            </a:r>
            <a:r>
              <a:rPr lang="en-GB" altLang="en-US" dirty="0">
                <a:solidFill>
                  <a:schemeClr val="bg1"/>
                </a:solidFill>
              </a:rPr>
              <a:t>()</a:t>
            </a:r>
          </a:p>
          <a:p>
            <a:pPr eaLnBrk="1" hangingPunct="1"/>
            <a:r>
              <a:rPr lang="en-GB" altLang="en-US" dirty="0">
                <a:solidFill>
                  <a:schemeClr val="bg1"/>
                </a:solidFill>
              </a:rPr>
              <a:t>          print(</a:t>
            </a:r>
            <a:r>
              <a:rPr lang="en-GB" altLang="en-US" dirty="0" err="1">
                <a:solidFill>
                  <a:schemeClr val="bg1"/>
                </a:solidFill>
              </a:rPr>
              <a:t>current.data</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current.left</a:t>
            </a:r>
            <a:r>
              <a:rPr lang="en-GB" altLang="en-US" dirty="0">
                <a:solidFill>
                  <a:schemeClr val="bg1"/>
                </a:solidFill>
              </a:rPr>
              <a:t> </a:t>
            </a:r>
          </a:p>
          <a:p>
            <a:pPr eaLnBrk="1" hangingPunct="1"/>
            <a:r>
              <a:rPr lang="en-GB" altLang="en-US" dirty="0">
                <a:solidFill>
                  <a:schemeClr val="bg1"/>
                </a:solidFill>
              </a:rPr>
              <a:t>              </a:t>
            </a:r>
            <a:r>
              <a:rPr lang="en-GB" altLang="en-US" dirty="0" err="1">
                <a:solidFill>
                  <a:schemeClr val="bg1"/>
                </a:solidFill>
              </a:rPr>
              <a:t>q.enqueue</a:t>
            </a:r>
            <a:r>
              <a:rPr lang="en-GB" altLang="en-US" dirty="0">
                <a:solidFill>
                  <a:schemeClr val="bg1"/>
                </a:solidFill>
              </a:rPr>
              <a:t>(</a:t>
            </a:r>
            <a:r>
              <a:rPr lang="en-GB" altLang="en-US" dirty="0" err="1">
                <a:solidFill>
                  <a:schemeClr val="bg1"/>
                </a:solidFill>
              </a:rPr>
              <a:t>current.left</a:t>
            </a:r>
            <a:r>
              <a:rPr lang="en-GB" altLang="en-US" dirty="0">
                <a:solidFill>
                  <a:schemeClr val="bg1"/>
                </a:solidFill>
              </a:rPr>
              <a:t>)</a:t>
            </a:r>
          </a:p>
          <a:p>
            <a:pPr eaLnBrk="1" hangingPunct="1"/>
            <a:r>
              <a:rPr lang="en-GB" altLang="en-US" dirty="0">
                <a:solidFill>
                  <a:schemeClr val="bg1"/>
                </a:solidFill>
              </a:rPr>
              <a:t>          if </a:t>
            </a:r>
            <a:r>
              <a:rPr lang="en-GB" altLang="en-US" dirty="0" err="1">
                <a:solidFill>
                  <a:schemeClr val="bg1"/>
                </a:solidFill>
              </a:rPr>
              <a:t>current.right</a:t>
            </a:r>
            <a:endParaRPr lang="en-GB" altLang="en-US" dirty="0">
              <a:solidFill>
                <a:schemeClr val="bg1"/>
              </a:solidFill>
            </a:endParaRPr>
          </a:p>
          <a:p>
            <a:pPr eaLnBrk="1" hangingPunct="1"/>
            <a:r>
              <a:rPr lang="en-GB" altLang="en-US" dirty="0">
                <a:solidFill>
                  <a:schemeClr val="bg1"/>
                </a:solidFill>
              </a:rPr>
              <a:t>              </a:t>
            </a:r>
            <a:r>
              <a:rPr lang="en-GB" altLang="en-US" dirty="0" err="1">
                <a:solidFill>
                  <a:schemeClr val="bg1"/>
                </a:solidFill>
              </a:rPr>
              <a:t>q.enqueue</a:t>
            </a:r>
            <a:r>
              <a:rPr lang="en-GB" altLang="en-US" dirty="0">
                <a:solidFill>
                  <a:schemeClr val="bg1"/>
                </a:solidFill>
              </a:rPr>
              <a:t>(</a:t>
            </a:r>
            <a:r>
              <a:rPr lang="en-GB" altLang="en-US" dirty="0" err="1">
                <a:solidFill>
                  <a:schemeClr val="bg1"/>
                </a:solidFill>
              </a:rPr>
              <a:t>current.right</a:t>
            </a:r>
            <a:r>
              <a:rPr lang="en-GB" altLang="en-US" dirty="0">
                <a:solidFill>
                  <a:schemeClr val="bg1"/>
                </a:solidFill>
              </a:rPr>
              <a:t>) </a:t>
            </a:r>
          </a:p>
        </p:txBody>
      </p:sp>
      <p:sp>
        <p:nvSpPr>
          <p:cNvPr id="15" name="Oval 14"/>
          <p:cNvSpPr/>
          <p:nvPr/>
        </p:nvSpPr>
        <p:spPr>
          <a:xfrm>
            <a:off x="6184302" y="211655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4</a:t>
            </a:r>
          </a:p>
        </p:txBody>
      </p:sp>
      <p:sp>
        <p:nvSpPr>
          <p:cNvPr id="16" name="Oval 15"/>
          <p:cNvSpPr/>
          <p:nvPr/>
        </p:nvSpPr>
        <p:spPr>
          <a:xfrm>
            <a:off x="5041302" y="275155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2</a:t>
            </a:r>
          </a:p>
        </p:txBody>
      </p:sp>
      <p:sp>
        <p:nvSpPr>
          <p:cNvPr id="17" name="Oval 16"/>
          <p:cNvSpPr/>
          <p:nvPr/>
        </p:nvSpPr>
        <p:spPr>
          <a:xfrm>
            <a:off x="7228877" y="272615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smtClean="0"/>
              <a:t>7</a:t>
            </a:r>
            <a:endParaRPr lang="en-GB" dirty="0"/>
          </a:p>
        </p:txBody>
      </p:sp>
      <p:sp>
        <p:nvSpPr>
          <p:cNvPr id="18" name="Oval 17"/>
          <p:cNvSpPr/>
          <p:nvPr/>
        </p:nvSpPr>
        <p:spPr>
          <a:xfrm>
            <a:off x="6647852" y="347545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5</a:t>
            </a:r>
          </a:p>
        </p:txBody>
      </p:sp>
      <p:sp>
        <p:nvSpPr>
          <p:cNvPr id="19" name="Oval 18"/>
          <p:cNvSpPr/>
          <p:nvPr/>
        </p:nvSpPr>
        <p:spPr>
          <a:xfrm>
            <a:off x="7933727" y="34865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a:t>
            </a:r>
          </a:p>
        </p:txBody>
      </p:sp>
      <p:cxnSp>
        <p:nvCxnSpPr>
          <p:cNvPr id="20" name="Straight Connector 19"/>
          <p:cNvCxnSpPr>
            <a:stCxn id="15" idx="2"/>
            <a:endCxn id="16" idx="7"/>
          </p:cNvCxnSpPr>
          <p:nvPr/>
        </p:nvCxnSpPr>
        <p:spPr>
          <a:xfrm flipH="1">
            <a:off x="5368327" y="2307055"/>
            <a:ext cx="815975" cy="50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6"/>
            <a:endCxn id="17" idx="1"/>
          </p:cNvCxnSpPr>
          <p:nvPr/>
        </p:nvCxnSpPr>
        <p:spPr>
          <a:xfrm>
            <a:off x="6565302" y="2307055"/>
            <a:ext cx="717550" cy="47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3"/>
            <a:endCxn id="18" idx="7"/>
          </p:cNvCxnSpPr>
          <p:nvPr/>
        </p:nvCxnSpPr>
        <p:spPr>
          <a:xfrm flipH="1">
            <a:off x="6974877" y="3051593"/>
            <a:ext cx="307975"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5"/>
            <a:endCxn id="19" idx="1"/>
          </p:cNvCxnSpPr>
          <p:nvPr/>
        </p:nvCxnSpPr>
        <p:spPr>
          <a:xfrm>
            <a:off x="7552727" y="3051593"/>
            <a:ext cx="438150" cy="490537"/>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076056" y="4797152"/>
            <a:ext cx="121219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4, 2, 7, 5, 9</a:t>
            </a:r>
            <a:endParaRPr lang="en-GB" dirty="0"/>
          </a:p>
        </p:txBody>
      </p:sp>
      <p:sp>
        <p:nvSpPr>
          <p:cNvPr id="3" name="TextBox 2"/>
          <p:cNvSpPr txBox="1"/>
          <p:nvPr/>
        </p:nvSpPr>
        <p:spPr>
          <a:xfrm>
            <a:off x="4704017" y="5476581"/>
            <a:ext cx="426866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smtClean="0"/>
              <a:t>Used by many algorithms, notably in search</a:t>
            </a:r>
          </a:p>
          <a:p>
            <a:r>
              <a:rPr lang="en-GB" dirty="0" smtClean="0"/>
              <a:t>crawlers and in finding shortest paths </a:t>
            </a:r>
            <a:endParaRPr lang="en-GB" dirty="0"/>
          </a:p>
        </p:txBody>
      </p:sp>
    </p:spTree>
    <p:extLst>
      <p:ext uri="{BB962C8B-B14F-4D97-AF65-F5344CB8AC3E}">
        <p14:creationId xmlns:p14="http://schemas.microsoft.com/office/powerpoint/2010/main" val="252461135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Graph Talk</a:t>
            </a:r>
            <a:endParaRPr lang="en-GB" dirty="0"/>
          </a:p>
        </p:txBody>
      </p:sp>
      <p:sp>
        <p:nvSpPr>
          <p:cNvPr id="3" name="Content Placeholder 2"/>
          <p:cNvSpPr>
            <a:spLocks noGrp="1"/>
          </p:cNvSpPr>
          <p:nvPr>
            <p:ph idx="1"/>
          </p:nvPr>
        </p:nvSpPr>
        <p:spPr>
          <a:xfrm>
            <a:off x="467544" y="1268760"/>
            <a:ext cx="8229600" cy="4525963"/>
          </a:xfrm>
        </p:spPr>
        <p:txBody>
          <a:bodyPr>
            <a:normAutofit fontScale="85000" lnSpcReduction="20000"/>
          </a:bodyPr>
          <a:lstStyle/>
          <a:p>
            <a:r>
              <a:rPr lang="en-GB" dirty="0" smtClean="0"/>
              <a:t>A </a:t>
            </a:r>
            <a:r>
              <a:rPr lang="en-GB" b="1" dirty="0" smtClean="0"/>
              <a:t>vertex</a:t>
            </a:r>
            <a:r>
              <a:rPr lang="en-GB" dirty="0" smtClean="0"/>
              <a:t> (or node) generally has a </a:t>
            </a:r>
            <a:r>
              <a:rPr lang="en-GB" b="1" dirty="0" smtClean="0"/>
              <a:t>name</a:t>
            </a:r>
            <a:r>
              <a:rPr lang="en-GB" dirty="0" smtClean="0"/>
              <a:t> (or </a:t>
            </a:r>
            <a:r>
              <a:rPr lang="en-GB" b="1" dirty="0" smtClean="0"/>
              <a:t>key</a:t>
            </a:r>
            <a:r>
              <a:rPr lang="en-GB" dirty="0" smtClean="0"/>
              <a:t>)and additional information known as the </a:t>
            </a:r>
            <a:r>
              <a:rPr lang="en-GB" b="1" dirty="0" smtClean="0"/>
              <a:t>payload</a:t>
            </a:r>
            <a:r>
              <a:rPr lang="en-GB" dirty="0" smtClean="0"/>
              <a:t>.</a:t>
            </a:r>
          </a:p>
          <a:p>
            <a:r>
              <a:rPr lang="en-GB" dirty="0" smtClean="0"/>
              <a:t>An </a:t>
            </a:r>
            <a:r>
              <a:rPr lang="en-GB" b="1" dirty="0" smtClean="0"/>
              <a:t>edge</a:t>
            </a:r>
            <a:r>
              <a:rPr lang="en-GB" dirty="0" smtClean="0"/>
              <a:t> (or arc) connects two vertices to show that there is a relationship between them. Edges may be one-way or two-way. If the edges in a graph are all one-way, we say that the graph is a directed graph, or a digraph. </a:t>
            </a:r>
          </a:p>
          <a:p>
            <a:r>
              <a:rPr lang="en-GB" dirty="0" smtClean="0"/>
              <a:t>Edges may be </a:t>
            </a:r>
            <a:r>
              <a:rPr lang="en-GB" b="1" dirty="0" smtClean="0"/>
              <a:t>weighted</a:t>
            </a:r>
            <a:r>
              <a:rPr lang="en-GB" dirty="0" smtClean="0"/>
              <a:t> to show that there is a cost to go from one vertex to another. For example in a graph of roads that connect one city to another, the weight on the edge might represent the distance between the two cities.</a:t>
            </a:r>
            <a:endParaRPr lang="en-GB" dirty="0"/>
          </a:p>
        </p:txBody>
      </p:sp>
    </p:spTree>
    <p:extLst>
      <p:ext uri="{BB962C8B-B14F-4D97-AF65-F5344CB8AC3E}">
        <p14:creationId xmlns:p14="http://schemas.microsoft.com/office/powerpoint/2010/main" val="285406636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Talk</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a:t>
            </a:r>
            <a:r>
              <a:rPr lang="en-GB" b="1" dirty="0" smtClean="0"/>
              <a:t>path</a:t>
            </a:r>
            <a:r>
              <a:rPr lang="en-GB" dirty="0" smtClean="0"/>
              <a:t> in a graph is a sequence of vertices that are connected by edges. The unweighted path length is the number of edges in the path. The weighted path length is the sum of the weights of all the edges in the path. </a:t>
            </a:r>
          </a:p>
          <a:p>
            <a:r>
              <a:rPr lang="en-GB" dirty="0" smtClean="0"/>
              <a:t>A </a:t>
            </a:r>
            <a:r>
              <a:rPr lang="en-GB" b="1" dirty="0" smtClean="0"/>
              <a:t>cycle</a:t>
            </a:r>
            <a:r>
              <a:rPr lang="en-GB" dirty="0" smtClean="0"/>
              <a:t> in a directed graph is a path that starts and ends at the same vertex. A graph with no cycles is called an </a:t>
            </a:r>
            <a:r>
              <a:rPr lang="en-GB" b="1" dirty="0" smtClean="0"/>
              <a:t>acyclic graph</a:t>
            </a:r>
            <a:r>
              <a:rPr lang="en-GB" dirty="0" smtClean="0"/>
              <a:t>. A directed graph with no cycles is called a </a:t>
            </a:r>
            <a:r>
              <a:rPr lang="en-GB" b="1" dirty="0" smtClean="0"/>
              <a:t>directed acyclic graph </a:t>
            </a:r>
            <a:r>
              <a:rPr lang="en-GB" dirty="0" smtClean="0"/>
              <a:t>or a </a:t>
            </a:r>
            <a:r>
              <a:rPr lang="en-GB" b="1" dirty="0" smtClean="0"/>
              <a:t>DAG</a:t>
            </a:r>
            <a:r>
              <a:rPr lang="en-GB" dirty="0" smtClean="0"/>
              <a:t>. </a:t>
            </a:r>
            <a:endParaRPr lang="en-GB" dirty="0"/>
          </a:p>
        </p:txBody>
      </p:sp>
    </p:spTree>
    <p:extLst>
      <p:ext uri="{BB962C8B-B14F-4D97-AF65-F5344CB8AC3E}">
        <p14:creationId xmlns:p14="http://schemas.microsoft.com/office/powerpoint/2010/main" val="285747804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Graph ADT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37188806"/>
              </p:ext>
            </p:extLst>
          </p:nvPr>
        </p:nvGraphicFramePr>
        <p:xfrm>
          <a:off x="691491" y="1579417"/>
          <a:ext cx="8063593" cy="4434351"/>
        </p:xfrm>
        <a:graphic>
          <a:graphicData uri="http://schemas.openxmlformats.org/drawingml/2006/table">
            <a:tbl>
              <a:tblPr firstRow="1" bandRow="1">
                <a:tableStyleId>{5C22544A-7EE6-4342-B048-85BDC9FD1C3A}</a:tableStyleId>
              </a:tblPr>
              <a:tblGrid>
                <a:gridCol w="2710790">
                  <a:extLst>
                    <a:ext uri="{9D8B030D-6E8A-4147-A177-3AD203B41FA5}">
                      <a16:colId xmlns:a16="http://schemas.microsoft.com/office/drawing/2014/main" xmlns="" val="20000"/>
                    </a:ext>
                  </a:extLst>
                </a:gridCol>
                <a:gridCol w="5352803">
                  <a:extLst>
                    <a:ext uri="{9D8B030D-6E8A-4147-A177-3AD203B41FA5}">
                      <a16:colId xmlns:a16="http://schemas.microsoft.com/office/drawing/2014/main" xmlns="" val="20001"/>
                    </a:ext>
                  </a:extLst>
                </a:gridCol>
              </a:tblGrid>
              <a:tr h="380385">
                <a:tc>
                  <a:txBody>
                    <a:bodyPr/>
                    <a:lstStyle/>
                    <a:p>
                      <a:r>
                        <a:rPr lang="en-GB" dirty="0" smtClean="0"/>
                        <a:t>Method/Operator</a:t>
                      </a:r>
                      <a:endParaRPr lang="en-GB" dirty="0"/>
                    </a:p>
                  </a:txBody>
                  <a:tcPr marL="68580" marR="68580"/>
                </a:tc>
                <a:tc>
                  <a:txBody>
                    <a:bodyPr/>
                    <a:lstStyle/>
                    <a:p>
                      <a:r>
                        <a:rPr lang="en-GB" dirty="0" smtClean="0"/>
                        <a:t>Description</a:t>
                      </a:r>
                      <a:endParaRPr lang="en-GB" dirty="0"/>
                    </a:p>
                  </a:txBody>
                  <a:tcPr marL="68580" marR="68580"/>
                </a:tc>
                <a:extLst>
                  <a:ext uri="{0D108BD9-81ED-4DB2-BD59-A6C34878D82A}">
                    <a16:rowId xmlns:a16="http://schemas.microsoft.com/office/drawing/2014/main" xmlns="" val="10000"/>
                  </a:ext>
                </a:extLst>
              </a:tr>
              <a:tr h="380385">
                <a:tc>
                  <a:txBody>
                    <a:bodyPr/>
                    <a:lstStyle/>
                    <a:p>
                      <a:r>
                        <a:rPr lang="en-GB" dirty="0" smtClean="0"/>
                        <a:t>Graph()</a:t>
                      </a:r>
                      <a:endParaRPr lang="en-GB" dirty="0"/>
                    </a:p>
                  </a:txBody>
                  <a:tcPr marL="68580" marR="68580"/>
                </a:tc>
                <a:tc>
                  <a:txBody>
                    <a:bodyPr/>
                    <a:lstStyle/>
                    <a:p>
                      <a:r>
                        <a:rPr lang="en-GB" dirty="0" smtClean="0"/>
                        <a:t>creates a new, empty graph.</a:t>
                      </a:r>
                    </a:p>
                  </a:txBody>
                  <a:tcPr marL="68580" marR="68580"/>
                </a:tc>
                <a:extLst>
                  <a:ext uri="{0D108BD9-81ED-4DB2-BD59-A6C34878D82A}">
                    <a16:rowId xmlns:a16="http://schemas.microsoft.com/office/drawing/2014/main" xmlns="" val="10001"/>
                  </a:ext>
                </a:extLst>
              </a:tr>
              <a:tr h="380385">
                <a:tc>
                  <a:txBody>
                    <a:bodyPr/>
                    <a:lstStyle/>
                    <a:p>
                      <a:r>
                        <a:rPr lang="en-GB" dirty="0" err="1" smtClean="0"/>
                        <a:t>addVertex</a:t>
                      </a:r>
                      <a:r>
                        <a:rPr lang="en-GB" dirty="0" smtClean="0"/>
                        <a:t>(</a:t>
                      </a:r>
                      <a:r>
                        <a:rPr lang="en-GB" dirty="0" err="1" smtClean="0"/>
                        <a:t>vert</a:t>
                      </a:r>
                      <a:r>
                        <a:rPr lang="en-GB" dirty="0" smtClean="0"/>
                        <a:t>) </a:t>
                      </a:r>
                      <a:endParaRPr lang="en-GB" dirty="0"/>
                    </a:p>
                  </a:txBody>
                  <a:tcPr marL="68580" marR="68580"/>
                </a:tc>
                <a:tc>
                  <a:txBody>
                    <a:bodyPr/>
                    <a:lstStyle/>
                    <a:p>
                      <a:r>
                        <a:rPr lang="en-GB" dirty="0" smtClean="0"/>
                        <a:t>adds an instance of Vertex to the graph.</a:t>
                      </a:r>
                    </a:p>
                  </a:txBody>
                  <a:tcPr marL="68580" marR="68580"/>
                </a:tc>
                <a:extLst>
                  <a:ext uri="{0D108BD9-81ED-4DB2-BD59-A6C34878D82A}">
                    <a16:rowId xmlns:a16="http://schemas.microsoft.com/office/drawing/2014/main" xmlns="" val="10002"/>
                  </a:ext>
                </a:extLst>
              </a:tr>
              <a:tr h="656555">
                <a:tc>
                  <a:txBody>
                    <a:bodyPr/>
                    <a:lstStyle/>
                    <a:p>
                      <a:r>
                        <a:rPr lang="en-GB" dirty="0" err="1" smtClean="0"/>
                        <a:t>addEdge</a:t>
                      </a:r>
                      <a:r>
                        <a:rPr lang="en-GB" dirty="0" smtClean="0"/>
                        <a:t>(</a:t>
                      </a:r>
                      <a:r>
                        <a:rPr lang="en-GB" dirty="0" err="1" smtClean="0"/>
                        <a:t>fromVert</a:t>
                      </a:r>
                      <a:r>
                        <a:rPr lang="en-GB" dirty="0" smtClean="0"/>
                        <a:t>, </a:t>
                      </a:r>
                      <a:r>
                        <a:rPr lang="en-GB" dirty="0" err="1" smtClean="0"/>
                        <a:t>toVert</a:t>
                      </a:r>
                      <a:r>
                        <a:rPr lang="en-GB" dirty="0" smtClean="0"/>
                        <a:t>) </a:t>
                      </a:r>
                      <a:endParaRPr lang="en-GB" dirty="0"/>
                    </a:p>
                  </a:txBody>
                  <a:tcPr marL="68580" marR="68580"/>
                </a:tc>
                <a:tc>
                  <a:txBody>
                    <a:bodyPr/>
                    <a:lstStyle/>
                    <a:p>
                      <a:r>
                        <a:rPr lang="en-GB" dirty="0" smtClean="0"/>
                        <a:t>adds a new, directed edge to the graph that connects two vertices.</a:t>
                      </a:r>
                    </a:p>
                  </a:txBody>
                  <a:tcPr marL="68580" marR="68580"/>
                </a:tc>
                <a:extLst>
                  <a:ext uri="{0D108BD9-81ED-4DB2-BD59-A6C34878D82A}">
                    <a16:rowId xmlns:a16="http://schemas.microsoft.com/office/drawing/2014/main" xmlns="" val="10003"/>
                  </a:ext>
                </a:extLst>
              </a:tr>
              <a:tr h="656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addEdge</a:t>
                      </a:r>
                      <a:r>
                        <a:rPr lang="en-GB" dirty="0" smtClean="0"/>
                        <a:t>(</a:t>
                      </a:r>
                      <a:r>
                        <a:rPr lang="en-GB" dirty="0" err="1" smtClean="0"/>
                        <a:t>fromVert</a:t>
                      </a:r>
                      <a:r>
                        <a:rPr lang="en-GB" dirty="0" smtClean="0"/>
                        <a:t>, </a:t>
                      </a:r>
                      <a:r>
                        <a:rPr lang="en-GB" dirty="0" err="1" smtClean="0"/>
                        <a:t>toVert</a:t>
                      </a:r>
                      <a:r>
                        <a:rPr lang="en-GB" dirty="0" smtClean="0"/>
                        <a:t>, weight) </a:t>
                      </a:r>
                    </a:p>
                  </a:txBody>
                  <a:tcPr marL="68580" marR="68580"/>
                </a:tc>
                <a:tc>
                  <a:txBody>
                    <a:bodyPr/>
                    <a:lstStyle/>
                    <a:p>
                      <a:r>
                        <a:rPr lang="en-GB" dirty="0" smtClean="0"/>
                        <a:t>adds a new, weighted, directed edge to the graph that connects two vertices.</a:t>
                      </a:r>
                    </a:p>
                  </a:txBody>
                  <a:tcPr marL="68580" marR="68580"/>
                </a:tc>
                <a:extLst>
                  <a:ext uri="{0D108BD9-81ED-4DB2-BD59-A6C34878D82A}">
                    <a16:rowId xmlns:a16="http://schemas.microsoft.com/office/drawing/2014/main" xmlns="" val="10004"/>
                  </a:ext>
                </a:extLst>
              </a:tr>
              <a:tr h="380385">
                <a:tc>
                  <a:txBody>
                    <a:bodyPr/>
                    <a:lstStyle/>
                    <a:p>
                      <a:r>
                        <a:rPr lang="en-GB" dirty="0" err="1" smtClean="0"/>
                        <a:t>getVertex</a:t>
                      </a:r>
                      <a:r>
                        <a:rPr lang="en-GB" dirty="0" smtClean="0"/>
                        <a:t>(</a:t>
                      </a:r>
                      <a:r>
                        <a:rPr lang="en-GB" dirty="0" err="1" smtClean="0"/>
                        <a:t>vertKey</a:t>
                      </a:r>
                      <a:r>
                        <a:rPr lang="en-GB" dirty="0" smtClean="0"/>
                        <a:t>) </a:t>
                      </a:r>
                      <a:endParaRPr lang="en-GB" dirty="0"/>
                    </a:p>
                  </a:txBody>
                  <a:tcPr marL="68580" marR="68580"/>
                </a:tc>
                <a:tc>
                  <a:txBody>
                    <a:bodyPr/>
                    <a:lstStyle/>
                    <a:p>
                      <a:r>
                        <a:rPr lang="en-GB" dirty="0" smtClean="0"/>
                        <a:t>finds the vertex in the graph named </a:t>
                      </a:r>
                      <a:r>
                        <a:rPr lang="en-GB" dirty="0" err="1" smtClean="0"/>
                        <a:t>vertKey</a:t>
                      </a:r>
                      <a:r>
                        <a:rPr lang="en-GB" dirty="0" smtClean="0"/>
                        <a:t>.</a:t>
                      </a:r>
                      <a:endParaRPr lang="en-GB" dirty="0"/>
                    </a:p>
                  </a:txBody>
                  <a:tcPr marL="68580" marR="68580"/>
                </a:tc>
                <a:extLst>
                  <a:ext uri="{0D108BD9-81ED-4DB2-BD59-A6C34878D82A}">
                    <a16:rowId xmlns:a16="http://schemas.microsoft.com/office/drawing/2014/main" xmlns="" val="10005"/>
                  </a:ext>
                </a:extLst>
              </a:tr>
              <a:tr h="380385">
                <a:tc>
                  <a:txBody>
                    <a:bodyPr/>
                    <a:lstStyle/>
                    <a:p>
                      <a:r>
                        <a:rPr lang="en-GB" dirty="0" err="1" smtClean="0"/>
                        <a:t>getVertices</a:t>
                      </a:r>
                      <a:r>
                        <a:rPr lang="en-GB" dirty="0" smtClean="0"/>
                        <a:t>() </a:t>
                      </a:r>
                      <a:endParaRPr lang="en-GB" dirty="0"/>
                    </a:p>
                  </a:txBody>
                  <a:tcPr marL="68580" marR="68580"/>
                </a:tc>
                <a:tc>
                  <a:txBody>
                    <a:bodyPr/>
                    <a:lstStyle/>
                    <a:p>
                      <a:r>
                        <a:rPr lang="en-GB" dirty="0" smtClean="0"/>
                        <a:t>returns the list of all vertices in the graph.</a:t>
                      </a:r>
                      <a:endParaRPr lang="en-GB" dirty="0"/>
                    </a:p>
                  </a:txBody>
                  <a:tcPr marL="68580" marR="68580"/>
                </a:tc>
                <a:extLst>
                  <a:ext uri="{0D108BD9-81ED-4DB2-BD59-A6C34878D82A}">
                    <a16:rowId xmlns:a16="http://schemas.microsoft.com/office/drawing/2014/main" xmlns="" val="10006"/>
                  </a:ext>
                </a:extLst>
              </a:tr>
              <a:tr h="1219316">
                <a:tc>
                  <a:txBody>
                    <a:bodyPr/>
                    <a:lstStyle/>
                    <a:p>
                      <a:r>
                        <a:rPr lang="en-GB" dirty="0" smtClean="0"/>
                        <a:t>in</a:t>
                      </a:r>
                      <a:endParaRPr lang="en-GB" dirty="0"/>
                    </a:p>
                  </a:txBody>
                  <a:tcPr marL="68580" marR="68580"/>
                </a:tc>
                <a:tc>
                  <a:txBody>
                    <a:bodyPr/>
                    <a:lstStyle/>
                    <a:p>
                      <a:r>
                        <a:rPr lang="en-GB" dirty="0" smtClean="0"/>
                        <a:t>returns True for a statement of the form vertex in graph, if the given vertex is in the graph, False otherwise.</a:t>
                      </a:r>
                    </a:p>
                    <a:p>
                      <a:endParaRPr lang="en-GB" dirty="0"/>
                    </a:p>
                  </a:txBody>
                  <a:tcPr marL="68580" marR="6858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169192579"/>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(Undirected) Graph:</a:t>
            </a:r>
            <a:endParaRPr lang="en-GB" dirty="0"/>
          </a:p>
        </p:txBody>
      </p:sp>
      <p:sp>
        <p:nvSpPr>
          <p:cNvPr id="4" name="Rectangle 3"/>
          <p:cNvSpPr/>
          <p:nvPr/>
        </p:nvSpPr>
        <p:spPr>
          <a:xfrm>
            <a:off x="798059" y="1629566"/>
            <a:ext cx="3773941" cy="17543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graph = {'A': {'B', 'C'},</a:t>
            </a:r>
          </a:p>
          <a:p>
            <a:r>
              <a:rPr lang="en-GB" dirty="0" smtClean="0"/>
              <a:t>         'B': {'A', 'D', 'E'},</a:t>
            </a:r>
          </a:p>
          <a:p>
            <a:r>
              <a:rPr lang="en-GB" dirty="0" smtClean="0"/>
              <a:t>         'C': {'A', 'F'},</a:t>
            </a:r>
          </a:p>
          <a:p>
            <a:r>
              <a:rPr lang="en-GB" dirty="0" smtClean="0"/>
              <a:t>         'D': {'B'},</a:t>
            </a:r>
          </a:p>
          <a:p>
            <a:r>
              <a:rPr lang="en-GB" dirty="0" smtClean="0"/>
              <a:t>         'E': {'B', 'F'},</a:t>
            </a:r>
          </a:p>
          <a:p>
            <a:r>
              <a:rPr lang="en-GB" dirty="0" smtClean="0"/>
              <a:t>         'F': {'C', 'E'}}</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059" y="2060848"/>
            <a:ext cx="1907381"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98059" y="4149080"/>
            <a:ext cx="4282391"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dirty="0" smtClean="0"/>
              <a:t>This represents a graph as a dictionary. The</a:t>
            </a:r>
          </a:p>
          <a:p>
            <a:r>
              <a:rPr lang="en-GB" dirty="0"/>
              <a:t>v</a:t>
            </a:r>
            <a:r>
              <a:rPr lang="en-GB" dirty="0" smtClean="0"/>
              <a:t>alue of each element of the dictionary is a </a:t>
            </a:r>
          </a:p>
          <a:p>
            <a:r>
              <a:rPr lang="en-GB" dirty="0" smtClean="0">
                <a:solidFill>
                  <a:srgbClr val="FFFF00"/>
                </a:solidFill>
              </a:rPr>
              <a:t>Set</a:t>
            </a:r>
            <a:r>
              <a:rPr lang="en-GB" dirty="0" smtClean="0"/>
              <a:t> of the adjacent node Keys</a:t>
            </a:r>
            <a:endParaRPr lang="en-GB" dirty="0"/>
          </a:p>
        </p:txBody>
      </p:sp>
    </p:spTree>
    <p:extLst>
      <p:ext uri="{BB962C8B-B14F-4D97-AF65-F5344CB8AC3E}">
        <p14:creationId xmlns:p14="http://schemas.microsoft.com/office/powerpoint/2010/main" val="234284791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There are two basic approaches – the </a:t>
            </a:r>
            <a:r>
              <a:rPr lang="en-GB" b="1" i="1" dirty="0" smtClean="0"/>
              <a:t>Adjacency Matrix</a:t>
            </a:r>
            <a:r>
              <a:rPr lang="en-GB" dirty="0" smtClean="0"/>
              <a:t> and the </a:t>
            </a:r>
            <a:r>
              <a:rPr lang="en-GB" b="1" i="1" dirty="0" smtClean="0"/>
              <a:t>Adjacency List</a:t>
            </a:r>
            <a:endParaRPr lang="en-GB" b="1" dirty="0" smtClean="0"/>
          </a:p>
          <a:p>
            <a:r>
              <a:rPr lang="en-GB" dirty="0" smtClean="0"/>
              <a:t>The former represents vertices in a 2D matrix. This approach can be wasteful, especially for graphs that are sparsely connected</a:t>
            </a:r>
          </a:p>
          <a:p>
            <a:r>
              <a:rPr lang="en-GB" dirty="0" smtClean="0"/>
              <a:t>A more space-efficient way to implement a sparsely connected graph is to use an adjacency list. A list of all the vertices in the Graph object is maintained. Each vertex object maintains a list of the vertices to which it is connected. </a:t>
            </a:r>
          </a:p>
          <a:p>
            <a:endParaRPr lang="en-GB" dirty="0" smtClean="0"/>
          </a:p>
          <a:p>
            <a:endParaRPr lang="en-GB" dirty="0"/>
          </a:p>
        </p:txBody>
      </p:sp>
    </p:spTree>
    <p:extLst>
      <p:ext uri="{BB962C8B-B14F-4D97-AF65-F5344CB8AC3E}">
        <p14:creationId xmlns:p14="http://schemas.microsoft.com/office/powerpoint/2010/main" val="334261598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968" y="116632"/>
            <a:ext cx="4364924" cy="831626"/>
          </a:xfrm>
        </p:spPr>
        <p:txBody>
          <a:bodyPr/>
          <a:lstStyle/>
          <a:p>
            <a:r>
              <a:rPr lang="en-GB" dirty="0" smtClean="0"/>
              <a:t>Vertex Class</a:t>
            </a:r>
            <a:endParaRPr lang="en-GB" dirty="0"/>
          </a:p>
        </p:txBody>
      </p:sp>
      <p:sp>
        <p:nvSpPr>
          <p:cNvPr id="4" name="Rectangle 3"/>
          <p:cNvSpPr/>
          <p:nvPr/>
        </p:nvSpPr>
        <p:spPr>
          <a:xfrm>
            <a:off x="323528" y="1124744"/>
            <a:ext cx="7244690" cy="535531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class Vertex:</a:t>
            </a:r>
          </a:p>
          <a:p>
            <a:r>
              <a:rPr lang="en-GB" dirty="0"/>
              <a:t>    </a:t>
            </a:r>
            <a:r>
              <a:rPr lang="en-GB" dirty="0" err="1"/>
              <a:t>def</a:t>
            </a:r>
            <a:r>
              <a:rPr lang="en-GB" dirty="0"/>
              <a:t> __</a:t>
            </a:r>
            <a:r>
              <a:rPr lang="en-GB" dirty="0" err="1"/>
              <a:t>init</a:t>
            </a:r>
            <a:r>
              <a:rPr lang="en-GB" dirty="0"/>
              <a:t>__(self, </a:t>
            </a:r>
            <a:r>
              <a:rPr lang="en-GB" dirty="0" smtClean="0"/>
              <a:t>id):</a:t>
            </a:r>
            <a:endParaRPr lang="en-GB" dirty="0"/>
          </a:p>
          <a:p>
            <a:r>
              <a:rPr lang="en-GB" dirty="0"/>
              <a:t>        self.id = </a:t>
            </a:r>
            <a:r>
              <a:rPr lang="en-GB" dirty="0" smtClean="0"/>
              <a:t>id</a:t>
            </a:r>
            <a:endParaRPr lang="en-GB" dirty="0"/>
          </a:p>
          <a:p>
            <a:r>
              <a:rPr lang="en-GB" dirty="0"/>
              <a:t>        </a:t>
            </a:r>
            <a:r>
              <a:rPr lang="en-GB" dirty="0" err="1"/>
              <a:t>self.adjacent</a:t>
            </a:r>
            <a:r>
              <a:rPr lang="en-GB" dirty="0"/>
              <a:t> = </a:t>
            </a:r>
            <a:r>
              <a:rPr lang="en-GB" dirty="0" smtClean="0"/>
              <a:t>{} 	# Adjacency list represented by Set</a:t>
            </a:r>
          </a:p>
          <a:p>
            <a:endParaRPr lang="en-GB" dirty="0"/>
          </a:p>
          <a:p>
            <a:r>
              <a:rPr lang="en-GB" dirty="0"/>
              <a:t>    </a:t>
            </a:r>
            <a:r>
              <a:rPr lang="en-GB" dirty="0" err="1"/>
              <a:t>def</a:t>
            </a:r>
            <a:r>
              <a:rPr lang="en-GB" dirty="0"/>
              <a:t> __</a:t>
            </a:r>
            <a:r>
              <a:rPr lang="en-GB" dirty="0" err="1"/>
              <a:t>str</a:t>
            </a:r>
            <a:r>
              <a:rPr lang="en-GB" dirty="0"/>
              <a:t>__(self):</a:t>
            </a:r>
          </a:p>
          <a:p>
            <a:r>
              <a:rPr lang="en-GB" dirty="0"/>
              <a:t>        return </a:t>
            </a:r>
            <a:r>
              <a:rPr lang="en-GB" dirty="0" err="1"/>
              <a:t>str</a:t>
            </a:r>
            <a:r>
              <a:rPr lang="en-GB" dirty="0"/>
              <a:t>(self.id) + ' adjacent: ' + </a:t>
            </a:r>
            <a:r>
              <a:rPr lang="en-GB" dirty="0" err="1"/>
              <a:t>str</a:t>
            </a:r>
            <a:r>
              <a:rPr lang="en-GB" dirty="0"/>
              <a:t>([x.id for x in </a:t>
            </a:r>
            <a:r>
              <a:rPr lang="en-GB" dirty="0" err="1"/>
              <a:t>self.adjacent</a:t>
            </a:r>
            <a:r>
              <a:rPr lang="en-GB" dirty="0" smtClean="0"/>
              <a:t>])</a:t>
            </a:r>
            <a:endParaRPr lang="en-GB" dirty="0"/>
          </a:p>
          <a:p>
            <a:endParaRPr lang="en-GB" dirty="0" smtClean="0"/>
          </a:p>
          <a:p>
            <a:r>
              <a:rPr lang="en-GB" dirty="0" smtClean="0"/>
              <a:t>    </a:t>
            </a:r>
            <a:r>
              <a:rPr lang="en-GB" dirty="0" err="1"/>
              <a:t>def</a:t>
            </a:r>
            <a:r>
              <a:rPr lang="en-GB" dirty="0"/>
              <a:t> </a:t>
            </a:r>
            <a:r>
              <a:rPr lang="en-GB" dirty="0" err="1" smtClean="0"/>
              <a:t>addNeighbour</a:t>
            </a:r>
            <a:r>
              <a:rPr lang="en-GB" dirty="0" smtClean="0"/>
              <a:t>(self</a:t>
            </a:r>
            <a:r>
              <a:rPr lang="en-GB" dirty="0"/>
              <a:t>, </a:t>
            </a:r>
            <a:r>
              <a:rPr lang="en-GB" dirty="0" smtClean="0"/>
              <a:t>neighbour</a:t>
            </a:r>
            <a:r>
              <a:rPr lang="en-GB" dirty="0"/>
              <a:t>, weight=0):</a:t>
            </a:r>
          </a:p>
          <a:p>
            <a:r>
              <a:rPr lang="en-GB" dirty="0"/>
              <a:t>        </a:t>
            </a:r>
            <a:r>
              <a:rPr lang="en-GB" dirty="0" err="1" smtClean="0"/>
              <a:t>self.adjacent</a:t>
            </a:r>
            <a:r>
              <a:rPr lang="en-GB" dirty="0" smtClean="0"/>
              <a:t>[neighbour</a:t>
            </a:r>
            <a:r>
              <a:rPr lang="en-GB" dirty="0"/>
              <a:t>] = weight</a:t>
            </a:r>
          </a:p>
          <a:p>
            <a:endParaRPr lang="en-GB" dirty="0"/>
          </a:p>
          <a:p>
            <a:r>
              <a:rPr lang="en-GB" dirty="0"/>
              <a:t>    </a:t>
            </a:r>
            <a:r>
              <a:rPr lang="en-GB" dirty="0" err="1"/>
              <a:t>def</a:t>
            </a:r>
            <a:r>
              <a:rPr lang="en-GB" dirty="0"/>
              <a:t> </a:t>
            </a:r>
            <a:r>
              <a:rPr lang="en-GB" dirty="0" err="1" smtClean="0"/>
              <a:t>getConnections</a:t>
            </a:r>
            <a:r>
              <a:rPr lang="en-GB" dirty="0" smtClean="0"/>
              <a:t>(self</a:t>
            </a:r>
            <a:r>
              <a:rPr lang="en-GB" dirty="0"/>
              <a:t>):</a:t>
            </a:r>
          </a:p>
          <a:p>
            <a:r>
              <a:rPr lang="en-GB" dirty="0"/>
              <a:t>        return </a:t>
            </a:r>
            <a:r>
              <a:rPr lang="en-GB" dirty="0" err="1"/>
              <a:t>self.adjacent.keys</a:t>
            </a:r>
            <a:r>
              <a:rPr lang="en-GB" dirty="0"/>
              <a:t>()  </a:t>
            </a:r>
          </a:p>
          <a:p>
            <a:endParaRPr lang="en-GB" dirty="0"/>
          </a:p>
          <a:p>
            <a:r>
              <a:rPr lang="en-GB" dirty="0"/>
              <a:t>    </a:t>
            </a:r>
            <a:r>
              <a:rPr lang="en-GB" dirty="0" err="1"/>
              <a:t>def</a:t>
            </a:r>
            <a:r>
              <a:rPr lang="en-GB" dirty="0"/>
              <a:t> </a:t>
            </a:r>
            <a:r>
              <a:rPr lang="en-GB" dirty="0" err="1" smtClean="0"/>
              <a:t>getId</a:t>
            </a:r>
            <a:r>
              <a:rPr lang="en-GB" dirty="0" smtClean="0"/>
              <a:t>(self</a:t>
            </a:r>
            <a:r>
              <a:rPr lang="en-GB" dirty="0"/>
              <a:t>):</a:t>
            </a:r>
          </a:p>
          <a:p>
            <a:r>
              <a:rPr lang="en-GB" dirty="0"/>
              <a:t>        return self.id</a:t>
            </a:r>
          </a:p>
          <a:p>
            <a:endParaRPr lang="en-GB" dirty="0"/>
          </a:p>
          <a:p>
            <a:r>
              <a:rPr lang="en-GB" dirty="0"/>
              <a:t>    </a:t>
            </a:r>
            <a:r>
              <a:rPr lang="en-GB" dirty="0" err="1"/>
              <a:t>def</a:t>
            </a:r>
            <a:r>
              <a:rPr lang="en-GB" dirty="0"/>
              <a:t> </a:t>
            </a:r>
            <a:r>
              <a:rPr lang="en-GB" dirty="0" err="1" smtClean="0"/>
              <a:t>getWeight</a:t>
            </a:r>
            <a:r>
              <a:rPr lang="en-GB" dirty="0" smtClean="0"/>
              <a:t>(self</a:t>
            </a:r>
            <a:r>
              <a:rPr lang="en-GB" dirty="0"/>
              <a:t>, </a:t>
            </a:r>
            <a:r>
              <a:rPr lang="en-GB" dirty="0" smtClean="0"/>
              <a:t>neighbour</a:t>
            </a:r>
            <a:r>
              <a:rPr lang="en-GB" dirty="0"/>
              <a:t>):</a:t>
            </a:r>
          </a:p>
          <a:p>
            <a:r>
              <a:rPr lang="en-GB" dirty="0" smtClean="0"/>
              <a:t>         </a:t>
            </a:r>
            <a:r>
              <a:rPr lang="en-GB" dirty="0"/>
              <a:t>return </a:t>
            </a:r>
            <a:r>
              <a:rPr lang="en-GB" dirty="0" err="1" smtClean="0"/>
              <a:t>self.adjacent</a:t>
            </a:r>
            <a:r>
              <a:rPr lang="en-GB" dirty="0" smtClean="0"/>
              <a:t>[neighbour</a:t>
            </a:r>
            <a:r>
              <a:rPr lang="en-GB" dirty="0"/>
              <a:t>]</a:t>
            </a:r>
          </a:p>
        </p:txBody>
      </p:sp>
    </p:spTree>
    <p:extLst>
      <p:ext uri="{BB962C8B-B14F-4D97-AF65-F5344CB8AC3E}">
        <p14:creationId xmlns:p14="http://schemas.microsoft.com/office/powerpoint/2010/main" val="135271150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4207" y="274638"/>
            <a:ext cx="2411761" cy="1426170"/>
          </a:xfrm>
        </p:spPr>
        <p:txBody>
          <a:bodyPr>
            <a:normAutofit fontScale="90000"/>
          </a:bodyPr>
          <a:lstStyle/>
          <a:p>
            <a:r>
              <a:rPr lang="en-GB" dirty="0" smtClean="0"/>
              <a:t>Graph Class</a:t>
            </a:r>
            <a:endParaRPr lang="en-GB" dirty="0"/>
          </a:p>
        </p:txBody>
      </p:sp>
      <p:sp>
        <p:nvSpPr>
          <p:cNvPr id="4" name="Rectangle 3"/>
          <p:cNvSpPr/>
          <p:nvPr/>
        </p:nvSpPr>
        <p:spPr>
          <a:xfrm>
            <a:off x="35496" y="116632"/>
            <a:ext cx="6194627" cy="646330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class Graph:</a:t>
            </a:r>
          </a:p>
          <a:p>
            <a:r>
              <a:rPr lang="en-GB" dirty="0"/>
              <a:t>    </a:t>
            </a:r>
            <a:r>
              <a:rPr lang="en-GB" dirty="0" err="1"/>
              <a:t>def</a:t>
            </a:r>
            <a:r>
              <a:rPr lang="en-GB" dirty="0"/>
              <a:t> __</a:t>
            </a:r>
            <a:r>
              <a:rPr lang="en-GB" dirty="0" err="1"/>
              <a:t>init</a:t>
            </a:r>
            <a:r>
              <a:rPr lang="en-GB" dirty="0"/>
              <a:t>__(self):</a:t>
            </a:r>
          </a:p>
          <a:p>
            <a:r>
              <a:rPr lang="en-GB" dirty="0"/>
              <a:t>        </a:t>
            </a:r>
            <a:r>
              <a:rPr lang="en-GB" dirty="0" err="1" smtClean="0"/>
              <a:t>self.vertDict</a:t>
            </a:r>
            <a:r>
              <a:rPr lang="en-GB" dirty="0" smtClean="0"/>
              <a:t> </a:t>
            </a:r>
            <a:r>
              <a:rPr lang="en-GB" dirty="0"/>
              <a:t>= {}</a:t>
            </a:r>
          </a:p>
          <a:p>
            <a:r>
              <a:rPr lang="en-GB" dirty="0"/>
              <a:t>        </a:t>
            </a:r>
            <a:r>
              <a:rPr lang="en-GB" dirty="0" err="1" smtClean="0"/>
              <a:t>self.numVertices</a:t>
            </a:r>
            <a:r>
              <a:rPr lang="en-GB" dirty="0" smtClean="0"/>
              <a:t> </a:t>
            </a:r>
            <a:r>
              <a:rPr lang="en-GB" dirty="0"/>
              <a:t>= </a:t>
            </a:r>
            <a:r>
              <a:rPr lang="en-GB" dirty="0" smtClean="0"/>
              <a:t>0</a:t>
            </a:r>
            <a:endParaRPr lang="en-GB" dirty="0"/>
          </a:p>
          <a:p>
            <a:r>
              <a:rPr lang="en-GB" dirty="0"/>
              <a:t>    </a:t>
            </a:r>
            <a:r>
              <a:rPr lang="en-GB" dirty="0" err="1"/>
              <a:t>def</a:t>
            </a:r>
            <a:r>
              <a:rPr lang="en-GB" dirty="0"/>
              <a:t> __</a:t>
            </a:r>
            <a:r>
              <a:rPr lang="en-GB" dirty="0" err="1"/>
              <a:t>iter</a:t>
            </a:r>
            <a:r>
              <a:rPr lang="en-GB" dirty="0"/>
              <a:t>__(self):</a:t>
            </a:r>
          </a:p>
          <a:p>
            <a:r>
              <a:rPr lang="en-GB" dirty="0"/>
              <a:t>        return </a:t>
            </a:r>
            <a:r>
              <a:rPr lang="en-GB" dirty="0" err="1" smtClean="0"/>
              <a:t>iter</a:t>
            </a:r>
            <a:r>
              <a:rPr lang="en-GB" dirty="0" smtClean="0"/>
              <a:t>(</a:t>
            </a:r>
            <a:r>
              <a:rPr lang="en-GB" dirty="0" err="1" smtClean="0"/>
              <a:t>self.vertDict.values</a:t>
            </a:r>
            <a:r>
              <a:rPr lang="en-GB" dirty="0"/>
              <a:t>())</a:t>
            </a:r>
          </a:p>
          <a:p>
            <a:r>
              <a:rPr lang="en-GB" dirty="0" smtClean="0"/>
              <a:t>    </a:t>
            </a:r>
            <a:r>
              <a:rPr lang="en-GB" dirty="0" err="1"/>
              <a:t>def</a:t>
            </a:r>
            <a:r>
              <a:rPr lang="en-GB" dirty="0"/>
              <a:t> </a:t>
            </a:r>
            <a:r>
              <a:rPr lang="en-GB" dirty="0" err="1" smtClean="0"/>
              <a:t>addVertex</a:t>
            </a:r>
            <a:r>
              <a:rPr lang="en-GB" dirty="0" smtClean="0"/>
              <a:t>(self</a:t>
            </a:r>
            <a:r>
              <a:rPr lang="en-GB" dirty="0"/>
              <a:t>, </a:t>
            </a:r>
            <a:r>
              <a:rPr lang="en-GB" dirty="0" smtClean="0"/>
              <a:t>id):</a:t>
            </a:r>
            <a:endParaRPr lang="en-GB" dirty="0"/>
          </a:p>
          <a:p>
            <a:r>
              <a:rPr lang="en-GB" dirty="0"/>
              <a:t>        </a:t>
            </a:r>
            <a:r>
              <a:rPr lang="en-GB" dirty="0" err="1" smtClean="0"/>
              <a:t>self.numVertices</a:t>
            </a:r>
            <a:r>
              <a:rPr lang="en-GB" dirty="0" smtClean="0"/>
              <a:t> </a:t>
            </a:r>
            <a:r>
              <a:rPr lang="en-GB" dirty="0"/>
              <a:t>= </a:t>
            </a:r>
            <a:r>
              <a:rPr lang="en-GB" dirty="0" err="1" smtClean="0"/>
              <a:t>self.numVertices</a:t>
            </a:r>
            <a:r>
              <a:rPr lang="en-GB" dirty="0" smtClean="0"/>
              <a:t> </a:t>
            </a:r>
            <a:r>
              <a:rPr lang="en-GB" dirty="0"/>
              <a:t>+ 1</a:t>
            </a:r>
          </a:p>
          <a:p>
            <a:r>
              <a:rPr lang="en-GB" dirty="0"/>
              <a:t>        </a:t>
            </a:r>
            <a:r>
              <a:rPr lang="en-GB" dirty="0" err="1" smtClean="0"/>
              <a:t>newVertex</a:t>
            </a:r>
            <a:r>
              <a:rPr lang="en-GB" dirty="0" smtClean="0"/>
              <a:t> </a:t>
            </a:r>
            <a:r>
              <a:rPr lang="en-GB" dirty="0"/>
              <a:t>= </a:t>
            </a:r>
            <a:r>
              <a:rPr lang="en-GB" dirty="0" smtClean="0"/>
              <a:t>Vertex(id)</a:t>
            </a:r>
            <a:endParaRPr lang="en-GB" dirty="0"/>
          </a:p>
          <a:p>
            <a:r>
              <a:rPr lang="en-GB" dirty="0"/>
              <a:t>        </a:t>
            </a:r>
            <a:r>
              <a:rPr lang="en-GB" dirty="0" err="1" smtClean="0"/>
              <a:t>self.vertDict</a:t>
            </a:r>
            <a:r>
              <a:rPr lang="en-GB" dirty="0" smtClean="0"/>
              <a:t>[id</a:t>
            </a:r>
            <a:r>
              <a:rPr lang="en-GB" dirty="0" smtClean="0"/>
              <a:t>] </a:t>
            </a:r>
            <a:r>
              <a:rPr lang="en-GB" dirty="0"/>
              <a:t>= </a:t>
            </a:r>
            <a:r>
              <a:rPr lang="en-GB" dirty="0" err="1" smtClean="0"/>
              <a:t>newVertex</a:t>
            </a:r>
            <a:endParaRPr lang="en-GB" dirty="0"/>
          </a:p>
          <a:p>
            <a:r>
              <a:rPr lang="en-GB" dirty="0"/>
              <a:t>        return </a:t>
            </a:r>
            <a:r>
              <a:rPr lang="en-GB" dirty="0" err="1" smtClean="0"/>
              <a:t>newVertex</a:t>
            </a:r>
            <a:endParaRPr lang="en-GB" dirty="0"/>
          </a:p>
          <a:p>
            <a:r>
              <a:rPr lang="en-GB" dirty="0" smtClean="0"/>
              <a:t>    </a:t>
            </a:r>
            <a:r>
              <a:rPr lang="en-GB" dirty="0" err="1"/>
              <a:t>def</a:t>
            </a:r>
            <a:r>
              <a:rPr lang="en-GB" dirty="0"/>
              <a:t> </a:t>
            </a:r>
            <a:r>
              <a:rPr lang="en-GB" dirty="0" err="1" smtClean="0"/>
              <a:t>getVertex</a:t>
            </a:r>
            <a:r>
              <a:rPr lang="en-GB" dirty="0" smtClean="0"/>
              <a:t>(self</a:t>
            </a:r>
            <a:r>
              <a:rPr lang="en-GB" dirty="0"/>
              <a:t>, n):</a:t>
            </a:r>
          </a:p>
          <a:p>
            <a:r>
              <a:rPr lang="en-GB" dirty="0"/>
              <a:t>        if n in </a:t>
            </a:r>
            <a:r>
              <a:rPr lang="en-GB" dirty="0" err="1" smtClean="0"/>
              <a:t>self.vertDict</a:t>
            </a:r>
            <a:r>
              <a:rPr lang="en-GB" dirty="0"/>
              <a:t>:</a:t>
            </a:r>
          </a:p>
          <a:p>
            <a:r>
              <a:rPr lang="en-GB" dirty="0"/>
              <a:t>            return </a:t>
            </a:r>
            <a:r>
              <a:rPr lang="en-GB" dirty="0" err="1" smtClean="0"/>
              <a:t>self.vertDict</a:t>
            </a:r>
            <a:r>
              <a:rPr lang="en-GB" dirty="0" smtClean="0"/>
              <a:t>[n</a:t>
            </a:r>
            <a:r>
              <a:rPr lang="en-GB" dirty="0"/>
              <a:t>]</a:t>
            </a:r>
          </a:p>
          <a:p>
            <a:r>
              <a:rPr lang="en-GB" dirty="0"/>
              <a:t>        else:</a:t>
            </a:r>
          </a:p>
          <a:p>
            <a:r>
              <a:rPr lang="en-GB" dirty="0"/>
              <a:t>            return None</a:t>
            </a:r>
          </a:p>
          <a:p>
            <a:r>
              <a:rPr lang="en-GB" dirty="0" smtClean="0"/>
              <a:t>    </a:t>
            </a:r>
            <a:r>
              <a:rPr lang="en-GB" dirty="0" err="1"/>
              <a:t>def</a:t>
            </a:r>
            <a:r>
              <a:rPr lang="en-GB" dirty="0"/>
              <a:t> </a:t>
            </a:r>
            <a:r>
              <a:rPr lang="en-GB" dirty="0" err="1" smtClean="0"/>
              <a:t>addEdge</a:t>
            </a:r>
            <a:r>
              <a:rPr lang="en-GB" dirty="0" smtClean="0"/>
              <a:t>(self</a:t>
            </a:r>
            <a:r>
              <a:rPr lang="en-GB" dirty="0"/>
              <a:t>, </a:t>
            </a:r>
            <a:r>
              <a:rPr lang="en-GB" dirty="0" err="1"/>
              <a:t>frm</a:t>
            </a:r>
            <a:r>
              <a:rPr lang="en-GB" dirty="0"/>
              <a:t>, to, cost = 0):</a:t>
            </a:r>
          </a:p>
          <a:p>
            <a:r>
              <a:rPr lang="en-GB" dirty="0"/>
              <a:t>        if </a:t>
            </a:r>
            <a:r>
              <a:rPr lang="en-GB" dirty="0" err="1"/>
              <a:t>frm</a:t>
            </a:r>
            <a:r>
              <a:rPr lang="en-GB" dirty="0"/>
              <a:t> not in </a:t>
            </a:r>
            <a:r>
              <a:rPr lang="en-GB" dirty="0" err="1" smtClean="0"/>
              <a:t>self.vertDict</a:t>
            </a:r>
            <a:r>
              <a:rPr lang="en-GB" dirty="0"/>
              <a:t>:</a:t>
            </a:r>
          </a:p>
          <a:p>
            <a:r>
              <a:rPr lang="en-GB" dirty="0"/>
              <a:t>            </a:t>
            </a:r>
            <a:r>
              <a:rPr lang="en-GB" dirty="0" err="1" smtClean="0"/>
              <a:t>self.addVertex</a:t>
            </a:r>
            <a:r>
              <a:rPr lang="en-GB" dirty="0" smtClean="0"/>
              <a:t>(</a:t>
            </a:r>
            <a:r>
              <a:rPr lang="en-GB" dirty="0" err="1" smtClean="0"/>
              <a:t>frm</a:t>
            </a:r>
            <a:r>
              <a:rPr lang="en-GB" dirty="0"/>
              <a:t>)</a:t>
            </a:r>
          </a:p>
          <a:p>
            <a:r>
              <a:rPr lang="en-GB" dirty="0"/>
              <a:t>        if to not in </a:t>
            </a:r>
            <a:r>
              <a:rPr lang="en-GB" dirty="0" err="1" smtClean="0"/>
              <a:t>self.vertDict</a:t>
            </a:r>
            <a:r>
              <a:rPr lang="en-GB" dirty="0"/>
              <a:t>:</a:t>
            </a:r>
          </a:p>
          <a:p>
            <a:r>
              <a:rPr lang="en-GB" dirty="0"/>
              <a:t>            </a:t>
            </a:r>
            <a:r>
              <a:rPr lang="en-GB" dirty="0" err="1" smtClean="0"/>
              <a:t>self.addVertex</a:t>
            </a:r>
            <a:r>
              <a:rPr lang="en-GB" dirty="0" smtClean="0"/>
              <a:t>(to</a:t>
            </a:r>
            <a:r>
              <a:rPr lang="en-GB" dirty="0"/>
              <a:t>)</a:t>
            </a:r>
          </a:p>
          <a:p>
            <a:r>
              <a:rPr lang="en-GB" dirty="0" smtClean="0"/>
              <a:t>        </a:t>
            </a:r>
            <a:r>
              <a:rPr lang="en-GB" dirty="0" err="1" smtClean="0"/>
              <a:t>self.vertDict</a:t>
            </a:r>
            <a:r>
              <a:rPr lang="en-GB" dirty="0" smtClean="0"/>
              <a:t>[</a:t>
            </a:r>
            <a:r>
              <a:rPr lang="en-GB" dirty="0" err="1" smtClean="0"/>
              <a:t>frm</a:t>
            </a:r>
            <a:r>
              <a:rPr lang="en-GB" dirty="0"/>
              <a:t>].</a:t>
            </a:r>
            <a:r>
              <a:rPr lang="en-GB" dirty="0" err="1" smtClean="0"/>
              <a:t>addNeighbour</a:t>
            </a:r>
            <a:r>
              <a:rPr lang="en-GB" dirty="0" smtClean="0"/>
              <a:t>(</a:t>
            </a:r>
            <a:r>
              <a:rPr lang="en-GB" dirty="0" err="1" smtClean="0"/>
              <a:t>self.vertDict</a:t>
            </a:r>
            <a:r>
              <a:rPr lang="en-GB" dirty="0" smtClean="0"/>
              <a:t>[to</a:t>
            </a:r>
            <a:r>
              <a:rPr lang="en-GB" dirty="0"/>
              <a:t>], cost)</a:t>
            </a:r>
          </a:p>
          <a:p>
            <a:r>
              <a:rPr lang="en-GB" dirty="0"/>
              <a:t>        </a:t>
            </a:r>
            <a:r>
              <a:rPr lang="en-GB" dirty="0" err="1" smtClean="0"/>
              <a:t>self.vertDict</a:t>
            </a:r>
            <a:r>
              <a:rPr lang="en-GB" dirty="0" smtClean="0"/>
              <a:t>[to</a:t>
            </a:r>
            <a:r>
              <a:rPr lang="en-GB" dirty="0"/>
              <a:t>].</a:t>
            </a:r>
            <a:r>
              <a:rPr lang="en-GB" dirty="0" err="1" smtClean="0"/>
              <a:t>addNeighbour</a:t>
            </a:r>
            <a:r>
              <a:rPr lang="en-GB" dirty="0" smtClean="0"/>
              <a:t>(</a:t>
            </a:r>
            <a:r>
              <a:rPr lang="en-GB" dirty="0" err="1" smtClean="0"/>
              <a:t>self.vertDict</a:t>
            </a:r>
            <a:r>
              <a:rPr lang="en-GB" dirty="0" smtClean="0"/>
              <a:t>[</a:t>
            </a:r>
            <a:r>
              <a:rPr lang="en-GB" dirty="0" err="1" smtClean="0"/>
              <a:t>frm</a:t>
            </a:r>
            <a:r>
              <a:rPr lang="en-GB" dirty="0"/>
              <a:t>], cost</a:t>
            </a:r>
            <a:r>
              <a:rPr lang="en-GB" dirty="0" smtClean="0"/>
              <a:t>)</a:t>
            </a:r>
            <a:endParaRPr lang="en-GB" dirty="0"/>
          </a:p>
        </p:txBody>
      </p:sp>
      <p:sp>
        <p:nvSpPr>
          <p:cNvPr id="5" name="Rectangle 4"/>
          <p:cNvSpPr/>
          <p:nvPr/>
        </p:nvSpPr>
        <p:spPr>
          <a:xfrm>
            <a:off x="4283968" y="2708920"/>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    </a:t>
            </a:r>
            <a:r>
              <a:rPr lang="en-GB" dirty="0" err="1" smtClean="0"/>
              <a:t>def</a:t>
            </a:r>
            <a:r>
              <a:rPr lang="en-GB" dirty="0" smtClean="0"/>
              <a:t> </a:t>
            </a:r>
            <a:r>
              <a:rPr lang="en-GB" dirty="0" err="1" smtClean="0"/>
              <a:t>getVertices</a:t>
            </a:r>
            <a:r>
              <a:rPr lang="en-GB" dirty="0" smtClean="0"/>
              <a:t>(self</a:t>
            </a:r>
            <a:r>
              <a:rPr lang="en-GB" dirty="0"/>
              <a:t>):</a:t>
            </a:r>
          </a:p>
          <a:p>
            <a:r>
              <a:rPr lang="en-GB" dirty="0"/>
              <a:t>        </a:t>
            </a:r>
            <a:r>
              <a:rPr lang="en-GB" dirty="0" smtClean="0"/>
              <a:t>     return </a:t>
            </a:r>
            <a:r>
              <a:rPr lang="en-GB" dirty="0" err="1" smtClean="0"/>
              <a:t>self.vertDict.keys</a:t>
            </a:r>
            <a:r>
              <a:rPr lang="en-GB" dirty="0"/>
              <a:t>()</a:t>
            </a:r>
          </a:p>
        </p:txBody>
      </p:sp>
    </p:spTree>
    <p:extLst>
      <p:ext uri="{BB962C8B-B14F-4D97-AF65-F5344CB8AC3E}">
        <p14:creationId xmlns:p14="http://schemas.microsoft.com/office/powerpoint/2010/main" val="3202762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and Global</a:t>
            </a:r>
            <a:endParaRPr lang="en-GB" dirty="0"/>
          </a:p>
        </p:txBody>
      </p:sp>
      <p:sp>
        <p:nvSpPr>
          <p:cNvPr id="3" name="Content Placeholder 2"/>
          <p:cNvSpPr>
            <a:spLocks noGrp="1"/>
          </p:cNvSpPr>
          <p:nvPr>
            <p:ph idx="1"/>
          </p:nvPr>
        </p:nvSpPr>
        <p:spPr>
          <a:xfrm>
            <a:off x="457200" y="1600201"/>
            <a:ext cx="8229600" cy="1540767"/>
          </a:xfrm>
        </p:spPr>
        <p:txBody>
          <a:bodyPr>
            <a:normAutofit fontScale="85000" lnSpcReduction="20000"/>
          </a:bodyPr>
          <a:lstStyle/>
          <a:p>
            <a:r>
              <a:rPr lang="en-GB" dirty="0" smtClean="0"/>
              <a:t>Variables assigned in a function, including the arguments are called the </a:t>
            </a:r>
            <a:r>
              <a:rPr lang="en-GB" b="1" dirty="0" smtClean="0"/>
              <a:t>local variables </a:t>
            </a:r>
            <a:r>
              <a:rPr lang="en-GB" dirty="0" smtClean="0"/>
              <a:t>to the function. The variables defined in the </a:t>
            </a:r>
            <a:r>
              <a:rPr lang="en-GB" b="1" dirty="0" smtClean="0"/>
              <a:t>top-level</a:t>
            </a:r>
            <a:r>
              <a:rPr lang="en-GB" dirty="0" smtClean="0"/>
              <a:t> (outside of any functions) are called </a:t>
            </a:r>
            <a:r>
              <a:rPr lang="en-GB" b="1" dirty="0" smtClean="0"/>
              <a:t>global variables</a:t>
            </a:r>
            <a:r>
              <a:rPr lang="en-GB" dirty="0" smtClean="0"/>
              <a:t>.</a:t>
            </a:r>
            <a:endParaRPr lang="en-GB" dirty="0"/>
          </a:p>
        </p:txBody>
      </p:sp>
      <p:sp>
        <p:nvSpPr>
          <p:cNvPr id="4" name="Rectangle 3"/>
          <p:cNvSpPr/>
          <p:nvPr/>
        </p:nvSpPr>
        <p:spPr>
          <a:xfrm>
            <a:off x="1763688" y="3717032"/>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s-ES" dirty="0" smtClean="0"/>
              <a:t>x = 0</a:t>
            </a:r>
          </a:p>
          <a:p>
            <a:r>
              <a:rPr lang="es-ES" dirty="0" smtClean="0"/>
              <a:t>y = 0</a:t>
            </a:r>
          </a:p>
          <a:p>
            <a:r>
              <a:rPr lang="es-ES" dirty="0" err="1" smtClean="0"/>
              <a:t>def</a:t>
            </a:r>
            <a:r>
              <a:rPr lang="es-ES" dirty="0" smtClean="0"/>
              <a:t> </a:t>
            </a:r>
            <a:r>
              <a:rPr lang="es-ES" dirty="0" err="1" smtClean="0"/>
              <a:t>incr</a:t>
            </a:r>
            <a:r>
              <a:rPr lang="es-ES" dirty="0" smtClean="0"/>
              <a:t>(x):</a:t>
            </a:r>
          </a:p>
          <a:p>
            <a:r>
              <a:rPr lang="es-ES" dirty="0" smtClean="0"/>
              <a:t>    y = x + 1</a:t>
            </a:r>
          </a:p>
          <a:p>
            <a:r>
              <a:rPr lang="es-ES" dirty="0" smtClean="0"/>
              <a:t>    </a:t>
            </a:r>
            <a:r>
              <a:rPr lang="es-ES" dirty="0" err="1" smtClean="0"/>
              <a:t>return</a:t>
            </a:r>
            <a:r>
              <a:rPr lang="es-ES" dirty="0" smtClean="0"/>
              <a:t> y</a:t>
            </a:r>
          </a:p>
          <a:p>
            <a:r>
              <a:rPr lang="es-ES" dirty="0" err="1" smtClean="0"/>
              <a:t>incr</a:t>
            </a:r>
            <a:r>
              <a:rPr lang="es-ES" dirty="0" smtClean="0"/>
              <a:t>(5)</a:t>
            </a:r>
          </a:p>
          <a:p>
            <a:r>
              <a:rPr lang="es-ES" dirty="0" err="1"/>
              <a:t>p</a:t>
            </a:r>
            <a:r>
              <a:rPr lang="es-ES" dirty="0" err="1" smtClean="0"/>
              <a:t>rint</a:t>
            </a:r>
            <a:r>
              <a:rPr lang="es-ES" dirty="0" smtClean="0"/>
              <a:t>(x, y)</a:t>
            </a:r>
          </a:p>
          <a:p>
            <a:endParaRPr lang="es-ES" dirty="0"/>
          </a:p>
        </p:txBody>
      </p:sp>
      <p:sp>
        <p:nvSpPr>
          <p:cNvPr id="6" name="TextBox 5"/>
          <p:cNvSpPr txBox="1"/>
          <p:nvPr/>
        </p:nvSpPr>
        <p:spPr>
          <a:xfrm>
            <a:off x="6660232" y="3789040"/>
            <a:ext cx="471604"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0 0</a:t>
            </a:r>
          </a:p>
        </p:txBody>
      </p:sp>
    </p:spTree>
    <p:extLst>
      <p:ext uri="{BB962C8B-B14F-4D97-AF65-F5344CB8AC3E}">
        <p14:creationId xmlns:p14="http://schemas.microsoft.com/office/powerpoint/2010/main" val="3615927759"/>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875" y="178273"/>
            <a:ext cx="2614613" cy="1143000"/>
          </a:xfrm>
        </p:spPr>
        <p:txBody>
          <a:bodyPr/>
          <a:lstStyle/>
          <a:p>
            <a:r>
              <a:rPr lang="en-GB" dirty="0" smtClean="0"/>
              <a:t>Testing</a:t>
            </a:r>
            <a:endParaRPr lang="en-GB" dirty="0"/>
          </a:p>
        </p:txBody>
      </p:sp>
      <p:sp>
        <p:nvSpPr>
          <p:cNvPr id="4" name="Rectangle 3"/>
          <p:cNvSpPr/>
          <p:nvPr/>
        </p:nvSpPr>
        <p:spPr>
          <a:xfrm>
            <a:off x="185737" y="256550"/>
            <a:ext cx="6431415" cy="618630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g </a:t>
            </a:r>
            <a:r>
              <a:rPr lang="en-GB" dirty="0"/>
              <a:t>= Graph</a:t>
            </a:r>
            <a:r>
              <a:rPr lang="en-GB" dirty="0" smtClean="0"/>
              <a:t>()</a:t>
            </a:r>
            <a:endParaRPr lang="en-GB" dirty="0"/>
          </a:p>
          <a:p>
            <a:r>
              <a:rPr lang="en-GB" dirty="0" err="1" smtClean="0">
                <a:solidFill>
                  <a:srgbClr val="FFFF00"/>
                </a:solidFill>
              </a:rPr>
              <a:t>g.addVertex</a:t>
            </a:r>
            <a:r>
              <a:rPr lang="en-GB" dirty="0">
                <a:solidFill>
                  <a:srgbClr val="FFFF00"/>
                </a:solidFill>
              </a:rPr>
              <a:t>('a')</a:t>
            </a:r>
          </a:p>
          <a:p>
            <a:r>
              <a:rPr lang="en-GB" dirty="0" err="1" smtClean="0">
                <a:solidFill>
                  <a:srgbClr val="FFFF00"/>
                </a:solidFill>
              </a:rPr>
              <a:t>g.addVertex</a:t>
            </a:r>
            <a:r>
              <a:rPr lang="en-GB" dirty="0">
                <a:solidFill>
                  <a:srgbClr val="FFFF00"/>
                </a:solidFill>
              </a:rPr>
              <a:t>('b')</a:t>
            </a:r>
          </a:p>
          <a:p>
            <a:r>
              <a:rPr lang="en-GB" dirty="0" err="1" smtClean="0">
                <a:solidFill>
                  <a:srgbClr val="FFFF00"/>
                </a:solidFill>
              </a:rPr>
              <a:t>g.addVertex</a:t>
            </a:r>
            <a:r>
              <a:rPr lang="en-GB" dirty="0">
                <a:solidFill>
                  <a:srgbClr val="FFFF00"/>
                </a:solidFill>
              </a:rPr>
              <a:t>('c')</a:t>
            </a:r>
          </a:p>
          <a:p>
            <a:r>
              <a:rPr lang="en-GB" dirty="0" err="1" smtClean="0">
                <a:solidFill>
                  <a:srgbClr val="FFFF00"/>
                </a:solidFill>
              </a:rPr>
              <a:t>g.addVertex</a:t>
            </a:r>
            <a:r>
              <a:rPr lang="en-GB" dirty="0">
                <a:solidFill>
                  <a:srgbClr val="FFFF00"/>
                </a:solidFill>
              </a:rPr>
              <a:t>('d')</a:t>
            </a:r>
          </a:p>
          <a:p>
            <a:r>
              <a:rPr lang="en-GB" dirty="0" err="1" smtClean="0">
                <a:solidFill>
                  <a:srgbClr val="FFFF00"/>
                </a:solidFill>
              </a:rPr>
              <a:t>g.addVertex</a:t>
            </a:r>
            <a:r>
              <a:rPr lang="en-GB" dirty="0">
                <a:solidFill>
                  <a:srgbClr val="FFFF00"/>
                </a:solidFill>
              </a:rPr>
              <a:t>('e')</a:t>
            </a:r>
          </a:p>
          <a:p>
            <a:r>
              <a:rPr lang="en-GB" dirty="0" err="1" smtClean="0">
                <a:solidFill>
                  <a:srgbClr val="FFFF00"/>
                </a:solidFill>
              </a:rPr>
              <a:t>g.addVertex</a:t>
            </a:r>
            <a:r>
              <a:rPr lang="en-GB" dirty="0">
                <a:solidFill>
                  <a:srgbClr val="FFFF00"/>
                </a:solidFill>
              </a:rPr>
              <a:t>('f</a:t>
            </a:r>
            <a:r>
              <a:rPr lang="en-GB" dirty="0" smtClean="0">
                <a:solidFill>
                  <a:srgbClr val="FFFF00"/>
                </a:solidFill>
              </a:rPr>
              <a:t>')</a:t>
            </a:r>
            <a:endParaRPr lang="en-GB" dirty="0">
              <a:solidFill>
                <a:srgbClr val="FFFF00"/>
              </a:solidFill>
            </a:endParaRPr>
          </a:p>
          <a:p>
            <a:r>
              <a:rPr lang="en-GB" dirty="0" err="1" smtClean="0"/>
              <a:t>g.addEdge</a:t>
            </a:r>
            <a:r>
              <a:rPr lang="en-GB" dirty="0"/>
              <a:t>('a', 'b', 7)  </a:t>
            </a:r>
          </a:p>
          <a:p>
            <a:r>
              <a:rPr lang="en-GB" dirty="0" err="1" smtClean="0"/>
              <a:t>g.addEdge</a:t>
            </a:r>
            <a:r>
              <a:rPr lang="en-GB" dirty="0"/>
              <a:t>('a', 'c', 9)</a:t>
            </a:r>
          </a:p>
          <a:p>
            <a:r>
              <a:rPr lang="en-GB" dirty="0" err="1" smtClean="0"/>
              <a:t>g.addEdge</a:t>
            </a:r>
            <a:r>
              <a:rPr lang="en-GB" dirty="0"/>
              <a:t>('a', 'f', 14)</a:t>
            </a:r>
          </a:p>
          <a:p>
            <a:r>
              <a:rPr lang="en-GB" dirty="0" err="1" smtClean="0"/>
              <a:t>g.addEdge</a:t>
            </a:r>
            <a:r>
              <a:rPr lang="en-GB" dirty="0"/>
              <a:t>('b', 'c', 10)</a:t>
            </a:r>
          </a:p>
          <a:p>
            <a:r>
              <a:rPr lang="en-GB" dirty="0" err="1" smtClean="0"/>
              <a:t>g.addEdge</a:t>
            </a:r>
            <a:r>
              <a:rPr lang="en-GB" dirty="0"/>
              <a:t>('b', 'd', 15)</a:t>
            </a:r>
          </a:p>
          <a:p>
            <a:r>
              <a:rPr lang="en-GB" dirty="0" err="1" smtClean="0"/>
              <a:t>g.addEdge</a:t>
            </a:r>
            <a:r>
              <a:rPr lang="en-GB" dirty="0"/>
              <a:t>('c', 'd', 11)</a:t>
            </a:r>
          </a:p>
          <a:p>
            <a:r>
              <a:rPr lang="en-GB" dirty="0" err="1" smtClean="0"/>
              <a:t>g.addEdge</a:t>
            </a:r>
            <a:r>
              <a:rPr lang="en-GB" dirty="0"/>
              <a:t>('c', 'f', 2)</a:t>
            </a:r>
          </a:p>
          <a:p>
            <a:r>
              <a:rPr lang="en-GB" dirty="0" err="1" smtClean="0"/>
              <a:t>g.addEdge</a:t>
            </a:r>
            <a:r>
              <a:rPr lang="en-GB" dirty="0"/>
              <a:t>('d', 'e', 6)</a:t>
            </a:r>
          </a:p>
          <a:p>
            <a:r>
              <a:rPr lang="en-GB" dirty="0" err="1" smtClean="0"/>
              <a:t>g.addEdge</a:t>
            </a:r>
            <a:r>
              <a:rPr lang="en-GB" dirty="0"/>
              <a:t>('e', 'f', 9</a:t>
            </a:r>
            <a:r>
              <a:rPr lang="en-GB" dirty="0" smtClean="0"/>
              <a:t>)</a:t>
            </a:r>
            <a:endParaRPr lang="en-GB" dirty="0"/>
          </a:p>
          <a:p>
            <a:r>
              <a:rPr lang="en-GB" dirty="0" smtClean="0"/>
              <a:t>for </a:t>
            </a:r>
            <a:r>
              <a:rPr lang="en-GB" dirty="0"/>
              <a:t>v in g:</a:t>
            </a:r>
          </a:p>
          <a:p>
            <a:r>
              <a:rPr lang="en-GB" dirty="0" smtClean="0"/>
              <a:t>    </a:t>
            </a:r>
            <a:r>
              <a:rPr lang="en-GB" dirty="0"/>
              <a:t>for w in </a:t>
            </a:r>
            <a:r>
              <a:rPr lang="en-GB" dirty="0" err="1" smtClean="0"/>
              <a:t>v.getConnections</a:t>
            </a:r>
            <a:r>
              <a:rPr lang="en-GB" dirty="0"/>
              <a:t>():</a:t>
            </a:r>
          </a:p>
          <a:p>
            <a:r>
              <a:rPr lang="en-GB" dirty="0" smtClean="0"/>
              <a:t>        </a:t>
            </a:r>
            <a:r>
              <a:rPr lang="en-GB" dirty="0"/>
              <a:t>vid = </a:t>
            </a:r>
            <a:r>
              <a:rPr lang="en-GB" dirty="0" err="1" smtClean="0"/>
              <a:t>v.getId</a:t>
            </a:r>
            <a:r>
              <a:rPr lang="en-GB" dirty="0"/>
              <a:t>()</a:t>
            </a:r>
          </a:p>
          <a:p>
            <a:r>
              <a:rPr lang="en-GB" dirty="0" smtClean="0"/>
              <a:t>        </a:t>
            </a:r>
            <a:r>
              <a:rPr lang="en-GB" dirty="0" err="1"/>
              <a:t>wid</a:t>
            </a:r>
            <a:r>
              <a:rPr lang="en-GB" dirty="0"/>
              <a:t> = </a:t>
            </a:r>
            <a:r>
              <a:rPr lang="en-GB" dirty="0" err="1" smtClean="0"/>
              <a:t>w.getId</a:t>
            </a:r>
            <a:r>
              <a:rPr lang="en-GB" dirty="0"/>
              <a:t>()</a:t>
            </a:r>
          </a:p>
          <a:p>
            <a:r>
              <a:rPr lang="en-GB" dirty="0" smtClean="0"/>
              <a:t>        </a:t>
            </a:r>
            <a:r>
              <a:rPr lang="en-GB" dirty="0"/>
              <a:t>print </a:t>
            </a:r>
            <a:r>
              <a:rPr lang="en-GB" dirty="0" smtClean="0"/>
              <a:t>('( </a:t>
            </a:r>
            <a:r>
              <a:rPr lang="en-GB" dirty="0"/>
              <a:t>%s , %s, %3d)'  % ( vid, </a:t>
            </a:r>
            <a:r>
              <a:rPr lang="en-GB" dirty="0" err="1"/>
              <a:t>wid</a:t>
            </a:r>
            <a:r>
              <a:rPr lang="en-GB" dirty="0"/>
              <a:t>, </a:t>
            </a:r>
            <a:r>
              <a:rPr lang="en-GB" dirty="0" err="1" smtClean="0"/>
              <a:t>v.getWeight</a:t>
            </a:r>
            <a:r>
              <a:rPr lang="en-GB" dirty="0" smtClean="0"/>
              <a:t>(w</a:t>
            </a:r>
            <a:r>
              <a:rPr lang="en-GB" dirty="0" smtClean="0"/>
              <a:t>)))</a:t>
            </a:r>
            <a:endParaRPr lang="en-GB" dirty="0"/>
          </a:p>
          <a:p>
            <a:endParaRPr lang="en-GB" dirty="0"/>
          </a:p>
        </p:txBody>
      </p:sp>
      <p:sp>
        <p:nvSpPr>
          <p:cNvPr id="5" name="Rectangle 4"/>
          <p:cNvSpPr/>
          <p:nvPr/>
        </p:nvSpPr>
        <p:spPr>
          <a:xfrm>
            <a:off x="2411760" y="1340768"/>
            <a:ext cx="655272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for </a:t>
            </a:r>
            <a:r>
              <a:rPr lang="en-GB" dirty="0"/>
              <a:t>v in g:</a:t>
            </a:r>
          </a:p>
          <a:p>
            <a:r>
              <a:rPr lang="en-GB" dirty="0" smtClean="0"/>
              <a:t>    print(</a:t>
            </a:r>
            <a:r>
              <a:rPr lang="en-GB" dirty="0" smtClean="0"/>
              <a:t>'</a:t>
            </a:r>
            <a:r>
              <a:rPr lang="en-GB" dirty="0" err="1" smtClean="0"/>
              <a:t>g.vertDict</a:t>
            </a:r>
            <a:r>
              <a:rPr lang="en-GB" dirty="0"/>
              <a:t>[%s]=%s' %(</a:t>
            </a:r>
            <a:r>
              <a:rPr lang="en-GB" dirty="0" err="1" smtClean="0"/>
              <a:t>v.getId</a:t>
            </a:r>
            <a:r>
              <a:rPr lang="en-GB" dirty="0"/>
              <a:t>(), </a:t>
            </a:r>
            <a:r>
              <a:rPr lang="en-GB" dirty="0" err="1" smtClean="0"/>
              <a:t>g.vertDict</a:t>
            </a:r>
            <a:r>
              <a:rPr lang="en-GB" dirty="0" smtClean="0"/>
              <a:t>[</a:t>
            </a:r>
            <a:r>
              <a:rPr lang="en-GB" dirty="0" err="1" smtClean="0"/>
              <a:t>v.getId</a:t>
            </a:r>
            <a:r>
              <a:rPr lang="en-GB" dirty="0" smtClean="0"/>
              <a:t>()]))</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18" y="2060848"/>
            <a:ext cx="351472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907704" y="359908"/>
            <a:ext cx="4600490"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GB" dirty="0" smtClean="0"/>
              <a:t>Code in yellow is not actually necessary – why?</a:t>
            </a:r>
            <a:endParaRPr lang="en-GB" dirty="0"/>
          </a:p>
        </p:txBody>
      </p:sp>
    </p:spTree>
    <p:extLst>
      <p:ext uri="{BB962C8B-B14F-4D97-AF65-F5344CB8AC3E}">
        <p14:creationId xmlns:p14="http://schemas.microsoft.com/office/powerpoint/2010/main" val="54374785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First Search</a:t>
            </a:r>
            <a:endParaRPr lang="en-GB" dirty="0"/>
          </a:p>
        </p:txBody>
      </p:sp>
      <p:sp>
        <p:nvSpPr>
          <p:cNvPr id="3" name="Content Placeholder 2"/>
          <p:cNvSpPr>
            <a:spLocks noGrp="1"/>
          </p:cNvSpPr>
          <p:nvPr>
            <p:ph idx="1"/>
          </p:nvPr>
        </p:nvSpPr>
        <p:spPr/>
        <p:txBody>
          <a:bodyPr/>
          <a:lstStyle/>
          <a:p>
            <a:r>
              <a:rPr lang="en-GB" dirty="0" smtClean="0"/>
              <a:t>Explores all possible </a:t>
            </a:r>
            <a:r>
              <a:rPr lang="en-GB" dirty="0"/>
              <a:t>vertices (from a supplied root) down each branch before backtracking. </a:t>
            </a:r>
            <a:r>
              <a:rPr lang="en-GB" dirty="0" smtClean="0"/>
              <a:t>Can be implemented iteratively or recursively. </a:t>
            </a:r>
          </a:p>
          <a:p>
            <a:pPr lvl="1"/>
            <a:r>
              <a:rPr lang="en-GB" dirty="0" smtClean="0"/>
              <a:t>For each vertex:</a:t>
            </a:r>
          </a:p>
          <a:p>
            <a:pPr lvl="2"/>
            <a:r>
              <a:rPr lang="en-GB" dirty="0" smtClean="0"/>
              <a:t>Mark </a:t>
            </a:r>
            <a:r>
              <a:rPr lang="en-GB" dirty="0"/>
              <a:t>the current vertex as being visited.</a:t>
            </a:r>
          </a:p>
          <a:p>
            <a:pPr lvl="2"/>
            <a:r>
              <a:rPr lang="en-GB" dirty="0"/>
              <a:t>Explore each adjacent vertex that is not included in a</a:t>
            </a:r>
            <a:r>
              <a:rPr lang="en-GB" dirty="0" smtClean="0"/>
              <a:t> </a:t>
            </a:r>
            <a:r>
              <a:rPr lang="en-GB" b="1" dirty="0"/>
              <a:t>visited set</a:t>
            </a:r>
            <a:r>
              <a:rPr lang="en-GB" dirty="0" smtClean="0"/>
              <a:t>.</a:t>
            </a:r>
          </a:p>
          <a:p>
            <a:r>
              <a:rPr lang="en-GB" dirty="0" smtClean="0"/>
              <a:t>This </a:t>
            </a:r>
            <a:r>
              <a:rPr lang="en-GB" dirty="0"/>
              <a:t>implementation </a:t>
            </a:r>
            <a:r>
              <a:rPr lang="en-GB" dirty="0" smtClean="0"/>
              <a:t>generally uses a stack.</a:t>
            </a:r>
            <a:endParaRPr lang="en-GB" dirty="0"/>
          </a:p>
        </p:txBody>
      </p:sp>
    </p:spTree>
    <p:extLst>
      <p:ext uri="{BB962C8B-B14F-4D97-AF65-F5344CB8AC3E}">
        <p14:creationId xmlns:p14="http://schemas.microsoft.com/office/powerpoint/2010/main" val="49656108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Breadth First Search</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Given a graph G and a starting vertex s, a breadth first search proceeds by exploring edges in the graph to find all the vertices in G for which there is a path from s. </a:t>
            </a:r>
          </a:p>
          <a:p>
            <a:r>
              <a:rPr lang="en-GB" dirty="0" smtClean="0"/>
              <a:t>The remarkable thing about a breadth first search is that it finds all the vertices that are a distance k from s before it finds any vertices that are a distance k+1. </a:t>
            </a:r>
          </a:p>
          <a:p>
            <a:r>
              <a:rPr lang="en-GB" dirty="0" smtClean="0"/>
              <a:t>One way to visualize the BFS algorithm is to imagine that it is building a tree, one level of the tree at a time. A breadth first search adds all children of the starting vertex before it begins to discover any of the grandchildren.</a:t>
            </a:r>
          </a:p>
          <a:p>
            <a:endParaRPr lang="en-GB" dirty="0" smtClean="0"/>
          </a:p>
          <a:p>
            <a:endParaRPr lang="en-GB" dirty="0"/>
          </a:p>
        </p:txBody>
      </p:sp>
    </p:spTree>
    <p:extLst>
      <p:ext uri="{BB962C8B-B14F-4D97-AF65-F5344CB8AC3E}">
        <p14:creationId xmlns:p14="http://schemas.microsoft.com/office/powerpoint/2010/main" val="169223874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Dijkstra’s Algorithm</a:t>
            </a:r>
            <a:endParaRPr lang="en-GB" dirty="0"/>
          </a:p>
        </p:txBody>
      </p:sp>
      <p:sp>
        <p:nvSpPr>
          <p:cNvPr id="3" name="Content Placeholder 2"/>
          <p:cNvSpPr>
            <a:spLocks noGrp="1"/>
          </p:cNvSpPr>
          <p:nvPr>
            <p:ph idx="1"/>
          </p:nvPr>
        </p:nvSpPr>
        <p:spPr/>
        <p:txBody>
          <a:bodyPr>
            <a:normAutofit fontScale="70000" lnSpcReduction="20000"/>
          </a:bodyPr>
          <a:lstStyle/>
          <a:p>
            <a:r>
              <a:rPr lang="en-GB" dirty="0"/>
              <a:t>P</a:t>
            </a:r>
            <a:r>
              <a:rPr lang="en-GB" dirty="0" smtClean="0"/>
              <a:t>rovides the shortest path from one particular starting node to all other nodes in a graph. This is similar to the results of a breadth first search.</a:t>
            </a:r>
          </a:p>
          <a:p>
            <a:r>
              <a:rPr lang="en-GB" dirty="0" smtClean="0"/>
              <a:t>To keep track of the total cost from the start node to each destination we include a </a:t>
            </a:r>
            <a:r>
              <a:rPr lang="en-GB" dirty="0" err="1" smtClean="0"/>
              <a:t>dist</a:t>
            </a:r>
            <a:r>
              <a:rPr lang="en-GB" dirty="0" smtClean="0"/>
              <a:t> instance variable in the Vertex class. This will contain the current total weight of the smallest weight path from the start to the vertex in question. </a:t>
            </a:r>
          </a:p>
          <a:p>
            <a:r>
              <a:rPr lang="en-GB" dirty="0" smtClean="0"/>
              <a:t>The algorithm iterates once for every vertex in the graph; the order that we iterate over the vertices may be controlled by a priority queue. The value that is used to determine the order of the objects in the priority queue is </a:t>
            </a:r>
            <a:r>
              <a:rPr lang="en-GB" b="1" dirty="0" smtClean="0"/>
              <a:t>dist</a:t>
            </a:r>
            <a:r>
              <a:rPr lang="en-GB" dirty="0" smtClean="0"/>
              <a:t>. When a vertex is first created </a:t>
            </a:r>
            <a:r>
              <a:rPr lang="en-GB" dirty="0" err="1" smtClean="0"/>
              <a:t>dist</a:t>
            </a:r>
            <a:r>
              <a:rPr lang="en-GB" dirty="0" smtClean="0"/>
              <a:t> is set to a very large number (larger than any real distance we would have in the problem we are trying to solve).</a:t>
            </a:r>
          </a:p>
          <a:p>
            <a:endParaRPr lang="en-GB" dirty="0" smtClean="0"/>
          </a:p>
          <a:p>
            <a:endParaRPr lang="en-GB" dirty="0"/>
          </a:p>
        </p:txBody>
      </p:sp>
    </p:spTree>
    <p:extLst>
      <p:ext uri="{BB962C8B-B14F-4D97-AF65-F5344CB8AC3E}">
        <p14:creationId xmlns:p14="http://schemas.microsoft.com/office/powerpoint/2010/main" val="242653176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Algorithm</a:t>
            </a:r>
            <a:endParaRPr lang="en-GB"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GB" dirty="0"/>
              <a:t>Assign to every node a tentative distance value: set it to zero for </a:t>
            </a:r>
            <a:r>
              <a:rPr lang="en-GB" dirty="0" smtClean="0"/>
              <a:t>the </a:t>
            </a:r>
            <a:r>
              <a:rPr lang="en-GB" dirty="0"/>
              <a:t>initial node and to infinity for all other nodes. </a:t>
            </a:r>
            <a:r>
              <a:rPr lang="en-GB" dirty="0" smtClean="0"/>
              <a:t>Mark </a:t>
            </a:r>
            <a:r>
              <a:rPr lang="en-GB" dirty="0"/>
              <a:t>all nodes unvisited. </a:t>
            </a:r>
            <a:endParaRPr lang="en-GB" dirty="0" smtClean="0"/>
          </a:p>
          <a:p>
            <a:pPr marL="514350" indent="-514350">
              <a:buFont typeface="+mj-lt"/>
              <a:buAutoNum type="arabicPeriod"/>
            </a:pPr>
            <a:r>
              <a:rPr lang="en-GB" dirty="0" smtClean="0"/>
              <a:t>Set </a:t>
            </a:r>
            <a:r>
              <a:rPr lang="en-GB" dirty="0"/>
              <a:t>the initial node as current. Create a list of the unvisited nodes </a:t>
            </a:r>
            <a:endParaRPr lang="en-GB" dirty="0" smtClean="0"/>
          </a:p>
          <a:p>
            <a:pPr marL="514350" indent="-514350">
              <a:buFont typeface="+mj-lt"/>
              <a:buAutoNum type="arabicPeriod"/>
            </a:pPr>
            <a:r>
              <a:rPr lang="en-GB" dirty="0" smtClean="0"/>
              <a:t>For </a:t>
            </a:r>
            <a:r>
              <a:rPr lang="en-GB" dirty="0"/>
              <a:t>the current node, consider all of its unvisited </a:t>
            </a:r>
            <a:r>
              <a:rPr lang="en-GB" dirty="0" err="1"/>
              <a:t>neighbors</a:t>
            </a:r>
            <a:r>
              <a:rPr lang="en-GB" dirty="0"/>
              <a:t> and calculate their tentative distances. Compare the newly calculated tentative distance to the current assigned value and assign the smaller one. </a:t>
            </a:r>
            <a:endParaRPr lang="en-GB" dirty="0" smtClean="0"/>
          </a:p>
          <a:p>
            <a:pPr marL="514350" indent="-514350">
              <a:buFont typeface="+mj-lt"/>
              <a:buAutoNum type="arabicPeriod"/>
            </a:pPr>
            <a:r>
              <a:rPr lang="en-GB" dirty="0" smtClean="0"/>
              <a:t>Having considering </a:t>
            </a:r>
            <a:r>
              <a:rPr lang="en-GB" dirty="0"/>
              <a:t>all of the </a:t>
            </a:r>
            <a:r>
              <a:rPr lang="en-GB" dirty="0" smtClean="0"/>
              <a:t>neighbours </a:t>
            </a:r>
            <a:r>
              <a:rPr lang="en-GB" dirty="0"/>
              <a:t>of the current node, mark the current node as visited and remove it from the unvisited set</a:t>
            </a:r>
            <a:r>
              <a:rPr lang="en-GB" dirty="0" smtClean="0"/>
              <a:t>.</a:t>
            </a:r>
            <a:endParaRPr lang="en-GB" dirty="0"/>
          </a:p>
          <a:p>
            <a:pPr marL="514350" indent="-514350">
              <a:buFont typeface="+mj-lt"/>
              <a:buAutoNum type="arabicPeriod"/>
            </a:pPr>
            <a:r>
              <a:rPr lang="en-GB" dirty="0" smtClean="0"/>
              <a:t>If </a:t>
            </a:r>
            <a:r>
              <a:rPr lang="en-GB" dirty="0"/>
              <a:t>there is no unvisited node, the algorithm has finished. Otherwise, we go back to step </a:t>
            </a:r>
            <a:r>
              <a:rPr lang="en-GB" dirty="0" smtClean="0"/>
              <a:t>3, selecting the closest unvisited neighbour as current.</a:t>
            </a:r>
            <a:endParaRPr lang="en-GB" dirty="0"/>
          </a:p>
          <a:p>
            <a:pPr marL="514350" indent="-514350">
              <a:buFont typeface="+mj-lt"/>
              <a:buAutoNum type="arabicPeriod"/>
            </a:pPr>
            <a:r>
              <a:rPr lang="en-GB" dirty="0"/>
              <a:t>Gather predecessors starting from the target node ('e</a:t>
            </a:r>
            <a:r>
              <a:rPr lang="en-GB" dirty="0" smtClean="0"/>
              <a:t>').</a:t>
            </a:r>
            <a:r>
              <a:rPr lang="en-GB" dirty="0"/>
              <a:t/>
            </a:r>
            <a:br>
              <a:rPr lang="en-GB" dirty="0"/>
            </a:br>
            <a:endParaRPr lang="en-GB" dirty="0"/>
          </a:p>
        </p:txBody>
      </p:sp>
    </p:spTree>
    <p:extLst>
      <p:ext uri="{BB962C8B-B14F-4D97-AF65-F5344CB8AC3E}">
        <p14:creationId xmlns:p14="http://schemas.microsoft.com/office/powerpoint/2010/main" val="317195172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Dijkstra Animation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434247"/>
            <a:ext cx="5976664" cy="4688408"/>
          </a:xfrm>
        </p:spPr>
      </p:pic>
    </p:spTree>
    <p:extLst>
      <p:ext uri="{BB962C8B-B14F-4D97-AF65-F5344CB8AC3E}">
        <p14:creationId xmlns:p14="http://schemas.microsoft.com/office/powerpoint/2010/main" val="3653395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90864" cy="1143000"/>
          </a:xfrm>
        </p:spPr>
        <p:txBody>
          <a:bodyPr/>
          <a:lstStyle/>
          <a:p>
            <a:r>
              <a:rPr lang="en-GB" dirty="0" err="1" smtClean="0"/>
              <a:t>Djikstra</a:t>
            </a:r>
            <a:r>
              <a:rPr lang="en-GB" dirty="0" smtClean="0"/>
              <a:t> (terse)</a:t>
            </a:r>
            <a:endParaRPr lang="en-GB" dirty="0"/>
          </a:p>
        </p:txBody>
      </p:sp>
      <p:sp>
        <p:nvSpPr>
          <p:cNvPr id="4" name="Rectangle 3"/>
          <p:cNvSpPr/>
          <p:nvPr/>
        </p:nvSpPr>
        <p:spPr>
          <a:xfrm>
            <a:off x="104959" y="1196752"/>
            <a:ext cx="7488832" cy="480131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unvisited </a:t>
            </a:r>
            <a:r>
              <a:rPr lang="en-GB" dirty="0"/>
              <a:t>= {node: None for node in nodes} </a:t>
            </a:r>
            <a:r>
              <a:rPr lang="en-GB" dirty="0" smtClean="0"/>
              <a:t>#None for infinity</a:t>
            </a:r>
            <a:endParaRPr lang="en-GB" dirty="0"/>
          </a:p>
          <a:p>
            <a:r>
              <a:rPr lang="en-GB" dirty="0"/>
              <a:t>visited = {}</a:t>
            </a:r>
          </a:p>
          <a:p>
            <a:r>
              <a:rPr lang="en-GB" dirty="0"/>
              <a:t>current = 'B'</a:t>
            </a:r>
          </a:p>
          <a:p>
            <a:r>
              <a:rPr lang="en-GB" dirty="0" err="1"/>
              <a:t>currentDistance</a:t>
            </a:r>
            <a:r>
              <a:rPr lang="en-GB" dirty="0"/>
              <a:t> = 0</a:t>
            </a:r>
          </a:p>
          <a:p>
            <a:r>
              <a:rPr lang="en-GB" dirty="0"/>
              <a:t>unvisited[current] = </a:t>
            </a:r>
            <a:r>
              <a:rPr lang="en-GB" dirty="0" err="1" smtClean="0"/>
              <a:t>currentDistance</a:t>
            </a:r>
            <a:endParaRPr lang="en-GB" dirty="0"/>
          </a:p>
          <a:p>
            <a:r>
              <a:rPr lang="en-GB" dirty="0"/>
              <a:t>while True:</a:t>
            </a:r>
          </a:p>
          <a:p>
            <a:r>
              <a:rPr lang="en-GB" dirty="0"/>
              <a:t>    for neighbour, distance in distances[current].items():</a:t>
            </a:r>
          </a:p>
          <a:p>
            <a:r>
              <a:rPr lang="en-GB" dirty="0"/>
              <a:t>        if neighbour not in unvisited: </a:t>
            </a:r>
            <a:r>
              <a:rPr lang="en-GB" dirty="0" smtClean="0"/>
              <a:t>continue # next vertex</a:t>
            </a:r>
            <a:endParaRPr lang="en-GB" dirty="0"/>
          </a:p>
          <a:p>
            <a:r>
              <a:rPr lang="en-GB" dirty="0"/>
              <a:t>        </a:t>
            </a:r>
            <a:r>
              <a:rPr lang="en-GB" dirty="0" err="1"/>
              <a:t>newDistance</a:t>
            </a:r>
            <a:r>
              <a:rPr lang="en-GB" dirty="0"/>
              <a:t> = </a:t>
            </a:r>
            <a:r>
              <a:rPr lang="en-GB" dirty="0" err="1"/>
              <a:t>currentDistance</a:t>
            </a:r>
            <a:r>
              <a:rPr lang="en-GB" dirty="0"/>
              <a:t> + distance</a:t>
            </a:r>
          </a:p>
          <a:p>
            <a:r>
              <a:rPr lang="en-GB" dirty="0"/>
              <a:t>        if unvisited[neighbour] is None or unvisited[neighbour] &gt; </a:t>
            </a:r>
            <a:r>
              <a:rPr lang="en-GB" dirty="0" err="1"/>
              <a:t>newDistance</a:t>
            </a:r>
            <a:r>
              <a:rPr lang="en-GB" dirty="0"/>
              <a:t>:</a:t>
            </a:r>
          </a:p>
          <a:p>
            <a:r>
              <a:rPr lang="en-GB" dirty="0"/>
              <a:t>            unvisited[neighbour] = </a:t>
            </a:r>
            <a:r>
              <a:rPr lang="en-GB" dirty="0" err="1"/>
              <a:t>newDistance</a:t>
            </a:r>
            <a:endParaRPr lang="en-GB" dirty="0"/>
          </a:p>
          <a:p>
            <a:r>
              <a:rPr lang="en-GB" dirty="0"/>
              <a:t>    visited[current] = </a:t>
            </a:r>
            <a:r>
              <a:rPr lang="en-GB" dirty="0" err="1"/>
              <a:t>currentDistance</a:t>
            </a:r>
            <a:endParaRPr lang="en-GB" dirty="0"/>
          </a:p>
          <a:p>
            <a:r>
              <a:rPr lang="en-GB" dirty="0"/>
              <a:t>    del unvisited[current]</a:t>
            </a:r>
          </a:p>
          <a:p>
            <a:r>
              <a:rPr lang="en-GB" dirty="0"/>
              <a:t>    if not unvisited: break</a:t>
            </a:r>
          </a:p>
          <a:p>
            <a:r>
              <a:rPr lang="en-GB" dirty="0"/>
              <a:t>    candidates = [node for node in </a:t>
            </a:r>
            <a:r>
              <a:rPr lang="en-GB" dirty="0" err="1"/>
              <a:t>unvisited.items</a:t>
            </a:r>
            <a:r>
              <a:rPr lang="en-GB" dirty="0"/>
              <a:t>() if node[1]]</a:t>
            </a:r>
          </a:p>
          <a:p>
            <a:r>
              <a:rPr lang="en-GB" dirty="0"/>
              <a:t>    current, </a:t>
            </a:r>
            <a:r>
              <a:rPr lang="en-GB" dirty="0" err="1"/>
              <a:t>currentDistance</a:t>
            </a:r>
            <a:r>
              <a:rPr lang="en-GB" dirty="0"/>
              <a:t> = sorted(candidates, key = lambda x: x[1])[0</a:t>
            </a:r>
            <a:r>
              <a:rPr lang="en-GB" dirty="0" smtClean="0"/>
              <a:t>]</a:t>
            </a:r>
            <a:endParaRPr lang="en-GB" dirty="0"/>
          </a:p>
          <a:p>
            <a:r>
              <a:rPr lang="en-GB" dirty="0"/>
              <a:t>print(visited)</a:t>
            </a:r>
          </a:p>
        </p:txBody>
      </p:sp>
      <p:sp>
        <p:nvSpPr>
          <p:cNvPr id="5" name="Rectangle 4"/>
          <p:cNvSpPr/>
          <p:nvPr/>
        </p:nvSpPr>
        <p:spPr>
          <a:xfrm>
            <a:off x="5508104" y="188640"/>
            <a:ext cx="3528392"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nodes = ('A', 'B', 'C', 'D', 'E', 'F', 'G')</a:t>
            </a:r>
          </a:p>
          <a:p>
            <a:r>
              <a:rPr lang="en-GB" dirty="0"/>
              <a:t>distances = </a:t>
            </a:r>
            <a:r>
              <a:rPr lang="en-GB" dirty="0" smtClean="0"/>
              <a:t>{</a:t>
            </a:r>
            <a:endParaRPr lang="en-GB" dirty="0"/>
          </a:p>
          <a:p>
            <a:r>
              <a:rPr lang="en-GB" dirty="0"/>
              <a:t>    'B': {'A': 5, 'D': 1, 'G': 2},</a:t>
            </a:r>
          </a:p>
          <a:p>
            <a:r>
              <a:rPr lang="en-GB" dirty="0"/>
              <a:t>    'A': {'B': 5, 'D': 3, 'E': 12, 'F' :5},</a:t>
            </a:r>
          </a:p>
          <a:p>
            <a:r>
              <a:rPr lang="en-GB" dirty="0"/>
              <a:t>    'D': {'B': 1, 'G': 1, 'E': 1, 'A': 3},</a:t>
            </a:r>
          </a:p>
          <a:p>
            <a:r>
              <a:rPr lang="en-GB" dirty="0"/>
              <a:t>    'G': {'B': 2, 'D': 1, 'C': 2},</a:t>
            </a:r>
          </a:p>
          <a:p>
            <a:r>
              <a:rPr lang="en-GB" dirty="0"/>
              <a:t>    'C': {'G': 2, 'E': 1, 'F': 16},</a:t>
            </a:r>
          </a:p>
          <a:p>
            <a:r>
              <a:rPr lang="en-GB" dirty="0"/>
              <a:t>    'E': {'A': 12, 'D': 1, 'C': 1, 'F': 2},</a:t>
            </a:r>
          </a:p>
          <a:p>
            <a:r>
              <a:rPr lang="en-GB" dirty="0"/>
              <a:t>    'F': {'A': 5, 'E': 2, 'C': 16}}</a:t>
            </a:r>
          </a:p>
        </p:txBody>
      </p:sp>
      <p:sp>
        <p:nvSpPr>
          <p:cNvPr id="6" name="Rectangle 5"/>
          <p:cNvSpPr/>
          <p:nvPr/>
        </p:nvSpPr>
        <p:spPr>
          <a:xfrm>
            <a:off x="2267744" y="6237312"/>
            <a:ext cx="4225837"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GB" dirty="0"/>
              <a:t>{'E': 2, 'D': 1, 'G': 2, 'F': 4, 'A': 4, 'C': 3, 'B': 0}</a:t>
            </a:r>
          </a:p>
        </p:txBody>
      </p:sp>
    </p:spTree>
    <p:extLst>
      <p:ext uri="{BB962C8B-B14F-4D97-AF65-F5344CB8AC3E}">
        <p14:creationId xmlns:p14="http://schemas.microsoft.com/office/powerpoint/2010/main" val="27113950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Other Dijkstra's Algorithm Animations</a:t>
            </a:r>
            <a:endParaRPr lang="en-GB" dirty="0"/>
          </a:p>
        </p:txBody>
      </p:sp>
      <p:sp>
        <p:nvSpPr>
          <p:cNvPr id="3" name="Content Placeholder 2"/>
          <p:cNvSpPr>
            <a:spLocks noGrp="1"/>
          </p:cNvSpPr>
          <p:nvPr>
            <p:ph idx="1"/>
          </p:nvPr>
        </p:nvSpPr>
        <p:spPr/>
        <p:txBody>
          <a:bodyPr/>
          <a:lstStyle/>
          <a:p>
            <a:r>
              <a:rPr lang="en-GB" dirty="0" smtClean="0"/>
              <a:t>There is an excellent animation and accompanying explanation of the Algorithm at</a:t>
            </a:r>
          </a:p>
          <a:p>
            <a:pPr lvl="1"/>
            <a:r>
              <a:rPr lang="en-GB" dirty="0">
                <a:hlinkClick r:id="rId2"/>
              </a:rPr>
              <a:t>https://www.cs.usfca.edu/~</a:t>
            </a:r>
            <a:r>
              <a:rPr lang="en-GB" dirty="0" smtClean="0">
                <a:hlinkClick r:id="rId2"/>
              </a:rPr>
              <a:t>galles/visualization/Dijkstra.html</a:t>
            </a:r>
            <a:endParaRPr lang="en-GB" dirty="0" smtClean="0"/>
          </a:p>
          <a:p>
            <a:r>
              <a:rPr lang="en-GB" dirty="0" smtClean="0"/>
              <a:t>And at</a:t>
            </a:r>
          </a:p>
          <a:p>
            <a:pPr lvl="1"/>
            <a:r>
              <a:rPr lang="en-GB" dirty="0"/>
              <a:t>http://optlab-server.sce.carleton.ca/POAnimations2007/DijkstrasAlgo.html</a:t>
            </a:r>
          </a:p>
        </p:txBody>
      </p:sp>
    </p:spTree>
    <p:extLst>
      <p:ext uri="{BB962C8B-B14F-4D97-AF65-F5344CB8AC3E}">
        <p14:creationId xmlns:p14="http://schemas.microsoft.com/office/powerpoint/2010/main" val="139590977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436" y="116632"/>
            <a:ext cx="8580036" cy="646330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import </a:t>
            </a:r>
            <a:r>
              <a:rPr lang="en-GB" dirty="0" err="1"/>
              <a:t>tkinter</a:t>
            </a:r>
            <a:r>
              <a:rPr lang="en-GB" dirty="0"/>
              <a:t> as </a:t>
            </a:r>
            <a:r>
              <a:rPr lang="en-GB" dirty="0" err="1"/>
              <a:t>tk</a:t>
            </a:r>
            <a:endParaRPr lang="en-GB" dirty="0"/>
          </a:p>
          <a:p>
            <a:endParaRPr lang="en-GB" dirty="0"/>
          </a:p>
          <a:p>
            <a:r>
              <a:rPr lang="en-GB" dirty="0"/>
              <a:t>class Application(</a:t>
            </a:r>
            <a:r>
              <a:rPr lang="en-GB" dirty="0" err="1"/>
              <a:t>tk.Frame</a:t>
            </a:r>
            <a:r>
              <a:rPr lang="en-GB" dirty="0"/>
              <a:t>):</a:t>
            </a:r>
          </a:p>
          <a:p>
            <a:r>
              <a:rPr lang="en-GB" dirty="0"/>
              <a:t>    </a:t>
            </a:r>
            <a:r>
              <a:rPr lang="en-GB" dirty="0" err="1"/>
              <a:t>def</a:t>
            </a:r>
            <a:r>
              <a:rPr lang="en-GB" dirty="0"/>
              <a:t> __</a:t>
            </a:r>
            <a:r>
              <a:rPr lang="en-GB" dirty="0" err="1"/>
              <a:t>init</a:t>
            </a:r>
            <a:r>
              <a:rPr lang="en-GB" dirty="0"/>
              <a:t>__(self, master=None):</a:t>
            </a:r>
          </a:p>
          <a:p>
            <a:r>
              <a:rPr lang="en-GB" dirty="0"/>
              <a:t>        tk.Frame.__</a:t>
            </a:r>
            <a:r>
              <a:rPr lang="en-GB" dirty="0" err="1"/>
              <a:t>init</a:t>
            </a:r>
            <a:r>
              <a:rPr lang="en-GB" dirty="0"/>
              <a:t>__(self, master)</a:t>
            </a:r>
          </a:p>
          <a:p>
            <a:r>
              <a:rPr lang="en-GB" dirty="0"/>
              <a:t>        </a:t>
            </a:r>
            <a:r>
              <a:rPr lang="en-GB" dirty="0" err="1"/>
              <a:t>self.pack</a:t>
            </a:r>
            <a:r>
              <a:rPr lang="en-GB" dirty="0"/>
              <a:t>()</a:t>
            </a:r>
          </a:p>
          <a:p>
            <a:r>
              <a:rPr lang="en-GB" dirty="0"/>
              <a:t>        </a:t>
            </a:r>
            <a:r>
              <a:rPr lang="en-GB" dirty="0" err="1"/>
              <a:t>self.createWidgets</a:t>
            </a:r>
            <a:r>
              <a:rPr lang="en-GB" dirty="0"/>
              <a:t>()</a:t>
            </a:r>
          </a:p>
          <a:p>
            <a:endParaRPr lang="en-GB" dirty="0"/>
          </a:p>
          <a:p>
            <a:r>
              <a:rPr lang="en-GB" dirty="0"/>
              <a:t>    </a:t>
            </a:r>
            <a:r>
              <a:rPr lang="en-GB" dirty="0" err="1"/>
              <a:t>def</a:t>
            </a:r>
            <a:r>
              <a:rPr lang="en-GB" dirty="0"/>
              <a:t> </a:t>
            </a:r>
            <a:r>
              <a:rPr lang="en-GB" dirty="0" err="1"/>
              <a:t>createWidgets</a:t>
            </a:r>
            <a:r>
              <a:rPr lang="en-GB" dirty="0"/>
              <a:t>(self):</a:t>
            </a:r>
          </a:p>
          <a:p>
            <a:r>
              <a:rPr lang="en-GB" dirty="0"/>
              <a:t>        </a:t>
            </a:r>
            <a:r>
              <a:rPr lang="en-GB" dirty="0" err="1"/>
              <a:t>self.btn</a:t>
            </a:r>
            <a:r>
              <a:rPr lang="en-GB" dirty="0"/>
              <a:t> = </a:t>
            </a:r>
            <a:r>
              <a:rPr lang="en-GB" dirty="0" err="1"/>
              <a:t>tk.Button</a:t>
            </a:r>
            <a:r>
              <a:rPr lang="en-GB" dirty="0"/>
              <a:t>(self)</a:t>
            </a:r>
          </a:p>
          <a:p>
            <a:r>
              <a:rPr lang="en-GB" dirty="0"/>
              <a:t>        </a:t>
            </a:r>
            <a:r>
              <a:rPr lang="en-GB" dirty="0" err="1"/>
              <a:t>self.btn</a:t>
            </a:r>
            <a:r>
              <a:rPr lang="en-GB" dirty="0"/>
              <a:t>["text"] = "Hello World\n(click me)"</a:t>
            </a:r>
          </a:p>
          <a:p>
            <a:r>
              <a:rPr lang="en-GB" dirty="0"/>
              <a:t>        </a:t>
            </a:r>
            <a:r>
              <a:rPr lang="en-GB" dirty="0" err="1"/>
              <a:t>self.btn</a:t>
            </a:r>
            <a:r>
              <a:rPr lang="en-GB" dirty="0"/>
              <a:t>["command"] = </a:t>
            </a:r>
            <a:r>
              <a:rPr lang="en-GB" dirty="0" err="1"/>
              <a:t>self.welcome</a:t>
            </a:r>
            <a:endParaRPr lang="en-GB" dirty="0"/>
          </a:p>
          <a:p>
            <a:r>
              <a:rPr lang="en-GB" dirty="0"/>
              <a:t>        </a:t>
            </a:r>
            <a:r>
              <a:rPr lang="en-GB" dirty="0" err="1"/>
              <a:t>self.btn.pack</a:t>
            </a:r>
            <a:r>
              <a:rPr lang="en-GB" dirty="0"/>
              <a:t>(side="top")</a:t>
            </a:r>
          </a:p>
          <a:p>
            <a:endParaRPr lang="en-GB" dirty="0"/>
          </a:p>
          <a:p>
            <a:r>
              <a:rPr lang="en-GB" dirty="0"/>
              <a:t>        </a:t>
            </a:r>
            <a:r>
              <a:rPr lang="en-GB" dirty="0" err="1"/>
              <a:t>self.QUIT</a:t>
            </a:r>
            <a:r>
              <a:rPr lang="en-GB" dirty="0"/>
              <a:t> = </a:t>
            </a:r>
            <a:r>
              <a:rPr lang="en-GB" dirty="0" err="1"/>
              <a:t>tk.Button</a:t>
            </a:r>
            <a:r>
              <a:rPr lang="en-GB" dirty="0"/>
              <a:t>(self, text="QUIT", </a:t>
            </a:r>
            <a:r>
              <a:rPr lang="en-GB" dirty="0" err="1"/>
              <a:t>fg</a:t>
            </a:r>
            <a:r>
              <a:rPr lang="en-GB" dirty="0"/>
              <a:t>="blue", command=</a:t>
            </a:r>
            <a:r>
              <a:rPr lang="en-GB" dirty="0" err="1"/>
              <a:t>root.destroy</a:t>
            </a:r>
            <a:r>
              <a:rPr lang="en-GB" dirty="0"/>
              <a:t>)</a:t>
            </a:r>
          </a:p>
          <a:p>
            <a:r>
              <a:rPr lang="en-GB" dirty="0"/>
              <a:t>        </a:t>
            </a:r>
            <a:r>
              <a:rPr lang="en-GB" dirty="0" err="1"/>
              <a:t>self.QUIT.pack</a:t>
            </a:r>
            <a:r>
              <a:rPr lang="en-GB" dirty="0"/>
              <a:t>(side="bottom")</a:t>
            </a:r>
          </a:p>
          <a:p>
            <a:endParaRPr lang="en-GB" dirty="0"/>
          </a:p>
          <a:p>
            <a:r>
              <a:rPr lang="en-GB" dirty="0"/>
              <a:t>    </a:t>
            </a:r>
            <a:r>
              <a:rPr lang="en-GB" dirty="0" err="1"/>
              <a:t>def</a:t>
            </a:r>
            <a:r>
              <a:rPr lang="en-GB" dirty="0"/>
              <a:t> welcome(self):</a:t>
            </a:r>
          </a:p>
          <a:p>
            <a:r>
              <a:rPr lang="en-GB" dirty="0"/>
              <a:t>        print("Welcome to GUI Programming with </a:t>
            </a:r>
            <a:r>
              <a:rPr lang="en-GB" dirty="0" err="1"/>
              <a:t>TKinter</a:t>
            </a:r>
            <a:r>
              <a:rPr lang="en-GB" dirty="0"/>
              <a:t>!")</a:t>
            </a:r>
          </a:p>
          <a:p>
            <a:endParaRPr lang="en-GB" dirty="0"/>
          </a:p>
          <a:p>
            <a:r>
              <a:rPr lang="en-GB" dirty="0"/>
              <a:t>root = </a:t>
            </a:r>
            <a:r>
              <a:rPr lang="en-GB" dirty="0" err="1"/>
              <a:t>tk.Tk</a:t>
            </a:r>
            <a:r>
              <a:rPr lang="en-GB" dirty="0"/>
              <a:t>()</a:t>
            </a:r>
          </a:p>
          <a:p>
            <a:r>
              <a:rPr lang="en-GB" dirty="0"/>
              <a:t>app = Application(master=root)</a:t>
            </a:r>
          </a:p>
          <a:p>
            <a:r>
              <a:rPr lang="en-GB" dirty="0" err="1"/>
              <a:t>app.mainloop</a:t>
            </a:r>
            <a:r>
              <a:rPr lang="en-GB" dirty="0"/>
              <a:t>()</a:t>
            </a:r>
          </a:p>
        </p:txBody>
      </p:sp>
      <p:sp>
        <p:nvSpPr>
          <p:cNvPr id="2" name="Title 1"/>
          <p:cNvSpPr>
            <a:spLocks noGrp="1"/>
          </p:cNvSpPr>
          <p:nvPr>
            <p:ph type="title"/>
          </p:nvPr>
        </p:nvSpPr>
        <p:spPr>
          <a:xfrm>
            <a:off x="3779912" y="692696"/>
            <a:ext cx="4546848" cy="1143000"/>
          </a:xfrm>
        </p:spPr>
        <p:txBody>
          <a:bodyPr>
            <a:normAutofit fontScale="90000"/>
          </a:bodyPr>
          <a:lstStyle/>
          <a:p>
            <a:r>
              <a:rPr lang="en-GB" dirty="0" smtClean="0">
                <a:solidFill>
                  <a:schemeClr val="bg1"/>
                </a:solidFill>
              </a:rPr>
              <a:t>GUI Programming with </a:t>
            </a:r>
            <a:r>
              <a:rPr lang="en-GB" dirty="0" err="1" smtClean="0">
                <a:solidFill>
                  <a:schemeClr val="bg1"/>
                </a:solidFill>
              </a:rPr>
              <a:t>TKinter</a:t>
            </a:r>
            <a:endParaRPr lang="en-GB" dirty="0">
              <a:solidFill>
                <a:schemeClr val="bg1"/>
              </a:solidFill>
            </a:endParaRPr>
          </a:p>
        </p:txBody>
      </p:sp>
      <p:sp>
        <p:nvSpPr>
          <p:cNvPr id="5" name="Rectangle 4"/>
          <p:cNvSpPr/>
          <p:nvPr/>
        </p:nvSpPr>
        <p:spPr>
          <a:xfrm>
            <a:off x="3851920" y="1988840"/>
            <a:ext cx="4824536" cy="369332"/>
          </a:xfrm>
          <a:prstGeom prst="rect">
            <a:avLst/>
          </a:prstGeom>
        </p:spPr>
        <p:txBody>
          <a:bodyPr wrap="square">
            <a:spAutoFit/>
          </a:bodyPr>
          <a:lstStyle/>
          <a:p>
            <a:r>
              <a:rPr lang="en-GB" dirty="0"/>
              <a:t>https://</a:t>
            </a:r>
            <a:r>
              <a:rPr lang="en-GB" dirty="0">
                <a:solidFill>
                  <a:schemeClr val="accent6">
                    <a:lumMod val="20000"/>
                    <a:lumOff val="80000"/>
                  </a:schemeClr>
                </a:solidFill>
              </a:rPr>
              <a:t>docs.python.org/3.3/library/tkinter.html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797152"/>
            <a:ext cx="11620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25711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Window</a:t>
            </a:r>
            <a:endParaRPr lang="en-GB" dirty="0"/>
          </a:p>
        </p:txBody>
      </p:sp>
      <p:sp>
        <p:nvSpPr>
          <p:cNvPr id="4" name="Rectangle 3"/>
          <p:cNvSpPr/>
          <p:nvPr/>
        </p:nvSpPr>
        <p:spPr>
          <a:xfrm>
            <a:off x="395536" y="1988840"/>
            <a:ext cx="4014192"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import </a:t>
            </a:r>
            <a:r>
              <a:rPr lang="en-GB" dirty="0" err="1"/>
              <a:t>tkinter</a:t>
            </a:r>
            <a:r>
              <a:rPr lang="en-GB" dirty="0"/>
              <a:t> </a:t>
            </a:r>
          </a:p>
          <a:p>
            <a:r>
              <a:rPr lang="en-GB" dirty="0"/>
              <a:t>top = </a:t>
            </a:r>
            <a:r>
              <a:rPr lang="en-GB" dirty="0" err="1"/>
              <a:t>tkinter.Tk</a:t>
            </a:r>
            <a:r>
              <a:rPr lang="en-GB" dirty="0"/>
              <a:t>()</a:t>
            </a:r>
          </a:p>
          <a:p>
            <a:r>
              <a:rPr lang="en-GB" dirty="0"/>
              <a:t># Code to add widgets will go here...</a:t>
            </a:r>
          </a:p>
          <a:p>
            <a:r>
              <a:rPr lang="en-GB" dirty="0" err="1"/>
              <a:t>top.mainloop</a:t>
            </a:r>
            <a:r>
              <a:rPr lang="en-GB"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998546"/>
            <a:ext cx="19335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55776" y="4814620"/>
            <a:ext cx="4701608"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smtClean="0"/>
              <a:t>The </a:t>
            </a:r>
            <a:r>
              <a:rPr lang="en-GB" dirty="0" err="1" smtClean="0"/>
              <a:t>mainloop</a:t>
            </a:r>
            <a:r>
              <a:rPr lang="en-GB" dirty="0" smtClean="0"/>
              <a:t>() function starts event monitoring</a:t>
            </a:r>
          </a:p>
          <a:p>
            <a:r>
              <a:rPr lang="en-GB" dirty="0" smtClean="0"/>
              <a:t>in a continuous loop.</a:t>
            </a:r>
            <a:endParaRPr lang="en-GB" dirty="0"/>
          </a:p>
        </p:txBody>
      </p:sp>
    </p:spTree>
    <p:extLst>
      <p:ext uri="{BB962C8B-B14F-4D97-AF65-F5344CB8AC3E}">
        <p14:creationId xmlns:p14="http://schemas.microsoft.com/office/powerpoint/2010/main" val="422402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Keyword Arguments</a:t>
            </a:r>
            <a:endParaRPr lang="en-GB" dirty="0"/>
          </a:p>
        </p:txBody>
      </p:sp>
      <p:sp>
        <p:nvSpPr>
          <p:cNvPr id="3" name="Content Placeholder 2"/>
          <p:cNvSpPr>
            <a:spLocks noGrp="1"/>
          </p:cNvSpPr>
          <p:nvPr>
            <p:ph idx="1"/>
          </p:nvPr>
        </p:nvSpPr>
        <p:spPr>
          <a:xfrm>
            <a:off x="457200" y="1600201"/>
            <a:ext cx="8229600" cy="820688"/>
          </a:xfrm>
        </p:spPr>
        <p:txBody>
          <a:bodyPr>
            <a:normAutofit fontScale="92500"/>
          </a:bodyPr>
          <a:lstStyle/>
          <a:p>
            <a:r>
              <a:rPr lang="en-GB" dirty="0" smtClean="0"/>
              <a:t>Functions can be called with keyword arguments:</a:t>
            </a:r>
          </a:p>
          <a:p>
            <a:endParaRPr lang="en-GB" dirty="0" smtClean="0"/>
          </a:p>
        </p:txBody>
      </p:sp>
      <p:sp>
        <p:nvSpPr>
          <p:cNvPr id="4" name="Rectangle 3"/>
          <p:cNvSpPr/>
          <p:nvPr/>
        </p:nvSpPr>
        <p:spPr>
          <a:xfrm>
            <a:off x="1547664" y="2876743"/>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difference(x, y):</a:t>
            </a:r>
          </a:p>
          <a:p>
            <a:r>
              <a:rPr lang="en-GB" dirty="0" smtClean="0"/>
              <a:t>     return x - y</a:t>
            </a:r>
          </a:p>
          <a:p>
            <a:endParaRPr lang="en-GB" dirty="0" smtClean="0"/>
          </a:p>
          <a:p>
            <a:r>
              <a:rPr lang="en-GB" dirty="0"/>
              <a:t>p</a:t>
            </a:r>
            <a:r>
              <a:rPr lang="en-GB" dirty="0" smtClean="0"/>
              <a:t>rint(difference(5, 2))</a:t>
            </a:r>
          </a:p>
          <a:p>
            <a:r>
              <a:rPr lang="en-GB" dirty="0"/>
              <a:t>p</a:t>
            </a:r>
            <a:r>
              <a:rPr lang="en-GB" dirty="0" smtClean="0"/>
              <a:t>rint(difference(x=5, y=2))</a:t>
            </a:r>
          </a:p>
          <a:p>
            <a:r>
              <a:rPr lang="en-GB" dirty="0"/>
              <a:t>p</a:t>
            </a:r>
            <a:r>
              <a:rPr lang="en-GB" dirty="0" smtClean="0"/>
              <a:t>rint(difference(5, y=2))</a:t>
            </a:r>
          </a:p>
          <a:p>
            <a:r>
              <a:rPr lang="en-GB" dirty="0"/>
              <a:t>p</a:t>
            </a:r>
            <a:r>
              <a:rPr lang="en-GB" dirty="0" smtClean="0"/>
              <a:t>rint(difference(y=2, x=5))</a:t>
            </a:r>
          </a:p>
        </p:txBody>
      </p:sp>
      <p:sp>
        <p:nvSpPr>
          <p:cNvPr id="6" name="TextBox 5"/>
          <p:cNvSpPr txBox="1"/>
          <p:nvPr/>
        </p:nvSpPr>
        <p:spPr>
          <a:xfrm>
            <a:off x="6597490" y="3292240"/>
            <a:ext cx="301686" cy="1200329"/>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3</a:t>
            </a:r>
          </a:p>
          <a:p>
            <a:r>
              <a:rPr lang="en-GB" dirty="0" smtClean="0"/>
              <a:t>3</a:t>
            </a:r>
          </a:p>
          <a:p>
            <a:r>
              <a:rPr lang="en-GB" dirty="0" smtClean="0"/>
              <a:t>3</a:t>
            </a:r>
          </a:p>
          <a:p>
            <a:r>
              <a:rPr lang="en-GB" dirty="0"/>
              <a:t>3</a:t>
            </a:r>
            <a:endParaRPr lang="en-GB" dirty="0" smtClean="0"/>
          </a:p>
        </p:txBody>
      </p:sp>
    </p:spTree>
    <p:extLst>
      <p:ext uri="{BB962C8B-B14F-4D97-AF65-F5344CB8AC3E}">
        <p14:creationId xmlns:p14="http://schemas.microsoft.com/office/powerpoint/2010/main" val="3579679253"/>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t>
            </a:r>
            <a:r>
              <a:rPr lang="en-GB" dirty="0" err="1" smtClean="0"/>
              <a:t>kinter</a:t>
            </a:r>
            <a:r>
              <a:rPr lang="en-GB" dirty="0" smtClean="0"/>
              <a:t> Widgets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4008381"/>
              </p:ext>
            </p:extLst>
          </p:nvPr>
        </p:nvGraphicFramePr>
        <p:xfrm>
          <a:off x="683568" y="1196752"/>
          <a:ext cx="7632848" cy="4939904"/>
        </p:xfrm>
        <a:graphic>
          <a:graphicData uri="http://schemas.openxmlformats.org/drawingml/2006/table">
            <a:tbl>
              <a:tblPr/>
              <a:tblGrid>
                <a:gridCol w="962553">
                  <a:extLst>
                    <a:ext uri="{9D8B030D-6E8A-4147-A177-3AD203B41FA5}">
                      <a16:colId xmlns:a16="http://schemas.microsoft.com/office/drawing/2014/main" xmlns="" val="20000"/>
                    </a:ext>
                  </a:extLst>
                </a:gridCol>
                <a:gridCol w="6670295">
                  <a:extLst>
                    <a:ext uri="{9D8B030D-6E8A-4147-A177-3AD203B41FA5}">
                      <a16:colId xmlns:a16="http://schemas.microsoft.com/office/drawing/2014/main" xmlns="" val="20001"/>
                    </a:ext>
                  </a:extLst>
                </a:gridCol>
              </a:tblGrid>
              <a:tr h="78130">
                <a:tc>
                  <a:txBody>
                    <a:bodyPr/>
                    <a:lstStyle/>
                    <a:p>
                      <a:pPr algn="l" fontAlgn="t"/>
                      <a:r>
                        <a:rPr lang="en-GB" sz="1600" dirty="0" err="1">
                          <a:effectLst/>
                        </a:rPr>
                        <a:t>S.No</a:t>
                      </a:r>
                      <a:r>
                        <a:rPr lang="en-GB" sz="1600" dirty="0">
                          <a:effectLst/>
                        </a:rPr>
                        <a:t>.</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600" dirty="0">
                          <a:effectLst/>
                        </a:rPr>
                        <a:t>Operator &amp; Description</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178583">
                <a:tc>
                  <a:txBody>
                    <a:bodyPr/>
                    <a:lstStyle/>
                    <a:p>
                      <a:pPr algn="ctr" fontAlgn="ctr"/>
                      <a:r>
                        <a:rPr lang="en-GB" sz="1600">
                          <a:effectLst/>
                        </a:rPr>
                        <a:t>1</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2"/>
                        </a:rPr>
                        <a:t>Button</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Button widget is used to display the buttons in your application.</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279036">
                <a:tc>
                  <a:txBody>
                    <a:bodyPr/>
                    <a:lstStyle/>
                    <a:p>
                      <a:pPr algn="ctr" fontAlgn="ctr"/>
                      <a:r>
                        <a:rPr lang="en-GB" sz="1600">
                          <a:effectLst/>
                        </a:rPr>
                        <a:t>2</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3"/>
                        </a:rPr>
                        <a:t>Canvas</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Canvas widget is used to draw shapes, such as lines, ovals, polygons and rectangles, in your application.</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329262">
                <a:tc>
                  <a:txBody>
                    <a:bodyPr/>
                    <a:lstStyle/>
                    <a:p>
                      <a:pPr algn="ctr" fontAlgn="ctr"/>
                      <a:r>
                        <a:rPr lang="en-GB" sz="1600">
                          <a:effectLst/>
                        </a:rPr>
                        <a:t>3</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err="1" smtClean="0">
                          <a:solidFill>
                            <a:srgbClr val="313131"/>
                          </a:solidFill>
                          <a:effectLst/>
                          <a:hlinkClick r:id="rId4"/>
                        </a:rPr>
                        <a:t>Checkbutton</a:t>
                      </a:r>
                      <a:r>
                        <a:rPr lang="en-GB" sz="1600" b="1" u="none" strike="noStrike" dirty="0" smtClean="0">
                          <a:solidFill>
                            <a:srgbClr val="313131"/>
                          </a:solidFill>
                          <a:effectLst/>
                        </a:rPr>
                        <a:t> </a:t>
                      </a:r>
                      <a:r>
                        <a:rPr lang="en-GB" sz="1600" dirty="0" smtClean="0">
                          <a:solidFill>
                            <a:srgbClr val="000000"/>
                          </a:solidFill>
                          <a:effectLst/>
                        </a:rPr>
                        <a:t>The </a:t>
                      </a:r>
                      <a:r>
                        <a:rPr lang="en-GB" sz="1600" dirty="0" err="1">
                          <a:solidFill>
                            <a:srgbClr val="000000"/>
                          </a:solidFill>
                          <a:effectLst/>
                        </a:rPr>
                        <a:t>Checkbutton</a:t>
                      </a:r>
                      <a:r>
                        <a:rPr lang="en-GB" sz="1600" dirty="0">
                          <a:solidFill>
                            <a:srgbClr val="000000"/>
                          </a:solidFill>
                          <a:effectLst/>
                        </a:rPr>
                        <a:t> widget is used to display a number of options as checkboxes. The user can select multiple options at a time.</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228809">
                <a:tc>
                  <a:txBody>
                    <a:bodyPr/>
                    <a:lstStyle/>
                    <a:p>
                      <a:pPr algn="ctr" fontAlgn="ctr"/>
                      <a:r>
                        <a:rPr lang="en-GB" sz="1600">
                          <a:effectLst/>
                        </a:rPr>
                        <a:t>4</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5"/>
                        </a:rPr>
                        <a:t>Entry</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Entry widget is used to display a single-line text field for accepting values from a user.</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178583">
                <a:tc>
                  <a:txBody>
                    <a:bodyPr/>
                    <a:lstStyle/>
                    <a:p>
                      <a:pPr algn="ctr" fontAlgn="ctr"/>
                      <a:r>
                        <a:rPr lang="en-GB" sz="1600">
                          <a:effectLst/>
                        </a:rPr>
                        <a:t>5</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6"/>
                        </a:rPr>
                        <a:t>Frame</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Frame widget is used as a container widget to organize other widgets.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228809">
                <a:tc>
                  <a:txBody>
                    <a:bodyPr/>
                    <a:lstStyle/>
                    <a:p>
                      <a:pPr algn="ctr" fontAlgn="ctr"/>
                      <a:r>
                        <a:rPr lang="en-GB" sz="1600">
                          <a:effectLst/>
                        </a:rPr>
                        <a:t>6</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7"/>
                        </a:rPr>
                        <a:t>Label</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Label widget is used to provide a single-line caption for other widgets. It can also contain images.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r h="178583">
                <a:tc>
                  <a:txBody>
                    <a:bodyPr/>
                    <a:lstStyle/>
                    <a:p>
                      <a:pPr algn="ctr" fontAlgn="ctr"/>
                      <a:r>
                        <a:rPr lang="en-GB" sz="1600">
                          <a:effectLst/>
                        </a:rPr>
                        <a:t>7</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err="1" smtClean="0">
                          <a:solidFill>
                            <a:srgbClr val="313131"/>
                          </a:solidFill>
                          <a:effectLst/>
                          <a:hlinkClick r:id="rId8"/>
                        </a:rPr>
                        <a:t>Listbox</a:t>
                      </a:r>
                      <a:r>
                        <a:rPr lang="en-GB" sz="1600" b="1" u="none" strike="noStrike" dirty="0" smtClean="0">
                          <a:solidFill>
                            <a:srgbClr val="313131"/>
                          </a:solidFill>
                          <a:effectLst/>
                        </a:rPr>
                        <a:t> </a:t>
                      </a:r>
                      <a:r>
                        <a:rPr lang="en-GB" sz="1600" dirty="0" smtClean="0">
                          <a:solidFill>
                            <a:srgbClr val="000000"/>
                          </a:solidFill>
                          <a:effectLst/>
                        </a:rPr>
                        <a:t>The </a:t>
                      </a:r>
                      <a:r>
                        <a:rPr lang="en-GB" sz="1600" dirty="0" err="1">
                          <a:solidFill>
                            <a:srgbClr val="000000"/>
                          </a:solidFill>
                          <a:effectLst/>
                        </a:rPr>
                        <a:t>Listbox</a:t>
                      </a:r>
                      <a:r>
                        <a:rPr lang="en-GB" sz="1600" dirty="0">
                          <a:solidFill>
                            <a:srgbClr val="000000"/>
                          </a:solidFill>
                          <a:effectLst/>
                        </a:rPr>
                        <a:t> widget is used to provide a list of options to a user.</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7"/>
                  </a:ext>
                </a:extLst>
              </a:tr>
              <a:tr h="228809">
                <a:tc>
                  <a:txBody>
                    <a:bodyPr/>
                    <a:lstStyle/>
                    <a:p>
                      <a:pPr algn="ctr" fontAlgn="ctr"/>
                      <a:r>
                        <a:rPr lang="en-GB" sz="1600">
                          <a:effectLst/>
                        </a:rPr>
                        <a:t>8</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err="1" smtClean="0">
                          <a:solidFill>
                            <a:srgbClr val="313131"/>
                          </a:solidFill>
                          <a:effectLst/>
                          <a:hlinkClick r:id="rId9"/>
                        </a:rPr>
                        <a:t>Menubutton</a:t>
                      </a:r>
                      <a:r>
                        <a:rPr lang="en-GB" sz="1600" b="1" u="none" strike="noStrike" dirty="0" smtClean="0">
                          <a:solidFill>
                            <a:srgbClr val="313131"/>
                          </a:solidFill>
                          <a:effectLst/>
                        </a:rPr>
                        <a:t> </a:t>
                      </a:r>
                      <a:r>
                        <a:rPr lang="en-GB" sz="1600" dirty="0" smtClean="0">
                          <a:solidFill>
                            <a:srgbClr val="000000"/>
                          </a:solidFill>
                          <a:effectLst/>
                        </a:rPr>
                        <a:t>The </a:t>
                      </a:r>
                      <a:r>
                        <a:rPr lang="en-GB" sz="1600" dirty="0" err="1">
                          <a:solidFill>
                            <a:srgbClr val="000000"/>
                          </a:solidFill>
                          <a:effectLst/>
                        </a:rPr>
                        <a:t>Menubutton</a:t>
                      </a:r>
                      <a:r>
                        <a:rPr lang="en-GB" sz="1600" dirty="0">
                          <a:solidFill>
                            <a:srgbClr val="000000"/>
                          </a:solidFill>
                          <a:effectLst/>
                        </a:rPr>
                        <a:t> widget is used to display menus in your application.</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8"/>
                  </a:ext>
                </a:extLst>
              </a:tr>
              <a:tr h="279036">
                <a:tc>
                  <a:txBody>
                    <a:bodyPr/>
                    <a:lstStyle/>
                    <a:p>
                      <a:pPr algn="ctr" fontAlgn="ctr"/>
                      <a:r>
                        <a:rPr lang="en-GB" sz="1600">
                          <a:effectLst/>
                        </a:rPr>
                        <a:t>9</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10"/>
                        </a:rPr>
                        <a:t>Menu</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Menu widget is used to provide various commands to a user. These commands are contained inside </a:t>
                      </a:r>
                      <a:r>
                        <a:rPr lang="en-GB" sz="1600" dirty="0" err="1">
                          <a:solidFill>
                            <a:srgbClr val="000000"/>
                          </a:solidFill>
                          <a:effectLst/>
                        </a:rPr>
                        <a:t>Menubutton</a:t>
                      </a:r>
                      <a:r>
                        <a:rPr lang="en-GB" sz="1600" dirty="0">
                          <a:solidFill>
                            <a:srgbClr val="000000"/>
                          </a:solidFill>
                          <a:effectLst/>
                        </a:rPr>
                        <a:t>.</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9"/>
                  </a:ext>
                </a:extLst>
              </a:tr>
              <a:tr h="228809">
                <a:tc>
                  <a:txBody>
                    <a:bodyPr/>
                    <a:lstStyle/>
                    <a:p>
                      <a:pPr algn="ctr" fontAlgn="ctr"/>
                      <a:r>
                        <a:rPr lang="en-GB" sz="1600">
                          <a:effectLst/>
                        </a:rPr>
                        <a:t>10</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u="none" strike="noStrike" dirty="0" smtClean="0">
                          <a:solidFill>
                            <a:srgbClr val="313131"/>
                          </a:solidFill>
                          <a:effectLst/>
                          <a:hlinkClick r:id="rId11"/>
                        </a:rPr>
                        <a:t>Message</a:t>
                      </a:r>
                      <a:r>
                        <a:rPr lang="en-GB" sz="1600" b="1" u="none" strike="noStrike" dirty="0" smtClean="0">
                          <a:solidFill>
                            <a:srgbClr val="313131"/>
                          </a:solidFill>
                          <a:effectLst/>
                        </a:rPr>
                        <a:t> </a:t>
                      </a:r>
                      <a:r>
                        <a:rPr lang="en-GB" sz="1600" dirty="0" smtClean="0">
                          <a:solidFill>
                            <a:srgbClr val="000000"/>
                          </a:solidFill>
                          <a:effectLst/>
                        </a:rPr>
                        <a:t>The </a:t>
                      </a:r>
                      <a:r>
                        <a:rPr lang="en-GB" sz="1600" dirty="0">
                          <a:solidFill>
                            <a:srgbClr val="000000"/>
                          </a:solidFill>
                          <a:effectLst/>
                        </a:rPr>
                        <a:t>Message widget is used to display multiline text fields for accepting values from a user.</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209026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t>
            </a:r>
            <a:r>
              <a:rPr lang="en-GB" dirty="0" err="1" smtClean="0"/>
              <a:t>kinter</a:t>
            </a:r>
            <a:r>
              <a:rPr lang="en-GB" dirty="0" smtClean="0"/>
              <a:t> Widgets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31418990"/>
              </p:ext>
            </p:extLst>
          </p:nvPr>
        </p:nvGraphicFramePr>
        <p:xfrm>
          <a:off x="611560" y="1484784"/>
          <a:ext cx="7848872" cy="4118654"/>
        </p:xfrm>
        <a:graphic>
          <a:graphicData uri="http://schemas.openxmlformats.org/drawingml/2006/table">
            <a:tbl>
              <a:tblPr/>
              <a:tblGrid>
                <a:gridCol w="526680">
                  <a:extLst>
                    <a:ext uri="{9D8B030D-6E8A-4147-A177-3AD203B41FA5}">
                      <a16:colId xmlns:a16="http://schemas.microsoft.com/office/drawing/2014/main" xmlns="" val="20000"/>
                    </a:ext>
                  </a:extLst>
                </a:gridCol>
                <a:gridCol w="7322192">
                  <a:extLst>
                    <a:ext uri="{9D8B030D-6E8A-4147-A177-3AD203B41FA5}">
                      <a16:colId xmlns:a16="http://schemas.microsoft.com/office/drawing/2014/main" xmlns="" val="20001"/>
                    </a:ext>
                  </a:extLst>
                </a:gridCol>
              </a:tblGrid>
              <a:tr h="329262">
                <a:tc>
                  <a:txBody>
                    <a:bodyPr/>
                    <a:lstStyle/>
                    <a:p>
                      <a:pPr algn="l" fontAlgn="t"/>
                      <a:r>
                        <a:rPr lang="en-GB" sz="1600" dirty="0" err="1">
                          <a:effectLst/>
                        </a:rPr>
                        <a:t>S.No</a:t>
                      </a:r>
                      <a:r>
                        <a:rPr lang="en-GB" sz="1600" dirty="0">
                          <a:effectLst/>
                        </a:rPr>
                        <a:t>.</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solidFill>
                  </a:tcPr>
                </a:tc>
                <a:tc>
                  <a:txBody>
                    <a:bodyPr/>
                    <a:lstStyle/>
                    <a:p>
                      <a:pPr algn="ctr" fontAlgn="t"/>
                      <a:r>
                        <a:rPr lang="en-GB" sz="1600" dirty="0">
                          <a:effectLst/>
                        </a:rPr>
                        <a:t>Operator &amp; Description</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178583">
                <a:tc>
                  <a:txBody>
                    <a:bodyPr/>
                    <a:lstStyle/>
                    <a:p>
                      <a:pPr algn="ctr" fontAlgn="ctr"/>
                      <a:r>
                        <a:rPr lang="en-GB" sz="1800" dirty="0">
                          <a:effectLst/>
                        </a:rPr>
                        <a:t>12</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smtClean="0">
                          <a:solidFill>
                            <a:srgbClr val="313131"/>
                          </a:solidFill>
                          <a:effectLst/>
                          <a:hlinkClick r:id="rId2"/>
                        </a:rPr>
                        <a:t>Scale</a:t>
                      </a:r>
                      <a:r>
                        <a:rPr lang="en-GB" sz="1800" b="1" u="none" strike="noStrike" dirty="0" smtClean="0">
                          <a:solidFill>
                            <a:srgbClr val="313131"/>
                          </a:solidFill>
                          <a:effectLst/>
                        </a:rPr>
                        <a:t> </a:t>
                      </a:r>
                      <a:r>
                        <a:rPr lang="en-GB" sz="1800" dirty="0" smtClean="0">
                          <a:solidFill>
                            <a:srgbClr val="000000"/>
                          </a:solidFill>
                          <a:effectLst/>
                        </a:rPr>
                        <a:t>The </a:t>
                      </a:r>
                      <a:r>
                        <a:rPr lang="en-GB" sz="1800" dirty="0">
                          <a:solidFill>
                            <a:srgbClr val="000000"/>
                          </a:solidFill>
                          <a:effectLst/>
                        </a:rPr>
                        <a:t>Scale widget is used to provide a slider widget.</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228809">
                <a:tc>
                  <a:txBody>
                    <a:bodyPr/>
                    <a:lstStyle/>
                    <a:p>
                      <a:pPr algn="ctr" fontAlgn="ctr"/>
                      <a:r>
                        <a:rPr lang="en-GB" sz="1800" dirty="0">
                          <a:effectLst/>
                        </a:rPr>
                        <a:t>13</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smtClean="0">
                          <a:solidFill>
                            <a:srgbClr val="313131"/>
                          </a:solidFill>
                          <a:effectLst/>
                          <a:hlinkClick r:id="rId3"/>
                        </a:rPr>
                        <a:t>Scrollbar</a:t>
                      </a:r>
                      <a:r>
                        <a:rPr lang="en-GB" sz="1800" b="1" u="none" strike="noStrike" dirty="0" smtClean="0">
                          <a:solidFill>
                            <a:srgbClr val="313131"/>
                          </a:solidFill>
                          <a:effectLst/>
                        </a:rPr>
                        <a:t> </a:t>
                      </a:r>
                      <a:r>
                        <a:rPr lang="en-GB" sz="1800" dirty="0" smtClean="0">
                          <a:solidFill>
                            <a:srgbClr val="000000"/>
                          </a:solidFill>
                          <a:effectLst/>
                        </a:rPr>
                        <a:t>The </a:t>
                      </a:r>
                      <a:r>
                        <a:rPr lang="en-GB" sz="1800" dirty="0">
                          <a:solidFill>
                            <a:srgbClr val="000000"/>
                          </a:solidFill>
                          <a:effectLst/>
                        </a:rPr>
                        <a:t>Scrollbar widget is used to add scrolling capability to various widgets, such as list boxes.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178583">
                <a:tc>
                  <a:txBody>
                    <a:bodyPr/>
                    <a:lstStyle/>
                    <a:p>
                      <a:pPr algn="ctr" fontAlgn="ctr"/>
                      <a:r>
                        <a:rPr lang="en-GB" sz="1800">
                          <a:effectLst/>
                        </a:rPr>
                        <a:t>14</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smtClean="0">
                          <a:solidFill>
                            <a:srgbClr val="313131"/>
                          </a:solidFill>
                          <a:effectLst/>
                          <a:hlinkClick r:id="rId4"/>
                        </a:rPr>
                        <a:t>Text</a:t>
                      </a:r>
                      <a:r>
                        <a:rPr lang="en-GB" sz="1800" b="1" u="none" strike="noStrike" dirty="0" smtClean="0">
                          <a:solidFill>
                            <a:srgbClr val="313131"/>
                          </a:solidFill>
                          <a:effectLst/>
                        </a:rPr>
                        <a:t> </a:t>
                      </a:r>
                      <a:r>
                        <a:rPr lang="en-GB" sz="1800" dirty="0" smtClean="0">
                          <a:solidFill>
                            <a:srgbClr val="000000"/>
                          </a:solidFill>
                          <a:effectLst/>
                        </a:rPr>
                        <a:t>The </a:t>
                      </a:r>
                      <a:r>
                        <a:rPr lang="en-GB" sz="1800" dirty="0">
                          <a:solidFill>
                            <a:srgbClr val="000000"/>
                          </a:solidFill>
                          <a:effectLst/>
                        </a:rPr>
                        <a:t>Text widget is used to display text </a:t>
                      </a:r>
                      <a:r>
                        <a:rPr lang="en-GB" sz="1800" dirty="0" smtClean="0">
                          <a:solidFill>
                            <a:srgbClr val="000000"/>
                          </a:solidFill>
                          <a:effectLst/>
                        </a:rPr>
                        <a:t>(documents even) in </a:t>
                      </a:r>
                      <a:r>
                        <a:rPr lang="en-GB" sz="1800" dirty="0">
                          <a:solidFill>
                            <a:srgbClr val="000000"/>
                          </a:solidFill>
                          <a:effectLst/>
                        </a:rPr>
                        <a:t>multiple lines.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178583">
                <a:tc>
                  <a:txBody>
                    <a:bodyPr/>
                    <a:lstStyle/>
                    <a:p>
                      <a:pPr algn="ctr" fontAlgn="ctr"/>
                      <a:r>
                        <a:rPr lang="en-GB" sz="1800">
                          <a:effectLst/>
                        </a:rPr>
                        <a:t>15</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err="1" smtClean="0">
                          <a:solidFill>
                            <a:srgbClr val="313131"/>
                          </a:solidFill>
                          <a:effectLst/>
                          <a:hlinkClick r:id="rId5"/>
                        </a:rPr>
                        <a:t>Toplevel</a:t>
                      </a:r>
                      <a:r>
                        <a:rPr lang="en-GB" sz="1800" b="1" u="none" strike="noStrike" dirty="0" smtClean="0">
                          <a:solidFill>
                            <a:srgbClr val="313131"/>
                          </a:solidFill>
                          <a:effectLst/>
                        </a:rPr>
                        <a:t> </a:t>
                      </a:r>
                      <a:r>
                        <a:rPr lang="en-GB" sz="1800" dirty="0" smtClean="0">
                          <a:solidFill>
                            <a:srgbClr val="000000"/>
                          </a:solidFill>
                          <a:effectLst/>
                        </a:rPr>
                        <a:t>The </a:t>
                      </a:r>
                      <a:r>
                        <a:rPr lang="en-GB" sz="1800" dirty="0" err="1">
                          <a:solidFill>
                            <a:srgbClr val="000000"/>
                          </a:solidFill>
                          <a:effectLst/>
                        </a:rPr>
                        <a:t>Toplevel</a:t>
                      </a:r>
                      <a:r>
                        <a:rPr lang="en-GB" sz="1800" dirty="0">
                          <a:solidFill>
                            <a:srgbClr val="000000"/>
                          </a:solidFill>
                          <a:effectLst/>
                        </a:rPr>
                        <a:t> widget is used to provide a separate window container.</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279036">
                <a:tc>
                  <a:txBody>
                    <a:bodyPr/>
                    <a:lstStyle/>
                    <a:p>
                      <a:pPr algn="ctr" fontAlgn="ctr"/>
                      <a:r>
                        <a:rPr lang="en-GB" sz="1800">
                          <a:effectLst/>
                        </a:rPr>
                        <a:t>16</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err="1" smtClean="0">
                          <a:solidFill>
                            <a:srgbClr val="313131"/>
                          </a:solidFill>
                          <a:effectLst/>
                          <a:hlinkClick r:id="rId6"/>
                        </a:rPr>
                        <a:t>Spinbox</a:t>
                      </a:r>
                      <a:r>
                        <a:rPr lang="en-GB" sz="1800" b="1" u="none" strike="noStrike" dirty="0" smtClean="0">
                          <a:solidFill>
                            <a:srgbClr val="313131"/>
                          </a:solidFill>
                          <a:effectLst/>
                        </a:rPr>
                        <a:t> </a:t>
                      </a:r>
                      <a:r>
                        <a:rPr lang="en-GB" sz="1800" dirty="0" smtClean="0">
                          <a:solidFill>
                            <a:srgbClr val="000000"/>
                          </a:solidFill>
                          <a:effectLst/>
                        </a:rPr>
                        <a:t>The </a:t>
                      </a:r>
                      <a:r>
                        <a:rPr lang="en-GB" sz="1800" dirty="0" err="1">
                          <a:solidFill>
                            <a:srgbClr val="000000"/>
                          </a:solidFill>
                          <a:effectLst/>
                        </a:rPr>
                        <a:t>Spinbox</a:t>
                      </a:r>
                      <a:r>
                        <a:rPr lang="en-GB" sz="1800" dirty="0">
                          <a:solidFill>
                            <a:srgbClr val="000000"/>
                          </a:solidFill>
                          <a:effectLst/>
                        </a:rPr>
                        <a:t> widget is a variant of the standard </a:t>
                      </a:r>
                      <a:r>
                        <a:rPr lang="en-GB" sz="1800" dirty="0" err="1">
                          <a:solidFill>
                            <a:srgbClr val="000000"/>
                          </a:solidFill>
                          <a:effectLst/>
                        </a:rPr>
                        <a:t>Tkinter</a:t>
                      </a:r>
                      <a:r>
                        <a:rPr lang="en-GB" sz="1800" dirty="0">
                          <a:solidFill>
                            <a:srgbClr val="000000"/>
                          </a:solidFill>
                          <a:effectLst/>
                        </a:rPr>
                        <a:t> Entry widget, which can be used to select from a fixed number of values.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279036">
                <a:tc>
                  <a:txBody>
                    <a:bodyPr/>
                    <a:lstStyle/>
                    <a:p>
                      <a:pPr algn="ctr" fontAlgn="ctr"/>
                      <a:r>
                        <a:rPr lang="en-GB" sz="1800">
                          <a:effectLst/>
                        </a:rPr>
                        <a:t>17</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err="1" smtClean="0">
                          <a:solidFill>
                            <a:srgbClr val="313131"/>
                          </a:solidFill>
                          <a:effectLst/>
                          <a:hlinkClick r:id="rId7"/>
                        </a:rPr>
                        <a:t>PanedWindow</a:t>
                      </a:r>
                      <a:r>
                        <a:rPr lang="en-GB" sz="1800" b="1" u="none" strike="noStrike" dirty="0" smtClean="0">
                          <a:solidFill>
                            <a:srgbClr val="313131"/>
                          </a:solidFill>
                          <a:effectLst/>
                        </a:rPr>
                        <a:t> </a:t>
                      </a:r>
                      <a:r>
                        <a:rPr lang="en-GB" sz="1800" dirty="0" smtClean="0">
                          <a:solidFill>
                            <a:srgbClr val="000000"/>
                          </a:solidFill>
                          <a:effectLst/>
                        </a:rPr>
                        <a:t>A </a:t>
                      </a:r>
                      <a:r>
                        <a:rPr lang="en-GB" sz="1800" dirty="0" err="1">
                          <a:solidFill>
                            <a:srgbClr val="000000"/>
                          </a:solidFill>
                          <a:effectLst/>
                        </a:rPr>
                        <a:t>PanedWindow</a:t>
                      </a:r>
                      <a:r>
                        <a:rPr lang="en-GB" sz="1800" dirty="0">
                          <a:solidFill>
                            <a:srgbClr val="000000"/>
                          </a:solidFill>
                          <a:effectLst/>
                        </a:rPr>
                        <a:t> is a container widget that may contain any number of panes, arranged horizontally or vertically.</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r h="279036">
                <a:tc>
                  <a:txBody>
                    <a:bodyPr/>
                    <a:lstStyle/>
                    <a:p>
                      <a:pPr algn="ctr" fontAlgn="ctr"/>
                      <a:r>
                        <a:rPr lang="en-GB" sz="1800">
                          <a:effectLst/>
                        </a:rPr>
                        <a:t>18</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err="1" smtClean="0">
                          <a:solidFill>
                            <a:srgbClr val="313131"/>
                          </a:solidFill>
                          <a:effectLst/>
                          <a:hlinkClick r:id="rId8"/>
                        </a:rPr>
                        <a:t>LabelFrame</a:t>
                      </a:r>
                      <a:r>
                        <a:rPr lang="en-GB" sz="1800" b="1" u="none" strike="noStrike" dirty="0" smtClean="0">
                          <a:solidFill>
                            <a:srgbClr val="313131"/>
                          </a:solidFill>
                          <a:effectLst/>
                        </a:rPr>
                        <a:t> </a:t>
                      </a:r>
                      <a:r>
                        <a:rPr lang="en-GB" sz="1800" dirty="0" smtClean="0">
                          <a:solidFill>
                            <a:srgbClr val="000000"/>
                          </a:solidFill>
                          <a:effectLst/>
                        </a:rPr>
                        <a:t>A </a:t>
                      </a:r>
                      <a:r>
                        <a:rPr lang="en-GB" sz="1800" dirty="0" err="1">
                          <a:solidFill>
                            <a:srgbClr val="000000"/>
                          </a:solidFill>
                          <a:effectLst/>
                        </a:rPr>
                        <a:t>labelframe</a:t>
                      </a:r>
                      <a:r>
                        <a:rPr lang="en-GB" sz="1800" dirty="0">
                          <a:solidFill>
                            <a:srgbClr val="000000"/>
                          </a:solidFill>
                          <a:effectLst/>
                        </a:rPr>
                        <a:t> is a simple container widget. Its primary purpose is to act as a spacer or container for complex window layouts.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7"/>
                  </a:ext>
                </a:extLst>
              </a:tr>
              <a:tr h="531088">
                <a:tc>
                  <a:txBody>
                    <a:bodyPr/>
                    <a:lstStyle/>
                    <a:p>
                      <a:pPr algn="ctr" fontAlgn="ctr"/>
                      <a:r>
                        <a:rPr lang="en-GB" sz="1800">
                          <a:effectLst/>
                        </a:rPr>
                        <a:t>19</a:t>
                      </a:r>
                    </a:p>
                  </a:txBody>
                  <a:tcPr marL="13952" marR="13952" marT="13952" marB="139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u="none" strike="noStrike" dirty="0" err="1" smtClean="0">
                          <a:solidFill>
                            <a:srgbClr val="313131"/>
                          </a:solidFill>
                          <a:effectLst/>
                          <a:hlinkClick r:id="rId9"/>
                        </a:rPr>
                        <a:t>tkMessageBox</a:t>
                      </a:r>
                      <a:r>
                        <a:rPr lang="en-GB" sz="1800" b="1" u="none" strike="noStrike" dirty="0" smtClean="0">
                          <a:solidFill>
                            <a:srgbClr val="313131"/>
                          </a:solidFill>
                          <a:effectLst/>
                        </a:rPr>
                        <a:t> </a:t>
                      </a:r>
                      <a:r>
                        <a:rPr lang="en-GB" sz="1800" dirty="0" smtClean="0">
                          <a:solidFill>
                            <a:srgbClr val="000000"/>
                          </a:solidFill>
                          <a:effectLst/>
                        </a:rPr>
                        <a:t>This </a:t>
                      </a:r>
                      <a:r>
                        <a:rPr lang="en-GB" sz="1800" dirty="0">
                          <a:solidFill>
                            <a:srgbClr val="000000"/>
                          </a:solidFill>
                          <a:effectLst/>
                        </a:rPr>
                        <a:t>module is used to display message boxes in your applications.</a:t>
                      </a:r>
                    </a:p>
                  </a:txBody>
                  <a:tcPr marL="13952" marR="13952" marT="13952" marB="139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558690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err="1"/>
              <a:t>t</a:t>
            </a:r>
            <a:r>
              <a:rPr lang="en-GB" dirty="0" err="1" smtClean="0"/>
              <a:t>kinter</a:t>
            </a:r>
            <a:r>
              <a:rPr lang="en-GB" dirty="0" smtClean="0"/>
              <a:t> Attribute Examples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Some of the </a:t>
            </a:r>
            <a:r>
              <a:rPr lang="en-GB" dirty="0"/>
              <a:t>common </a:t>
            </a:r>
            <a:r>
              <a:rPr lang="en-GB" dirty="0" err="1" smtClean="0"/>
              <a:t>Tkinter</a:t>
            </a:r>
            <a:r>
              <a:rPr lang="en-GB" dirty="0" smtClean="0"/>
              <a:t> attributes:</a:t>
            </a:r>
            <a:endParaRPr lang="en-GB" dirty="0"/>
          </a:p>
          <a:p>
            <a:r>
              <a:rPr lang="en-GB" dirty="0" smtClean="0">
                <a:hlinkClick r:id="rId2"/>
              </a:rPr>
              <a:t>Dimensions</a:t>
            </a:r>
            <a:r>
              <a:rPr lang="en-GB" dirty="0"/>
              <a:t> </a:t>
            </a:r>
            <a:endParaRPr lang="en-GB" dirty="0" smtClean="0"/>
          </a:p>
          <a:p>
            <a:pPr lvl="1"/>
            <a:r>
              <a:rPr lang="en-GB" dirty="0" smtClean="0"/>
              <a:t>c Centimetres, default Pixels ..</a:t>
            </a:r>
            <a:endParaRPr lang="en-GB" dirty="0"/>
          </a:p>
          <a:p>
            <a:r>
              <a:rPr lang="en-GB" dirty="0" err="1" smtClean="0">
                <a:hlinkClick r:id="rId3"/>
              </a:rPr>
              <a:t>Colors</a:t>
            </a:r>
            <a:r>
              <a:rPr lang="en-GB" dirty="0" smtClean="0"/>
              <a:t> </a:t>
            </a:r>
          </a:p>
          <a:p>
            <a:pPr lvl="1"/>
            <a:r>
              <a:rPr lang="en-GB" dirty="0" smtClean="0"/>
              <a:t>#RRGGBB, 'red', 'blue' ….</a:t>
            </a:r>
            <a:endParaRPr lang="en-GB" dirty="0"/>
          </a:p>
          <a:p>
            <a:r>
              <a:rPr lang="en-GB" dirty="0" smtClean="0">
                <a:hlinkClick r:id="rId4"/>
              </a:rPr>
              <a:t>Fonts</a:t>
            </a:r>
            <a:r>
              <a:rPr lang="en-GB" dirty="0" smtClean="0"/>
              <a:t> </a:t>
            </a:r>
          </a:p>
          <a:p>
            <a:pPr lvl="1"/>
            <a:r>
              <a:rPr lang="en-GB" dirty="0" smtClean="0"/>
              <a:t>("</a:t>
            </a:r>
            <a:r>
              <a:rPr lang="en-GB" dirty="0"/>
              <a:t>Helvetica", "16</a:t>
            </a:r>
            <a:r>
              <a:rPr lang="en-GB" dirty="0" smtClean="0"/>
              <a:t>"), </a:t>
            </a:r>
            <a:r>
              <a:rPr lang="en-GB" dirty="0"/>
              <a:t>("Times", "24", "bold italic")</a:t>
            </a:r>
          </a:p>
          <a:p>
            <a:r>
              <a:rPr lang="en-GB" dirty="0" smtClean="0">
                <a:hlinkClick r:id="rId5"/>
              </a:rPr>
              <a:t>Anchors</a:t>
            </a:r>
            <a:r>
              <a:rPr lang="en-GB" dirty="0" smtClean="0"/>
              <a:t> </a:t>
            </a:r>
          </a:p>
          <a:p>
            <a:pPr lvl="1"/>
            <a:r>
              <a:rPr lang="en-GB" dirty="0" smtClean="0"/>
              <a:t>N, NE, E, SE, S, SW, W, NW, CENTER</a:t>
            </a:r>
            <a:endParaRPr lang="en-GB" dirty="0"/>
          </a:p>
          <a:p>
            <a:r>
              <a:rPr lang="en-GB" dirty="0">
                <a:hlinkClick r:id="rId6"/>
              </a:rPr>
              <a:t>Relief </a:t>
            </a:r>
            <a:r>
              <a:rPr lang="en-GB" dirty="0" smtClean="0">
                <a:hlinkClick r:id="rId6"/>
              </a:rPr>
              <a:t>styles</a:t>
            </a:r>
            <a:r>
              <a:rPr lang="en-GB" dirty="0" smtClean="0"/>
              <a:t> </a:t>
            </a:r>
          </a:p>
          <a:p>
            <a:pPr lvl="1"/>
            <a:r>
              <a:rPr lang="en-GB" dirty="0" smtClean="0"/>
              <a:t>FLAT, RAISED, SUNKEN, GROOVE, RIDGE</a:t>
            </a:r>
            <a:endParaRPr lang="en-GB" dirty="0"/>
          </a:p>
          <a:p>
            <a:r>
              <a:rPr lang="en-GB" dirty="0" smtClean="0">
                <a:hlinkClick r:id="rId7"/>
              </a:rPr>
              <a:t>Bitmaps</a:t>
            </a:r>
            <a:r>
              <a:rPr lang="en-GB" dirty="0" smtClean="0"/>
              <a:t> </a:t>
            </a:r>
          </a:p>
          <a:p>
            <a:pPr lvl="1"/>
            <a:r>
              <a:rPr lang="en-GB" dirty="0" smtClean="0"/>
              <a:t>Various</a:t>
            </a:r>
            <a:endParaRPr lang="en-GB" dirty="0"/>
          </a:p>
          <a:p>
            <a:r>
              <a:rPr lang="en-GB" dirty="0" smtClean="0">
                <a:hlinkClick r:id="rId8"/>
              </a:rPr>
              <a:t>Cursors</a:t>
            </a:r>
            <a:r>
              <a:rPr lang="en-GB" dirty="0" smtClean="0"/>
              <a:t> </a:t>
            </a:r>
          </a:p>
          <a:p>
            <a:pPr lvl="1"/>
            <a:r>
              <a:rPr lang="en-GB" dirty="0" smtClean="0"/>
              <a:t>arrow, circle, clock, cross, </a:t>
            </a:r>
            <a:r>
              <a:rPr lang="en-GB" dirty="0" err="1" smtClean="0"/>
              <a:t>dotbox</a:t>
            </a:r>
            <a:r>
              <a:rPr lang="en-GB" dirty="0" smtClean="0"/>
              <a:t>, exchange ….</a:t>
            </a:r>
            <a:endParaRPr lang="en-GB" dirty="0"/>
          </a:p>
          <a:p>
            <a:endParaRPr lang="en-GB" dirty="0"/>
          </a:p>
        </p:txBody>
      </p:sp>
      <p:sp>
        <p:nvSpPr>
          <p:cNvPr id="4" name="TextBox 3"/>
          <p:cNvSpPr txBox="1"/>
          <p:nvPr/>
        </p:nvSpPr>
        <p:spPr>
          <a:xfrm>
            <a:off x="5796136" y="2132856"/>
            <a:ext cx="2596865" cy="92333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i="1" dirty="0" err="1" smtClean="0"/>
              <a:t>Widget</a:t>
            </a:r>
            <a:r>
              <a:rPr lang="en-GB" dirty="0" err="1" smtClean="0"/>
              <a:t>.keys</a:t>
            </a:r>
            <a:r>
              <a:rPr lang="en-GB" dirty="0" smtClean="0"/>
              <a:t>() will give</a:t>
            </a:r>
          </a:p>
          <a:p>
            <a:r>
              <a:rPr lang="en-GB" dirty="0" smtClean="0"/>
              <a:t>you a list of the attributes</a:t>
            </a:r>
          </a:p>
          <a:p>
            <a:r>
              <a:rPr lang="en-GB" dirty="0" smtClean="0"/>
              <a:t>for a given widget!</a:t>
            </a:r>
            <a:endParaRPr lang="en-GB" dirty="0"/>
          </a:p>
        </p:txBody>
      </p:sp>
    </p:spTree>
    <p:extLst>
      <p:ext uri="{BB962C8B-B14F-4D97-AF65-F5344CB8AC3E}">
        <p14:creationId xmlns:p14="http://schemas.microsoft.com/office/powerpoint/2010/main" val="73793510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t>
            </a:r>
            <a:r>
              <a:rPr lang="en-GB" dirty="0" err="1" smtClean="0"/>
              <a:t>kinter</a:t>
            </a:r>
            <a:r>
              <a:rPr lang="en-GB" dirty="0" smtClean="0"/>
              <a:t> Geometry Management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All </a:t>
            </a:r>
            <a:r>
              <a:rPr lang="en-GB" dirty="0" err="1"/>
              <a:t>t</a:t>
            </a:r>
            <a:r>
              <a:rPr lang="en-GB" dirty="0" err="1" smtClean="0"/>
              <a:t>kinter</a:t>
            </a:r>
            <a:r>
              <a:rPr lang="en-GB" dirty="0" smtClean="0"/>
              <a:t> </a:t>
            </a:r>
            <a:r>
              <a:rPr lang="en-GB" dirty="0"/>
              <a:t>widgets have access to the specific geometry management methods, which have the purpose of organizing widgets throughout the parent widget area. </a:t>
            </a:r>
            <a:r>
              <a:rPr lang="en-GB" dirty="0" err="1"/>
              <a:t>Tkinter</a:t>
            </a:r>
            <a:r>
              <a:rPr lang="en-GB" dirty="0"/>
              <a:t> exposes the following geometry manager classes: pack, grid, and place.</a:t>
            </a:r>
          </a:p>
          <a:p>
            <a:r>
              <a:rPr lang="en-GB" dirty="0">
                <a:hlinkClick r:id="rId2"/>
              </a:rPr>
              <a:t>The pack() Method</a:t>
            </a:r>
            <a:r>
              <a:rPr lang="en-GB" dirty="0"/>
              <a:t> − This geometry manager organizes widgets in blocks before placing them in the parent widget.</a:t>
            </a:r>
          </a:p>
          <a:p>
            <a:r>
              <a:rPr lang="en-GB" dirty="0">
                <a:hlinkClick r:id="rId3"/>
              </a:rPr>
              <a:t>The grid() Method</a:t>
            </a:r>
            <a:r>
              <a:rPr lang="en-GB" dirty="0"/>
              <a:t> − This geometry manager organizes widgets in a table-like structure in the parent widget.</a:t>
            </a:r>
          </a:p>
          <a:p>
            <a:r>
              <a:rPr lang="en-GB" dirty="0">
                <a:hlinkClick r:id="rId4"/>
              </a:rPr>
              <a:t>The place() Method</a:t>
            </a:r>
            <a:r>
              <a:rPr lang="en-GB" dirty="0"/>
              <a:t> − This geometry manager organizes widgets by placing them in a specific position in the parent widget</a:t>
            </a:r>
            <a:r>
              <a:rPr lang="en-GB" dirty="0" smtClean="0"/>
              <a:t>.</a:t>
            </a:r>
            <a:r>
              <a:rPr lang="en-GB" dirty="0"/>
              <a:t/>
            </a:r>
            <a:br>
              <a:rPr lang="en-GB" dirty="0"/>
            </a:br>
            <a:endParaRPr lang="en-GB" dirty="0"/>
          </a:p>
        </p:txBody>
      </p:sp>
    </p:spTree>
    <p:extLst>
      <p:ext uri="{BB962C8B-B14F-4D97-AF65-F5344CB8AC3E}">
        <p14:creationId xmlns:p14="http://schemas.microsoft.com/office/powerpoint/2010/main" val="275113531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t>
            </a:r>
            <a:r>
              <a:rPr lang="en-GB" dirty="0" err="1" smtClean="0"/>
              <a:t>kinter</a:t>
            </a:r>
            <a:r>
              <a:rPr lang="en-GB" dirty="0" smtClean="0"/>
              <a:t> Canvas</a:t>
            </a:r>
            <a:endParaRPr lang="en-GB" dirty="0"/>
          </a:p>
        </p:txBody>
      </p:sp>
      <p:sp>
        <p:nvSpPr>
          <p:cNvPr id="3" name="Content Placeholder 2"/>
          <p:cNvSpPr>
            <a:spLocks noGrp="1"/>
          </p:cNvSpPr>
          <p:nvPr>
            <p:ph idx="1"/>
          </p:nvPr>
        </p:nvSpPr>
        <p:spPr/>
        <p:txBody>
          <a:bodyPr/>
          <a:lstStyle/>
          <a:p>
            <a:r>
              <a:rPr lang="en-GB" dirty="0" smtClean="0"/>
              <a:t>The </a:t>
            </a:r>
            <a:r>
              <a:rPr lang="en-GB" dirty="0" err="1" smtClean="0"/>
              <a:t>tkinter</a:t>
            </a:r>
            <a:r>
              <a:rPr lang="en-GB" dirty="0" smtClean="0"/>
              <a:t> canvas widget can be used to create graphical output.</a:t>
            </a:r>
          </a:p>
          <a:p>
            <a:r>
              <a:rPr lang="en-GB" dirty="0" smtClean="0"/>
              <a:t>Various </a:t>
            </a:r>
            <a:r>
              <a:rPr lang="en-GB" b="1" dirty="0" smtClean="0"/>
              <a:t>create</a:t>
            </a:r>
            <a:r>
              <a:rPr lang="en-GB" dirty="0" smtClean="0"/>
              <a:t> methods exist to create primitive shapes that can be added to the canvas.</a:t>
            </a:r>
          </a:p>
          <a:p>
            <a:r>
              <a:rPr lang="en-GB" dirty="0" smtClean="0"/>
              <a:t>Unlike many graphical packages, the </a:t>
            </a:r>
            <a:r>
              <a:rPr lang="en-GB" dirty="0" err="1" smtClean="0"/>
              <a:t>tkinter</a:t>
            </a:r>
            <a:r>
              <a:rPr lang="en-GB" dirty="0" smtClean="0"/>
              <a:t> canvas 'remembers' items that you have added to the drawing.</a:t>
            </a:r>
            <a:endParaRPr lang="en-GB" dirty="0"/>
          </a:p>
        </p:txBody>
      </p:sp>
    </p:spTree>
    <p:extLst>
      <p:ext uri="{BB962C8B-B14F-4D97-AF65-F5344CB8AC3E}">
        <p14:creationId xmlns:p14="http://schemas.microsoft.com/office/powerpoint/2010/main" val="2170179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tkinter</a:t>
            </a:r>
            <a:r>
              <a:rPr lang="en-GB" dirty="0" smtClean="0"/>
              <a:t> Canvas widget</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111028"/>
            <a:ext cx="19716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1916832"/>
            <a:ext cx="5076056" cy="369331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from </a:t>
            </a:r>
            <a:r>
              <a:rPr lang="en-GB" dirty="0" err="1"/>
              <a:t>tkinter</a:t>
            </a:r>
            <a:r>
              <a:rPr lang="en-GB" dirty="0"/>
              <a:t> import *</a:t>
            </a:r>
          </a:p>
          <a:p>
            <a:endParaRPr lang="en-GB" dirty="0"/>
          </a:p>
          <a:p>
            <a:r>
              <a:rPr lang="en-GB" dirty="0" smtClean="0"/>
              <a:t>top </a:t>
            </a:r>
            <a:r>
              <a:rPr lang="en-GB" dirty="0"/>
              <a:t>= </a:t>
            </a:r>
            <a:r>
              <a:rPr lang="en-GB" dirty="0" err="1"/>
              <a:t>Tk</a:t>
            </a:r>
            <a:r>
              <a:rPr lang="en-GB" dirty="0"/>
              <a:t>()</a:t>
            </a:r>
          </a:p>
          <a:p>
            <a:endParaRPr lang="en-GB" dirty="0"/>
          </a:p>
          <a:p>
            <a:r>
              <a:rPr lang="en-GB" dirty="0"/>
              <a:t>w = </a:t>
            </a:r>
            <a:r>
              <a:rPr lang="en-GB" dirty="0" smtClean="0"/>
              <a:t>Canvas(top, </a:t>
            </a:r>
            <a:r>
              <a:rPr lang="en-GB" dirty="0"/>
              <a:t>width=200, height=100)</a:t>
            </a:r>
          </a:p>
          <a:p>
            <a:r>
              <a:rPr lang="en-GB" dirty="0" err="1"/>
              <a:t>w.pack</a:t>
            </a:r>
            <a:r>
              <a:rPr lang="en-GB" dirty="0"/>
              <a:t>()</a:t>
            </a:r>
          </a:p>
          <a:p>
            <a:endParaRPr lang="en-GB" dirty="0"/>
          </a:p>
          <a:p>
            <a:r>
              <a:rPr lang="en-GB" dirty="0" err="1"/>
              <a:t>w.create_line</a:t>
            </a:r>
            <a:r>
              <a:rPr lang="en-GB" dirty="0"/>
              <a:t>(0, 0, 200, 100)</a:t>
            </a:r>
          </a:p>
          <a:p>
            <a:r>
              <a:rPr lang="en-GB" dirty="0" err="1"/>
              <a:t>w.create_line</a:t>
            </a:r>
            <a:r>
              <a:rPr lang="en-GB" dirty="0"/>
              <a:t>(0, 100, 200, 0, fill="red", dash=(4, 4))</a:t>
            </a:r>
          </a:p>
          <a:p>
            <a:endParaRPr lang="en-GB" dirty="0"/>
          </a:p>
          <a:p>
            <a:r>
              <a:rPr lang="en-GB" dirty="0" err="1"/>
              <a:t>w.create_rectangle</a:t>
            </a:r>
            <a:r>
              <a:rPr lang="en-GB" dirty="0"/>
              <a:t>(50, 25, 150, 75, fill="blue")</a:t>
            </a:r>
          </a:p>
          <a:p>
            <a:endParaRPr lang="en-GB" dirty="0"/>
          </a:p>
          <a:p>
            <a:r>
              <a:rPr lang="en-GB" dirty="0" err="1"/>
              <a:t>mainloop</a:t>
            </a:r>
            <a:r>
              <a:rPr lang="en-GB" dirty="0"/>
              <a:t>()</a:t>
            </a:r>
          </a:p>
        </p:txBody>
      </p:sp>
    </p:spTree>
    <p:extLst>
      <p:ext uri="{BB962C8B-B14F-4D97-AF65-F5344CB8AC3E}">
        <p14:creationId xmlns:p14="http://schemas.microsoft.com/office/powerpoint/2010/main" val="130939512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smtClean="0">
                <a:solidFill>
                  <a:srgbClr val="FF0000"/>
                </a:solidFill>
              </a:rPr>
              <a:t>Task TK1</a:t>
            </a:r>
            <a:endParaRPr lang="en-GB" dirty="0">
              <a:solidFill>
                <a:srgbClr val="FF0000"/>
              </a:solidFill>
            </a:endParaRPr>
          </a:p>
        </p:txBody>
      </p:sp>
      <p:sp>
        <p:nvSpPr>
          <p:cNvPr id="3" name="Content Placeholder 2"/>
          <p:cNvSpPr>
            <a:spLocks noGrp="1"/>
          </p:cNvSpPr>
          <p:nvPr>
            <p:ph idx="1"/>
          </p:nvPr>
        </p:nvSpPr>
        <p:spPr>
          <a:xfrm>
            <a:off x="107504" y="908721"/>
            <a:ext cx="8640960" cy="1224136"/>
          </a:xfrm>
        </p:spPr>
        <p:txBody>
          <a:bodyPr>
            <a:normAutofit fontScale="77500" lnSpcReduction="20000"/>
          </a:bodyPr>
          <a:lstStyle/>
          <a:p>
            <a:r>
              <a:rPr lang="en-GB" dirty="0" smtClean="0"/>
              <a:t>Write a program using </a:t>
            </a:r>
            <a:r>
              <a:rPr lang="en-GB" dirty="0" err="1" smtClean="0"/>
              <a:t>tkinter</a:t>
            </a:r>
            <a:r>
              <a:rPr lang="en-GB" dirty="0" smtClean="0"/>
              <a:t> that will recursively draw a binary tree of a depth entered by the user (in an Entry widget)</a:t>
            </a:r>
          </a:p>
          <a:p>
            <a:r>
              <a:rPr lang="en-GB" dirty="0" smtClean="0"/>
              <a:t>The following code should get you started:</a:t>
            </a:r>
            <a:endParaRPr lang="en-GB" dirty="0"/>
          </a:p>
        </p:txBody>
      </p:sp>
      <p:sp>
        <p:nvSpPr>
          <p:cNvPr id="4" name="Rectangle 3"/>
          <p:cNvSpPr/>
          <p:nvPr/>
        </p:nvSpPr>
        <p:spPr>
          <a:xfrm>
            <a:off x="251520" y="2204864"/>
            <a:ext cx="8208912" cy="427809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sz="1600" dirty="0" smtClean="0"/>
              <a:t>window </a:t>
            </a:r>
            <a:r>
              <a:rPr lang="en-GB" sz="1600" dirty="0"/>
              <a:t>= </a:t>
            </a:r>
            <a:r>
              <a:rPr lang="en-GB" sz="1600" dirty="0" err="1"/>
              <a:t>Tk</a:t>
            </a:r>
            <a:r>
              <a:rPr lang="en-GB" sz="1600" dirty="0"/>
              <a:t>() # Create a window</a:t>
            </a:r>
          </a:p>
          <a:p>
            <a:r>
              <a:rPr lang="en-GB" sz="1600" dirty="0" err="1" smtClean="0"/>
              <a:t>window.title</a:t>
            </a:r>
            <a:r>
              <a:rPr lang="en-GB" sz="1600" dirty="0"/>
              <a:t>("Recursive Tree") </a:t>
            </a:r>
          </a:p>
          <a:p>
            <a:r>
              <a:rPr lang="en-GB" sz="1600" dirty="0" err="1" smtClean="0"/>
              <a:t>self.width</a:t>
            </a:r>
            <a:r>
              <a:rPr lang="en-GB" sz="1600" dirty="0" smtClean="0"/>
              <a:t> </a:t>
            </a:r>
            <a:r>
              <a:rPr lang="en-GB" sz="1600" dirty="0"/>
              <a:t>= 400</a:t>
            </a:r>
          </a:p>
          <a:p>
            <a:r>
              <a:rPr lang="en-GB" sz="1600" dirty="0" err="1" smtClean="0"/>
              <a:t>self.height</a:t>
            </a:r>
            <a:r>
              <a:rPr lang="en-GB" sz="1600" dirty="0" smtClean="0"/>
              <a:t> </a:t>
            </a:r>
            <a:r>
              <a:rPr lang="en-GB" sz="1600" dirty="0"/>
              <a:t>= 400</a:t>
            </a:r>
          </a:p>
          <a:p>
            <a:r>
              <a:rPr lang="en-GB" sz="1600" dirty="0" err="1" smtClean="0"/>
              <a:t>self.canvas</a:t>
            </a:r>
            <a:r>
              <a:rPr lang="en-GB" sz="1600" dirty="0" smtClean="0"/>
              <a:t> </a:t>
            </a:r>
            <a:r>
              <a:rPr lang="en-GB" sz="1600" dirty="0"/>
              <a:t>= Canvas(window, </a:t>
            </a:r>
          </a:p>
          <a:p>
            <a:r>
              <a:rPr lang="en-GB" sz="1600" dirty="0" smtClean="0"/>
              <a:t>width=</a:t>
            </a:r>
            <a:r>
              <a:rPr lang="en-GB" sz="1600" dirty="0" err="1" smtClean="0"/>
              <a:t>self.width</a:t>
            </a:r>
            <a:r>
              <a:rPr lang="en-GB" sz="1600" dirty="0"/>
              <a:t>, </a:t>
            </a:r>
            <a:r>
              <a:rPr lang="en-GB" sz="1600" dirty="0" smtClean="0"/>
              <a:t>height=</a:t>
            </a:r>
            <a:r>
              <a:rPr lang="en-GB" sz="1600" dirty="0" err="1" smtClean="0"/>
              <a:t>self.height,bg</a:t>
            </a:r>
            <a:r>
              <a:rPr lang="en-GB" sz="1600" dirty="0"/>
              <a:t>="white</a:t>
            </a:r>
            <a:r>
              <a:rPr lang="en-GB" sz="1600" dirty="0" smtClean="0"/>
              <a:t>")</a:t>
            </a:r>
          </a:p>
          <a:p>
            <a:r>
              <a:rPr lang="en-GB" sz="1600" dirty="0" err="1" smtClean="0"/>
              <a:t>self.canvas.pack</a:t>
            </a:r>
            <a:r>
              <a:rPr lang="en-GB" sz="1600" dirty="0"/>
              <a:t>()</a:t>
            </a:r>
          </a:p>
          <a:p>
            <a:endParaRPr lang="en-GB" sz="1600" dirty="0"/>
          </a:p>
          <a:p>
            <a:r>
              <a:rPr lang="en-GB" sz="1600" dirty="0" smtClean="0"/>
              <a:t># </a:t>
            </a:r>
            <a:r>
              <a:rPr lang="en-GB" sz="1600" dirty="0"/>
              <a:t>Add a label, an entry, and a button to frame1</a:t>
            </a:r>
          </a:p>
          <a:p>
            <a:r>
              <a:rPr lang="en-GB" sz="1600" dirty="0" smtClean="0"/>
              <a:t>frame1 </a:t>
            </a:r>
            <a:r>
              <a:rPr lang="en-GB" sz="1600" dirty="0"/>
              <a:t>= Frame(window) # Create and add a frame to window</a:t>
            </a:r>
          </a:p>
          <a:p>
            <a:r>
              <a:rPr lang="en-GB" sz="1600" dirty="0" smtClean="0"/>
              <a:t>frame1.pack</a:t>
            </a:r>
            <a:r>
              <a:rPr lang="en-GB" sz="1600" dirty="0"/>
              <a:t>()</a:t>
            </a:r>
          </a:p>
          <a:p>
            <a:r>
              <a:rPr lang="en-GB" sz="1600" dirty="0" smtClean="0"/>
              <a:t>Label(frame1</a:t>
            </a:r>
            <a:r>
              <a:rPr lang="en-GB" sz="1600" dirty="0"/>
              <a:t>, </a:t>
            </a:r>
            <a:r>
              <a:rPr lang="en-GB" sz="1600" dirty="0" smtClean="0"/>
              <a:t>text </a:t>
            </a:r>
            <a:r>
              <a:rPr lang="en-GB" sz="1600" dirty="0"/>
              <a:t>= "Enter the depth: ").pack(side = LEFT)</a:t>
            </a:r>
          </a:p>
          <a:p>
            <a:r>
              <a:rPr lang="en-GB" sz="1600" dirty="0" err="1" smtClean="0"/>
              <a:t>self.depth</a:t>
            </a:r>
            <a:r>
              <a:rPr lang="en-GB" sz="1600" dirty="0" smtClean="0"/>
              <a:t> </a:t>
            </a:r>
            <a:r>
              <a:rPr lang="en-GB" sz="1600" dirty="0"/>
              <a:t>= </a:t>
            </a:r>
            <a:r>
              <a:rPr lang="en-GB" sz="1600" dirty="0" err="1"/>
              <a:t>StringVar</a:t>
            </a:r>
            <a:r>
              <a:rPr lang="en-GB" sz="1600" dirty="0" smtClean="0"/>
              <a:t>()Entry(frame1</a:t>
            </a:r>
            <a:r>
              <a:rPr lang="en-GB" sz="1600" dirty="0"/>
              <a:t>, </a:t>
            </a:r>
            <a:r>
              <a:rPr lang="en-GB" sz="1600" dirty="0" err="1"/>
              <a:t>textvariable</a:t>
            </a:r>
            <a:r>
              <a:rPr lang="en-GB" sz="1600" dirty="0"/>
              <a:t> = </a:t>
            </a:r>
            <a:r>
              <a:rPr lang="en-GB" sz="1600" dirty="0" err="1"/>
              <a:t>self.depth</a:t>
            </a:r>
            <a:r>
              <a:rPr lang="en-GB" sz="1600" dirty="0"/>
              <a:t>, </a:t>
            </a:r>
            <a:r>
              <a:rPr lang="en-GB" sz="1600" dirty="0" smtClean="0"/>
              <a:t>justify </a:t>
            </a:r>
            <a:r>
              <a:rPr lang="en-GB" sz="1600" dirty="0"/>
              <a:t>= RIGHT).pack(side = LEFT)</a:t>
            </a:r>
          </a:p>
          <a:p>
            <a:r>
              <a:rPr lang="en-GB" sz="1600" dirty="0" smtClean="0"/>
              <a:t>Button(frame1</a:t>
            </a:r>
            <a:r>
              <a:rPr lang="en-GB" sz="1600" dirty="0"/>
              <a:t>, text = "Display Recursive Tree", </a:t>
            </a:r>
            <a:r>
              <a:rPr lang="en-GB" sz="1600" dirty="0" smtClean="0"/>
              <a:t>command </a:t>
            </a:r>
            <a:r>
              <a:rPr lang="en-GB" sz="1600" dirty="0"/>
              <a:t>= </a:t>
            </a:r>
            <a:r>
              <a:rPr lang="en-GB" sz="1600" dirty="0" err="1"/>
              <a:t>self.display</a:t>
            </a:r>
            <a:r>
              <a:rPr lang="en-GB" sz="1600" dirty="0"/>
              <a:t>).pack(side = LEFT)</a:t>
            </a:r>
          </a:p>
          <a:p>
            <a:endParaRPr lang="en-GB" sz="1600" dirty="0"/>
          </a:p>
          <a:p>
            <a:r>
              <a:rPr lang="en-GB" sz="1600" dirty="0" err="1" smtClean="0"/>
              <a:t>angleFactor</a:t>
            </a:r>
            <a:r>
              <a:rPr lang="en-GB" sz="1600" dirty="0" smtClean="0"/>
              <a:t> </a:t>
            </a:r>
            <a:r>
              <a:rPr lang="en-GB" sz="1600" dirty="0"/>
              <a:t>= </a:t>
            </a:r>
            <a:r>
              <a:rPr lang="en-GB" sz="1600" dirty="0" err="1"/>
              <a:t>math.pi</a:t>
            </a:r>
            <a:r>
              <a:rPr lang="en-GB" sz="1600" dirty="0"/>
              <a:t>/6</a:t>
            </a:r>
          </a:p>
          <a:p>
            <a:r>
              <a:rPr lang="en-GB" sz="1600" dirty="0" err="1" smtClean="0"/>
              <a:t>sizeFactor</a:t>
            </a:r>
            <a:r>
              <a:rPr lang="en-GB" sz="1600" dirty="0" smtClean="0"/>
              <a:t> </a:t>
            </a:r>
            <a:r>
              <a:rPr lang="en-GB" sz="1600" dirty="0"/>
              <a:t>= 0.55</a:t>
            </a:r>
          </a:p>
        </p:txBody>
      </p:sp>
    </p:spTree>
    <p:extLst>
      <p:ext uri="{BB962C8B-B14F-4D97-AF65-F5344CB8AC3E}">
        <p14:creationId xmlns:p14="http://schemas.microsoft.com/office/powerpoint/2010/main" val="420809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Default Argument Values</a:t>
            </a:r>
            <a:endParaRPr lang="en-GB" dirty="0"/>
          </a:p>
        </p:txBody>
      </p:sp>
      <p:sp>
        <p:nvSpPr>
          <p:cNvPr id="3" name="Content Placeholder 2"/>
          <p:cNvSpPr>
            <a:spLocks noGrp="1"/>
          </p:cNvSpPr>
          <p:nvPr>
            <p:ph idx="1"/>
          </p:nvPr>
        </p:nvSpPr>
        <p:spPr>
          <a:xfrm>
            <a:off x="457200" y="1600201"/>
            <a:ext cx="8229600" cy="604664"/>
          </a:xfrm>
        </p:spPr>
        <p:txBody>
          <a:bodyPr>
            <a:normAutofit/>
          </a:bodyPr>
          <a:lstStyle/>
          <a:p>
            <a:r>
              <a:rPr lang="en-GB" dirty="0" smtClean="0"/>
              <a:t>And arguments can have default values:</a:t>
            </a:r>
          </a:p>
          <a:p>
            <a:endParaRPr lang="en-GB" dirty="0" smtClean="0"/>
          </a:p>
        </p:txBody>
      </p:sp>
      <p:sp>
        <p:nvSpPr>
          <p:cNvPr id="4" name="Rectangle 3"/>
          <p:cNvSpPr/>
          <p:nvPr/>
        </p:nvSpPr>
        <p:spPr>
          <a:xfrm>
            <a:off x="1763688" y="2852936"/>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increment(x, amount=1):</a:t>
            </a:r>
          </a:p>
          <a:p>
            <a:r>
              <a:rPr lang="en-GB" dirty="0" smtClean="0"/>
              <a:t>     return x + amount</a:t>
            </a:r>
          </a:p>
          <a:p>
            <a:endParaRPr lang="en-GB" dirty="0" smtClean="0"/>
          </a:p>
          <a:p>
            <a:r>
              <a:rPr lang="en-GB" dirty="0"/>
              <a:t>p</a:t>
            </a:r>
            <a:r>
              <a:rPr lang="en-GB" dirty="0" smtClean="0"/>
              <a:t>rint(increment(10))</a:t>
            </a:r>
          </a:p>
          <a:p>
            <a:r>
              <a:rPr lang="en-GB" dirty="0"/>
              <a:t>p</a:t>
            </a:r>
            <a:r>
              <a:rPr lang="en-GB" dirty="0" smtClean="0"/>
              <a:t>rint(increment(10, 5))</a:t>
            </a:r>
          </a:p>
          <a:p>
            <a:r>
              <a:rPr lang="en-GB" dirty="0"/>
              <a:t>p</a:t>
            </a:r>
            <a:r>
              <a:rPr lang="en-GB" dirty="0" smtClean="0"/>
              <a:t>rint(increment(10, amount=2))</a:t>
            </a:r>
          </a:p>
        </p:txBody>
      </p:sp>
      <p:sp>
        <p:nvSpPr>
          <p:cNvPr id="5" name="TextBox 4"/>
          <p:cNvSpPr txBox="1"/>
          <p:nvPr/>
        </p:nvSpPr>
        <p:spPr>
          <a:xfrm>
            <a:off x="6588224" y="3268434"/>
            <a:ext cx="418704" cy="92333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11</a:t>
            </a:r>
          </a:p>
          <a:p>
            <a:r>
              <a:rPr lang="en-GB" dirty="0" smtClean="0"/>
              <a:t>15</a:t>
            </a:r>
          </a:p>
          <a:p>
            <a:r>
              <a:rPr lang="en-GB" dirty="0" smtClean="0"/>
              <a:t>12</a:t>
            </a:r>
          </a:p>
        </p:txBody>
      </p:sp>
    </p:spTree>
    <p:extLst>
      <p:ext uri="{BB962C8B-B14F-4D97-AF65-F5344CB8AC3E}">
        <p14:creationId xmlns:p14="http://schemas.microsoft.com/office/powerpoint/2010/main" val="3806279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a:t>
            </a:r>
            <a:r>
              <a:rPr lang="en-GB" dirty="0" err="1" smtClean="0"/>
              <a:t>amda</a:t>
            </a:r>
            <a:endParaRPr lang="en-GB" dirty="0"/>
          </a:p>
        </p:txBody>
      </p:sp>
      <p:sp>
        <p:nvSpPr>
          <p:cNvPr id="3" name="Content Placeholder 2"/>
          <p:cNvSpPr>
            <a:spLocks noGrp="1"/>
          </p:cNvSpPr>
          <p:nvPr>
            <p:ph idx="1"/>
          </p:nvPr>
        </p:nvSpPr>
        <p:spPr>
          <a:xfrm>
            <a:off x="457200" y="1600200"/>
            <a:ext cx="8229600" cy="2260848"/>
          </a:xfrm>
        </p:spPr>
        <p:txBody>
          <a:bodyPr>
            <a:normAutofit fontScale="85000" lnSpcReduction="20000"/>
          </a:bodyPr>
          <a:lstStyle/>
          <a:p>
            <a:r>
              <a:rPr lang="en-GB" dirty="0" smtClean="0"/>
              <a:t>There is another way of creating functions, using the </a:t>
            </a:r>
            <a:r>
              <a:rPr lang="en-GB" b="1" dirty="0" smtClean="0"/>
              <a:t>lambda operator</a:t>
            </a:r>
            <a:r>
              <a:rPr lang="en-GB" dirty="0" smtClean="0"/>
              <a:t>.</a:t>
            </a:r>
          </a:p>
          <a:p>
            <a:endParaRPr lang="en-GB" dirty="0" smtClean="0"/>
          </a:p>
          <a:p>
            <a:r>
              <a:rPr lang="en-GB" dirty="0" smtClean="0"/>
              <a:t>Notice that unlike function definition, lambda doesn’t need a return statement. The body of the lambda is a single expression</a:t>
            </a:r>
            <a:endParaRPr lang="en-GB" dirty="0"/>
          </a:p>
        </p:txBody>
      </p:sp>
      <p:sp>
        <p:nvSpPr>
          <p:cNvPr id="4" name="Rectangle 3"/>
          <p:cNvSpPr/>
          <p:nvPr/>
        </p:nvSpPr>
        <p:spPr>
          <a:xfrm>
            <a:off x="1547664" y="3844498"/>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s-ES" dirty="0" smtClean="0"/>
              <a:t>sum </a:t>
            </a:r>
            <a:r>
              <a:rPr lang="es-ES" dirty="0"/>
              <a:t>= lambda x, y : x + y </a:t>
            </a:r>
            <a:endParaRPr lang="es-ES" dirty="0" smtClean="0"/>
          </a:p>
          <a:p>
            <a:endParaRPr lang="es-ES" dirty="0"/>
          </a:p>
          <a:p>
            <a:r>
              <a:rPr lang="es-ES" dirty="0" err="1" smtClean="0"/>
              <a:t>print</a:t>
            </a:r>
            <a:r>
              <a:rPr lang="es-ES" dirty="0" smtClean="0"/>
              <a:t>(sum(3,4))</a:t>
            </a:r>
          </a:p>
        </p:txBody>
      </p:sp>
      <p:sp>
        <p:nvSpPr>
          <p:cNvPr id="6" name="TextBox 5"/>
          <p:cNvSpPr txBox="1"/>
          <p:nvPr/>
        </p:nvSpPr>
        <p:spPr>
          <a:xfrm>
            <a:off x="6732240" y="4121497"/>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7</a:t>
            </a:r>
          </a:p>
        </p:txBody>
      </p:sp>
      <p:sp>
        <p:nvSpPr>
          <p:cNvPr id="7" name="Rectangle 6"/>
          <p:cNvSpPr/>
          <p:nvPr/>
        </p:nvSpPr>
        <p:spPr>
          <a:xfrm>
            <a:off x="1547664" y="5157192"/>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s-ES" dirty="0" smtClean="0"/>
              <a:t>cube </a:t>
            </a:r>
            <a:r>
              <a:rPr lang="es-ES" dirty="0"/>
              <a:t>= lambda </a:t>
            </a:r>
            <a:r>
              <a:rPr lang="es-ES" dirty="0" smtClean="0"/>
              <a:t>x: </a:t>
            </a:r>
            <a:r>
              <a:rPr lang="es-ES" dirty="0"/>
              <a:t>x </a:t>
            </a:r>
            <a:r>
              <a:rPr lang="es-ES" dirty="0" smtClean="0"/>
              <a:t>** 3 </a:t>
            </a:r>
          </a:p>
          <a:p>
            <a:endParaRPr lang="es-ES" dirty="0"/>
          </a:p>
          <a:p>
            <a:r>
              <a:rPr lang="es-ES" dirty="0" err="1" smtClean="0"/>
              <a:t>print</a:t>
            </a:r>
            <a:r>
              <a:rPr lang="es-ES" dirty="0" smtClean="0"/>
              <a:t>(cube(4))</a:t>
            </a:r>
          </a:p>
        </p:txBody>
      </p:sp>
      <p:sp>
        <p:nvSpPr>
          <p:cNvPr id="9" name="TextBox 8"/>
          <p:cNvSpPr txBox="1"/>
          <p:nvPr/>
        </p:nvSpPr>
        <p:spPr>
          <a:xfrm>
            <a:off x="6732240" y="5434191"/>
            <a:ext cx="418704"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64</a:t>
            </a:r>
          </a:p>
        </p:txBody>
      </p:sp>
    </p:spTree>
    <p:extLst>
      <p:ext uri="{BB962C8B-B14F-4D97-AF65-F5344CB8AC3E}">
        <p14:creationId xmlns:p14="http://schemas.microsoft.com/office/powerpoint/2010/main" val="1450405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a:t>
            </a:r>
            <a:endParaRPr lang="en-GB" dirty="0"/>
          </a:p>
        </p:txBody>
      </p:sp>
      <p:sp>
        <p:nvSpPr>
          <p:cNvPr id="3" name="Content Placeholder 2"/>
          <p:cNvSpPr>
            <a:spLocks noGrp="1"/>
          </p:cNvSpPr>
          <p:nvPr>
            <p:ph idx="1"/>
          </p:nvPr>
        </p:nvSpPr>
        <p:spPr>
          <a:xfrm>
            <a:off x="457200" y="1600201"/>
            <a:ext cx="8229600" cy="2620888"/>
          </a:xfrm>
        </p:spPr>
        <p:txBody>
          <a:bodyPr>
            <a:normAutofit fontScale="92500" lnSpcReduction="20000"/>
          </a:bodyPr>
          <a:lstStyle/>
          <a:p>
            <a:r>
              <a:rPr lang="en-GB" dirty="0" smtClean="0"/>
              <a:t>Methods are a special kind of function that work on an object.</a:t>
            </a:r>
          </a:p>
          <a:p>
            <a:r>
              <a:rPr lang="en-GB" dirty="0" smtClean="0"/>
              <a:t>For example, </a:t>
            </a:r>
            <a:r>
              <a:rPr lang="en-GB" i="1" dirty="0" smtClean="0"/>
              <a:t>upper</a:t>
            </a:r>
            <a:r>
              <a:rPr lang="en-GB" dirty="0" smtClean="0"/>
              <a:t> is a method available on string objects.</a:t>
            </a:r>
          </a:p>
          <a:p>
            <a:r>
              <a:rPr lang="en-GB" dirty="0" smtClean="0"/>
              <a:t>Methods are also functions. They can be assigned to other variables and can be called separately.</a:t>
            </a:r>
          </a:p>
        </p:txBody>
      </p:sp>
      <p:sp>
        <p:nvSpPr>
          <p:cNvPr id="4" name="Rectangle 3"/>
          <p:cNvSpPr/>
          <p:nvPr/>
        </p:nvSpPr>
        <p:spPr>
          <a:xfrm>
            <a:off x="683568" y="4653136"/>
            <a:ext cx="295232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nb-NO" dirty="0" smtClean="0"/>
              <a:t>x = "hello"</a:t>
            </a:r>
          </a:p>
          <a:p>
            <a:r>
              <a:rPr lang="nb-NO" dirty="0" smtClean="0"/>
              <a:t>print(x.upper())</a:t>
            </a:r>
          </a:p>
        </p:txBody>
      </p:sp>
      <p:sp>
        <p:nvSpPr>
          <p:cNvPr id="5" name="Rectangle 4"/>
          <p:cNvSpPr/>
          <p:nvPr/>
        </p:nvSpPr>
        <p:spPr>
          <a:xfrm>
            <a:off x="5292080" y="4653136"/>
            <a:ext cx="259228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f = </a:t>
            </a:r>
            <a:r>
              <a:rPr lang="en-GB" dirty="0" err="1" smtClean="0"/>
              <a:t>x.upper</a:t>
            </a:r>
            <a:endParaRPr lang="en-GB" dirty="0" smtClean="0"/>
          </a:p>
          <a:p>
            <a:r>
              <a:rPr lang="en-GB" dirty="0" smtClean="0"/>
              <a:t>print(f())</a:t>
            </a:r>
          </a:p>
        </p:txBody>
      </p:sp>
      <p:sp>
        <p:nvSpPr>
          <p:cNvPr id="8" name="TextBox 7"/>
          <p:cNvSpPr txBox="1"/>
          <p:nvPr/>
        </p:nvSpPr>
        <p:spPr>
          <a:xfrm>
            <a:off x="1767765" y="5877272"/>
            <a:ext cx="78393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HELLO</a:t>
            </a:r>
          </a:p>
        </p:txBody>
      </p:sp>
      <p:sp>
        <p:nvSpPr>
          <p:cNvPr id="9" name="TextBox 8"/>
          <p:cNvSpPr txBox="1"/>
          <p:nvPr/>
        </p:nvSpPr>
        <p:spPr>
          <a:xfrm>
            <a:off x="6196257" y="5877272"/>
            <a:ext cx="78393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HELLO</a:t>
            </a:r>
          </a:p>
        </p:txBody>
      </p:sp>
    </p:spTree>
    <p:extLst>
      <p:ext uri="{BB962C8B-B14F-4D97-AF65-F5344CB8AC3E}">
        <p14:creationId xmlns:p14="http://schemas.microsoft.com/office/powerpoint/2010/main" val="2362781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a:t>
            </a:r>
            <a:endParaRPr lang="en-GB" dirty="0"/>
          </a:p>
        </p:txBody>
      </p:sp>
      <p:sp>
        <p:nvSpPr>
          <p:cNvPr id="3" name="Content Placeholder 2"/>
          <p:cNvSpPr>
            <a:spLocks noGrp="1"/>
          </p:cNvSpPr>
          <p:nvPr>
            <p:ph idx="1"/>
          </p:nvPr>
        </p:nvSpPr>
        <p:spPr>
          <a:xfrm>
            <a:off x="457200" y="1600200"/>
            <a:ext cx="4690864" cy="4525963"/>
          </a:xfrm>
        </p:spPr>
        <p:txBody>
          <a:bodyPr>
            <a:normAutofit fontScale="70000" lnSpcReduction="20000"/>
          </a:bodyPr>
          <a:lstStyle/>
          <a:p>
            <a:r>
              <a:rPr lang="en-GB" dirty="0" smtClean="0"/>
              <a:t>Python provides various operators for comparing values. The result of a comparison is a </a:t>
            </a:r>
            <a:r>
              <a:rPr lang="en-GB" dirty="0" err="1" smtClean="0"/>
              <a:t>boolean</a:t>
            </a:r>
            <a:r>
              <a:rPr lang="en-GB" dirty="0" smtClean="0"/>
              <a:t> value, either </a:t>
            </a:r>
            <a:r>
              <a:rPr lang="en-GB" b="1" dirty="0" smtClean="0"/>
              <a:t>True</a:t>
            </a:r>
            <a:r>
              <a:rPr lang="en-GB" dirty="0" smtClean="0"/>
              <a:t> or </a:t>
            </a:r>
            <a:r>
              <a:rPr lang="en-GB" b="1" dirty="0" smtClean="0"/>
              <a:t>False</a:t>
            </a:r>
            <a:r>
              <a:rPr lang="en-GB" dirty="0" smtClean="0"/>
              <a:t>.</a:t>
            </a:r>
          </a:p>
          <a:p>
            <a:r>
              <a:rPr lang="en-GB" dirty="0" smtClean="0"/>
              <a:t>Here is the list of available conditional operators.</a:t>
            </a:r>
          </a:p>
          <a:p>
            <a:endParaRPr lang="en-GB" dirty="0" smtClean="0"/>
          </a:p>
          <a:p>
            <a:r>
              <a:rPr lang="en-GB" dirty="0" smtClean="0"/>
              <a:t>== 	equal to</a:t>
            </a:r>
          </a:p>
          <a:p>
            <a:r>
              <a:rPr lang="en-GB" dirty="0" smtClean="0"/>
              <a:t>!= 	not equal to</a:t>
            </a:r>
          </a:p>
          <a:p>
            <a:r>
              <a:rPr lang="en-GB" dirty="0" smtClean="0"/>
              <a:t>&lt; 	less than</a:t>
            </a:r>
          </a:p>
          <a:p>
            <a:r>
              <a:rPr lang="en-GB" dirty="0" smtClean="0"/>
              <a:t>&gt; 	greater than</a:t>
            </a:r>
          </a:p>
          <a:p>
            <a:r>
              <a:rPr lang="en-GB" dirty="0" smtClean="0"/>
              <a:t>&lt;= 	less than or equal to</a:t>
            </a:r>
          </a:p>
          <a:p>
            <a:r>
              <a:rPr lang="en-GB" dirty="0" smtClean="0"/>
              <a:t>&gt;= 	greater than or equal to</a:t>
            </a:r>
            <a:endParaRPr lang="en-GB" dirty="0"/>
          </a:p>
        </p:txBody>
      </p:sp>
      <p:sp>
        <p:nvSpPr>
          <p:cNvPr id="4" name="Rectangle 3"/>
          <p:cNvSpPr/>
          <p:nvPr/>
        </p:nvSpPr>
        <p:spPr>
          <a:xfrm>
            <a:off x="4139952" y="2924944"/>
            <a:ext cx="2088232"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da-DK" dirty="0" smtClean="0"/>
              <a:t>print(2 &lt; 3)</a:t>
            </a:r>
          </a:p>
          <a:p>
            <a:r>
              <a:rPr lang="da-DK" dirty="0" smtClean="0"/>
              <a:t>print(2 &gt; </a:t>
            </a:r>
            <a:r>
              <a:rPr lang="da-DK" dirty="0"/>
              <a:t>3</a:t>
            </a:r>
            <a:r>
              <a:rPr lang="da-DK" dirty="0" smtClean="0"/>
              <a:t>)</a:t>
            </a:r>
          </a:p>
        </p:txBody>
      </p:sp>
      <p:sp>
        <p:nvSpPr>
          <p:cNvPr id="5" name="TextBox 4"/>
          <p:cNvSpPr txBox="1"/>
          <p:nvPr/>
        </p:nvSpPr>
        <p:spPr>
          <a:xfrm>
            <a:off x="6588224" y="2930624"/>
            <a:ext cx="652936"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True</a:t>
            </a:r>
          </a:p>
          <a:p>
            <a:r>
              <a:rPr lang="en-GB" dirty="0" smtClean="0"/>
              <a:t>False</a:t>
            </a:r>
          </a:p>
        </p:txBody>
      </p:sp>
    </p:spTree>
    <p:extLst>
      <p:ext uri="{BB962C8B-B14F-4D97-AF65-F5344CB8AC3E}">
        <p14:creationId xmlns:p14="http://schemas.microsoft.com/office/powerpoint/2010/main" val="62846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inPython Launcher Icons"/>
          <p:cNvPicPr>
            <a:picLocks noChangeAspect="1" noChangeArrowheads="1"/>
          </p:cNvPicPr>
          <p:nvPr/>
        </p:nvPicPr>
        <p:blipFill rotWithShape="1">
          <a:blip r:embed="rId2">
            <a:extLst>
              <a:ext uri="{28A0092B-C50C-407E-A947-70E740481C1C}">
                <a14:useLocalDpi xmlns:a14="http://schemas.microsoft.com/office/drawing/2010/main" val="0"/>
              </a:ext>
            </a:extLst>
          </a:blip>
          <a:srcRect r="7356"/>
          <a:stretch/>
        </p:blipFill>
        <p:spPr bwMode="auto">
          <a:xfrm>
            <a:off x="354360" y="5589240"/>
            <a:ext cx="8047768"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Which Python?</a:t>
            </a:r>
            <a:endParaRPr lang="en-GB" dirty="0"/>
          </a:p>
        </p:txBody>
      </p:sp>
      <p:sp>
        <p:nvSpPr>
          <p:cNvPr id="3" name="Content Placeholder 2"/>
          <p:cNvSpPr>
            <a:spLocks noGrp="1"/>
          </p:cNvSpPr>
          <p:nvPr>
            <p:ph idx="1"/>
          </p:nvPr>
        </p:nvSpPr>
        <p:spPr>
          <a:xfrm>
            <a:off x="457200" y="1600201"/>
            <a:ext cx="8229600" cy="3052936"/>
          </a:xfrm>
        </p:spPr>
        <p:txBody>
          <a:bodyPr>
            <a:normAutofit fontScale="85000" lnSpcReduction="10000"/>
          </a:bodyPr>
          <a:lstStyle/>
          <a:p>
            <a:r>
              <a:rPr lang="en-GB" dirty="0" smtClean="0"/>
              <a:t>There are many Python distributions (Interpreter, Editor, Console, IDE and Libraries)</a:t>
            </a:r>
          </a:p>
          <a:p>
            <a:r>
              <a:rPr lang="en-GB" dirty="0" err="1"/>
              <a:t>WinPython</a:t>
            </a:r>
            <a:r>
              <a:rPr lang="en-GB" dirty="0"/>
              <a:t> is a free open-source portable distribution of the </a:t>
            </a:r>
            <a:r>
              <a:rPr lang="en-GB" dirty="0">
                <a:hlinkClick r:id="rId3"/>
              </a:rPr>
              <a:t>Python programming language</a:t>
            </a:r>
            <a:r>
              <a:rPr lang="en-GB" dirty="0"/>
              <a:t> for Windows 7/8/10 and scientific and educational usage</a:t>
            </a:r>
            <a:r>
              <a:rPr lang="en-GB" dirty="0" smtClean="0"/>
              <a:t>.</a:t>
            </a:r>
          </a:p>
          <a:p>
            <a:r>
              <a:rPr lang="en-GB" dirty="0"/>
              <a:t>The </a:t>
            </a:r>
            <a:r>
              <a:rPr lang="en-GB" dirty="0" err="1"/>
              <a:t>WinPython</a:t>
            </a:r>
            <a:r>
              <a:rPr lang="en-GB" dirty="0"/>
              <a:t> folder can be moved to any location (local, network, USB drive</a:t>
            </a:r>
            <a:r>
              <a:rPr lang="en-GB" dirty="0" smtClean="0"/>
              <a:t>).</a:t>
            </a:r>
            <a:endParaRPr lang="en-GB" dirty="0"/>
          </a:p>
        </p:txBody>
      </p:sp>
      <p:sp>
        <p:nvSpPr>
          <p:cNvPr id="4" name="Rectangle 3"/>
          <p:cNvSpPr/>
          <p:nvPr/>
        </p:nvSpPr>
        <p:spPr>
          <a:xfrm>
            <a:off x="2397867" y="4653136"/>
            <a:ext cx="4572000" cy="646331"/>
          </a:xfrm>
          <a:prstGeom prst="rect">
            <a:avLst/>
          </a:prstGeom>
        </p:spPr>
        <p:txBody>
          <a:bodyPr>
            <a:spAutoFit/>
          </a:bodyPr>
          <a:lstStyle/>
          <a:p>
            <a:r>
              <a:rPr lang="en-GB" dirty="0"/>
              <a:t>https://sourceforge.net/projects/winpython/files/latest/download?source=files</a:t>
            </a:r>
          </a:p>
        </p:txBody>
      </p:sp>
    </p:spTree>
    <p:extLst>
      <p:ext uri="{BB962C8B-B14F-4D97-AF65-F5344CB8AC3E}">
        <p14:creationId xmlns:p14="http://schemas.microsoft.com/office/powerpoint/2010/main" val="2030023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Operators</a:t>
            </a:r>
            <a:endParaRPr lang="en-GB" dirty="0"/>
          </a:p>
        </p:txBody>
      </p:sp>
      <p:sp>
        <p:nvSpPr>
          <p:cNvPr id="3" name="Content Placeholder 2"/>
          <p:cNvSpPr>
            <a:spLocks noGrp="1"/>
          </p:cNvSpPr>
          <p:nvPr>
            <p:ph idx="1"/>
          </p:nvPr>
        </p:nvSpPr>
        <p:spPr>
          <a:xfrm>
            <a:off x="457200" y="1600201"/>
            <a:ext cx="8229600" cy="1612776"/>
          </a:xfrm>
        </p:spPr>
        <p:txBody>
          <a:bodyPr>
            <a:normAutofit fontScale="85000" lnSpcReduction="20000"/>
          </a:bodyPr>
          <a:lstStyle/>
          <a:p>
            <a:r>
              <a:rPr lang="en-GB" dirty="0" smtClean="0"/>
              <a:t>It is even possible to combine these operators.</a:t>
            </a:r>
          </a:p>
          <a:p>
            <a:endParaRPr lang="en-GB" dirty="0" smtClean="0"/>
          </a:p>
          <a:p>
            <a:r>
              <a:rPr lang="en-GB" dirty="0" smtClean="0"/>
              <a:t>The conditional operators work on strings - the ordering being the </a:t>
            </a:r>
            <a:r>
              <a:rPr lang="en-GB" i="1" dirty="0" smtClean="0"/>
              <a:t>lexical </a:t>
            </a:r>
            <a:r>
              <a:rPr lang="en-GB" dirty="0" smtClean="0"/>
              <a:t>order.</a:t>
            </a:r>
          </a:p>
          <a:p>
            <a:endParaRPr lang="en-GB" dirty="0" smtClean="0"/>
          </a:p>
        </p:txBody>
      </p:sp>
      <p:sp>
        <p:nvSpPr>
          <p:cNvPr id="4" name="Rectangle 3"/>
          <p:cNvSpPr/>
          <p:nvPr/>
        </p:nvSpPr>
        <p:spPr>
          <a:xfrm>
            <a:off x="827584" y="3453446"/>
            <a:ext cx="2718048" cy="1477328"/>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x = 5</a:t>
            </a:r>
          </a:p>
          <a:p>
            <a:r>
              <a:rPr lang="en-GB" dirty="0" smtClean="0"/>
              <a:t>&gt;&gt;&gt; 2 &lt; x &lt; 10</a:t>
            </a:r>
          </a:p>
          <a:p>
            <a:r>
              <a:rPr lang="en-GB" dirty="0" smtClean="0"/>
              <a:t>True</a:t>
            </a:r>
          </a:p>
          <a:p>
            <a:r>
              <a:rPr lang="en-GB" dirty="0" smtClean="0"/>
              <a:t>&gt;&gt;&gt; 2 &lt; 3 &lt; 4 &lt; 5 &lt; 6</a:t>
            </a:r>
          </a:p>
          <a:p>
            <a:r>
              <a:rPr lang="en-GB" dirty="0" smtClean="0"/>
              <a:t>True</a:t>
            </a:r>
            <a:endParaRPr lang="en-GB" dirty="0"/>
          </a:p>
        </p:txBody>
      </p:sp>
      <p:sp>
        <p:nvSpPr>
          <p:cNvPr id="5" name="Rectangle 4"/>
          <p:cNvSpPr/>
          <p:nvPr/>
        </p:nvSpPr>
        <p:spPr>
          <a:xfrm>
            <a:off x="4647644" y="3725063"/>
            <a:ext cx="2808312" cy="120032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"python" &gt; "</a:t>
            </a:r>
            <a:r>
              <a:rPr lang="en-GB" dirty="0" err="1" smtClean="0"/>
              <a:t>perl</a:t>
            </a:r>
            <a:r>
              <a:rPr lang="en-GB" dirty="0" smtClean="0"/>
              <a:t>"</a:t>
            </a:r>
          </a:p>
          <a:p>
            <a:r>
              <a:rPr lang="en-GB" dirty="0" smtClean="0"/>
              <a:t>True</a:t>
            </a:r>
          </a:p>
          <a:p>
            <a:r>
              <a:rPr lang="en-GB" dirty="0" smtClean="0"/>
              <a:t>&gt;&gt;&gt; "python" &gt; "java"</a:t>
            </a:r>
          </a:p>
          <a:p>
            <a:r>
              <a:rPr lang="en-GB" dirty="0" smtClean="0"/>
              <a:t>True</a:t>
            </a:r>
            <a:endParaRPr lang="en-GB" dirty="0"/>
          </a:p>
        </p:txBody>
      </p:sp>
    </p:spTree>
    <p:extLst>
      <p:ext uri="{BB962C8B-B14F-4D97-AF65-F5344CB8AC3E}">
        <p14:creationId xmlns:p14="http://schemas.microsoft.com/office/powerpoint/2010/main" val="3163265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Operators</a:t>
            </a:r>
            <a:endParaRPr lang="en-GB" dirty="0"/>
          </a:p>
        </p:txBody>
      </p:sp>
      <p:sp>
        <p:nvSpPr>
          <p:cNvPr id="3" name="Content Placeholder 2"/>
          <p:cNvSpPr>
            <a:spLocks noGrp="1"/>
          </p:cNvSpPr>
          <p:nvPr>
            <p:ph idx="1"/>
          </p:nvPr>
        </p:nvSpPr>
        <p:spPr>
          <a:xfrm>
            <a:off x="457200" y="1600201"/>
            <a:ext cx="8229600" cy="2404864"/>
          </a:xfrm>
        </p:spPr>
        <p:txBody>
          <a:bodyPr>
            <a:normAutofit fontScale="85000" lnSpcReduction="20000"/>
          </a:bodyPr>
          <a:lstStyle/>
          <a:p>
            <a:r>
              <a:rPr lang="en-GB" dirty="0" smtClean="0"/>
              <a:t>There are few logical operators to combine </a:t>
            </a:r>
            <a:r>
              <a:rPr lang="en-GB" dirty="0" err="1" smtClean="0"/>
              <a:t>boolean</a:t>
            </a:r>
            <a:r>
              <a:rPr lang="en-GB" dirty="0" smtClean="0"/>
              <a:t> values:</a:t>
            </a:r>
          </a:p>
          <a:p>
            <a:endParaRPr lang="en-GB" dirty="0" smtClean="0"/>
          </a:p>
          <a:p>
            <a:r>
              <a:rPr lang="en-GB" dirty="0" smtClean="0"/>
              <a:t>a </a:t>
            </a:r>
            <a:r>
              <a:rPr lang="en-GB" b="1" dirty="0" smtClean="0"/>
              <a:t>and</a:t>
            </a:r>
            <a:r>
              <a:rPr lang="en-GB" dirty="0" smtClean="0"/>
              <a:t> b is True only if both a and b are True.</a:t>
            </a:r>
          </a:p>
          <a:p>
            <a:r>
              <a:rPr lang="en-GB" dirty="0" smtClean="0"/>
              <a:t>a </a:t>
            </a:r>
            <a:r>
              <a:rPr lang="en-GB" b="1" dirty="0" smtClean="0"/>
              <a:t>or</a:t>
            </a:r>
            <a:r>
              <a:rPr lang="en-GB" dirty="0" smtClean="0"/>
              <a:t> b is True if either a or b is True.</a:t>
            </a:r>
          </a:p>
          <a:p>
            <a:r>
              <a:rPr lang="en-GB" b="1" dirty="0" smtClean="0"/>
              <a:t>not</a:t>
            </a:r>
            <a:r>
              <a:rPr lang="en-GB" dirty="0" smtClean="0"/>
              <a:t> a is True only if a is False.</a:t>
            </a:r>
          </a:p>
        </p:txBody>
      </p:sp>
      <p:sp>
        <p:nvSpPr>
          <p:cNvPr id="4" name="Rectangle 3"/>
          <p:cNvSpPr/>
          <p:nvPr/>
        </p:nvSpPr>
        <p:spPr>
          <a:xfrm>
            <a:off x="2341746" y="4221088"/>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True and True</a:t>
            </a:r>
          </a:p>
          <a:p>
            <a:r>
              <a:rPr lang="en-GB" dirty="0" smtClean="0"/>
              <a:t>True</a:t>
            </a:r>
          </a:p>
          <a:p>
            <a:r>
              <a:rPr lang="en-GB" dirty="0" smtClean="0"/>
              <a:t>&gt;&gt;&gt; True and False</a:t>
            </a:r>
          </a:p>
          <a:p>
            <a:r>
              <a:rPr lang="en-GB" dirty="0" smtClean="0"/>
              <a:t>False</a:t>
            </a:r>
          </a:p>
          <a:p>
            <a:r>
              <a:rPr lang="en-GB" dirty="0" smtClean="0"/>
              <a:t>&gt;&gt;&gt; 2 &lt; 3 and 5 &lt; 4</a:t>
            </a:r>
          </a:p>
          <a:p>
            <a:r>
              <a:rPr lang="en-GB" dirty="0" smtClean="0"/>
              <a:t>False</a:t>
            </a:r>
          </a:p>
          <a:p>
            <a:r>
              <a:rPr lang="en-GB" dirty="0" smtClean="0"/>
              <a:t>&gt;&gt;&gt; 2 &lt; 3 or 5 &lt; 4</a:t>
            </a:r>
          </a:p>
          <a:p>
            <a:r>
              <a:rPr lang="en-GB" dirty="0" smtClean="0"/>
              <a:t>True</a:t>
            </a:r>
            <a:endParaRPr lang="en-GB" dirty="0"/>
          </a:p>
        </p:txBody>
      </p:sp>
    </p:spTree>
    <p:extLst>
      <p:ext uri="{BB962C8B-B14F-4D97-AF65-F5344CB8AC3E}">
        <p14:creationId xmlns:p14="http://schemas.microsoft.com/office/powerpoint/2010/main" val="1389229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F3</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Implement and test a function that returns </a:t>
            </a:r>
            <a:r>
              <a:rPr lang="en-GB" b="1" dirty="0" smtClean="0"/>
              <a:t>True</a:t>
            </a:r>
            <a:r>
              <a:rPr lang="en-GB" dirty="0" smtClean="0"/>
              <a:t> if a first argument is greater than a second argument and </a:t>
            </a:r>
            <a:r>
              <a:rPr lang="en-GB" b="1" dirty="0" smtClean="0"/>
              <a:t>False</a:t>
            </a:r>
            <a:r>
              <a:rPr lang="en-GB" dirty="0" smtClean="0"/>
              <a:t> otherwise</a:t>
            </a:r>
          </a:p>
          <a:p>
            <a:r>
              <a:rPr lang="en-GB" dirty="0" smtClean="0"/>
              <a:t>Hint:</a:t>
            </a:r>
          </a:p>
          <a:p>
            <a:pPr lvl="1"/>
            <a:r>
              <a:rPr lang="en-GB" dirty="0" smtClean="0"/>
              <a:t>Do not use the </a:t>
            </a:r>
            <a:r>
              <a:rPr lang="en-GB" b="1" dirty="0" smtClean="0"/>
              <a:t>if</a:t>
            </a:r>
            <a:r>
              <a:rPr lang="en-GB" dirty="0" smtClean="0"/>
              <a:t> keyword – we have not covered it and it is unnecessary at this stage</a:t>
            </a:r>
            <a:endParaRPr lang="en-GB" dirty="0"/>
          </a:p>
        </p:txBody>
      </p:sp>
    </p:spTree>
    <p:extLst>
      <p:ext uri="{BB962C8B-B14F-4D97-AF65-F5344CB8AC3E}">
        <p14:creationId xmlns:p14="http://schemas.microsoft.com/office/powerpoint/2010/main" val="3258548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a:t>
            </a:r>
            <a:endParaRPr lang="en-GB" dirty="0"/>
          </a:p>
        </p:txBody>
      </p:sp>
      <p:sp>
        <p:nvSpPr>
          <p:cNvPr id="3" name="Content Placeholder 2"/>
          <p:cNvSpPr>
            <a:spLocks noGrp="1"/>
          </p:cNvSpPr>
          <p:nvPr>
            <p:ph idx="1"/>
          </p:nvPr>
        </p:nvSpPr>
        <p:spPr/>
        <p:txBody>
          <a:bodyPr>
            <a:normAutofit/>
          </a:bodyPr>
          <a:lstStyle/>
          <a:p>
            <a:r>
              <a:rPr lang="en-GB" dirty="0" smtClean="0"/>
              <a:t>The if statement is used to execute a piece of code </a:t>
            </a:r>
            <a:r>
              <a:rPr lang="en-GB" b="1" dirty="0" smtClean="0"/>
              <a:t>only</a:t>
            </a:r>
            <a:r>
              <a:rPr lang="en-GB" dirty="0" smtClean="0"/>
              <a:t> when a </a:t>
            </a:r>
            <a:r>
              <a:rPr lang="en-GB" dirty="0" err="1" smtClean="0"/>
              <a:t>boolean</a:t>
            </a:r>
            <a:r>
              <a:rPr lang="en-GB" dirty="0" smtClean="0"/>
              <a:t> expression is true.</a:t>
            </a:r>
          </a:p>
          <a:p>
            <a:endParaRPr lang="en-GB" dirty="0" smtClean="0"/>
          </a:p>
          <a:p>
            <a:r>
              <a:rPr lang="en-GB" dirty="0" smtClean="0"/>
              <a:t>In this example, </a:t>
            </a:r>
            <a:r>
              <a:rPr lang="en-GB" i="1" dirty="0" smtClean="0"/>
              <a:t>print('even')</a:t>
            </a:r>
            <a:r>
              <a:rPr lang="en-GB" dirty="0" smtClean="0"/>
              <a:t> is executed </a:t>
            </a:r>
            <a:r>
              <a:rPr lang="en-GB" b="1" dirty="0" smtClean="0"/>
              <a:t>only</a:t>
            </a:r>
            <a:r>
              <a:rPr lang="en-GB" dirty="0" smtClean="0"/>
              <a:t> when </a:t>
            </a:r>
            <a:r>
              <a:rPr lang="en-GB" dirty="0" smtClean="0">
                <a:latin typeface="Courier New" panose="02070309020205020404" pitchFamily="49" charset="0"/>
                <a:cs typeface="Courier New" panose="02070309020205020404" pitchFamily="49" charset="0"/>
              </a:rPr>
              <a:t>x % 2 == 0 </a:t>
            </a:r>
            <a:r>
              <a:rPr lang="en-GB" dirty="0" smtClean="0"/>
              <a:t>is True.</a:t>
            </a:r>
            <a:endParaRPr lang="en-GB" dirty="0"/>
          </a:p>
        </p:txBody>
      </p:sp>
      <p:sp>
        <p:nvSpPr>
          <p:cNvPr id="4" name="Rectangle 3"/>
          <p:cNvSpPr/>
          <p:nvPr/>
        </p:nvSpPr>
        <p:spPr>
          <a:xfrm>
            <a:off x="2286000" y="4653136"/>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x = 42</a:t>
            </a:r>
          </a:p>
          <a:p>
            <a:r>
              <a:rPr lang="en-GB" dirty="0" smtClean="0"/>
              <a:t>if x % 2 == 0: </a:t>
            </a:r>
          </a:p>
          <a:p>
            <a:r>
              <a:rPr lang="en-GB" dirty="0"/>
              <a:t> </a:t>
            </a:r>
            <a:r>
              <a:rPr lang="en-GB" dirty="0" smtClean="0"/>
              <a:t>  print('even')</a:t>
            </a:r>
          </a:p>
        </p:txBody>
      </p:sp>
      <p:sp>
        <p:nvSpPr>
          <p:cNvPr id="5" name="TextBox 4"/>
          <p:cNvSpPr txBox="1"/>
          <p:nvPr/>
        </p:nvSpPr>
        <p:spPr>
          <a:xfrm>
            <a:off x="4180033" y="5669410"/>
            <a:ext cx="63812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even</a:t>
            </a:r>
          </a:p>
        </p:txBody>
      </p:sp>
    </p:spTree>
    <p:extLst>
      <p:ext uri="{BB962C8B-B14F-4D97-AF65-F5344CB8AC3E}">
        <p14:creationId xmlns:p14="http://schemas.microsoft.com/office/powerpoint/2010/main" val="2277607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Input</a:t>
            </a:r>
            <a:endParaRPr lang="en-GB" dirty="0"/>
          </a:p>
        </p:txBody>
      </p:sp>
      <p:sp>
        <p:nvSpPr>
          <p:cNvPr id="3" name="Content Placeholder 2"/>
          <p:cNvSpPr>
            <a:spLocks noGrp="1"/>
          </p:cNvSpPr>
          <p:nvPr>
            <p:ph idx="1"/>
          </p:nvPr>
        </p:nvSpPr>
        <p:spPr>
          <a:xfrm>
            <a:off x="457200" y="1600201"/>
            <a:ext cx="8229600" cy="1396752"/>
          </a:xfrm>
        </p:spPr>
        <p:txBody>
          <a:bodyPr>
            <a:normAutofit fontScale="77500" lnSpcReduction="20000"/>
          </a:bodyPr>
          <a:lstStyle/>
          <a:p>
            <a:r>
              <a:rPr lang="en-GB" dirty="0" smtClean="0"/>
              <a:t>'Real' programs tend to have command-line or graphical interfaces</a:t>
            </a:r>
          </a:p>
          <a:p>
            <a:r>
              <a:rPr lang="en-GB" dirty="0" smtClean="0"/>
              <a:t>Sometimes we want to test functions with information gathered from the user:</a:t>
            </a:r>
            <a:endParaRPr lang="en-GB" dirty="0"/>
          </a:p>
        </p:txBody>
      </p:sp>
      <p:sp>
        <p:nvSpPr>
          <p:cNvPr id="4" name="Rectangle 3"/>
          <p:cNvSpPr/>
          <p:nvPr/>
        </p:nvSpPr>
        <p:spPr>
          <a:xfrm>
            <a:off x="2123728" y="2996952"/>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name = input("What's your name? ")</a:t>
            </a:r>
          </a:p>
          <a:p>
            <a:r>
              <a:rPr lang="en-GB" dirty="0" smtClean="0"/>
              <a:t>print("Hello " + name + "!")</a:t>
            </a:r>
          </a:p>
          <a:p>
            <a:r>
              <a:rPr lang="en-GB" dirty="0" smtClean="0"/>
              <a:t>age = input("How old are you? ")</a:t>
            </a:r>
          </a:p>
          <a:p>
            <a:r>
              <a:rPr lang="en-GB" dirty="0" smtClean="0"/>
              <a:t>print("So, you are " + name + "and you are "+ age + " years old!")</a:t>
            </a:r>
            <a:endParaRPr lang="en-GB" dirty="0"/>
          </a:p>
        </p:txBody>
      </p:sp>
      <p:sp>
        <p:nvSpPr>
          <p:cNvPr id="5" name="TextBox 4"/>
          <p:cNvSpPr txBox="1"/>
          <p:nvPr/>
        </p:nvSpPr>
        <p:spPr>
          <a:xfrm>
            <a:off x="683569" y="4941168"/>
            <a:ext cx="7776864"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dirty="0" smtClean="0"/>
              <a:t>The input is a STRING. To change it to some other type, either </a:t>
            </a:r>
            <a:r>
              <a:rPr lang="en-GB" b="1" dirty="0" smtClean="0"/>
              <a:t>typecast</a:t>
            </a:r>
            <a:r>
              <a:rPr lang="en-GB" dirty="0" smtClean="0"/>
              <a:t> the string or use the </a:t>
            </a:r>
            <a:r>
              <a:rPr lang="en-GB" b="1" dirty="0" err="1" smtClean="0"/>
              <a:t>eval</a:t>
            </a:r>
            <a:r>
              <a:rPr lang="en-GB" b="1" dirty="0" smtClean="0"/>
              <a:t>() </a:t>
            </a:r>
            <a:r>
              <a:rPr lang="en-GB" dirty="0" smtClean="0"/>
              <a:t>function. To provide the input you will first need to click in the console window.</a:t>
            </a:r>
            <a:endParaRPr lang="en-GB" b="1" dirty="0"/>
          </a:p>
        </p:txBody>
      </p:sp>
    </p:spTree>
    <p:extLst>
      <p:ext uri="{BB962C8B-B14F-4D97-AF65-F5344CB8AC3E}">
        <p14:creationId xmlns:p14="http://schemas.microsoft.com/office/powerpoint/2010/main" val="671093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and Blocks</a:t>
            </a:r>
            <a:endParaRPr lang="en-GB" dirty="0"/>
          </a:p>
        </p:txBody>
      </p:sp>
      <p:sp>
        <p:nvSpPr>
          <p:cNvPr id="3" name="Content Placeholder 2"/>
          <p:cNvSpPr>
            <a:spLocks noGrp="1"/>
          </p:cNvSpPr>
          <p:nvPr>
            <p:ph idx="1"/>
          </p:nvPr>
        </p:nvSpPr>
        <p:spPr>
          <a:xfrm>
            <a:off x="457200" y="1600201"/>
            <a:ext cx="8229600" cy="1468760"/>
          </a:xfrm>
        </p:spPr>
        <p:txBody>
          <a:bodyPr>
            <a:normAutofit fontScale="77500" lnSpcReduction="20000"/>
          </a:bodyPr>
          <a:lstStyle/>
          <a:p>
            <a:r>
              <a:rPr lang="en-GB" dirty="0" smtClean="0"/>
              <a:t>The code associated with if can be written as a separate indented block of code, which is often the case when there is more than one statement to be executed. The sequence of code at a given indent is a </a:t>
            </a:r>
            <a:r>
              <a:rPr lang="en-GB" b="1" dirty="0" smtClean="0"/>
              <a:t>Block</a:t>
            </a:r>
          </a:p>
          <a:p>
            <a:endParaRPr lang="en-GB" dirty="0" smtClean="0"/>
          </a:p>
        </p:txBody>
      </p:sp>
      <p:sp>
        <p:nvSpPr>
          <p:cNvPr id="4" name="Rectangle 3"/>
          <p:cNvSpPr/>
          <p:nvPr/>
        </p:nvSpPr>
        <p:spPr>
          <a:xfrm>
            <a:off x="2411760" y="3356992"/>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x=42</a:t>
            </a:r>
          </a:p>
          <a:p>
            <a:r>
              <a:rPr lang="en-GB" dirty="0" smtClean="0"/>
              <a:t>if x % 2 == 0:</a:t>
            </a:r>
          </a:p>
          <a:p>
            <a:r>
              <a:rPr lang="en-GB" dirty="0" smtClean="0"/>
              <a:t>     print('even')</a:t>
            </a:r>
          </a:p>
          <a:p>
            <a:r>
              <a:rPr lang="en-GB" dirty="0"/>
              <a:t> </a:t>
            </a:r>
            <a:r>
              <a:rPr lang="en-GB" dirty="0" smtClean="0"/>
              <a:t>    print(x+" divisible by 2 has no remainder") </a:t>
            </a:r>
          </a:p>
        </p:txBody>
      </p:sp>
      <p:sp>
        <p:nvSpPr>
          <p:cNvPr id="5" name="TextBox 4"/>
          <p:cNvSpPr txBox="1"/>
          <p:nvPr/>
        </p:nvSpPr>
        <p:spPr>
          <a:xfrm>
            <a:off x="3040575" y="5373216"/>
            <a:ext cx="3314369"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even</a:t>
            </a:r>
          </a:p>
          <a:p>
            <a:r>
              <a:rPr lang="en-GB" dirty="0" smtClean="0"/>
              <a:t>42 divided by 2 has no remainder</a:t>
            </a:r>
            <a:endParaRPr lang="en-GB" dirty="0"/>
          </a:p>
        </p:txBody>
      </p:sp>
    </p:spTree>
    <p:extLst>
      <p:ext uri="{BB962C8B-B14F-4D97-AF65-F5344CB8AC3E}">
        <p14:creationId xmlns:p14="http://schemas.microsoft.com/office/powerpoint/2010/main" val="3367807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t>
            </a:r>
            <a:r>
              <a:rPr lang="en-GB" dirty="0" smtClean="0"/>
              <a:t>lse</a:t>
            </a:r>
            <a:endParaRPr lang="en-GB" dirty="0"/>
          </a:p>
        </p:txBody>
      </p:sp>
      <p:sp>
        <p:nvSpPr>
          <p:cNvPr id="3" name="Content Placeholder 2"/>
          <p:cNvSpPr>
            <a:spLocks noGrp="1"/>
          </p:cNvSpPr>
          <p:nvPr>
            <p:ph idx="1"/>
          </p:nvPr>
        </p:nvSpPr>
        <p:spPr>
          <a:xfrm>
            <a:off x="457200" y="1600201"/>
            <a:ext cx="8229600" cy="1324744"/>
          </a:xfrm>
        </p:spPr>
        <p:txBody>
          <a:bodyPr>
            <a:normAutofit fontScale="77500" lnSpcReduction="20000"/>
          </a:bodyPr>
          <a:lstStyle/>
          <a:p>
            <a:r>
              <a:rPr lang="en-GB" dirty="0" smtClean="0"/>
              <a:t>The if statement can have optional else clause, which is executed when the </a:t>
            </a:r>
            <a:r>
              <a:rPr lang="en-GB" dirty="0" err="1" smtClean="0"/>
              <a:t>boolean</a:t>
            </a:r>
            <a:r>
              <a:rPr lang="en-GB" dirty="0" smtClean="0"/>
              <a:t> expression is False. The else clause may also have an indented block of code to be executed</a:t>
            </a:r>
          </a:p>
          <a:p>
            <a:endParaRPr lang="en-GB" dirty="0" smtClean="0"/>
          </a:p>
        </p:txBody>
      </p:sp>
      <p:sp>
        <p:nvSpPr>
          <p:cNvPr id="4" name="Rectangle 3"/>
          <p:cNvSpPr/>
          <p:nvPr/>
        </p:nvSpPr>
        <p:spPr>
          <a:xfrm>
            <a:off x="2411760" y="2996952"/>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x = 3</a:t>
            </a:r>
          </a:p>
          <a:p>
            <a:r>
              <a:rPr lang="en-GB" dirty="0" smtClean="0"/>
              <a:t>if x % 2 == 0:</a:t>
            </a:r>
          </a:p>
          <a:p>
            <a:r>
              <a:rPr lang="en-GB" dirty="0" smtClean="0"/>
              <a:t>     print('even')</a:t>
            </a:r>
          </a:p>
          <a:p>
            <a:r>
              <a:rPr lang="en-GB" dirty="0" smtClean="0"/>
              <a:t>else:</a:t>
            </a:r>
          </a:p>
          <a:p>
            <a:r>
              <a:rPr lang="en-GB" dirty="0" smtClean="0"/>
              <a:t>     print('odd')</a:t>
            </a:r>
          </a:p>
          <a:p>
            <a:endParaRPr lang="en-GB" dirty="0" smtClean="0"/>
          </a:p>
        </p:txBody>
      </p:sp>
      <p:sp>
        <p:nvSpPr>
          <p:cNvPr id="5" name="TextBox 4"/>
          <p:cNvSpPr txBox="1"/>
          <p:nvPr/>
        </p:nvSpPr>
        <p:spPr>
          <a:xfrm>
            <a:off x="2417477" y="5044534"/>
            <a:ext cx="55015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odd</a:t>
            </a:r>
            <a:endParaRPr lang="en-GB" dirty="0"/>
          </a:p>
        </p:txBody>
      </p:sp>
    </p:spTree>
    <p:extLst>
      <p:ext uri="{BB962C8B-B14F-4D97-AF65-F5344CB8AC3E}">
        <p14:creationId xmlns:p14="http://schemas.microsoft.com/office/powerpoint/2010/main" val="3783224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e</a:t>
            </a:r>
            <a:r>
              <a:rPr lang="en-GB" dirty="0" err="1" smtClean="0"/>
              <a:t>lif</a:t>
            </a:r>
            <a:endParaRPr lang="en-GB" dirty="0"/>
          </a:p>
        </p:txBody>
      </p:sp>
      <p:sp>
        <p:nvSpPr>
          <p:cNvPr id="3" name="Content Placeholder 2"/>
          <p:cNvSpPr>
            <a:spLocks noGrp="1"/>
          </p:cNvSpPr>
          <p:nvPr>
            <p:ph idx="1"/>
          </p:nvPr>
        </p:nvSpPr>
        <p:spPr>
          <a:xfrm>
            <a:off x="457200" y="1600201"/>
            <a:ext cx="8229600" cy="1396752"/>
          </a:xfrm>
        </p:spPr>
        <p:txBody>
          <a:bodyPr>
            <a:normAutofit fontScale="77500" lnSpcReduction="20000"/>
          </a:bodyPr>
          <a:lstStyle/>
          <a:p>
            <a:r>
              <a:rPr lang="en-GB" dirty="0" smtClean="0"/>
              <a:t>The if statement can have optional </a:t>
            </a:r>
            <a:r>
              <a:rPr lang="en-GB" dirty="0" err="1" smtClean="0"/>
              <a:t>elif</a:t>
            </a:r>
            <a:r>
              <a:rPr lang="en-GB" dirty="0" smtClean="0"/>
              <a:t> clauses when there are more conditions to be checked. The </a:t>
            </a:r>
            <a:r>
              <a:rPr lang="en-GB" dirty="0" err="1" smtClean="0"/>
              <a:t>elif</a:t>
            </a:r>
            <a:r>
              <a:rPr lang="en-GB" dirty="0" smtClean="0"/>
              <a:t> keyword is short for else if, and is useful to avoid excessive indentation.</a:t>
            </a:r>
          </a:p>
          <a:p>
            <a:endParaRPr lang="en-GB" dirty="0" smtClean="0"/>
          </a:p>
        </p:txBody>
      </p:sp>
      <p:sp>
        <p:nvSpPr>
          <p:cNvPr id="4" name="Rectangle 3"/>
          <p:cNvSpPr/>
          <p:nvPr/>
        </p:nvSpPr>
        <p:spPr>
          <a:xfrm>
            <a:off x="2483768" y="2768901"/>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x = 42</a:t>
            </a:r>
          </a:p>
          <a:p>
            <a:r>
              <a:rPr lang="en-GB" dirty="0" smtClean="0"/>
              <a:t>if x &lt; 10:</a:t>
            </a:r>
          </a:p>
          <a:p>
            <a:r>
              <a:rPr lang="en-GB" dirty="0" smtClean="0"/>
              <a:t>     print('one digit number')</a:t>
            </a:r>
          </a:p>
          <a:p>
            <a:r>
              <a:rPr lang="en-GB" dirty="0" err="1" smtClean="0"/>
              <a:t>elif</a:t>
            </a:r>
            <a:r>
              <a:rPr lang="en-GB" dirty="0" smtClean="0"/>
              <a:t> x &lt; 100:</a:t>
            </a:r>
          </a:p>
          <a:p>
            <a:r>
              <a:rPr lang="en-GB" dirty="0" smtClean="0"/>
              <a:t>     </a:t>
            </a:r>
            <a:r>
              <a:rPr lang="en-GB" dirty="0"/>
              <a:t>p</a:t>
            </a:r>
            <a:r>
              <a:rPr lang="en-GB" dirty="0" smtClean="0"/>
              <a:t>rint('two digit number')</a:t>
            </a:r>
          </a:p>
          <a:p>
            <a:r>
              <a:rPr lang="en-GB" dirty="0" smtClean="0"/>
              <a:t>else:</a:t>
            </a:r>
          </a:p>
          <a:p>
            <a:r>
              <a:rPr lang="en-GB" dirty="0" smtClean="0"/>
              <a:t>     </a:t>
            </a:r>
            <a:r>
              <a:rPr lang="en-GB" dirty="0"/>
              <a:t>p</a:t>
            </a:r>
            <a:r>
              <a:rPr lang="en-GB" dirty="0" smtClean="0"/>
              <a:t>rint('big number')</a:t>
            </a:r>
          </a:p>
          <a:p>
            <a:endParaRPr lang="en-GB" dirty="0" smtClean="0"/>
          </a:p>
        </p:txBody>
      </p:sp>
      <p:sp>
        <p:nvSpPr>
          <p:cNvPr id="5" name="TextBox 4"/>
          <p:cNvSpPr txBox="1"/>
          <p:nvPr/>
        </p:nvSpPr>
        <p:spPr>
          <a:xfrm>
            <a:off x="2460246" y="5661248"/>
            <a:ext cx="181120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dirty="0" smtClean="0"/>
              <a:t>two digit number</a:t>
            </a:r>
          </a:p>
        </p:txBody>
      </p:sp>
    </p:spTree>
    <p:extLst>
      <p:ext uri="{BB962C8B-B14F-4D97-AF65-F5344CB8AC3E}">
        <p14:creationId xmlns:p14="http://schemas.microsoft.com/office/powerpoint/2010/main" val="1291198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 - for</a:t>
            </a:r>
            <a:endParaRPr lang="en-GB" dirty="0"/>
          </a:p>
        </p:txBody>
      </p:sp>
      <p:sp>
        <p:nvSpPr>
          <p:cNvPr id="3" name="Content Placeholder 2"/>
          <p:cNvSpPr>
            <a:spLocks noGrp="1"/>
          </p:cNvSpPr>
          <p:nvPr>
            <p:ph idx="1"/>
          </p:nvPr>
        </p:nvSpPr>
        <p:spPr>
          <a:xfrm>
            <a:off x="457200" y="1600201"/>
            <a:ext cx="8229600" cy="1828799"/>
          </a:xfrm>
        </p:spPr>
        <p:txBody>
          <a:bodyPr>
            <a:normAutofit fontScale="85000" lnSpcReduction="10000"/>
          </a:bodyPr>
          <a:lstStyle/>
          <a:p>
            <a:r>
              <a:rPr lang="en-GB" i="1" dirty="0"/>
              <a:t>for</a:t>
            </a:r>
            <a:r>
              <a:rPr lang="en-GB" dirty="0"/>
              <a:t> loops are </a:t>
            </a:r>
            <a:r>
              <a:rPr lang="en-GB" dirty="0" smtClean="0"/>
              <a:t>used </a:t>
            </a:r>
            <a:r>
              <a:rPr lang="en-GB" dirty="0"/>
              <a:t>when you have a block of code which you want to repeat a fixed number of times. </a:t>
            </a:r>
            <a:endParaRPr lang="en-GB" dirty="0" smtClean="0"/>
          </a:p>
          <a:p>
            <a:r>
              <a:rPr lang="en-GB" dirty="0" smtClean="0"/>
              <a:t>The </a:t>
            </a:r>
            <a:r>
              <a:rPr lang="en-GB" dirty="0"/>
              <a:t>Python </a:t>
            </a:r>
            <a:r>
              <a:rPr lang="en-GB" i="1" dirty="0"/>
              <a:t>for</a:t>
            </a:r>
            <a:r>
              <a:rPr lang="en-GB" dirty="0"/>
              <a:t> statement iterates over the members of a </a:t>
            </a:r>
            <a:r>
              <a:rPr lang="en-GB" b="1" dirty="0"/>
              <a:t>sequence</a:t>
            </a:r>
            <a:r>
              <a:rPr lang="en-GB" dirty="0"/>
              <a:t> in order, executing the block each time. </a:t>
            </a:r>
          </a:p>
        </p:txBody>
      </p:sp>
      <p:sp>
        <p:nvSpPr>
          <p:cNvPr id="4" name="TextBox 3"/>
          <p:cNvSpPr txBox="1"/>
          <p:nvPr/>
        </p:nvSpPr>
        <p:spPr>
          <a:xfrm>
            <a:off x="827584" y="3844236"/>
            <a:ext cx="2689904"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GB" dirty="0"/>
              <a:t>for x in range(0, 3):</a:t>
            </a:r>
          </a:p>
          <a:p>
            <a:r>
              <a:rPr lang="en-GB" dirty="0"/>
              <a:t>    </a:t>
            </a:r>
            <a:r>
              <a:rPr lang="en-GB" dirty="0" smtClean="0"/>
              <a:t>print("Iteration </a:t>
            </a:r>
            <a:r>
              <a:rPr lang="en-GB" dirty="0"/>
              <a:t>%d" % </a:t>
            </a:r>
            <a:r>
              <a:rPr lang="en-GB" dirty="0" smtClean="0"/>
              <a:t>x)</a:t>
            </a:r>
            <a:endParaRPr lang="en-GB" dirty="0"/>
          </a:p>
        </p:txBody>
      </p:sp>
      <p:sp>
        <p:nvSpPr>
          <p:cNvPr id="5" name="TextBox 4"/>
          <p:cNvSpPr txBox="1"/>
          <p:nvPr/>
        </p:nvSpPr>
        <p:spPr>
          <a:xfrm>
            <a:off x="3851920" y="3705736"/>
            <a:ext cx="1159548" cy="92333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a:t>Iteration 0</a:t>
            </a:r>
          </a:p>
          <a:p>
            <a:r>
              <a:rPr lang="en-GB" dirty="0"/>
              <a:t>Iteration 1</a:t>
            </a:r>
          </a:p>
          <a:p>
            <a:r>
              <a:rPr lang="en-GB" dirty="0"/>
              <a:t>Iteration 2</a:t>
            </a:r>
            <a:endParaRPr lang="en-GB" dirty="0" smtClean="0"/>
          </a:p>
        </p:txBody>
      </p:sp>
      <p:sp>
        <p:nvSpPr>
          <p:cNvPr id="6" name="TextBox 5"/>
          <p:cNvSpPr txBox="1"/>
          <p:nvPr/>
        </p:nvSpPr>
        <p:spPr>
          <a:xfrm>
            <a:off x="1907704" y="5661248"/>
            <a:ext cx="5160131"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Note that the END value of the range is not included!</a:t>
            </a:r>
            <a:endParaRPr lang="en-GB" dirty="0"/>
          </a:p>
        </p:txBody>
      </p:sp>
      <p:sp>
        <p:nvSpPr>
          <p:cNvPr id="7" name="TextBox 6"/>
          <p:cNvSpPr txBox="1"/>
          <p:nvPr/>
        </p:nvSpPr>
        <p:spPr>
          <a:xfrm>
            <a:off x="5364088" y="3290238"/>
            <a:ext cx="2683170" cy="175432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It is important to note that</a:t>
            </a:r>
          </a:p>
          <a:p>
            <a:r>
              <a:rPr lang="en-GB" dirty="0" smtClean="0"/>
              <a:t>the range() function </a:t>
            </a:r>
          </a:p>
          <a:p>
            <a:r>
              <a:rPr lang="en-GB" dirty="0" smtClean="0"/>
              <a:t>produces a list.</a:t>
            </a:r>
          </a:p>
          <a:p>
            <a:endParaRPr lang="en-GB" dirty="0"/>
          </a:p>
          <a:p>
            <a:r>
              <a:rPr lang="en-GB" dirty="0" smtClean="0"/>
              <a:t>This is discussed further in</a:t>
            </a:r>
          </a:p>
          <a:p>
            <a:r>
              <a:rPr lang="en-GB" dirty="0" smtClean="0"/>
              <a:t>a later slide.</a:t>
            </a:r>
            <a:endParaRPr lang="en-GB" dirty="0"/>
          </a:p>
        </p:txBody>
      </p:sp>
    </p:spTree>
    <p:extLst>
      <p:ext uri="{BB962C8B-B14F-4D97-AF65-F5344CB8AC3E}">
        <p14:creationId xmlns:p14="http://schemas.microsoft.com/office/powerpoint/2010/main" val="3549098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 - while</a:t>
            </a:r>
            <a:endParaRPr lang="en-GB" dirty="0"/>
          </a:p>
        </p:txBody>
      </p:sp>
      <p:sp>
        <p:nvSpPr>
          <p:cNvPr id="3" name="Content Placeholder 2"/>
          <p:cNvSpPr>
            <a:spLocks noGrp="1"/>
          </p:cNvSpPr>
          <p:nvPr>
            <p:ph idx="1"/>
          </p:nvPr>
        </p:nvSpPr>
        <p:spPr>
          <a:xfrm>
            <a:off x="457200" y="1600201"/>
            <a:ext cx="8229600" cy="1036711"/>
          </a:xfrm>
        </p:spPr>
        <p:txBody>
          <a:bodyPr>
            <a:normAutofit fontScale="77500" lnSpcReduction="20000"/>
          </a:bodyPr>
          <a:lstStyle/>
          <a:p>
            <a:r>
              <a:rPr lang="en-GB" dirty="0"/>
              <a:t>Contrast the for statement with the </a:t>
            </a:r>
            <a:r>
              <a:rPr lang="en-GB" b="1" dirty="0" smtClean="0"/>
              <a:t>while</a:t>
            </a:r>
            <a:r>
              <a:rPr lang="en-GB" dirty="0" smtClean="0"/>
              <a:t> </a:t>
            </a:r>
            <a:r>
              <a:rPr lang="en-GB" dirty="0"/>
              <a:t>loop, used when a condition needs to be checked </a:t>
            </a:r>
            <a:r>
              <a:rPr lang="en-GB" dirty="0" smtClean="0"/>
              <a:t>prior to each </a:t>
            </a:r>
            <a:r>
              <a:rPr lang="en-GB" dirty="0"/>
              <a:t>iteration, or to repeat a block of code forever. </a:t>
            </a:r>
          </a:p>
        </p:txBody>
      </p:sp>
      <p:sp>
        <p:nvSpPr>
          <p:cNvPr id="5" name="Rectangle 4"/>
          <p:cNvSpPr/>
          <p:nvPr/>
        </p:nvSpPr>
        <p:spPr>
          <a:xfrm>
            <a:off x="755576" y="2852936"/>
            <a:ext cx="3168352" cy="175432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a:t>count = 0</a:t>
            </a:r>
          </a:p>
          <a:p>
            <a:r>
              <a:rPr lang="en-GB" dirty="0"/>
              <a:t>while (count &lt; 9):</a:t>
            </a:r>
          </a:p>
          <a:p>
            <a:r>
              <a:rPr lang="en-GB" dirty="0"/>
              <a:t>   </a:t>
            </a:r>
            <a:r>
              <a:rPr lang="en-GB" dirty="0" smtClean="0"/>
              <a:t>print('The </a:t>
            </a:r>
            <a:r>
              <a:rPr lang="en-GB" dirty="0"/>
              <a:t>count is:', </a:t>
            </a:r>
            <a:r>
              <a:rPr lang="en-GB" dirty="0" smtClean="0"/>
              <a:t>count)</a:t>
            </a:r>
            <a:endParaRPr lang="en-GB" dirty="0"/>
          </a:p>
          <a:p>
            <a:r>
              <a:rPr lang="en-GB" dirty="0"/>
              <a:t>   count = count + 1</a:t>
            </a:r>
          </a:p>
          <a:p>
            <a:endParaRPr lang="en-GB" dirty="0"/>
          </a:p>
          <a:p>
            <a:r>
              <a:rPr lang="en-GB" dirty="0"/>
              <a:t>print </a:t>
            </a:r>
            <a:r>
              <a:rPr lang="en-GB" dirty="0" smtClean="0"/>
              <a:t>("Complete")</a:t>
            </a:r>
            <a:endParaRPr lang="en-GB" dirty="0"/>
          </a:p>
        </p:txBody>
      </p:sp>
      <p:sp>
        <p:nvSpPr>
          <p:cNvPr id="7" name="TextBox 6"/>
          <p:cNvSpPr txBox="1"/>
          <p:nvPr/>
        </p:nvSpPr>
        <p:spPr>
          <a:xfrm>
            <a:off x="4228451" y="2852936"/>
            <a:ext cx="1551194" cy="286232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a:t>The count is: 0</a:t>
            </a:r>
          </a:p>
          <a:p>
            <a:r>
              <a:rPr lang="en-GB" dirty="0"/>
              <a:t>The count is: 1</a:t>
            </a:r>
          </a:p>
          <a:p>
            <a:r>
              <a:rPr lang="en-GB" dirty="0"/>
              <a:t>The count is: 2</a:t>
            </a:r>
          </a:p>
          <a:p>
            <a:r>
              <a:rPr lang="en-GB" dirty="0"/>
              <a:t>The count is: 3</a:t>
            </a:r>
          </a:p>
          <a:p>
            <a:r>
              <a:rPr lang="en-GB" dirty="0"/>
              <a:t>The count is: 4</a:t>
            </a:r>
          </a:p>
          <a:p>
            <a:r>
              <a:rPr lang="en-GB" dirty="0"/>
              <a:t>The count is: 5</a:t>
            </a:r>
          </a:p>
          <a:p>
            <a:r>
              <a:rPr lang="en-GB" dirty="0"/>
              <a:t>The count is: 6</a:t>
            </a:r>
          </a:p>
          <a:p>
            <a:r>
              <a:rPr lang="en-GB" dirty="0"/>
              <a:t>The count is: 7</a:t>
            </a:r>
          </a:p>
          <a:p>
            <a:r>
              <a:rPr lang="en-GB" dirty="0"/>
              <a:t>The count is: 8</a:t>
            </a:r>
          </a:p>
          <a:p>
            <a:r>
              <a:rPr lang="en-GB" dirty="0" smtClean="0"/>
              <a:t>Complete</a:t>
            </a:r>
            <a:endParaRPr lang="en-GB" dirty="0"/>
          </a:p>
        </p:txBody>
      </p:sp>
    </p:spTree>
    <p:extLst>
      <p:ext uri="{BB962C8B-B14F-4D97-AF65-F5344CB8AC3E}">
        <p14:creationId xmlns:p14="http://schemas.microsoft.com/office/powerpoint/2010/main" val="3818896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a:xfrm>
            <a:off x="457200" y="1600201"/>
            <a:ext cx="8229600" cy="2836912"/>
          </a:xfrm>
        </p:spPr>
        <p:txBody>
          <a:bodyPr>
            <a:normAutofit fontScale="70000" lnSpcReduction="20000"/>
          </a:bodyPr>
          <a:lstStyle/>
          <a:p>
            <a:r>
              <a:rPr lang="en-GB" dirty="0" smtClean="0"/>
              <a:t>Python comes with an interactive interpreter. When you type </a:t>
            </a:r>
            <a:r>
              <a:rPr lang="en-GB" i="1" dirty="0" smtClean="0"/>
              <a:t>python</a:t>
            </a:r>
            <a:r>
              <a:rPr lang="en-GB" dirty="0" smtClean="0"/>
              <a:t> at the command prompt, the python interpreter becomes active with a &gt;&gt;&gt; prompt and waits for your commands. A Python interpreter is available within the </a:t>
            </a:r>
            <a:r>
              <a:rPr lang="en-GB" dirty="0" err="1" smtClean="0"/>
              <a:t>Spyder</a:t>
            </a:r>
            <a:r>
              <a:rPr lang="en-GB" dirty="0" smtClean="0"/>
              <a:t> Editor:</a:t>
            </a:r>
          </a:p>
          <a:p>
            <a:endParaRPr lang="en-GB" dirty="0" smtClean="0"/>
          </a:p>
          <a:p>
            <a:endParaRPr lang="en-GB" dirty="0" smtClean="0"/>
          </a:p>
          <a:p>
            <a:r>
              <a:rPr lang="en-GB" dirty="0" smtClean="0"/>
              <a:t>Now you can type any valid python expression at the prompt. python reads the typed expression, evaluates it and prints the result.</a:t>
            </a:r>
          </a:p>
          <a:p>
            <a:endParaRPr lang="en-GB" dirty="0" smtClean="0"/>
          </a:p>
        </p:txBody>
      </p:sp>
      <p:sp>
        <p:nvSpPr>
          <p:cNvPr id="4" name="Rectangle 3"/>
          <p:cNvSpPr/>
          <p:nvPr/>
        </p:nvSpPr>
        <p:spPr>
          <a:xfrm>
            <a:off x="2051720" y="2757115"/>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 python</a:t>
            </a:r>
          </a:p>
          <a:p>
            <a:r>
              <a:rPr lang="en-GB" dirty="0" smtClean="0"/>
              <a:t>&gt;&gt;&gt;</a:t>
            </a:r>
            <a:endParaRPr lang="en-GB" dirty="0"/>
          </a:p>
        </p:txBody>
      </p:sp>
      <p:sp>
        <p:nvSpPr>
          <p:cNvPr id="5" name="Rectangle 4"/>
          <p:cNvSpPr/>
          <p:nvPr/>
        </p:nvSpPr>
        <p:spPr>
          <a:xfrm>
            <a:off x="2051720" y="4365104"/>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42</a:t>
            </a:r>
          </a:p>
          <a:p>
            <a:r>
              <a:rPr lang="en-GB" dirty="0" smtClean="0"/>
              <a:t>42</a:t>
            </a:r>
          </a:p>
          <a:p>
            <a:r>
              <a:rPr lang="en-GB" dirty="0" smtClean="0"/>
              <a:t>&gt;&gt;&gt; 4 + 2</a:t>
            </a:r>
          </a:p>
          <a:p>
            <a:r>
              <a:rPr lang="en-GB" dirty="0" smtClean="0"/>
              <a:t>6</a:t>
            </a:r>
            <a:endParaRPr lang="en-GB" dirty="0"/>
          </a:p>
        </p:txBody>
      </p:sp>
    </p:spTree>
    <p:extLst>
      <p:ext uri="{BB962C8B-B14F-4D97-AF65-F5344CB8AC3E}">
        <p14:creationId xmlns:p14="http://schemas.microsoft.com/office/powerpoint/2010/main" val="9130860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L1</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Write and test a program that will prompt for and obtain numbers from the user </a:t>
            </a:r>
            <a:r>
              <a:rPr lang="en-GB" b="1" dirty="0" smtClean="0"/>
              <a:t>until</a:t>
            </a:r>
            <a:r>
              <a:rPr lang="en-GB" dirty="0" smtClean="0"/>
              <a:t> the user enters an empty string (hits the RETURN key with no preceding </a:t>
            </a:r>
            <a:r>
              <a:rPr lang="en-GB" dirty="0"/>
              <a:t>n</a:t>
            </a:r>
            <a:r>
              <a:rPr lang="en-GB" dirty="0" smtClean="0"/>
              <a:t>umbers). At this stage print the SUM of the numbers entered.</a:t>
            </a:r>
            <a:endParaRPr lang="en-GB" dirty="0"/>
          </a:p>
        </p:txBody>
      </p:sp>
    </p:spTree>
    <p:extLst>
      <p:ext uri="{BB962C8B-B14F-4D97-AF65-F5344CB8AC3E}">
        <p14:creationId xmlns:p14="http://schemas.microsoft.com/office/powerpoint/2010/main" val="2279063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L3</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Write </a:t>
            </a:r>
            <a:r>
              <a:rPr lang="en-GB" dirty="0"/>
              <a:t>a Python program to find those numbers which </a:t>
            </a:r>
            <a:r>
              <a:rPr lang="en-GB" dirty="0" smtClean="0"/>
              <a:t>are both </a:t>
            </a:r>
            <a:r>
              <a:rPr lang="en-GB" dirty="0"/>
              <a:t>divisible by 7 and </a:t>
            </a:r>
            <a:r>
              <a:rPr lang="en-GB" dirty="0" smtClean="0"/>
              <a:t>a multiple </a:t>
            </a:r>
            <a:r>
              <a:rPr lang="en-GB" dirty="0"/>
              <a:t>of 5, between 1500 and 2700 (both included).</a:t>
            </a:r>
          </a:p>
        </p:txBody>
      </p:sp>
    </p:spTree>
    <p:extLst>
      <p:ext uri="{BB962C8B-B14F-4D97-AF65-F5344CB8AC3E}">
        <p14:creationId xmlns:p14="http://schemas.microsoft.com/office/powerpoint/2010/main" val="3258753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a:t>
            </a:r>
            <a:endParaRPr lang="en-GB" dirty="0"/>
          </a:p>
        </p:txBody>
      </p:sp>
      <p:sp>
        <p:nvSpPr>
          <p:cNvPr id="3" name="Content Placeholder 2"/>
          <p:cNvSpPr>
            <a:spLocks noGrp="1"/>
          </p:cNvSpPr>
          <p:nvPr>
            <p:ph idx="1"/>
          </p:nvPr>
        </p:nvSpPr>
        <p:spPr>
          <a:xfrm>
            <a:off x="457200" y="1600201"/>
            <a:ext cx="8229600" cy="820688"/>
          </a:xfrm>
        </p:spPr>
        <p:txBody>
          <a:bodyPr>
            <a:normAutofit fontScale="77500" lnSpcReduction="20000"/>
          </a:bodyPr>
          <a:lstStyle/>
          <a:p>
            <a:r>
              <a:rPr lang="en-GB" dirty="0" smtClean="0"/>
              <a:t>Lists are sequences delimited with the [] characters:</a:t>
            </a:r>
          </a:p>
          <a:p>
            <a:r>
              <a:rPr lang="en-GB" dirty="0" smtClean="0"/>
              <a:t>This is an interactive console example:</a:t>
            </a:r>
          </a:p>
          <a:p>
            <a:pPr marL="0" indent="0">
              <a:buNone/>
            </a:pPr>
            <a:endParaRPr lang="en-GB" dirty="0" smtClean="0"/>
          </a:p>
        </p:txBody>
      </p:sp>
      <p:sp>
        <p:nvSpPr>
          <p:cNvPr id="4" name="Rectangle 3"/>
          <p:cNvSpPr/>
          <p:nvPr/>
        </p:nvSpPr>
        <p:spPr>
          <a:xfrm>
            <a:off x="2195736" y="2841902"/>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&gt;&gt;&gt;[1, 2, 3, 4]</a:t>
            </a:r>
          </a:p>
          <a:p>
            <a:r>
              <a:rPr lang="en-GB" dirty="0" smtClean="0"/>
              <a:t>[1, 2, 3, 4]</a:t>
            </a:r>
          </a:p>
          <a:p>
            <a:r>
              <a:rPr lang="en-GB" dirty="0" smtClean="0"/>
              <a:t>&gt;&gt;&gt; ["hello", "world"]</a:t>
            </a:r>
          </a:p>
          <a:p>
            <a:r>
              <a:rPr lang="en-GB" dirty="0" smtClean="0"/>
              <a:t>["hello", "world"]</a:t>
            </a:r>
          </a:p>
          <a:p>
            <a:r>
              <a:rPr lang="en-GB" dirty="0" smtClean="0"/>
              <a:t>&gt;&gt;&gt; [0, 1.5, "hello"]</a:t>
            </a:r>
          </a:p>
          <a:p>
            <a:r>
              <a:rPr lang="en-GB" dirty="0" smtClean="0"/>
              <a:t>[0, 1.5, "hello"]</a:t>
            </a:r>
          </a:p>
        </p:txBody>
      </p:sp>
    </p:spTree>
    <p:extLst>
      <p:ext uri="{BB962C8B-B14F-4D97-AF65-F5344CB8AC3E}">
        <p14:creationId xmlns:p14="http://schemas.microsoft.com/office/powerpoint/2010/main" val="32536221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Membership</a:t>
            </a:r>
            <a:endParaRPr lang="en-GB" dirty="0"/>
          </a:p>
        </p:txBody>
      </p:sp>
      <p:sp>
        <p:nvSpPr>
          <p:cNvPr id="3" name="Content Placeholder 2"/>
          <p:cNvSpPr>
            <a:spLocks noGrp="1"/>
          </p:cNvSpPr>
          <p:nvPr>
            <p:ph idx="1"/>
          </p:nvPr>
        </p:nvSpPr>
        <p:spPr>
          <a:xfrm>
            <a:off x="457200" y="1600201"/>
            <a:ext cx="8229600" cy="532656"/>
          </a:xfrm>
        </p:spPr>
        <p:txBody>
          <a:bodyPr>
            <a:normAutofit lnSpcReduction="10000"/>
          </a:bodyPr>
          <a:lstStyle/>
          <a:p>
            <a:r>
              <a:rPr lang="en-GB" dirty="0" smtClean="0"/>
              <a:t>A List can contain another list as member.</a:t>
            </a:r>
          </a:p>
          <a:p>
            <a:endParaRPr lang="en-GB" dirty="0" smtClean="0"/>
          </a:p>
        </p:txBody>
      </p:sp>
      <p:sp>
        <p:nvSpPr>
          <p:cNvPr id="4" name="Rectangle 3"/>
          <p:cNvSpPr/>
          <p:nvPr/>
        </p:nvSpPr>
        <p:spPr>
          <a:xfrm>
            <a:off x="2286000" y="2828836"/>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pt-BR" dirty="0" smtClean="0"/>
              <a:t>a = [1, 2]</a:t>
            </a:r>
          </a:p>
          <a:p>
            <a:r>
              <a:rPr lang="pt-BR" dirty="0" smtClean="0"/>
              <a:t>b = [1.5, 2, a]</a:t>
            </a:r>
          </a:p>
          <a:p>
            <a:r>
              <a:rPr lang="pt-BR" dirty="0"/>
              <a:t>p</a:t>
            </a:r>
            <a:r>
              <a:rPr lang="pt-BR" dirty="0" smtClean="0"/>
              <a:t>rint(b)</a:t>
            </a:r>
          </a:p>
        </p:txBody>
      </p:sp>
      <p:sp>
        <p:nvSpPr>
          <p:cNvPr id="5" name="TextBox 4"/>
          <p:cNvSpPr txBox="1"/>
          <p:nvPr/>
        </p:nvSpPr>
        <p:spPr>
          <a:xfrm>
            <a:off x="2286000" y="4653136"/>
            <a:ext cx="144142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[1.5, 2, [1, 2]]</a:t>
            </a:r>
            <a:endParaRPr lang="pt-BR" dirty="0"/>
          </a:p>
        </p:txBody>
      </p:sp>
      <p:sp>
        <p:nvSpPr>
          <p:cNvPr id="6" name="TextBox 5"/>
          <p:cNvSpPr txBox="1"/>
          <p:nvPr/>
        </p:nvSpPr>
        <p:spPr>
          <a:xfrm>
            <a:off x="5004048" y="4437112"/>
            <a:ext cx="2551019"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Sometimes referred to as</a:t>
            </a:r>
          </a:p>
          <a:p>
            <a:r>
              <a:rPr lang="en-GB" dirty="0" smtClean="0"/>
              <a:t>a </a:t>
            </a:r>
            <a:r>
              <a:rPr lang="en-GB" b="1" dirty="0" smtClean="0"/>
              <a:t>nested list.</a:t>
            </a:r>
            <a:endParaRPr lang="en-GB" b="1" dirty="0"/>
          </a:p>
        </p:txBody>
      </p:sp>
    </p:spTree>
    <p:extLst>
      <p:ext uri="{BB962C8B-B14F-4D97-AF65-F5344CB8AC3E}">
        <p14:creationId xmlns:p14="http://schemas.microsoft.com/office/powerpoint/2010/main" val="790265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ange()</a:t>
            </a:r>
            <a:endParaRPr lang="en-GB" dirty="0"/>
          </a:p>
        </p:txBody>
      </p:sp>
      <p:sp>
        <p:nvSpPr>
          <p:cNvPr id="3" name="Content Placeholder 2"/>
          <p:cNvSpPr>
            <a:spLocks noGrp="1"/>
          </p:cNvSpPr>
          <p:nvPr>
            <p:ph idx="1"/>
          </p:nvPr>
        </p:nvSpPr>
        <p:spPr>
          <a:xfrm>
            <a:off x="457200" y="1600200"/>
            <a:ext cx="8229600" cy="1324743"/>
          </a:xfrm>
        </p:spPr>
        <p:txBody>
          <a:bodyPr>
            <a:normAutofit fontScale="85000" lnSpcReduction="10000"/>
          </a:bodyPr>
          <a:lstStyle/>
          <a:p>
            <a:r>
              <a:rPr lang="en-GB" dirty="0" smtClean="0"/>
              <a:t>The built-in function </a:t>
            </a:r>
            <a:r>
              <a:rPr lang="en-GB" b="1" dirty="0" smtClean="0"/>
              <a:t>range() </a:t>
            </a:r>
            <a:r>
              <a:rPr lang="en-GB" dirty="0" smtClean="0"/>
              <a:t>can be used to </a:t>
            </a:r>
            <a:r>
              <a:rPr lang="en-GB" b="1" dirty="0" smtClean="0"/>
              <a:t>create a list </a:t>
            </a:r>
            <a:r>
              <a:rPr lang="en-GB" dirty="0" smtClean="0"/>
              <a:t>of integers from the first (optional) argument </a:t>
            </a:r>
            <a:r>
              <a:rPr lang="en-GB" dirty="0" err="1" smtClean="0"/>
              <a:t>upto</a:t>
            </a:r>
            <a:r>
              <a:rPr lang="en-GB" dirty="0" smtClean="0"/>
              <a:t> (but not including) the last argument.</a:t>
            </a:r>
          </a:p>
          <a:p>
            <a:endParaRPr lang="en-GB" dirty="0" smtClean="0"/>
          </a:p>
        </p:txBody>
      </p:sp>
      <p:sp>
        <p:nvSpPr>
          <p:cNvPr id="4" name="Rectangle 3"/>
          <p:cNvSpPr/>
          <p:nvPr/>
        </p:nvSpPr>
        <p:spPr>
          <a:xfrm>
            <a:off x="2195736" y="3429000"/>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range(4)</a:t>
            </a:r>
          </a:p>
          <a:p>
            <a:r>
              <a:rPr lang="en-GB" dirty="0" smtClean="0"/>
              <a:t>[0, 1, 2, 3]</a:t>
            </a:r>
          </a:p>
          <a:p>
            <a:r>
              <a:rPr lang="en-GB" dirty="0" smtClean="0"/>
              <a:t>&gt;&gt;&gt; range(3, 6)</a:t>
            </a:r>
          </a:p>
          <a:p>
            <a:r>
              <a:rPr lang="en-GB" dirty="0" smtClean="0"/>
              <a:t>[3, 4, 5]</a:t>
            </a:r>
          </a:p>
          <a:p>
            <a:r>
              <a:rPr lang="en-GB" dirty="0" smtClean="0"/>
              <a:t>&gt;&gt;&gt; range(2, 10, 3)</a:t>
            </a:r>
          </a:p>
          <a:p>
            <a:r>
              <a:rPr lang="en-GB" dirty="0" smtClean="0"/>
              <a:t>[2, 5, 8]</a:t>
            </a:r>
            <a:endParaRPr lang="en-GB" dirty="0"/>
          </a:p>
        </p:txBody>
      </p:sp>
      <p:sp>
        <p:nvSpPr>
          <p:cNvPr id="5" name="TextBox 4"/>
          <p:cNvSpPr txBox="1"/>
          <p:nvPr/>
        </p:nvSpPr>
        <p:spPr>
          <a:xfrm>
            <a:off x="2386258" y="6021288"/>
            <a:ext cx="4190955"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If a first number is omitted, the default is 0</a:t>
            </a:r>
            <a:endParaRPr lang="en-GB" dirty="0"/>
          </a:p>
        </p:txBody>
      </p:sp>
    </p:spTree>
    <p:extLst>
      <p:ext uri="{BB962C8B-B14F-4D97-AF65-F5344CB8AC3E}">
        <p14:creationId xmlns:p14="http://schemas.microsoft.com/office/powerpoint/2010/main" val="1639639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a:t>
            </a:r>
            <a:r>
              <a:rPr lang="en-GB" dirty="0" err="1" smtClean="0"/>
              <a:t>en</a:t>
            </a:r>
            <a:r>
              <a:rPr lang="en-GB" dirty="0" smtClean="0"/>
              <a:t>()</a:t>
            </a:r>
            <a:endParaRPr lang="en-GB" dirty="0"/>
          </a:p>
        </p:txBody>
      </p:sp>
      <p:sp>
        <p:nvSpPr>
          <p:cNvPr id="3" name="Content Placeholder 2"/>
          <p:cNvSpPr>
            <a:spLocks noGrp="1"/>
          </p:cNvSpPr>
          <p:nvPr>
            <p:ph idx="1"/>
          </p:nvPr>
        </p:nvSpPr>
        <p:spPr>
          <a:xfrm>
            <a:off x="457200" y="1600201"/>
            <a:ext cx="8229600" cy="2260848"/>
          </a:xfrm>
        </p:spPr>
        <p:txBody>
          <a:bodyPr>
            <a:normAutofit/>
          </a:bodyPr>
          <a:lstStyle/>
          <a:p>
            <a:r>
              <a:rPr lang="en-GB" dirty="0" smtClean="0"/>
              <a:t>The built-in function </a:t>
            </a:r>
            <a:r>
              <a:rPr lang="en-GB" b="1" dirty="0" err="1" smtClean="0"/>
              <a:t>len</a:t>
            </a:r>
            <a:r>
              <a:rPr lang="en-GB" dirty="0" smtClean="0"/>
              <a:t> can be used to find the length of a list.</a:t>
            </a:r>
          </a:p>
          <a:p>
            <a:endParaRPr lang="en-GB" dirty="0" smtClean="0"/>
          </a:p>
          <a:p>
            <a:r>
              <a:rPr lang="en-GB" dirty="0" smtClean="0"/>
              <a:t>The + and * operators work on lists.</a:t>
            </a:r>
          </a:p>
          <a:p>
            <a:endParaRPr lang="en-GB" dirty="0" smtClean="0"/>
          </a:p>
        </p:txBody>
      </p:sp>
      <p:sp>
        <p:nvSpPr>
          <p:cNvPr id="4" name="Rectangle 3"/>
          <p:cNvSpPr/>
          <p:nvPr/>
        </p:nvSpPr>
        <p:spPr>
          <a:xfrm>
            <a:off x="3635896" y="4149080"/>
            <a:ext cx="2664296" cy="175432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pt-BR" dirty="0" smtClean="0"/>
              <a:t>&gt;&gt;&gt; a = [1, 2, 3]</a:t>
            </a:r>
          </a:p>
          <a:p>
            <a:r>
              <a:rPr lang="pt-BR" dirty="0" smtClean="0"/>
              <a:t>&gt;&gt;&gt; b = [4, 5]</a:t>
            </a:r>
          </a:p>
          <a:p>
            <a:r>
              <a:rPr lang="pt-BR" dirty="0" smtClean="0"/>
              <a:t>&gt;&gt;&gt; a + b</a:t>
            </a:r>
          </a:p>
          <a:p>
            <a:r>
              <a:rPr lang="pt-BR" dirty="0" smtClean="0"/>
              <a:t>[1, 2, 3, 4, 5]</a:t>
            </a:r>
          </a:p>
          <a:p>
            <a:r>
              <a:rPr lang="pt-BR" dirty="0" smtClean="0"/>
              <a:t>&gt;&gt;&gt; b * 3</a:t>
            </a:r>
          </a:p>
          <a:p>
            <a:r>
              <a:rPr lang="pt-BR" dirty="0" smtClean="0"/>
              <a:t>[4, 5, 4, 5, 4, 5]</a:t>
            </a:r>
            <a:endParaRPr lang="pt-BR" dirty="0"/>
          </a:p>
        </p:txBody>
      </p:sp>
      <p:sp>
        <p:nvSpPr>
          <p:cNvPr id="5" name="Rectangle 4"/>
          <p:cNvSpPr/>
          <p:nvPr/>
        </p:nvSpPr>
        <p:spPr>
          <a:xfrm>
            <a:off x="755576" y="4149080"/>
            <a:ext cx="2592288"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pt-BR" dirty="0" smtClean="0"/>
              <a:t>&gt;&gt;&gt; a = [1, 2, 3, 4]</a:t>
            </a:r>
          </a:p>
          <a:p>
            <a:r>
              <a:rPr lang="pt-BR" dirty="0" smtClean="0"/>
              <a:t>&gt;&gt;&gt; len(a)</a:t>
            </a:r>
          </a:p>
          <a:p>
            <a:r>
              <a:rPr lang="pt-BR" dirty="0" smtClean="0"/>
              <a:t>4</a:t>
            </a:r>
            <a:endParaRPr lang="pt-BR" dirty="0"/>
          </a:p>
        </p:txBody>
      </p:sp>
      <p:sp>
        <p:nvSpPr>
          <p:cNvPr id="6" name="TextBox 5"/>
          <p:cNvSpPr txBox="1"/>
          <p:nvPr/>
        </p:nvSpPr>
        <p:spPr>
          <a:xfrm>
            <a:off x="6588224" y="4221086"/>
            <a:ext cx="2205476" cy="1200329"/>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Are there other ways </a:t>
            </a:r>
          </a:p>
          <a:p>
            <a:r>
              <a:rPr lang="en-GB" dirty="0" smtClean="0"/>
              <a:t>in which the * and +</a:t>
            </a:r>
          </a:p>
          <a:p>
            <a:r>
              <a:rPr lang="en-GB" dirty="0" smtClean="0"/>
              <a:t>operators might have</a:t>
            </a:r>
          </a:p>
          <a:p>
            <a:r>
              <a:rPr lang="en-GB" dirty="0" smtClean="0"/>
              <a:t>behaved?</a:t>
            </a:r>
            <a:endParaRPr lang="en-GB" dirty="0"/>
          </a:p>
        </p:txBody>
      </p:sp>
    </p:spTree>
    <p:extLst>
      <p:ext uri="{BB962C8B-B14F-4D97-AF65-F5344CB8AC3E}">
        <p14:creationId xmlns:p14="http://schemas.microsoft.com/office/powerpoint/2010/main" val="633415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a:t>
            </a:r>
            <a:endParaRPr lang="en-GB" dirty="0"/>
          </a:p>
        </p:txBody>
      </p:sp>
      <p:sp>
        <p:nvSpPr>
          <p:cNvPr id="3" name="Content Placeholder 2"/>
          <p:cNvSpPr>
            <a:spLocks noGrp="1"/>
          </p:cNvSpPr>
          <p:nvPr>
            <p:ph idx="1"/>
          </p:nvPr>
        </p:nvSpPr>
        <p:spPr>
          <a:xfrm>
            <a:off x="457200" y="1600201"/>
            <a:ext cx="8229600" cy="964704"/>
          </a:xfrm>
        </p:spPr>
        <p:txBody>
          <a:bodyPr>
            <a:normAutofit fontScale="70000" lnSpcReduction="20000"/>
          </a:bodyPr>
          <a:lstStyle/>
          <a:p>
            <a:r>
              <a:rPr lang="en-GB" dirty="0" smtClean="0"/>
              <a:t>A list can be </a:t>
            </a:r>
            <a:r>
              <a:rPr lang="en-GB" b="1" dirty="0" smtClean="0"/>
              <a:t>indexed </a:t>
            </a:r>
            <a:r>
              <a:rPr lang="en-GB" dirty="0" smtClean="0"/>
              <a:t>using the [] characters to access individual entries. The value of index can go from 0 to (length of list - 1).</a:t>
            </a:r>
          </a:p>
          <a:p>
            <a:endParaRPr lang="en-GB" dirty="0" smtClean="0"/>
          </a:p>
        </p:txBody>
      </p:sp>
      <p:sp>
        <p:nvSpPr>
          <p:cNvPr id="4" name="Rectangle 3"/>
          <p:cNvSpPr/>
          <p:nvPr/>
        </p:nvSpPr>
        <p:spPr>
          <a:xfrm>
            <a:off x="2123728" y="3789040"/>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a:t>
            </a:r>
          </a:p>
          <a:p>
            <a:r>
              <a:rPr lang="en-GB" dirty="0" smtClean="0"/>
              <a:t>&gt;&gt;&gt; x[0]</a:t>
            </a:r>
          </a:p>
          <a:p>
            <a:r>
              <a:rPr lang="en-GB" dirty="0" smtClean="0"/>
              <a:t>1</a:t>
            </a:r>
          </a:p>
          <a:p>
            <a:r>
              <a:rPr lang="en-GB" dirty="0" smtClean="0"/>
              <a:t>&gt;&gt;&gt; x[1]</a:t>
            </a:r>
          </a:p>
          <a:p>
            <a:r>
              <a:rPr lang="en-GB" dirty="0" smtClean="0"/>
              <a:t>2</a:t>
            </a:r>
            <a:endParaRPr lang="en-GB" dirty="0"/>
          </a:p>
        </p:txBody>
      </p:sp>
    </p:spTree>
    <p:extLst>
      <p:ext uri="{BB962C8B-B14F-4D97-AF65-F5344CB8AC3E}">
        <p14:creationId xmlns:p14="http://schemas.microsoft.com/office/powerpoint/2010/main" val="461814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Exception</a:t>
            </a:r>
            <a:endParaRPr lang="en-GB" dirty="0"/>
          </a:p>
        </p:txBody>
      </p:sp>
      <p:sp>
        <p:nvSpPr>
          <p:cNvPr id="3" name="Content Placeholder 2"/>
          <p:cNvSpPr>
            <a:spLocks noGrp="1"/>
          </p:cNvSpPr>
          <p:nvPr>
            <p:ph idx="1"/>
          </p:nvPr>
        </p:nvSpPr>
        <p:spPr>
          <a:xfrm>
            <a:off x="457200" y="1600201"/>
            <a:ext cx="8229600" cy="892696"/>
          </a:xfrm>
        </p:spPr>
        <p:txBody>
          <a:bodyPr>
            <a:normAutofit fontScale="92500" lnSpcReduction="20000"/>
          </a:bodyPr>
          <a:lstStyle/>
          <a:p>
            <a:r>
              <a:rPr lang="en-GB" dirty="0" smtClean="0"/>
              <a:t>When an incorrect index is used, python generates an exception:</a:t>
            </a:r>
          </a:p>
          <a:p>
            <a:endParaRPr lang="en-GB" dirty="0" smtClean="0"/>
          </a:p>
        </p:txBody>
      </p:sp>
      <p:sp>
        <p:nvSpPr>
          <p:cNvPr id="4" name="Rectangle 3"/>
          <p:cNvSpPr/>
          <p:nvPr/>
        </p:nvSpPr>
        <p:spPr>
          <a:xfrm>
            <a:off x="2286000"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 3, 4]</a:t>
            </a:r>
          </a:p>
          <a:p>
            <a:r>
              <a:rPr lang="en-GB" dirty="0" smtClean="0"/>
              <a:t>&gt;&gt;&gt; x[6]</a:t>
            </a:r>
          </a:p>
          <a:p>
            <a:r>
              <a:rPr lang="en-GB" dirty="0" err="1" smtClean="0">
                <a:solidFill>
                  <a:srgbClr val="FFFF00"/>
                </a:solidFill>
              </a:rPr>
              <a:t>Traceback</a:t>
            </a:r>
            <a:r>
              <a:rPr lang="en-GB" dirty="0" smtClean="0">
                <a:solidFill>
                  <a:srgbClr val="FFFF00"/>
                </a:solidFill>
              </a:rPr>
              <a:t> (most recent call last):</a:t>
            </a:r>
          </a:p>
          <a:p>
            <a:r>
              <a:rPr lang="en-GB" dirty="0" smtClean="0">
                <a:solidFill>
                  <a:srgbClr val="FFFF00"/>
                </a:solidFill>
              </a:rPr>
              <a:t>  File "&lt;</a:t>
            </a:r>
            <a:r>
              <a:rPr lang="en-GB" dirty="0" err="1" smtClean="0">
                <a:solidFill>
                  <a:srgbClr val="FFFF00"/>
                </a:solidFill>
              </a:rPr>
              <a:t>stdin</a:t>
            </a:r>
            <a:r>
              <a:rPr lang="en-GB" dirty="0" smtClean="0">
                <a:solidFill>
                  <a:srgbClr val="FFFF00"/>
                </a:solidFill>
              </a:rPr>
              <a:t>&gt;", line 1, in ?</a:t>
            </a:r>
          </a:p>
          <a:p>
            <a:r>
              <a:rPr lang="en-GB" dirty="0" err="1" smtClean="0">
                <a:solidFill>
                  <a:srgbClr val="FFFF00"/>
                </a:solidFill>
              </a:rPr>
              <a:t>IndexError</a:t>
            </a:r>
            <a:r>
              <a:rPr lang="en-GB" dirty="0" smtClean="0">
                <a:solidFill>
                  <a:srgbClr val="FFFF00"/>
                </a:solidFill>
              </a:rPr>
              <a:t>: list index out of range</a:t>
            </a:r>
            <a:endParaRPr lang="en-GB" dirty="0">
              <a:solidFill>
                <a:srgbClr val="FFFF00"/>
              </a:solidFill>
            </a:endParaRPr>
          </a:p>
        </p:txBody>
      </p:sp>
    </p:spTree>
    <p:extLst>
      <p:ext uri="{BB962C8B-B14F-4D97-AF65-F5344CB8AC3E}">
        <p14:creationId xmlns:p14="http://schemas.microsoft.com/office/powerpoint/2010/main" val="3251384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Negative Indexing</a:t>
            </a:r>
            <a:endParaRPr lang="en-GB" dirty="0"/>
          </a:p>
        </p:txBody>
      </p:sp>
      <p:sp>
        <p:nvSpPr>
          <p:cNvPr id="3" name="Content Placeholder 2"/>
          <p:cNvSpPr>
            <a:spLocks noGrp="1"/>
          </p:cNvSpPr>
          <p:nvPr>
            <p:ph idx="1"/>
          </p:nvPr>
        </p:nvSpPr>
        <p:spPr>
          <a:xfrm>
            <a:off x="457200" y="1600201"/>
            <a:ext cx="8229600" cy="748680"/>
          </a:xfrm>
        </p:spPr>
        <p:txBody>
          <a:bodyPr>
            <a:normAutofit fontScale="77500" lnSpcReduction="20000"/>
          </a:bodyPr>
          <a:lstStyle/>
          <a:p>
            <a:r>
              <a:rPr lang="en-GB" dirty="0" smtClean="0"/>
              <a:t>Negative indices can be used to index the list from right.</a:t>
            </a:r>
          </a:p>
          <a:p>
            <a:endParaRPr lang="en-GB" dirty="0" smtClean="0"/>
          </a:p>
        </p:txBody>
      </p:sp>
      <p:sp>
        <p:nvSpPr>
          <p:cNvPr id="4" name="Rectangle 3"/>
          <p:cNvSpPr/>
          <p:nvPr/>
        </p:nvSpPr>
        <p:spPr>
          <a:xfrm>
            <a:off x="2286000"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 3, 4]</a:t>
            </a:r>
          </a:p>
          <a:p>
            <a:r>
              <a:rPr lang="en-GB" dirty="0" smtClean="0"/>
              <a:t>&gt;&gt;&gt; x[-1]</a:t>
            </a:r>
          </a:p>
          <a:p>
            <a:r>
              <a:rPr lang="en-GB" dirty="0" smtClean="0"/>
              <a:t>4</a:t>
            </a:r>
          </a:p>
          <a:p>
            <a:r>
              <a:rPr lang="en-GB" dirty="0" smtClean="0"/>
              <a:t>&gt;&gt;&gt; x [-2]</a:t>
            </a:r>
          </a:p>
          <a:p>
            <a:r>
              <a:rPr lang="en-GB" dirty="0" smtClean="0"/>
              <a:t>3</a:t>
            </a:r>
            <a:endParaRPr lang="en-GB" dirty="0"/>
          </a:p>
        </p:txBody>
      </p:sp>
    </p:spTree>
    <p:extLst>
      <p:ext uri="{BB962C8B-B14F-4D97-AF65-F5344CB8AC3E}">
        <p14:creationId xmlns:p14="http://schemas.microsoft.com/office/powerpoint/2010/main" val="680800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Slicing</a:t>
            </a:r>
            <a:endParaRPr lang="en-GB" dirty="0"/>
          </a:p>
        </p:txBody>
      </p:sp>
      <p:sp>
        <p:nvSpPr>
          <p:cNvPr id="3" name="Content Placeholder 2"/>
          <p:cNvSpPr>
            <a:spLocks noGrp="1"/>
          </p:cNvSpPr>
          <p:nvPr>
            <p:ph idx="1"/>
          </p:nvPr>
        </p:nvSpPr>
        <p:spPr>
          <a:xfrm>
            <a:off x="457200" y="1600201"/>
            <a:ext cx="8229600" cy="460648"/>
          </a:xfrm>
        </p:spPr>
        <p:txBody>
          <a:bodyPr>
            <a:normAutofit fontScale="92500" lnSpcReduction="20000"/>
          </a:bodyPr>
          <a:lstStyle/>
          <a:p>
            <a:r>
              <a:rPr lang="en-GB" dirty="0" smtClean="0"/>
              <a:t>We can use </a:t>
            </a:r>
            <a:r>
              <a:rPr lang="en-GB" b="1" dirty="0" smtClean="0"/>
              <a:t>list slicing </a:t>
            </a:r>
            <a:r>
              <a:rPr lang="en-GB" dirty="0" smtClean="0"/>
              <a:t>to get part of a list.</a:t>
            </a:r>
          </a:p>
          <a:p>
            <a:endParaRPr lang="en-GB" dirty="0" smtClean="0"/>
          </a:p>
        </p:txBody>
      </p:sp>
      <p:sp>
        <p:nvSpPr>
          <p:cNvPr id="4" name="Rectangle 3"/>
          <p:cNvSpPr/>
          <p:nvPr/>
        </p:nvSpPr>
        <p:spPr>
          <a:xfrm>
            <a:off x="2195736"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 3, 4]</a:t>
            </a:r>
          </a:p>
          <a:p>
            <a:r>
              <a:rPr lang="en-GB" dirty="0" smtClean="0"/>
              <a:t>&gt;&gt;&gt; x[0:2]</a:t>
            </a:r>
          </a:p>
          <a:p>
            <a:r>
              <a:rPr lang="en-GB" dirty="0" smtClean="0"/>
              <a:t>[1, 2]</a:t>
            </a:r>
          </a:p>
          <a:p>
            <a:r>
              <a:rPr lang="en-GB" dirty="0" smtClean="0"/>
              <a:t>&gt;&gt;&gt; x[1:4]</a:t>
            </a:r>
          </a:p>
          <a:p>
            <a:r>
              <a:rPr lang="en-GB" dirty="0" smtClean="0"/>
              <a:t>[2, 3, 4]</a:t>
            </a:r>
            <a:endParaRPr lang="en-GB" dirty="0"/>
          </a:p>
        </p:txBody>
      </p:sp>
      <p:sp>
        <p:nvSpPr>
          <p:cNvPr id="5" name="TextBox 4"/>
          <p:cNvSpPr txBox="1"/>
          <p:nvPr/>
        </p:nvSpPr>
        <p:spPr>
          <a:xfrm>
            <a:off x="1203595" y="4855119"/>
            <a:ext cx="6556282"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If the second number (TO) exceeds the last element, the list is sliced</a:t>
            </a:r>
          </a:p>
          <a:p>
            <a:r>
              <a:rPr lang="en-GB" dirty="0" smtClean="0"/>
              <a:t>to the end.</a:t>
            </a:r>
            <a:endParaRPr lang="en-GB" dirty="0"/>
          </a:p>
        </p:txBody>
      </p:sp>
    </p:spTree>
    <p:extLst>
      <p:ext uri="{BB962C8B-B14F-4D97-AF65-F5344CB8AC3E}">
        <p14:creationId xmlns:p14="http://schemas.microsoft.com/office/powerpoint/2010/main" val="251520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Scripts</a:t>
            </a:r>
            <a:endParaRPr lang="en-GB"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GB" dirty="0" smtClean="0"/>
              <a:t>Open your text editor, type the following text and save it as hello.py.</a:t>
            </a:r>
          </a:p>
          <a:p>
            <a:endParaRPr lang="en-GB" dirty="0" smtClean="0"/>
          </a:p>
          <a:p>
            <a:r>
              <a:rPr lang="en-GB" dirty="0" smtClean="0"/>
              <a:t>Run this program either by typing </a:t>
            </a:r>
            <a:r>
              <a:rPr lang="en-GB" i="1" dirty="0" smtClean="0"/>
              <a:t>python hello.py</a:t>
            </a:r>
            <a:r>
              <a:rPr lang="en-GB" dirty="0"/>
              <a:t> </a:t>
            </a:r>
            <a:r>
              <a:rPr lang="en-GB" dirty="0" smtClean="0"/>
              <a:t>at the shell/command prompt or by selecting </a:t>
            </a:r>
            <a:r>
              <a:rPr lang="en-GB" i="1" dirty="0" smtClean="0"/>
              <a:t>run</a:t>
            </a:r>
            <a:r>
              <a:rPr lang="en-GB" dirty="0" smtClean="0"/>
              <a:t> from within your IDE (</a:t>
            </a:r>
            <a:r>
              <a:rPr lang="en-GB" dirty="0" err="1" smtClean="0"/>
              <a:t>Spyder</a:t>
            </a:r>
            <a:r>
              <a:rPr lang="en-GB" dirty="0" smtClean="0"/>
              <a:t>).</a:t>
            </a:r>
          </a:p>
          <a:p>
            <a:endParaRPr lang="en-GB" dirty="0" smtClean="0"/>
          </a:p>
        </p:txBody>
      </p:sp>
      <p:sp>
        <p:nvSpPr>
          <p:cNvPr id="4" name="Rectangle 3"/>
          <p:cNvSpPr/>
          <p:nvPr/>
        </p:nvSpPr>
        <p:spPr>
          <a:xfrm>
            <a:off x="3203848" y="2492896"/>
            <a:ext cx="2149563" cy="369332"/>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GB" dirty="0"/>
              <a:t>p</a:t>
            </a:r>
            <a:r>
              <a:rPr lang="en-GB" dirty="0" smtClean="0"/>
              <a:t>rint("hello, world!")</a:t>
            </a:r>
            <a:endParaRPr lang="en-GB" dirty="0"/>
          </a:p>
        </p:txBody>
      </p:sp>
      <p:sp>
        <p:nvSpPr>
          <p:cNvPr id="5" name="Rectangle 4"/>
          <p:cNvSpPr/>
          <p:nvPr/>
        </p:nvSpPr>
        <p:spPr>
          <a:xfrm>
            <a:off x="2195736" y="4365104"/>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 python hello.py</a:t>
            </a:r>
          </a:p>
          <a:p>
            <a:r>
              <a:rPr lang="en-GB" dirty="0" smtClean="0"/>
              <a:t>hello, world!</a:t>
            </a:r>
          </a:p>
          <a:p>
            <a:r>
              <a:rPr lang="en-GB" dirty="0" smtClean="0"/>
              <a:t>$</a:t>
            </a:r>
            <a:endParaRPr lang="en-GB" dirty="0"/>
          </a:p>
        </p:txBody>
      </p:sp>
    </p:spTree>
    <p:extLst>
      <p:ext uri="{BB962C8B-B14F-4D97-AF65-F5344CB8AC3E}">
        <p14:creationId xmlns:p14="http://schemas.microsoft.com/office/powerpoint/2010/main" val="40896299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Slice Defaults</a:t>
            </a:r>
            <a:endParaRPr lang="en-GB" dirty="0"/>
          </a:p>
        </p:txBody>
      </p:sp>
      <p:sp>
        <p:nvSpPr>
          <p:cNvPr id="3" name="Content Placeholder 2"/>
          <p:cNvSpPr>
            <a:spLocks noGrp="1"/>
          </p:cNvSpPr>
          <p:nvPr>
            <p:ph idx="1"/>
          </p:nvPr>
        </p:nvSpPr>
        <p:spPr>
          <a:xfrm>
            <a:off x="457200" y="1600201"/>
            <a:ext cx="8229600" cy="1324744"/>
          </a:xfrm>
        </p:spPr>
        <p:txBody>
          <a:bodyPr>
            <a:normAutofit fontScale="92500" lnSpcReduction="20000"/>
          </a:bodyPr>
          <a:lstStyle/>
          <a:p>
            <a:r>
              <a:rPr lang="en-GB" dirty="0" smtClean="0"/>
              <a:t>Slice indices have useful defaults; an omitted first index defaults to zero, an omitted second index defaults to the size of the list being sliced.</a:t>
            </a:r>
          </a:p>
          <a:p>
            <a:endParaRPr lang="en-GB" dirty="0" smtClean="0"/>
          </a:p>
        </p:txBody>
      </p:sp>
      <p:sp>
        <p:nvSpPr>
          <p:cNvPr id="4" name="Rectangle 3"/>
          <p:cNvSpPr/>
          <p:nvPr/>
        </p:nvSpPr>
        <p:spPr>
          <a:xfrm>
            <a:off x="2286000" y="3645024"/>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pt-BR" dirty="0" smtClean="0"/>
              <a:t>&gt;&gt;&gt; x = [1, 2, 3, 4]</a:t>
            </a:r>
          </a:p>
          <a:p>
            <a:r>
              <a:rPr lang="pt-BR" dirty="0" smtClean="0"/>
              <a:t>&gt;&gt;&gt; a[:2]</a:t>
            </a:r>
          </a:p>
          <a:p>
            <a:r>
              <a:rPr lang="pt-BR" dirty="0" smtClean="0"/>
              <a:t>[1, 2]</a:t>
            </a:r>
          </a:p>
          <a:p>
            <a:r>
              <a:rPr lang="pt-BR" dirty="0" smtClean="0"/>
              <a:t>&gt;&gt;&gt; a[2:]</a:t>
            </a:r>
          </a:p>
          <a:p>
            <a:r>
              <a:rPr lang="pt-BR" dirty="0" smtClean="0"/>
              <a:t>[3, 4]</a:t>
            </a:r>
          </a:p>
          <a:p>
            <a:r>
              <a:rPr lang="pt-BR" dirty="0" smtClean="0"/>
              <a:t>&gt;&gt;&gt; a[:]</a:t>
            </a:r>
          </a:p>
          <a:p>
            <a:r>
              <a:rPr lang="pt-BR" dirty="0" smtClean="0"/>
              <a:t>[1, 2, 3, 4]</a:t>
            </a:r>
            <a:endParaRPr lang="pt-BR" dirty="0"/>
          </a:p>
        </p:txBody>
      </p:sp>
    </p:spTree>
    <p:extLst>
      <p:ext uri="{BB962C8B-B14F-4D97-AF65-F5344CB8AC3E}">
        <p14:creationId xmlns:p14="http://schemas.microsoft.com/office/powerpoint/2010/main" val="12330262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a:t>
            </a:r>
            <a:endParaRPr lang="en-GB" dirty="0"/>
          </a:p>
        </p:txBody>
      </p:sp>
      <p:sp>
        <p:nvSpPr>
          <p:cNvPr id="3" name="Content Placeholder 2"/>
          <p:cNvSpPr>
            <a:spLocks noGrp="1"/>
          </p:cNvSpPr>
          <p:nvPr>
            <p:ph idx="1"/>
          </p:nvPr>
        </p:nvSpPr>
        <p:spPr>
          <a:xfrm>
            <a:off x="457200" y="1600201"/>
            <a:ext cx="8229600" cy="1756792"/>
          </a:xfrm>
        </p:spPr>
        <p:txBody>
          <a:bodyPr>
            <a:normAutofit fontScale="77500" lnSpcReduction="20000"/>
          </a:bodyPr>
          <a:lstStyle/>
          <a:p>
            <a:r>
              <a:rPr lang="en-GB" dirty="0" smtClean="0"/>
              <a:t>An optional third index can be used to specify the increment, which defaults to 1.</a:t>
            </a:r>
          </a:p>
          <a:p>
            <a:endParaRPr lang="en-GB" dirty="0" smtClean="0"/>
          </a:p>
          <a:p>
            <a:r>
              <a:rPr lang="en-GB" dirty="0" smtClean="0"/>
              <a:t>We can reverse a list, just by providing -1 for increment.</a:t>
            </a:r>
          </a:p>
          <a:p>
            <a:endParaRPr lang="en-GB" dirty="0" smtClean="0"/>
          </a:p>
        </p:txBody>
      </p:sp>
      <p:sp>
        <p:nvSpPr>
          <p:cNvPr id="4" name="Rectangle 3"/>
          <p:cNvSpPr/>
          <p:nvPr/>
        </p:nvSpPr>
        <p:spPr>
          <a:xfrm>
            <a:off x="899592" y="4293096"/>
            <a:ext cx="3024336" cy="1477328"/>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x = range(10)</a:t>
            </a:r>
          </a:p>
          <a:p>
            <a:r>
              <a:rPr lang="en-GB" dirty="0" smtClean="0"/>
              <a:t>&gt;&gt;&gt; x</a:t>
            </a:r>
          </a:p>
          <a:p>
            <a:r>
              <a:rPr lang="en-GB" dirty="0" smtClean="0"/>
              <a:t>[0, 1, 2, 3, 4, 5, 6, 7, 8, 9]</a:t>
            </a:r>
          </a:p>
          <a:p>
            <a:r>
              <a:rPr lang="en-GB" dirty="0" smtClean="0"/>
              <a:t>&gt;&gt;&gt; x[0:6:2]</a:t>
            </a:r>
          </a:p>
          <a:p>
            <a:r>
              <a:rPr lang="en-GB" dirty="0" smtClean="0"/>
              <a:t>[0, 2, 4]</a:t>
            </a:r>
            <a:endParaRPr lang="en-GB" dirty="0"/>
          </a:p>
        </p:txBody>
      </p:sp>
      <p:sp>
        <p:nvSpPr>
          <p:cNvPr id="5" name="Rectangle 4"/>
          <p:cNvSpPr/>
          <p:nvPr/>
        </p:nvSpPr>
        <p:spPr>
          <a:xfrm>
            <a:off x="4716016" y="4304608"/>
            <a:ext cx="2880320"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x[::-1]</a:t>
            </a:r>
          </a:p>
          <a:p>
            <a:r>
              <a:rPr lang="en-GB" dirty="0" smtClean="0"/>
              <a:t>[9, 8, 7, 6, 5, 4, 3, 2, 1, 0]</a:t>
            </a:r>
            <a:endParaRPr lang="en-GB" dirty="0"/>
          </a:p>
        </p:txBody>
      </p:sp>
    </p:spTree>
    <p:extLst>
      <p:ext uri="{BB962C8B-B14F-4D97-AF65-F5344CB8AC3E}">
        <p14:creationId xmlns:p14="http://schemas.microsoft.com/office/powerpoint/2010/main" val="2359668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 to List Items</a:t>
            </a:r>
            <a:endParaRPr lang="en-GB" dirty="0"/>
          </a:p>
        </p:txBody>
      </p:sp>
      <p:sp>
        <p:nvSpPr>
          <p:cNvPr id="3" name="Content Placeholder 2"/>
          <p:cNvSpPr>
            <a:spLocks noGrp="1"/>
          </p:cNvSpPr>
          <p:nvPr>
            <p:ph idx="1"/>
          </p:nvPr>
        </p:nvSpPr>
        <p:spPr>
          <a:xfrm>
            <a:off x="457200" y="1600201"/>
            <a:ext cx="8229600" cy="532656"/>
          </a:xfrm>
        </p:spPr>
        <p:txBody>
          <a:bodyPr>
            <a:normAutofit lnSpcReduction="10000"/>
          </a:bodyPr>
          <a:lstStyle/>
          <a:p>
            <a:r>
              <a:rPr lang="en-GB" dirty="0" smtClean="0"/>
              <a:t>List members can be modified by assignment.</a:t>
            </a:r>
          </a:p>
          <a:p>
            <a:endParaRPr lang="en-GB" dirty="0" smtClean="0"/>
          </a:p>
        </p:txBody>
      </p:sp>
      <p:sp>
        <p:nvSpPr>
          <p:cNvPr id="4" name="Rectangle 3"/>
          <p:cNvSpPr/>
          <p:nvPr/>
        </p:nvSpPr>
        <p:spPr>
          <a:xfrm>
            <a:off x="2286000" y="2828836"/>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 3, 4]</a:t>
            </a:r>
          </a:p>
          <a:p>
            <a:r>
              <a:rPr lang="en-GB" dirty="0" smtClean="0"/>
              <a:t>&gt;&gt;&gt; x[1] = 5</a:t>
            </a:r>
          </a:p>
          <a:p>
            <a:r>
              <a:rPr lang="en-GB" dirty="0" smtClean="0"/>
              <a:t>&gt;&gt;&gt; x</a:t>
            </a:r>
          </a:p>
          <a:p>
            <a:r>
              <a:rPr lang="en-GB" dirty="0" smtClean="0"/>
              <a:t>[1, 5, 3, 4]</a:t>
            </a:r>
            <a:endParaRPr lang="en-GB" dirty="0"/>
          </a:p>
        </p:txBody>
      </p:sp>
    </p:spTree>
    <p:extLst>
      <p:ext uri="{BB962C8B-B14F-4D97-AF65-F5344CB8AC3E}">
        <p14:creationId xmlns:p14="http://schemas.microsoft.com/office/powerpoint/2010/main" val="29378656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Membership</a:t>
            </a:r>
            <a:endParaRPr lang="en-GB" dirty="0"/>
          </a:p>
        </p:txBody>
      </p:sp>
      <p:sp>
        <p:nvSpPr>
          <p:cNvPr id="3" name="Content Placeholder 2"/>
          <p:cNvSpPr>
            <a:spLocks noGrp="1"/>
          </p:cNvSpPr>
          <p:nvPr>
            <p:ph idx="1"/>
          </p:nvPr>
        </p:nvSpPr>
        <p:spPr>
          <a:xfrm>
            <a:off x="457200" y="1600201"/>
            <a:ext cx="8229600" cy="676672"/>
          </a:xfrm>
        </p:spPr>
        <p:txBody>
          <a:bodyPr>
            <a:normAutofit fontScale="70000" lnSpcReduction="20000"/>
          </a:bodyPr>
          <a:lstStyle/>
          <a:p>
            <a:r>
              <a:rPr lang="en-GB" dirty="0" smtClean="0"/>
              <a:t>The presence of a Value in a list can be tested for by using the </a:t>
            </a:r>
            <a:r>
              <a:rPr lang="en-GB" b="1" dirty="0" smtClean="0"/>
              <a:t>in</a:t>
            </a:r>
            <a:r>
              <a:rPr lang="en-GB" dirty="0" smtClean="0"/>
              <a:t> operator.</a:t>
            </a:r>
          </a:p>
          <a:p>
            <a:endParaRPr lang="en-GB" dirty="0" smtClean="0"/>
          </a:p>
        </p:txBody>
      </p:sp>
      <p:sp>
        <p:nvSpPr>
          <p:cNvPr id="4" name="Rectangle 3"/>
          <p:cNvSpPr/>
          <p:nvPr/>
        </p:nvSpPr>
        <p:spPr>
          <a:xfrm>
            <a:off x="2286000"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[1, 2, 3, 4]</a:t>
            </a:r>
          </a:p>
          <a:p>
            <a:r>
              <a:rPr lang="en-GB" dirty="0" smtClean="0"/>
              <a:t>&gt;&gt;&gt; 2 in x</a:t>
            </a:r>
          </a:p>
          <a:p>
            <a:r>
              <a:rPr lang="en-GB" dirty="0" smtClean="0"/>
              <a:t>True</a:t>
            </a:r>
          </a:p>
          <a:p>
            <a:r>
              <a:rPr lang="en-GB" dirty="0" smtClean="0"/>
              <a:t>&gt;&gt;&gt; 10 in x</a:t>
            </a:r>
          </a:p>
          <a:p>
            <a:r>
              <a:rPr lang="en-GB" dirty="0" smtClean="0"/>
              <a:t>False</a:t>
            </a:r>
            <a:endParaRPr lang="en-GB" dirty="0"/>
          </a:p>
        </p:txBody>
      </p:sp>
    </p:spTree>
    <p:extLst>
      <p:ext uri="{BB962C8B-B14F-4D97-AF65-F5344CB8AC3E}">
        <p14:creationId xmlns:p14="http://schemas.microsoft.com/office/powerpoint/2010/main" val="4099816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a:t>
            </a:r>
            <a:r>
              <a:rPr lang="en-GB" dirty="0" smtClean="0"/>
              <a:t>ppend()</a:t>
            </a:r>
            <a:endParaRPr lang="en-GB" dirty="0"/>
          </a:p>
        </p:txBody>
      </p:sp>
      <p:sp>
        <p:nvSpPr>
          <p:cNvPr id="3" name="Content Placeholder 2"/>
          <p:cNvSpPr>
            <a:spLocks noGrp="1"/>
          </p:cNvSpPr>
          <p:nvPr>
            <p:ph idx="1"/>
          </p:nvPr>
        </p:nvSpPr>
        <p:spPr>
          <a:xfrm>
            <a:off x="457200" y="1600201"/>
            <a:ext cx="8229600" cy="1900808"/>
          </a:xfrm>
        </p:spPr>
        <p:txBody>
          <a:bodyPr>
            <a:normAutofit fontScale="77500" lnSpcReduction="20000"/>
          </a:bodyPr>
          <a:lstStyle/>
          <a:p>
            <a:r>
              <a:rPr lang="en-GB" dirty="0" smtClean="0"/>
              <a:t>Values can be appended to a list by calling append method on list. A method is just like a function, but it is associated with an object and can access that object when it is called. We will learn more about methods when we study classes.</a:t>
            </a:r>
          </a:p>
          <a:p>
            <a:r>
              <a:rPr lang="en-GB" dirty="0" smtClean="0"/>
              <a:t>Note that the value is APPENDED and not INSERTED.</a:t>
            </a:r>
          </a:p>
          <a:p>
            <a:endParaRPr lang="en-GB" dirty="0" smtClean="0"/>
          </a:p>
        </p:txBody>
      </p:sp>
      <p:sp>
        <p:nvSpPr>
          <p:cNvPr id="4" name="Rectangle 3"/>
          <p:cNvSpPr/>
          <p:nvPr/>
        </p:nvSpPr>
        <p:spPr>
          <a:xfrm>
            <a:off x="2915816" y="4149080"/>
            <a:ext cx="2736304" cy="120032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a=[4,8]</a:t>
            </a:r>
          </a:p>
          <a:p>
            <a:r>
              <a:rPr lang="en-GB" dirty="0" smtClean="0"/>
              <a:t>&gt;&gt;&gt; </a:t>
            </a:r>
            <a:r>
              <a:rPr lang="en-GB" dirty="0" err="1" smtClean="0"/>
              <a:t>a.append</a:t>
            </a:r>
            <a:r>
              <a:rPr lang="en-GB" dirty="0" smtClean="0"/>
              <a:t>(3)</a:t>
            </a:r>
          </a:p>
          <a:p>
            <a:r>
              <a:rPr lang="en-GB" dirty="0" smtClean="0"/>
              <a:t>&gt;&gt;&gt; a</a:t>
            </a:r>
          </a:p>
          <a:p>
            <a:r>
              <a:rPr lang="en-GB" dirty="0" smtClean="0"/>
              <a:t>[4, 8, 3]</a:t>
            </a:r>
            <a:endParaRPr lang="en-GB" dirty="0"/>
          </a:p>
        </p:txBody>
      </p:sp>
    </p:spTree>
    <p:extLst>
      <p:ext uri="{BB962C8B-B14F-4D97-AF65-F5344CB8AC3E}">
        <p14:creationId xmlns:p14="http://schemas.microsoft.com/office/powerpoint/2010/main" val="2213800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Iteration</a:t>
            </a:r>
            <a:endParaRPr lang="en-GB" dirty="0"/>
          </a:p>
        </p:txBody>
      </p:sp>
      <p:sp>
        <p:nvSpPr>
          <p:cNvPr id="3" name="Content Placeholder 2"/>
          <p:cNvSpPr>
            <a:spLocks noGrp="1"/>
          </p:cNvSpPr>
          <p:nvPr>
            <p:ph idx="1"/>
          </p:nvPr>
        </p:nvSpPr>
        <p:spPr>
          <a:xfrm>
            <a:off x="457200" y="1600201"/>
            <a:ext cx="8229600" cy="1252736"/>
          </a:xfrm>
        </p:spPr>
        <p:txBody>
          <a:bodyPr>
            <a:normAutofit fontScale="92500" lnSpcReduction="20000"/>
          </a:bodyPr>
          <a:lstStyle/>
          <a:p>
            <a:r>
              <a:rPr lang="en-GB" dirty="0" smtClean="0"/>
              <a:t>Python provides for statement to </a:t>
            </a:r>
            <a:r>
              <a:rPr lang="en-GB" b="1" dirty="0" smtClean="0"/>
              <a:t>iterate</a:t>
            </a:r>
            <a:r>
              <a:rPr lang="en-GB" dirty="0" smtClean="0"/>
              <a:t> over a list. A </a:t>
            </a:r>
            <a:r>
              <a:rPr lang="en-GB" b="1" dirty="0" smtClean="0"/>
              <a:t>for</a:t>
            </a:r>
            <a:r>
              <a:rPr lang="en-GB" dirty="0" smtClean="0"/>
              <a:t> statement executes the specified block of code for every element in a list.</a:t>
            </a:r>
          </a:p>
          <a:p>
            <a:endParaRPr lang="en-GB" dirty="0" smtClean="0"/>
          </a:p>
        </p:txBody>
      </p:sp>
      <p:sp>
        <p:nvSpPr>
          <p:cNvPr id="4" name="Rectangle 3"/>
          <p:cNvSpPr/>
          <p:nvPr/>
        </p:nvSpPr>
        <p:spPr>
          <a:xfrm>
            <a:off x="2051720" y="28529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nn-NO" dirty="0" smtClean="0"/>
              <a:t>for x in [1, 2, 3, 4]:</a:t>
            </a:r>
          </a:p>
          <a:p>
            <a:r>
              <a:rPr lang="nn-NO" dirty="0" smtClean="0"/>
              <a:t>    print(x)</a:t>
            </a:r>
          </a:p>
          <a:p>
            <a:endParaRPr lang="nn-NO" dirty="0" smtClean="0"/>
          </a:p>
          <a:p>
            <a:r>
              <a:rPr lang="nn-NO" dirty="0" smtClean="0"/>
              <a:t>for i  in range(10):</a:t>
            </a:r>
          </a:p>
          <a:p>
            <a:r>
              <a:rPr lang="nn-NO" dirty="0" smtClean="0"/>
              <a:t>   print(i, i*i, i*i*i)</a:t>
            </a:r>
            <a:endParaRPr lang="nn-NO" dirty="0"/>
          </a:p>
        </p:txBody>
      </p:sp>
      <p:sp>
        <p:nvSpPr>
          <p:cNvPr id="5" name="TextBox 4"/>
          <p:cNvSpPr txBox="1"/>
          <p:nvPr/>
        </p:nvSpPr>
        <p:spPr>
          <a:xfrm>
            <a:off x="1187624" y="2852936"/>
            <a:ext cx="301686" cy="147732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1</a:t>
            </a:r>
          </a:p>
          <a:p>
            <a:r>
              <a:rPr lang="pt-BR" dirty="0" smtClean="0"/>
              <a:t>2</a:t>
            </a:r>
          </a:p>
          <a:p>
            <a:r>
              <a:rPr lang="pt-BR" dirty="0" smtClean="0"/>
              <a:t>3</a:t>
            </a:r>
          </a:p>
          <a:p>
            <a:r>
              <a:rPr lang="pt-BR" dirty="0" smtClean="0"/>
              <a:t>4</a:t>
            </a:r>
          </a:p>
          <a:p>
            <a:endParaRPr lang="pt-BR" dirty="0"/>
          </a:p>
        </p:txBody>
      </p:sp>
      <p:sp>
        <p:nvSpPr>
          <p:cNvPr id="6" name="TextBox 5"/>
          <p:cNvSpPr txBox="1"/>
          <p:nvPr/>
        </p:nvSpPr>
        <p:spPr>
          <a:xfrm>
            <a:off x="7164288" y="2843357"/>
            <a:ext cx="992579" cy="286232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0 0 0</a:t>
            </a:r>
          </a:p>
          <a:p>
            <a:r>
              <a:rPr lang="pt-BR" dirty="0" smtClean="0"/>
              <a:t>1 1 1</a:t>
            </a:r>
          </a:p>
          <a:p>
            <a:r>
              <a:rPr lang="pt-BR" dirty="0" smtClean="0"/>
              <a:t>2 4 8</a:t>
            </a:r>
          </a:p>
          <a:p>
            <a:r>
              <a:rPr lang="pt-BR" dirty="0" smtClean="0"/>
              <a:t>3 9 27</a:t>
            </a:r>
          </a:p>
          <a:p>
            <a:r>
              <a:rPr lang="pt-BR" dirty="0" smtClean="0"/>
              <a:t>4 16 64</a:t>
            </a:r>
          </a:p>
          <a:p>
            <a:r>
              <a:rPr lang="pt-BR" dirty="0" smtClean="0"/>
              <a:t>5 25 125</a:t>
            </a:r>
          </a:p>
          <a:p>
            <a:r>
              <a:rPr lang="pt-BR" dirty="0" smtClean="0"/>
              <a:t>6 36 216</a:t>
            </a:r>
          </a:p>
          <a:p>
            <a:r>
              <a:rPr lang="pt-BR" dirty="0" smtClean="0"/>
              <a:t>7 49 343</a:t>
            </a:r>
          </a:p>
          <a:p>
            <a:r>
              <a:rPr lang="pt-BR" dirty="0" smtClean="0"/>
              <a:t>8 64 512</a:t>
            </a:r>
          </a:p>
          <a:p>
            <a:r>
              <a:rPr lang="pt-BR" dirty="0" smtClean="0"/>
              <a:t>9 81 729</a:t>
            </a:r>
            <a:endParaRPr lang="pt-BR" dirty="0"/>
          </a:p>
        </p:txBody>
      </p:sp>
    </p:spTree>
    <p:extLst>
      <p:ext uri="{BB962C8B-B14F-4D97-AF65-F5344CB8AC3E}">
        <p14:creationId xmlns:p14="http://schemas.microsoft.com/office/powerpoint/2010/main" val="38456320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L4</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Write and test a function to return the first three and last three elements of a list passed as an argument.</a:t>
            </a:r>
          </a:p>
          <a:p>
            <a:r>
              <a:rPr lang="en-GB" dirty="0" smtClean="0"/>
              <a:t>For example:</a:t>
            </a:r>
          </a:p>
          <a:p>
            <a:pPr lvl="1"/>
            <a:r>
              <a:rPr lang="en-GB" dirty="0" smtClean="0"/>
              <a:t>fb([1,2,3,4,5,6,7,8,9,10])</a:t>
            </a:r>
          </a:p>
          <a:p>
            <a:r>
              <a:rPr lang="en-GB" dirty="0" smtClean="0"/>
              <a:t>Should return</a:t>
            </a:r>
          </a:p>
          <a:p>
            <a:pPr lvl="1"/>
            <a:r>
              <a:rPr lang="en-GB" dirty="0" smtClean="0"/>
              <a:t>[1,2,3,8,9,10]</a:t>
            </a:r>
            <a:endParaRPr lang="en-GB" dirty="0"/>
          </a:p>
        </p:txBody>
      </p:sp>
    </p:spTree>
    <p:extLst>
      <p:ext uri="{BB962C8B-B14F-4D97-AF65-F5344CB8AC3E}">
        <p14:creationId xmlns:p14="http://schemas.microsoft.com/office/powerpoint/2010/main" val="36980134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a:t>
            </a:r>
            <a:r>
              <a:rPr lang="en-GB" dirty="0" smtClean="0"/>
              <a:t>ip()</a:t>
            </a:r>
            <a:endParaRPr lang="en-GB" dirty="0"/>
          </a:p>
        </p:txBody>
      </p:sp>
      <p:sp>
        <p:nvSpPr>
          <p:cNvPr id="3" name="Content Placeholder 2"/>
          <p:cNvSpPr>
            <a:spLocks noGrp="1"/>
          </p:cNvSpPr>
          <p:nvPr>
            <p:ph idx="1"/>
          </p:nvPr>
        </p:nvSpPr>
        <p:spPr>
          <a:xfrm>
            <a:off x="457200" y="1600201"/>
            <a:ext cx="8229600" cy="2116832"/>
          </a:xfrm>
        </p:spPr>
        <p:txBody>
          <a:bodyPr>
            <a:normAutofit fontScale="92500" lnSpcReduction="20000"/>
          </a:bodyPr>
          <a:lstStyle/>
          <a:p>
            <a:r>
              <a:rPr lang="en-GB" dirty="0" smtClean="0"/>
              <a:t>The built-in function zip takes two lists and returns a list of pairs.</a:t>
            </a:r>
          </a:p>
          <a:p>
            <a:endParaRPr lang="en-GB" dirty="0" smtClean="0"/>
          </a:p>
          <a:p>
            <a:r>
              <a:rPr lang="en-GB" dirty="0" smtClean="0"/>
              <a:t>It is handy when we want to iterate over two lists together.</a:t>
            </a:r>
          </a:p>
          <a:p>
            <a:endParaRPr lang="en-GB" dirty="0" smtClean="0"/>
          </a:p>
        </p:txBody>
      </p:sp>
      <p:sp>
        <p:nvSpPr>
          <p:cNvPr id="4" name="Rectangle 3"/>
          <p:cNvSpPr/>
          <p:nvPr/>
        </p:nvSpPr>
        <p:spPr>
          <a:xfrm>
            <a:off x="683568" y="3790781"/>
            <a:ext cx="3168352"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zip(["a", "b", "c"], [1, 2, 3])</a:t>
            </a:r>
          </a:p>
          <a:p>
            <a:r>
              <a:rPr lang="en-GB" dirty="0" smtClean="0"/>
              <a:t>[('a', 1), ('b', 2), ('c', 3)]</a:t>
            </a:r>
            <a:endParaRPr lang="en-GB" dirty="0"/>
          </a:p>
        </p:txBody>
      </p:sp>
      <p:sp>
        <p:nvSpPr>
          <p:cNvPr id="5" name="Rectangle 4"/>
          <p:cNvSpPr/>
          <p:nvPr/>
        </p:nvSpPr>
        <p:spPr>
          <a:xfrm>
            <a:off x="4355976" y="3790781"/>
            <a:ext cx="3888432" cy="120032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names = ["a", "b", "c"]</a:t>
            </a:r>
          </a:p>
          <a:p>
            <a:r>
              <a:rPr lang="en-GB" dirty="0" smtClean="0"/>
              <a:t>values = [1, 2, 3]</a:t>
            </a:r>
          </a:p>
          <a:p>
            <a:r>
              <a:rPr lang="en-GB" dirty="0" smtClean="0"/>
              <a:t>for name, value in zip(names, values):</a:t>
            </a:r>
          </a:p>
          <a:p>
            <a:r>
              <a:rPr lang="en-GB" dirty="0" smtClean="0"/>
              <a:t>    print(name, value)</a:t>
            </a:r>
            <a:endParaRPr lang="en-GB" dirty="0"/>
          </a:p>
        </p:txBody>
      </p:sp>
      <p:sp>
        <p:nvSpPr>
          <p:cNvPr id="6" name="TextBox 5"/>
          <p:cNvSpPr txBox="1"/>
          <p:nvPr/>
        </p:nvSpPr>
        <p:spPr>
          <a:xfrm>
            <a:off x="4355976" y="5229200"/>
            <a:ext cx="476412" cy="92333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a 1</a:t>
            </a:r>
          </a:p>
          <a:p>
            <a:r>
              <a:rPr lang="pt-BR" dirty="0" smtClean="0"/>
              <a:t>b 2</a:t>
            </a:r>
          </a:p>
          <a:p>
            <a:r>
              <a:rPr lang="pt-BR" dirty="0" smtClean="0"/>
              <a:t>c 3</a:t>
            </a:r>
            <a:endParaRPr lang="pt-BR" dirty="0"/>
          </a:p>
        </p:txBody>
      </p:sp>
      <p:sp>
        <p:nvSpPr>
          <p:cNvPr id="7" name="TextBox 6"/>
          <p:cNvSpPr txBox="1"/>
          <p:nvPr/>
        </p:nvSpPr>
        <p:spPr>
          <a:xfrm>
            <a:off x="683568" y="5445223"/>
            <a:ext cx="3070521"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If the lists are not of the same</a:t>
            </a:r>
          </a:p>
          <a:p>
            <a:r>
              <a:rPr lang="en-GB" dirty="0" smtClean="0"/>
              <a:t>size, excess entries are ignored</a:t>
            </a:r>
            <a:endParaRPr lang="en-GB" dirty="0"/>
          </a:p>
        </p:txBody>
      </p:sp>
    </p:spTree>
    <p:extLst>
      <p:ext uri="{BB962C8B-B14F-4D97-AF65-F5344CB8AC3E}">
        <p14:creationId xmlns:p14="http://schemas.microsoft.com/office/powerpoint/2010/main" val="15461838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Lists</a:t>
            </a:r>
            <a:endParaRPr lang="en-GB" dirty="0"/>
          </a:p>
        </p:txBody>
      </p:sp>
      <p:sp>
        <p:nvSpPr>
          <p:cNvPr id="3" name="Content Placeholder 2"/>
          <p:cNvSpPr>
            <a:spLocks noGrp="1"/>
          </p:cNvSpPr>
          <p:nvPr>
            <p:ph idx="1"/>
          </p:nvPr>
        </p:nvSpPr>
        <p:spPr>
          <a:xfrm>
            <a:off x="457200" y="1600201"/>
            <a:ext cx="8229600" cy="964704"/>
          </a:xfrm>
        </p:spPr>
        <p:txBody>
          <a:bodyPr>
            <a:normAutofit/>
          </a:bodyPr>
          <a:lstStyle/>
          <a:p>
            <a:r>
              <a:rPr lang="en-GB" dirty="0" smtClean="0"/>
              <a:t>The sort method sorts a list </a:t>
            </a:r>
            <a:r>
              <a:rPr lang="en-GB" b="1" i="1" dirty="0" smtClean="0"/>
              <a:t>in place</a:t>
            </a:r>
            <a:r>
              <a:rPr lang="en-GB" dirty="0" smtClean="0"/>
              <a:t>.</a:t>
            </a:r>
          </a:p>
          <a:p>
            <a:endParaRPr lang="en-GB" dirty="0" smtClean="0"/>
          </a:p>
        </p:txBody>
      </p:sp>
      <p:sp>
        <p:nvSpPr>
          <p:cNvPr id="4" name="Rectangle 3"/>
          <p:cNvSpPr/>
          <p:nvPr/>
        </p:nvSpPr>
        <p:spPr>
          <a:xfrm>
            <a:off x="2286000" y="2828836"/>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[2, 10, 4, 3, 7]</a:t>
            </a:r>
          </a:p>
          <a:p>
            <a:r>
              <a:rPr lang="en-GB" dirty="0" smtClean="0"/>
              <a:t>&gt;&gt;&gt; </a:t>
            </a:r>
            <a:r>
              <a:rPr lang="en-GB" dirty="0" err="1" smtClean="0"/>
              <a:t>a.sort</a:t>
            </a:r>
            <a:r>
              <a:rPr lang="en-GB" dirty="0" smtClean="0"/>
              <a:t>()</a:t>
            </a:r>
          </a:p>
          <a:p>
            <a:r>
              <a:rPr lang="en-GB" dirty="0" smtClean="0"/>
              <a:t>&gt;&gt;&gt; a</a:t>
            </a:r>
          </a:p>
          <a:p>
            <a:r>
              <a:rPr lang="en-GB" dirty="0" smtClean="0"/>
              <a:t>[2, 3, 4, 7,10]</a:t>
            </a:r>
            <a:endParaRPr lang="en-GB" dirty="0"/>
          </a:p>
        </p:txBody>
      </p:sp>
    </p:spTree>
    <p:extLst>
      <p:ext uri="{BB962C8B-B14F-4D97-AF65-F5344CB8AC3E}">
        <p14:creationId xmlns:p14="http://schemas.microsoft.com/office/powerpoint/2010/main" val="2927848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orted()</a:t>
            </a:r>
            <a:endParaRPr lang="en-GB" dirty="0"/>
          </a:p>
        </p:txBody>
      </p:sp>
      <p:sp>
        <p:nvSpPr>
          <p:cNvPr id="3" name="Content Placeholder 2"/>
          <p:cNvSpPr>
            <a:spLocks noGrp="1"/>
          </p:cNvSpPr>
          <p:nvPr>
            <p:ph idx="1"/>
          </p:nvPr>
        </p:nvSpPr>
        <p:spPr>
          <a:xfrm>
            <a:off x="457200" y="1600201"/>
            <a:ext cx="8229600" cy="820688"/>
          </a:xfrm>
        </p:spPr>
        <p:txBody>
          <a:bodyPr>
            <a:normAutofit fontScale="85000" lnSpcReduction="20000"/>
          </a:bodyPr>
          <a:lstStyle/>
          <a:p>
            <a:r>
              <a:rPr lang="en-GB" dirty="0" smtClean="0"/>
              <a:t>The built-in function sorted returns a </a:t>
            </a:r>
            <a:r>
              <a:rPr lang="en-GB" i="1" dirty="0" smtClean="0"/>
              <a:t>new</a:t>
            </a:r>
            <a:r>
              <a:rPr lang="en-GB" dirty="0" smtClean="0"/>
              <a:t> sorted list </a:t>
            </a:r>
            <a:r>
              <a:rPr lang="en-GB" b="1" dirty="0" smtClean="0"/>
              <a:t>without</a:t>
            </a:r>
            <a:r>
              <a:rPr lang="en-GB" dirty="0" smtClean="0"/>
              <a:t> modifying the source list.</a:t>
            </a:r>
          </a:p>
          <a:p>
            <a:endParaRPr lang="en-GB" dirty="0" smtClean="0"/>
          </a:p>
        </p:txBody>
      </p:sp>
      <p:sp>
        <p:nvSpPr>
          <p:cNvPr id="4" name="Rectangle 3"/>
          <p:cNvSpPr/>
          <p:nvPr/>
        </p:nvSpPr>
        <p:spPr>
          <a:xfrm>
            <a:off x="2286000"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[4, 3, 5, 9, 2]</a:t>
            </a:r>
          </a:p>
          <a:p>
            <a:r>
              <a:rPr lang="en-GB" dirty="0" smtClean="0"/>
              <a:t>&gt;&gt;&gt; sorted(a)</a:t>
            </a:r>
          </a:p>
          <a:p>
            <a:r>
              <a:rPr lang="en-GB" dirty="0" smtClean="0"/>
              <a:t>[2, 3, 4, 5, 9]</a:t>
            </a:r>
          </a:p>
          <a:p>
            <a:r>
              <a:rPr lang="en-GB" dirty="0" smtClean="0"/>
              <a:t>&gt;&gt;&gt; a</a:t>
            </a:r>
          </a:p>
          <a:p>
            <a:r>
              <a:rPr lang="en-GB" dirty="0" smtClean="0"/>
              <a:t>[4, 3, 5, 9, 2]</a:t>
            </a:r>
            <a:endParaRPr lang="en-GB" dirty="0"/>
          </a:p>
        </p:txBody>
      </p:sp>
    </p:spTree>
    <p:extLst>
      <p:ext uri="{BB962C8B-B14F-4D97-AF65-F5344CB8AC3E}">
        <p14:creationId xmlns:p14="http://schemas.microsoft.com/office/powerpoint/2010/main" val="1865557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a:xfrm>
            <a:off x="457200" y="1600201"/>
            <a:ext cx="8229600" cy="2836912"/>
          </a:xfrm>
        </p:spPr>
        <p:txBody>
          <a:bodyPr>
            <a:normAutofit fontScale="55000" lnSpcReduction="20000"/>
          </a:bodyPr>
          <a:lstStyle/>
          <a:p>
            <a:r>
              <a:rPr lang="en-GB" dirty="0" smtClean="0"/>
              <a:t>One of the building blocks of programming is associating a name to a value. This is called assignment. The associated name is usually called a variable.</a:t>
            </a:r>
          </a:p>
          <a:p>
            <a:endParaRPr lang="en-GB" dirty="0" smtClean="0"/>
          </a:p>
          <a:p>
            <a:endParaRPr lang="en-GB" dirty="0" smtClean="0"/>
          </a:p>
          <a:p>
            <a:endParaRPr lang="en-GB" dirty="0"/>
          </a:p>
          <a:p>
            <a:endParaRPr lang="en-GB" dirty="0" smtClean="0"/>
          </a:p>
          <a:p>
            <a:endParaRPr lang="en-GB" dirty="0"/>
          </a:p>
          <a:p>
            <a:r>
              <a:rPr lang="en-GB" dirty="0" smtClean="0"/>
              <a:t>In this example x is a variable and it’s value is 4.</a:t>
            </a:r>
          </a:p>
          <a:p>
            <a:r>
              <a:rPr lang="en-GB" dirty="0" smtClean="0"/>
              <a:t>If you try to use a name that is not associated with any value, python gives an error message.</a:t>
            </a:r>
          </a:p>
          <a:p>
            <a:endParaRPr lang="en-GB" dirty="0" smtClean="0"/>
          </a:p>
        </p:txBody>
      </p:sp>
      <p:sp>
        <p:nvSpPr>
          <p:cNvPr id="4" name="Rectangle 3"/>
          <p:cNvSpPr/>
          <p:nvPr/>
        </p:nvSpPr>
        <p:spPr>
          <a:xfrm>
            <a:off x="2339752" y="2204864"/>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x = 4</a:t>
            </a:r>
          </a:p>
          <a:p>
            <a:r>
              <a:rPr lang="en-GB" dirty="0" smtClean="0"/>
              <a:t>&gt;&gt;&gt; x * x</a:t>
            </a:r>
          </a:p>
          <a:p>
            <a:r>
              <a:rPr lang="en-GB" dirty="0" smtClean="0"/>
              <a:t>16</a:t>
            </a:r>
            <a:endParaRPr lang="en-GB" dirty="0"/>
          </a:p>
        </p:txBody>
      </p:sp>
      <p:sp>
        <p:nvSpPr>
          <p:cNvPr id="5" name="Rectangle 4"/>
          <p:cNvSpPr/>
          <p:nvPr/>
        </p:nvSpPr>
        <p:spPr>
          <a:xfrm>
            <a:off x="2339752" y="4277102"/>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t>
            </a:r>
            <a:r>
              <a:rPr lang="en-GB" dirty="0" err="1" smtClean="0"/>
              <a:t>brian</a:t>
            </a:r>
            <a:endParaRPr lang="en-GB" dirty="0" smtClean="0"/>
          </a:p>
          <a:p>
            <a:r>
              <a:rPr lang="en-GB" dirty="0" err="1" smtClean="0"/>
              <a:t>Traceback</a:t>
            </a:r>
            <a:r>
              <a:rPr lang="en-GB" dirty="0" smtClean="0"/>
              <a:t> (most recent call last):</a:t>
            </a:r>
          </a:p>
          <a:p>
            <a:r>
              <a:rPr lang="en-GB" dirty="0" smtClean="0"/>
              <a:t>  File "&lt;</a:t>
            </a:r>
            <a:r>
              <a:rPr lang="en-GB" dirty="0" err="1" smtClean="0"/>
              <a:t>stdin</a:t>
            </a:r>
            <a:r>
              <a:rPr lang="en-GB" dirty="0" smtClean="0"/>
              <a:t>&gt;", line 1, in ?</a:t>
            </a:r>
          </a:p>
          <a:p>
            <a:r>
              <a:rPr lang="en-GB" dirty="0" err="1" smtClean="0"/>
              <a:t>NameError</a:t>
            </a:r>
            <a:r>
              <a:rPr lang="en-GB" dirty="0" smtClean="0"/>
              <a:t>: name '</a:t>
            </a:r>
            <a:r>
              <a:rPr lang="en-GB" dirty="0" err="1" smtClean="0"/>
              <a:t>brian</a:t>
            </a:r>
            <a:r>
              <a:rPr lang="en-GB" dirty="0" smtClean="0"/>
              <a:t>' is not defined</a:t>
            </a:r>
          </a:p>
          <a:p>
            <a:r>
              <a:rPr lang="en-GB" dirty="0" smtClean="0"/>
              <a:t>&gt;&gt;&gt; </a:t>
            </a:r>
            <a:r>
              <a:rPr lang="en-GB" dirty="0" err="1" smtClean="0"/>
              <a:t>brian</a:t>
            </a:r>
            <a:r>
              <a:rPr lang="en-GB" dirty="0" smtClean="0"/>
              <a:t> = 4</a:t>
            </a:r>
          </a:p>
          <a:p>
            <a:r>
              <a:rPr lang="en-GB" dirty="0" smtClean="0"/>
              <a:t>&gt;&gt;&gt; </a:t>
            </a:r>
            <a:r>
              <a:rPr lang="en-GB" dirty="0" err="1" smtClean="0"/>
              <a:t>brian</a:t>
            </a:r>
            <a:endParaRPr lang="en-GB" dirty="0" smtClean="0"/>
          </a:p>
          <a:p>
            <a:r>
              <a:rPr lang="en-GB" dirty="0" smtClean="0"/>
              <a:t>4</a:t>
            </a:r>
            <a:endParaRPr lang="en-GB" dirty="0"/>
          </a:p>
        </p:txBody>
      </p:sp>
    </p:spTree>
    <p:extLst>
      <p:ext uri="{BB962C8B-B14F-4D97-AF65-F5344CB8AC3E}">
        <p14:creationId xmlns:p14="http://schemas.microsoft.com/office/powerpoint/2010/main" val="5832761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of lists - sort()</a:t>
            </a:r>
            <a:endParaRPr lang="en-GB" dirty="0"/>
          </a:p>
        </p:txBody>
      </p:sp>
      <p:sp>
        <p:nvSpPr>
          <p:cNvPr id="3" name="Content Placeholder 2"/>
          <p:cNvSpPr>
            <a:spLocks noGrp="1"/>
          </p:cNvSpPr>
          <p:nvPr>
            <p:ph idx="1"/>
          </p:nvPr>
        </p:nvSpPr>
        <p:spPr>
          <a:xfrm>
            <a:off x="457200" y="1600201"/>
            <a:ext cx="8229600" cy="820688"/>
          </a:xfrm>
        </p:spPr>
        <p:txBody>
          <a:bodyPr>
            <a:normAutofit fontScale="85000" lnSpcReduction="20000"/>
          </a:bodyPr>
          <a:lstStyle/>
          <a:p>
            <a:r>
              <a:rPr lang="en-GB" dirty="0" smtClean="0"/>
              <a:t>The sort method works even when the list has different types of objects and even contains lists (in a fashion):</a:t>
            </a:r>
          </a:p>
          <a:p>
            <a:endParaRPr lang="en-GB" dirty="0" smtClean="0"/>
          </a:p>
        </p:txBody>
      </p:sp>
      <p:sp>
        <p:nvSpPr>
          <p:cNvPr id="4" name="Rectangle 3"/>
          <p:cNvSpPr/>
          <p:nvPr/>
        </p:nvSpPr>
        <p:spPr>
          <a:xfrm>
            <a:off x="2195736" y="3212976"/>
            <a:ext cx="4572000" cy="230832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["hello", 1, "world", 45, 2]</a:t>
            </a:r>
          </a:p>
          <a:p>
            <a:r>
              <a:rPr lang="en-GB" dirty="0" smtClean="0"/>
              <a:t>&gt;&gt;&gt; </a:t>
            </a:r>
            <a:r>
              <a:rPr lang="en-GB" dirty="0" err="1" smtClean="0"/>
              <a:t>a.sort</a:t>
            </a:r>
            <a:r>
              <a:rPr lang="en-GB" dirty="0" smtClean="0"/>
              <a:t>()</a:t>
            </a:r>
          </a:p>
          <a:p>
            <a:r>
              <a:rPr lang="en-GB" dirty="0" smtClean="0"/>
              <a:t>&gt;&gt;&gt; a</a:t>
            </a:r>
          </a:p>
          <a:p>
            <a:r>
              <a:rPr lang="en-GB" dirty="0" smtClean="0"/>
              <a:t>[1, 2, 45, 'hello', 'world']</a:t>
            </a:r>
          </a:p>
          <a:p>
            <a:r>
              <a:rPr lang="en-GB" dirty="0" smtClean="0"/>
              <a:t>&gt;&gt;&gt; a = [[2, 3], [1, 6]]</a:t>
            </a:r>
          </a:p>
          <a:p>
            <a:r>
              <a:rPr lang="en-GB" dirty="0" smtClean="0"/>
              <a:t>&gt;&gt;&gt; </a:t>
            </a:r>
            <a:r>
              <a:rPr lang="en-GB" dirty="0" err="1" smtClean="0"/>
              <a:t>a.sort</a:t>
            </a:r>
            <a:r>
              <a:rPr lang="en-GB" dirty="0" smtClean="0"/>
              <a:t>()</a:t>
            </a:r>
          </a:p>
          <a:p>
            <a:r>
              <a:rPr lang="en-GB" dirty="0" smtClean="0"/>
              <a:t>&gt;&gt;&gt; a</a:t>
            </a:r>
          </a:p>
          <a:p>
            <a:r>
              <a:rPr lang="en-GB" dirty="0" smtClean="0"/>
              <a:t>[[1, 6], [2, 3]]</a:t>
            </a:r>
            <a:endParaRPr lang="en-GB" dirty="0"/>
          </a:p>
        </p:txBody>
      </p:sp>
    </p:spTree>
    <p:extLst>
      <p:ext uri="{BB962C8B-B14F-4D97-AF65-F5344CB8AC3E}">
        <p14:creationId xmlns:p14="http://schemas.microsoft.com/office/powerpoint/2010/main" val="2922983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ort() Keys</a:t>
            </a:r>
            <a:endParaRPr lang="en-GB" dirty="0"/>
          </a:p>
        </p:txBody>
      </p:sp>
      <p:sp>
        <p:nvSpPr>
          <p:cNvPr id="3" name="Content Placeholder 2"/>
          <p:cNvSpPr>
            <a:spLocks noGrp="1"/>
          </p:cNvSpPr>
          <p:nvPr>
            <p:ph idx="1"/>
          </p:nvPr>
        </p:nvSpPr>
        <p:spPr>
          <a:xfrm>
            <a:off x="457200" y="1600200"/>
            <a:ext cx="8229600" cy="1756791"/>
          </a:xfrm>
        </p:spPr>
        <p:txBody>
          <a:bodyPr>
            <a:normAutofit fontScale="92500" lnSpcReduction="20000"/>
          </a:bodyPr>
          <a:lstStyle/>
          <a:p>
            <a:r>
              <a:rPr lang="en-GB" dirty="0" smtClean="0"/>
              <a:t>We can optionally specify a function as sort key.</a:t>
            </a:r>
          </a:p>
          <a:p>
            <a:r>
              <a:rPr lang="en-GB" dirty="0" smtClean="0"/>
              <a:t>The following example sorts all of the elements of the list based on the value of second element  -</a:t>
            </a:r>
            <a:r>
              <a:rPr lang="en-GB" b="1" dirty="0" smtClean="0"/>
              <a:t>x[1]</a:t>
            </a:r>
            <a:r>
              <a:rPr lang="en-GB" dirty="0" smtClean="0"/>
              <a:t> - of each entry.</a:t>
            </a:r>
          </a:p>
          <a:p>
            <a:endParaRPr lang="en-GB" dirty="0" smtClean="0"/>
          </a:p>
          <a:p>
            <a:endParaRPr lang="en-GB" dirty="0" smtClean="0"/>
          </a:p>
        </p:txBody>
      </p:sp>
      <p:sp>
        <p:nvSpPr>
          <p:cNvPr id="4" name="Rectangle 3"/>
          <p:cNvSpPr/>
          <p:nvPr/>
        </p:nvSpPr>
        <p:spPr>
          <a:xfrm>
            <a:off x="2414029" y="3356992"/>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[[2, 3], [4, 6], [6, 1]]</a:t>
            </a:r>
          </a:p>
          <a:p>
            <a:r>
              <a:rPr lang="en-GB" dirty="0" smtClean="0"/>
              <a:t>&gt;&gt;&gt; </a:t>
            </a:r>
            <a:r>
              <a:rPr lang="en-GB" dirty="0" err="1" smtClean="0"/>
              <a:t>a.sort</a:t>
            </a:r>
            <a:r>
              <a:rPr lang="en-GB" dirty="0" smtClean="0"/>
              <a:t>(key=lambda x: x[1])</a:t>
            </a:r>
          </a:p>
          <a:p>
            <a:r>
              <a:rPr lang="en-GB" dirty="0" smtClean="0"/>
              <a:t>&gt;&gt;&gt; a</a:t>
            </a:r>
          </a:p>
          <a:p>
            <a:r>
              <a:rPr lang="en-GB" dirty="0" smtClean="0"/>
              <a:t>[[6, 1], [2, 3],  [4 6]]</a:t>
            </a:r>
          </a:p>
        </p:txBody>
      </p:sp>
      <p:sp>
        <p:nvSpPr>
          <p:cNvPr id="5" name="TextBox 4"/>
          <p:cNvSpPr txBox="1"/>
          <p:nvPr/>
        </p:nvSpPr>
        <p:spPr>
          <a:xfrm>
            <a:off x="1341641" y="5229189"/>
            <a:ext cx="6716775"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Note that the sort function can be as complex as you want to make it!</a:t>
            </a:r>
            <a:endParaRPr lang="en-GB" dirty="0"/>
          </a:p>
        </p:txBody>
      </p:sp>
    </p:spTree>
    <p:extLst>
      <p:ext uri="{BB962C8B-B14F-4D97-AF65-F5344CB8AC3E}">
        <p14:creationId xmlns:p14="http://schemas.microsoft.com/office/powerpoint/2010/main" val="32318652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L2 (Difficult)</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Write a Python program to generate all permutations of a list in Python</a:t>
            </a:r>
            <a:r>
              <a:rPr lang="en-GB" dirty="0" smtClean="0"/>
              <a:t>.</a:t>
            </a:r>
          </a:p>
          <a:p>
            <a:r>
              <a:rPr lang="en-GB" dirty="0" smtClean="0"/>
              <a:t>Hint:</a:t>
            </a:r>
          </a:p>
          <a:p>
            <a:pPr lvl="1"/>
            <a:r>
              <a:rPr lang="en-GB" dirty="0" smtClean="0"/>
              <a:t>The permutations of [1,2,3] are:</a:t>
            </a:r>
          </a:p>
          <a:p>
            <a:pPr lvl="2"/>
            <a:r>
              <a:rPr lang="en-GB" dirty="0" smtClean="0"/>
              <a:t>123 </a:t>
            </a:r>
          </a:p>
          <a:p>
            <a:pPr lvl="2"/>
            <a:r>
              <a:rPr lang="en-GB" dirty="0" smtClean="0"/>
              <a:t>132 </a:t>
            </a:r>
          </a:p>
          <a:p>
            <a:pPr lvl="2"/>
            <a:r>
              <a:rPr lang="en-GB" dirty="0" smtClean="0"/>
              <a:t>213 </a:t>
            </a:r>
          </a:p>
          <a:p>
            <a:pPr lvl="2"/>
            <a:r>
              <a:rPr lang="en-GB" dirty="0" smtClean="0"/>
              <a:t>231</a:t>
            </a:r>
          </a:p>
          <a:p>
            <a:pPr lvl="2"/>
            <a:r>
              <a:rPr lang="en-GB" dirty="0" smtClean="0"/>
              <a:t>312</a:t>
            </a:r>
          </a:p>
          <a:p>
            <a:pPr lvl="2"/>
            <a:r>
              <a:rPr lang="en-GB" dirty="0" smtClean="0"/>
              <a:t>321</a:t>
            </a:r>
          </a:p>
          <a:p>
            <a:pPr lvl="1"/>
            <a:endParaRPr lang="en-GB" dirty="0"/>
          </a:p>
        </p:txBody>
      </p:sp>
      <p:sp>
        <p:nvSpPr>
          <p:cNvPr id="4" name="TextBox 3"/>
          <p:cNvSpPr txBox="1"/>
          <p:nvPr/>
        </p:nvSpPr>
        <p:spPr>
          <a:xfrm>
            <a:off x="3419872" y="3861048"/>
            <a:ext cx="4839658" cy="2308324"/>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GB" b="1" dirty="0" smtClean="0"/>
              <a:t>Thinking About this Problem</a:t>
            </a:r>
          </a:p>
          <a:p>
            <a:r>
              <a:rPr lang="en-GB" dirty="0" smtClean="0"/>
              <a:t>Permutation of a list with one element is</a:t>
            </a:r>
          </a:p>
          <a:p>
            <a:r>
              <a:rPr lang="en-GB" dirty="0" smtClean="0"/>
              <a:t>that element</a:t>
            </a:r>
          </a:p>
          <a:p>
            <a:r>
              <a:rPr lang="en-GB" dirty="0" smtClean="0"/>
              <a:t>Permutations of a list with two elements are each</a:t>
            </a:r>
          </a:p>
          <a:p>
            <a:r>
              <a:rPr lang="en-GB" dirty="0" smtClean="0"/>
              <a:t>element followed by the OTHER element</a:t>
            </a:r>
          </a:p>
          <a:p>
            <a:r>
              <a:rPr lang="en-GB" dirty="0" smtClean="0"/>
              <a:t>In general: permutations of a list with n elements</a:t>
            </a:r>
          </a:p>
          <a:p>
            <a:r>
              <a:rPr lang="en-GB" dirty="0" smtClean="0"/>
              <a:t>are Each element followed by the permutations</a:t>
            </a:r>
          </a:p>
          <a:p>
            <a:r>
              <a:rPr lang="en-GB" dirty="0" smtClean="0"/>
              <a:t>of remaining elements</a:t>
            </a:r>
            <a:endParaRPr lang="en-GB" dirty="0"/>
          </a:p>
        </p:txBody>
      </p:sp>
    </p:spTree>
    <p:extLst>
      <p:ext uri="{BB962C8B-B14F-4D97-AF65-F5344CB8AC3E}">
        <p14:creationId xmlns:p14="http://schemas.microsoft.com/office/powerpoint/2010/main" val="30023462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A1</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Shuffle a list of 52 playing cards (call them 1 through 52)</a:t>
            </a:r>
          </a:p>
          <a:p>
            <a:r>
              <a:rPr lang="en-GB" dirty="0" smtClean="0"/>
              <a:t>Consider the EFFICIENCY of the algorithm that you employ</a:t>
            </a:r>
          </a:p>
          <a:p>
            <a:r>
              <a:rPr lang="en-GB" b="1" dirty="0" smtClean="0"/>
              <a:t>Definition</a:t>
            </a:r>
            <a:r>
              <a:rPr lang="en-GB" dirty="0" smtClean="0"/>
              <a:t>: </a:t>
            </a:r>
            <a:r>
              <a:rPr lang="en-GB" i="1" dirty="0" smtClean="0"/>
              <a:t>changing </a:t>
            </a:r>
            <a:r>
              <a:rPr lang="en-GB" i="1" dirty="0"/>
              <a:t>the order of the items in a sequence in order to randomise the </a:t>
            </a:r>
            <a:r>
              <a:rPr lang="en-GB" i="1" dirty="0" smtClean="0"/>
              <a:t>elements</a:t>
            </a:r>
            <a:endParaRPr lang="en-GB" i="1" dirty="0"/>
          </a:p>
        </p:txBody>
      </p:sp>
      <p:sp>
        <p:nvSpPr>
          <p:cNvPr id="4" name="TextBox 3"/>
          <p:cNvSpPr txBox="1"/>
          <p:nvPr/>
        </p:nvSpPr>
        <p:spPr>
          <a:xfrm>
            <a:off x="1043608" y="5602943"/>
            <a:ext cx="7408438" cy="52322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sz="2800" dirty="0"/>
              <a:t>https://docs.python.org/3.6/library/random.html</a:t>
            </a:r>
          </a:p>
        </p:txBody>
      </p:sp>
    </p:spTree>
    <p:extLst>
      <p:ext uri="{BB962C8B-B14F-4D97-AF65-F5344CB8AC3E}">
        <p14:creationId xmlns:p14="http://schemas.microsoft.com/office/powerpoint/2010/main" val="12485030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1124744"/>
            <a:ext cx="1890261" cy="584775"/>
          </a:xfrm>
          <a:prstGeom prst="rect">
            <a:avLst/>
          </a:prstGeom>
          <a:noFill/>
        </p:spPr>
        <p:txBody>
          <a:bodyPr wrap="none" rtlCol="0">
            <a:spAutoFit/>
          </a:bodyPr>
          <a:lstStyle/>
          <a:p>
            <a:r>
              <a:rPr lang="en-GB" sz="3200" dirty="0" smtClean="0"/>
              <a:t>[1,2,3,4,5]</a:t>
            </a:r>
            <a:endParaRPr lang="en-GB" sz="3200" dirty="0"/>
          </a:p>
        </p:txBody>
      </p:sp>
      <p:sp>
        <p:nvSpPr>
          <p:cNvPr id="5" name="TextBox 4"/>
          <p:cNvSpPr txBox="1"/>
          <p:nvPr/>
        </p:nvSpPr>
        <p:spPr>
          <a:xfrm>
            <a:off x="3419872" y="1844824"/>
            <a:ext cx="1890261" cy="584775"/>
          </a:xfrm>
          <a:prstGeom prst="rect">
            <a:avLst/>
          </a:prstGeom>
          <a:noFill/>
        </p:spPr>
        <p:txBody>
          <a:bodyPr wrap="none" rtlCol="0">
            <a:spAutoFit/>
          </a:bodyPr>
          <a:lstStyle/>
          <a:p>
            <a:r>
              <a:rPr lang="en-GB" sz="3200" dirty="0" smtClean="0"/>
              <a:t>[1,2,3,5,</a:t>
            </a:r>
            <a:r>
              <a:rPr lang="en-GB" sz="3200" dirty="0" smtClean="0">
                <a:solidFill>
                  <a:srgbClr val="FF0000"/>
                </a:solidFill>
              </a:rPr>
              <a:t>4</a:t>
            </a:r>
            <a:r>
              <a:rPr lang="en-GB" sz="3200" dirty="0" smtClean="0"/>
              <a:t>]</a:t>
            </a:r>
            <a:endParaRPr lang="en-GB" sz="3200" dirty="0"/>
          </a:p>
        </p:txBody>
      </p:sp>
      <p:sp>
        <p:nvSpPr>
          <p:cNvPr id="6" name="TextBox 5"/>
          <p:cNvSpPr txBox="1"/>
          <p:nvPr/>
        </p:nvSpPr>
        <p:spPr>
          <a:xfrm>
            <a:off x="3423211" y="2444734"/>
            <a:ext cx="1890261" cy="584775"/>
          </a:xfrm>
          <a:prstGeom prst="rect">
            <a:avLst/>
          </a:prstGeom>
          <a:noFill/>
        </p:spPr>
        <p:txBody>
          <a:bodyPr wrap="none" rtlCol="0">
            <a:spAutoFit/>
          </a:bodyPr>
          <a:lstStyle/>
          <a:p>
            <a:r>
              <a:rPr lang="en-GB" sz="3200" dirty="0" smtClean="0"/>
              <a:t>[5,2,3,</a:t>
            </a:r>
            <a:r>
              <a:rPr lang="en-GB" sz="3200" dirty="0" smtClean="0">
                <a:solidFill>
                  <a:srgbClr val="FF0000"/>
                </a:solidFill>
              </a:rPr>
              <a:t>1</a:t>
            </a:r>
            <a:r>
              <a:rPr lang="en-GB" sz="3200" dirty="0" smtClean="0"/>
              <a:t>,</a:t>
            </a:r>
            <a:r>
              <a:rPr lang="en-GB" sz="3200" dirty="0" smtClean="0">
                <a:solidFill>
                  <a:srgbClr val="FF0000"/>
                </a:solidFill>
              </a:rPr>
              <a:t>4</a:t>
            </a:r>
            <a:r>
              <a:rPr lang="en-GB" sz="3200" dirty="0" smtClean="0"/>
              <a:t>]</a:t>
            </a:r>
            <a:endParaRPr lang="en-GB" sz="3200" dirty="0"/>
          </a:p>
        </p:txBody>
      </p:sp>
      <p:sp>
        <p:nvSpPr>
          <p:cNvPr id="7" name="TextBox 6"/>
          <p:cNvSpPr txBox="1"/>
          <p:nvPr/>
        </p:nvSpPr>
        <p:spPr>
          <a:xfrm>
            <a:off x="3419872" y="3179949"/>
            <a:ext cx="1890261" cy="584775"/>
          </a:xfrm>
          <a:prstGeom prst="rect">
            <a:avLst/>
          </a:prstGeom>
          <a:noFill/>
        </p:spPr>
        <p:txBody>
          <a:bodyPr wrap="none" rtlCol="0">
            <a:spAutoFit/>
          </a:bodyPr>
          <a:lstStyle/>
          <a:p>
            <a:r>
              <a:rPr lang="en-GB" sz="3200" dirty="0" smtClean="0"/>
              <a:t>[5,3,</a:t>
            </a:r>
            <a:r>
              <a:rPr lang="en-GB" sz="3200" dirty="0" smtClean="0">
                <a:solidFill>
                  <a:srgbClr val="FF0000"/>
                </a:solidFill>
              </a:rPr>
              <a:t>2</a:t>
            </a:r>
            <a:r>
              <a:rPr lang="en-GB" sz="3200" dirty="0" smtClean="0"/>
              <a:t>,</a:t>
            </a:r>
            <a:r>
              <a:rPr lang="en-GB" sz="3200" dirty="0" smtClean="0">
                <a:solidFill>
                  <a:srgbClr val="FF0000"/>
                </a:solidFill>
              </a:rPr>
              <a:t>1</a:t>
            </a:r>
            <a:r>
              <a:rPr lang="en-GB" sz="3200" dirty="0" smtClean="0"/>
              <a:t>,</a:t>
            </a:r>
            <a:r>
              <a:rPr lang="en-GB" sz="3200" dirty="0" smtClean="0">
                <a:solidFill>
                  <a:srgbClr val="FF0000"/>
                </a:solidFill>
              </a:rPr>
              <a:t>4</a:t>
            </a:r>
            <a:r>
              <a:rPr lang="en-GB" sz="3200" dirty="0" smtClean="0"/>
              <a:t>]</a:t>
            </a:r>
            <a:endParaRPr lang="en-GB" sz="3200" dirty="0"/>
          </a:p>
        </p:txBody>
      </p:sp>
      <p:sp>
        <p:nvSpPr>
          <p:cNvPr id="8" name="TextBox 7"/>
          <p:cNvSpPr txBox="1"/>
          <p:nvPr/>
        </p:nvSpPr>
        <p:spPr>
          <a:xfrm>
            <a:off x="3446694" y="3941678"/>
            <a:ext cx="1890261" cy="584775"/>
          </a:xfrm>
          <a:prstGeom prst="rect">
            <a:avLst/>
          </a:prstGeom>
          <a:noFill/>
        </p:spPr>
        <p:txBody>
          <a:bodyPr wrap="none" rtlCol="0">
            <a:spAutoFit/>
          </a:bodyPr>
          <a:lstStyle/>
          <a:p>
            <a:r>
              <a:rPr lang="en-GB" sz="3200" dirty="0" smtClean="0"/>
              <a:t>[5,</a:t>
            </a:r>
            <a:r>
              <a:rPr lang="en-GB" sz="3200" dirty="0" smtClean="0">
                <a:solidFill>
                  <a:srgbClr val="FF0000"/>
                </a:solidFill>
              </a:rPr>
              <a:t>3</a:t>
            </a:r>
            <a:r>
              <a:rPr lang="en-GB" sz="3200" dirty="0" smtClean="0"/>
              <a:t>,</a:t>
            </a:r>
            <a:r>
              <a:rPr lang="en-GB" sz="3200" dirty="0" smtClean="0">
                <a:solidFill>
                  <a:srgbClr val="FF0000"/>
                </a:solidFill>
              </a:rPr>
              <a:t>2</a:t>
            </a:r>
            <a:r>
              <a:rPr lang="en-GB" sz="3200" dirty="0" smtClean="0"/>
              <a:t>,</a:t>
            </a:r>
            <a:r>
              <a:rPr lang="en-GB" sz="3200" dirty="0" smtClean="0">
                <a:solidFill>
                  <a:srgbClr val="FF0000"/>
                </a:solidFill>
              </a:rPr>
              <a:t>1</a:t>
            </a:r>
            <a:r>
              <a:rPr lang="en-GB" sz="3200" dirty="0" smtClean="0"/>
              <a:t>,</a:t>
            </a:r>
            <a:r>
              <a:rPr lang="en-GB" sz="3200" dirty="0" smtClean="0">
                <a:solidFill>
                  <a:srgbClr val="FF0000"/>
                </a:solidFill>
              </a:rPr>
              <a:t>4</a:t>
            </a:r>
            <a:r>
              <a:rPr lang="en-GB" sz="3200" dirty="0" smtClean="0"/>
              <a:t>]</a:t>
            </a:r>
            <a:endParaRPr lang="en-GB" sz="3200" dirty="0"/>
          </a:p>
        </p:txBody>
      </p:sp>
    </p:spTree>
    <p:extLst>
      <p:ext uri="{BB962C8B-B14F-4D97-AF65-F5344CB8AC3E}">
        <p14:creationId xmlns:p14="http://schemas.microsoft.com/office/powerpoint/2010/main" val="3644346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Tuples</a:t>
            </a:r>
            <a:endParaRPr lang="en-GB" dirty="0"/>
          </a:p>
        </p:txBody>
      </p:sp>
      <p:sp>
        <p:nvSpPr>
          <p:cNvPr id="3" name="Content Placeholder 2"/>
          <p:cNvSpPr>
            <a:spLocks noGrp="1"/>
          </p:cNvSpPr>
          <p:nvPr>
            <p:ph idx="1"/>
          </p:nvPr>
        </p:nvSpPr>
        <p:spPr>
          <a:xfrm>
            <a:off x="457200" y="1600201"/>
            <a:ext cx="8229600" cy="2188840"/>
          </a:xfrm>
        </p:spPr>
        <p:txBody>
          <a:bodyPr>
            <a:normAutofit fontScale="92500" lnSpcReduction="20000"/>
          </a:bodyPr>
          <a:lstStyle/>
          <a:p>
            <a:r>
              <a:rPr lang="en-GB" dirty="0" smtClean="0"/>
              <a:t>A Tuple is a sequence type just like list, but it is </a:t>
            </a:r>
            <a:r>
              <a:rPr lang="en-GB" b="1" dirty="0" smtClean="0"/>
              <a:t>immutable</a:t>
            </a:r>
            <a:r>
              <a:rPr lang="en-GB" dirty="0" smtClean="0"/>
              <a:t>. A tuple consists of a number of values separated by commas.</a:t>
            </a:r>
          </a:p>
          <a:p>
            <a:endParaRPr lang="en-GB" dirty="0" smtClean="0"/>
          </a:p>
          <a:p>
            <a:r>
              <a:rPr lang="en-GB" dirty="0" smtClean="0"/>
              <a:t>The enclosing braces are optional.</a:t>
            </a:r>
          </a:p>
          <a:p>
            <a:endParaRPr lang="en-GB" dirty="0" smtClean="0"/>
          </a:p>
        </p:txBody>
      </p:sp>
      <p:sp>
        <p:nvSpPr>
          <p:cNvPr id="4" name="Rectangle 3"/>
          <p:cNvSpPr/>
          <p:nvPr/>
        </p:nvSpPr>
        <p:spPr>
          <a:xfrm>
            <a:off x="1043608" y="3877849"/>
            <a:ext cx="2286000"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pt-BR" dirty="0" smtClean="0"/>
              <a:t>&gt;&gt;&gt; a = (1, 2, 3)</a:t>
            </a:r>
          </a:p>
          <a:p>
            <a:r>
              <a:rPr lang="pt-BR" dirty="0" smtClean="0"/>
              <a:t>&gt;&gt;&gt; a[0]</a:t>
            </a:r>
          </a:p>
          <a:p>
            <a:r>
              <a:rPr lang="pt-BR" dirty="0" smtClean="0"/>
              <a:t>1</a:t>
            </a:r>
            <a:endParaRPr lang="pt-BR" dirty="0"/>
          </a:p>
        </p:txBody>
      </p:sp>
      <p:sp>
        <p:nvSpPr>
          <p:cNvPr id="5" name="Rectangle 4"/>
          <p:cNvSpPr/>
          <p:nvPr/>
        </p:nvSpPr>
        <p:spPr>
          <a:xfrm>
            <a:off x="4644008" y="3877849"/>
            <a:ext cx="1944216"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pt-BR" dirty="0" smtClean="0"/>
              <a:t>&gt;&gt;&gt; a = 1, 2, 3</a:t>
            </a:r>
          </a:p>
          <a:p>
            <a:r>
              <a:rPr lang="pt-BR" dirty="0" smtClean="0"/>
              <a:t>&gt;&gt;&gt; a[0]</a:t>
            </a:r>
          </a:p>
          <a:p>
            <a:r>
              <a:rPr lang="pt-BR" dirty="0" smtClean="0"/>
              <a:t>1</a:t>
            </a:r>
            <a:endParaRPr lang="pt-BR" dirty="0"/>
          </a:p>
        </p:txBody>
      </p:sp>
      <p:sp>
        <p:nvSpPr>
          <p:cNvPr id="6" name="TextBox 5"/>
          <p:cNvSpPr txBox="1"/>
          <p:nvPr/>
        </p:nvSpPr>
        <p:spPr>
          <a:xfrm>
            <a:off x="755576" y="5373216"/>
            <a:ext cx="6984776"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dirty="0" smtClean="0"/>
              <a:t>Immutable objects cannot be changed 'in place'. Altering them requires creating a copy of the object (in fact they are not altered).</a:t>
            </a:r>
            <a:endParaRPr lang="en-GB" dirty="0"/>
          </a:p>
        </p:txBody>
      </p:sp>
    </p:spTree>
    <p:extLst>
      <p:ext uri="{BB962C8B-B14F-4D97-AF65-F5344CB8AC3E}">
        <p14:creationId xmlns:p14="http://schemas.microsoft.com/office/powerpoint/2010/main" val="16275796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Tuple Length and Slicing</a:t>
            </a:r>
            <a:endParaRPr lang="en-GB" dirty="0"/>
          </a:p>
        </p:txBody>
      </p:sp>
      <p:sp>
        <p:nvSpPr>
          <p:cNvPr id="3" name="Content Placeholder 2"/>
          <p:cNvSpPr>
            <a:spLocks noGrp="1"/>
          </p:cNvSpPr>
          <p:nvPr>
            <p:ph idx="1"/>
          </p:nvPr>
        </p:nvSpPr>
        <p:spPr>
          <a:xfrm>
            <a:off x="457200" y="1600201"/>
            <a:ext cx="8229600" cy="2260848"/>
          </a:xfrm>
        </p:spPr>
        <p:txBody>
          <a:bodyPr>
            <a:normAutofit fontScale="85000" lnSpcReduction="20000"/>
          </a:bodyPr>
          <a:lstStyle/>
          <a:p>
            <a:r>
              <a:rPr lang="en-GB" dirty="0" smtClean="0"/>
              <a:t>The built-in function </a:t>
            </a:r>
            <a:r>
              <a:rPr lang="en-GB" b="1" dirty="0" err="1" smtClean="0"/>
              <a:t>len</a:t>
            </a:r>
            <a:r>
              <a:rPr lang="en-GB" dirty="0" smtClean="0"/>
              <a:t> and </a:t>
            </a:r>
            <a:r>
              <a:rPr lang="en-GB" b="1" dirty="0" smtClean="0"/>
              <a:t>slicing</a:t>
            </a:r>
            <a:r>
              <a:rPr lang="en-GB" dirty="0" smtClean="0"/>
              <a:t> works on tuples as well as lists.</a:t>
            </a:r>
          </a:p>
          <a:p>
            <a:endParaRPr lang="en-GB" dirty="0" smtClean="0"/>
          </a:p>
          <a:p>
            <a:r>
              <a:rPr lang="en-GB" dirty="0" smtClean="0"/>
              <a:t>Since parenthesis is also used for grouping, tuples with a single value are represented with an additional comma.</a:t>
            </a:r>
          </a:p>
          <a:p>
            <a:endParaRPr lang="en-GB" dirty="0" smtClean="0"/>
          </a:p>
        </p:txBody>
      </p:sp>
      <p:sp>
        <p:nvSpPr>
          <p:cNvPr id="4" name="Rectangle 3"/>
          <p:cNvSpPr/>
          <p:nvPr/>
        </p:nvSpPr>
        <p:spPr>
          <a:xfrm>
            <a:off x="827584" y="4545124"/>
            <a:ext cx="1997968" cy="1477328"/>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a=(5,6,7)</a:t>
            </a:r>
          </a:p>
          <a:p>
            <a:r>
              <a:rPr lang="en-GB" dirty="0" smtClean="0"/>
              <a:t>&gt;&gt;&gt; </a:t>
            </a:r>
            <a:r>
              <a:rPr lang="en-GB" dirty="0" err="1" smtClean="0"/>
              <a:t>len</a:t>
            </a:r>
            <a:r>
              <a:rPr lang="en-GB" dirty="0" smtClean="0"/>
              <a:t>(a)</a:t>
            </a:r>
          </a:p>
          <a:p>
            <a:r>
              <a:rPr lang="en-GB" dirty="0" smtClean="0"/>
              <a:t>3</a:t>
            </a:r>
          </a:p>
          <a:p>
            <a:r>
              <a:rPr lang="en-GB" dirty="0" smtClean="0"/>
              <a:t>&gt;&gt;&gt; a[1:]</a:t>
            </a:r>
          </a:p>
          <a:p>
            <a:r>
              <a:rPr lang="en-GB" dirty="0"/>
              <a:t>6</a:t>
            </a:r>
            <a:r>
              <a:rPr lang="en-GB" dirty="0" smtClean="0"/>
              <a:t>, </a:t>
            </a:r>
            <a:r>
              <a:rPr lang="en-GB" dirty="0"/>
              <a:t>7</a:t>
            </a:r>
            <a:endParaRPr lang="en-GB" dirty="0" smtClean="0"/>
          </a:p>
        </p:txBody>
      </p:sp>
      <p:sp>
        <p:nvSpPr>
          <p:cNvPr id="5" name="Rectangle 4"/>
          <p:cNvSpPr/>
          <p:nvPr/>
        </p:nvSpPr>
        <p:spPr>
          <a:xfrm>
            <a:off x="5292080" y="3933056"/>
            <a:ext cx="1565920" cy="230832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pt-BR" dirty="0" smtClean="0"/>
              <a:t>&gt;&gt;&gt; a = (1)</a:t>
            </a:r>
          </a:p>
          <a:p>
            <a:r>
              <a:rPr lang="pt-BR" dirty="0" smtClean="0"/>
              <a:t>&gt;&gt; a</a:t>
            </a:r>
          </a:p>
          <a:p>
            <a:r>
              <a:rPr lang="pt-BR" dirty="0" smtClean="0"/>
              <a:t>1</a:t>
            </a:r>
          </a:p>
          <a:p>
            <a:r>
              <a:rPr lang="pt-BR" dirty="0" smtClean="0"/>
              <a:t>&gt;&gt;&gt; b = (1,)</a:t>
            </a:r>
          </a:p>
          <a:p>
            <a:r>
              <a:rPr lang="pt-BR" dirty="0" smtClean="0"/>
              <a:t>&gt;&gt;&gt; b</a:t>
            </a:r>
          </a:p>
          <a:p>
            <a:r>
              <a:rPr lang="pt-BR" dirty="0" smtClean="0"/>
              <a:t>(1,)</a:t>
            </a:r>
          </a:p>
          <a:p>
            <a:r>
              <a:rPr lang="pt-BR" dirty="0" smtClean="0"/>
              <a:t>&gt;&gt;&gt; b[0]</a:t>
            </a:r>
          </a:p>
          <a:p>
            <a:r>
              <a:rPr lang="pt-BR" dirty="0" smtClean="0"/>
              <a:t>1</a:t>
            </a:r>
            <a:endParaRPr lang="pt-BR" dirty="0"/>
          </a:p>
        </p:txBody>
      </p:sp>
      <p:cxnSp>
        <p:nvCxnSpPr>
          <p:cNvPr id="7" name="Straight Arrow Connector 6"/>
          <p:cNvCxnSpPr/>
          <p:nvPr/>
        </p:nvCxnSpPr>
        <p:spPr>
          <a:xfrm>
            <a:off x="2267744" y="3645024"/>
            <a:ext cx="2880320" cy="1800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7402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TP1</a:t>
            </a:r>
            <a:endParaRPr lang="en-GB" dirty="0">
              <a:solidFill>
                <a:srgbClr val="FF0000"/>
              </a:solidFill>
            </a:endParaRPr>
          </a:p>
        </p:txBody>
      </p:sp>
      <p:sp>
        <p:nvSpPr>
          <p:cNvPr id="3" name="Content Placeholder 2"/>
          <p:cNvSpPr>
            <a:spLocks noGrp="1"/>
          </p:cNvSpPr>
          <p:nvPr>
            <p:ph idx="1"/>
          </p:nvPr>
        </p:nvSpPr>
        <p:spPr/>
        <p:txBody>
          <a:bodyPr/>
          <a:lstStyle/>
          <a:p>
            <a:r>
              <a:rPr lang="en-GB" dirty="0"/>
              <a:t>Write a Python program to get a list, sorted in increasing order by the last element in each tuple from a given list of non-empty tuples</a:t>
            </a:r>
          </a:p>
        </p:txBody>
      </p:sp>
    </p:spTree>
    <p:extLst>
      <p:ext uri="{BB962C8B-B14F-4D97-AF65-F5344CB8AC3E}">
        <p14:creationId xmlns:p14="http://schemas.microsoft.com/office/powerpoint/2010/main" val="2586476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TP2</a:t>
            </a:r>
            <a:endParaRPr lang="en-GB" dirty="0">
              <a:solidFill>
                <a:srgbClr val="FF0000"/>
              </a:solidFill>
            </a:endParaRPr>
          </a:p>
        </p:txBody>
      </p:sp>
      <p:sp>
        <p:nvSpPr>
          <p:cNvPr id="3" name="Content Placeholder 2"/>
          <p:cNvSpPr>
            <a:spLocks noGrp="1"/>
          </p:cNvSpPr>
          <p:nvPr>
            <p:ph idx="1"/>
          </p:nvPr>
        </p:nvSpPr>
        <p:spPr/>
        <p:txBody>
          <a:bodyPr/>
          <a:lstStyle/>
          <a:p>
            <a:r>
              <a:rPr lang="en-GB" dirty="0"/>
              <a:t>Write a Python program to remove duplicates from a list.</a:t>
            </a:r>
          </a:p>
        </p:txBody>
      </p:sp>
    </p:spTree>
    <p:extLst>
      <p:ext uri="{BB962C8B-B14F-4D97-AF65-F5344CB8AC3E}">
        <p14:creationId xmlns:p14="http://schemas.microsoft.com/office/powerpoint/2010/main" val="17059536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Sets</a:t>
            </a:r>
            <a:endParaRPr lang="en-GB" dirty="0"/>
          </a:p>
        </p:txBody>
      </p:sp>
      <p:sp>
        <p:nvSpPr>
          <p:cNvPr id="3" name="Content Placeholder 2"/>
          <p:cNvSpPr>
            <a:spLocks noGrp="1"/>
          </p:cNvSpPr>
          <p:nvPr>
            <p:ph idx="1"/>
          </p:nvPr>
        </p:nvSpPr>
        <p:spPr>
          <a:xfrm>
            <a:off x="467544" y="1412776"/>
            <a:ext cx="8229600" cy="4493095"/>
          </a:xfrm>
        </p:spPr>
        <p:txBody>
          <a:bodyPr>
            <a:normAutofit/>
          </a:bodyPr>
          <a:lstStyle/>
          <a:p>
            <a:r>
              <a:rPr lang="en-GB" dirty="0" smtClean="0"/>
              <a:t>Sets are </a:t>
            </a:r>
            <a:r>
              <a:rPr lang="en-GB" b="1" dirty="0" smtClean="0"/>
              <a:t>unordered</a:t>
            </a:r>
            <a:r>
              <a:rPr lang="en-GB" dirty="0" smtClean="0"/>
              <a:t> collections of </a:t>
            </a:r>
            <a:r>
              <a:rPr lang="en-GB" b="1" dirty="0" smtClean="0"/>
              <a:t>unique</a:t>
            </a:r>
            <a:r>
              <a:rPr lang="en-GB" dirty="0" smtClean="0"/>
              <a:t> elements.</a:t>
            </a:r>
          </a:p>
          <a:p>
            <a:endParaRPr lang="en-GB" dirty="0"/>
          </a:p>
          <a:p>
            <a:r>
              <a:rPr lang="en-GB" dirty="0" smtClean="0"/>
              <a:t>Python 2.7 introduced a new way of writing sets.</a:t>
            </a:r>
          </a:p>
          <a:p>
            <a:endParaRPr lang="en-GB" dirty="0" smtClean="0"/>
          </a:p>
          <a:p>
            <a:r>
              <a:rPr lang="en-GB" dirty="0" smtClean="0"/>
              <a:t>New elements can be added to a set using the </a:t>
            </a:r>
            <a:r>
              <a:rPr lang="en-GB" b="1" dirty="0" smtClean="0"/>
              <a:t>add</a:t>
            </a:r>
            <a:r>
              <a:rPr lang="en-GB" dirty="0" smtClean="0"/>
              <a:t> method.</a:t>
            </a:r>
          </a:p>
          <a:p>
            <a:endParaRPr lang="en-GB" dirty="0" smtClean="0"/>
          </a:p>
        </p:txBody>
      </p:sp>
      <p:sp>
        <p:nvSpPr>
          <p:cNvPr id="4" name="Rectangle 3"/>
          <p:cNvSpPr/>
          <p:nvPr/>
        </p:nvSpPr>
        <p:spPr>
          <a:xfrm>
            <a:off x="1763688" y="2466879"/>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da-DK" dirty="0" smtClean="0"/>
              <a:t>&gt;&gt;&gt; x = set([3, 1, 2, 1])</a:t>
            </a:r>
          </a:p>
          <a:p>
            <a:r>
              <a:rPr lang="da-DK" dirty="0" smtClean="0"/>
              <a:t>set([1, 2, 3])</a:t>
            </a:r>
            <a:endParaRPr lang="da-DK" dirty="0"/>
          </a:p>
        </p:txBody>
      </p:sp>
      <p:sp>
        <p:nvSpPr>
          <p:cNvPr id="5" name="Rectangle 4"/>
          <p:cNvSpPr/>
          <p:nvPr/>
        </p:nvSpPr>
        <p:spPr>
          <a:xfrm>
            <a:off x="2267744" y="3687415"/>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da-DK" dirty="0" smtClean="0"/>
              <a:t>&gt;&gt;&gt; x = {3, 1, 2, 1}</a:t>
            </a:r>
          </a:p>
          <a:p>
            <a:r>
              <a:rPr lang="da-DK" dirty="0" smtClean="0"/>
              <a:t>&gt;&gt;&gt; x</a:t>
            </a:r>
          </a:p>
          <a:p>
            <a:r>
              <a:rPr lang="da-DK" dirty="0"/>
              <a:t>{</a:t>
            </a:r>
            <a:r>
              <a:rPr lang="da-DK" dirty="0" smtClean="0"/>
              <a:t>1, 2, 3</a:t>
            </a:r>
            <a:r>
              <a:rPr lang="da-DK" dirty="0"/>
              <a:t>}</a:t>
            </a:r>
          </a:p>
        </p:txBody>
      </p:sp>
      <p:sp>
        <p:nvSpPr>
          <p:cNvPr id="6" name="Rectangle 5"/>
          <p:cNvSpPr/>
          <p:nvPr/>
        </p:nvSpPr>
        <p:spPr>
          <a:xfrm>
            <a:off x="3635896" y="5373216"/>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x = </a:t>
            </a:r>
            <a:r>
              <a:rPr lang="en-GB" dirty="0"/>
              <a:t>{</a:t>
            </a:r>
            <a:r>
              <a:rPr lang="en-GB" dirty="0" smtClean="0"/>
              <a:t>1, 2, 3</a:t>
            </a:r>
            <a:r>
              <a:rPr lang="en-GB" dirty="0"/>
              <a:t>}</a:t>
            </a:r>
            <a:endParaRPr lang="en-GB" dirty="0" smtClean="0"/>
          </a:p>
          <a:p>
            <a:r>
              <a:rPr lang="en-GB" dirty="0" err="1" smtClean="0"/>
              <a:t>x.add</a:t>
            </a:r>
            <a:r>
              <a:rPr lang="en-GB" dirty="0" smtClean="0"/>
              <a:t>(4)</a:t>
            </a:r>
          </a:p>
          <a:p>
            <a:r>
              <a:rPr lang="en-GB" dirty="0" smtClean="0"/>
              <a:t>print(x)</a:t>
            </a:r>
          </a:p>
          <a:p>
            <a:r>
              <a:rPr lang="en-GB" dirty="0"/>
              <a:t>{</a:t>
            </a:r>
            <a:r>
              <a:rPr lang="en-GB" dirty="0" smtClean="0"/>
              <a:t>1, 2, 3, 4</a:t>
            </a:r>
            <a:r>
              <a:rPr lang="en-GB" dirty="0"/>
              <a:t>}</a:t>
            </a:r>
          </a:p>
        </p:txBody>
      </p:sp>
    </p:spTree>
    <p:extLst>
      <p:ext uri="{BB962C8B-B14F-4D97-AF65-F5344CB8AC3E}">
        <p14:creationId xmlns:p14="http://schemas.microsoft.com/office/powerpoint/2010/main" val="286522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Overwriting values</a:t>
            </a:r>
            <a:endParaRPr lang="en-GB" dirty="0"/>
          </a:p>
        </p:txBody>
      </p:sp>
      <p:sp>
        <p:nvSpPr>
          <p:cNvPr id="3" name="Content Placeholder 2"/>
          <p:cNvSpPr>
            <a:spLocks noGrp="1"/>
          </p:cNvSpPr>
          <p:nvPr>
            <p:ph idx="1"/>
          </p:nvPr>
        </p:nvSpPr>
        <p:spPr>
          <a:xfrm>
            <a:off x="457200" y="1600201"/>
            <a:ext cx="8229600" cy="748679"/>
          </a:xfrm>
        </p:spPr>
        <p:txBody>
          <a:bodyPr>
            <a:normAutofit fontScale="77500" lnSpcReduction="20000"/>
          </a:bodyPr>
          <a:lstStyle/>
          <a:p>
            <a:r>
              <a:rPr lang="en-GB" dirty="0" smtClean="0"/>
              <a:t>If you re-assign a different value to an existing variable, the new value overwrites the old value.</a:t>
            </a:r>
          </a:p>
          <a:p>
            <a:pPr marL="0" indent="0">
              <a:buNone/>
            </a:pPr>
            <a:endParaRPr lang="en-GB" dirty="0" smtClean="0"/>
          </a:p>
          <a:p>
            <a:endParaRPr lang="en-GB" dirty="0" smtClean="0"/>
          </a:p>
          <a:p>
            <a:endParaRPr lang="en-GB" dirty="0" smtClean="0"/>
          </a:p>
        </p:txBody>
      </p:sp>
      <p:sp>
        <p:nvSpPr>
          <p:cNvPr id="4" name="Rectangle 3"/>
          <p:cNvSpPr/>
          <p:nvPr/>
        </p:nvSpPr>
        <p:spPr>
          <a:xfrm>
            <a:off x="2411760" y="2276872"/>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nb-NO" dirty="0" smtClean="0"/>
              <a:t>&gt;&gt;&gt; x = 4</a:t>
            </a:r>
          </a:p>
          <a:p>
            <a:r>
              <a:rPr lang="nb-NO" dirty="0" smtClean="0"/>
              <a:t>&gt;&gt;&gt; x</a:t>
            </a:r>
          </a:p>
          <a:p>
            <a:r>
              <a:rPr lang="nb-NO" dirty="0" smtClean="0"/>
              <a:t>4</a:t>
            </a:r>
          </a:p>
          <a:p>
            <a:r>
              <a:rPr lang="nb-NO" dirty="0" smtClean="0"/>
              <a:t>&gt;&gt;&gt; x = 'hello'</a:t>
            </a:r>
          </a:p>
          <a:p>
            <a:r>
              <a:rPr lang="nb-NO" dirty="0" smtClean="0"/>
              <a:t>&gt;&gt;&gt; x</a:t>
            </a:r>
          </a:p>
          <a:p>
            <a:r>
              <a:rPr lang="nb-NO" dirty="0" smtClean="0"/>
              <a:t>'hello'</a:t>
            </a:r>
            <a:endParaRPr lang="nb-NO" dirty="0"/>
          </a:p>
        </p:txBody>
      </p:sp>
      <p:sp>
        <p:nvSpPr>
          <p:cNvPr id="5" name="Rectangle 4"/>
          <p:cNvSpPr/>
          <p:nvPr/>
        </p:nvSpPr>
        <p:spPr>
          <a:xfrm>
            <a:off x="2404312" y="4446722"/>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pt-BR" dirty="0" smtClean="0"/>
              <a:t>&gt;&gt;&gt; a, b = 1, 2</a:t>
            </a:r>
          </a:p>
          <a:p>
            <a:r>
              <a:rPr lang="pt-BR" dirty="0" smtClean="0"/>
              <a:t>&gt;&gt;&gt; a</a:t>
            </a:r>
          </a:p>
          <a:p>
            <a:r>
              <a:rPr lang="pt-BR" dirty="0" smtClean="0"/>
              <a:t>1</a:t>
            </a:r>
          </a:p>
          <a:p>
            <a:r>
              <a:rPr lang="pt-BR" dirty="0" smtClean="0"/>
              <a:t>&gt;&gt;&gt; b</a:t>
            </a:r>
          </a:p>
          <a:p>
            <a:r>
              <a:rPr lang="pt-BR" dirty="0" smtClean="0"/>
              <a:t>2</a:t>
            </a:r>
          </a:p>
          <a:p>
            <a:r>
              <a:rPr lang="pt-BR" dirty="0" smtClean="0"/>
              <a:t>&gt;&gt;&gt; a + b</a:t>
            </a:r>
          </a:p>
          <a:p>
            <a:r>
              <a:rPr lang="pt-BR" dirty="0" smtClean="0"/>
              <a:t>3</a:t>
            </a:r>
            <a:endParaRPr lang="pt-BR" dirty="0"/>
          </a:p>
        </p:txBody>
      </p:sp>
      <p:sp>
        <p:nvSpPr>
          <p:cNvPr id="7" name="Content Placeholder 2"/>
          <p:cNvSpPr txBox="1">
            <a:spLocks/>
          </p:cNvSpPr>
          <p:nvPr/>
        </p:nvSpPr>
        <p:spPr>
          <a:xfrm>
            <a:off x="575512" y="4027600"/>
            <a:ext cx="8229600" cy="38429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It is possible to do multiple assignments at once.</a:t>
            </a:r>
          </a:p>
          <a:p>
            <a:endParaRPr lang="en-GB" dirty="0"/>
          </a:p>
        </p:txBody>
      </p:sp>
    </p:spTree>
    <p:extLst>
      <p:ext uri="{BB962C8B-B14F-4D97-AF65-F5344CB8AC3E}">
        <p14:creationId xmlns:p14="http://schemas.microsoft.com/office/powerpoint/2010/main" val="31135081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a:t>
            </a:r>
            <a:endParaRPr lang="en-GB" dirty="0"/>
          </a:p>
        </p:txBody>
      </p:sp>
      <p:sp>
        <p:nvSpPr>
          <p:cNvPr id="3" name="Content Placeholder 2"/>
          <p:cNvSpPr>
            <a:spLocks noGrp="1"/>
          </p:cNvSpPr>
          <p:nvPr>
            <p:ph idx="1"/>
          </p:nvPr>
        </p:nvSpPr>
        <p:spPr>
          <a:xfrm>
            <a:off x="457200" y="1600201"/>
            <a:ext cx="8229600" cy="1252736"/>
          </a:xfrm>
        </p:spPr>
        <p:txBody>
          <a:bodyPr>
            <a:normAutofit fontScale="92500" lnSpcReduction="20000"/>
          </a:bodyPr>
          <a:lstStyle/>
          <a:p>
            <a:r>
              <a:rPr lang="en-GB" dirty="0" smtClean="0"/>
              <a:t>Just like lists, the existence of an element can be checked using the </a:t>
            </a:r>
            <a:r>
              <a:rPr lang="en-GB" b="1" dirty="0" smtClean="0"/>
              <a:t>in</a:t>
            </a:r>
            <a:r>
              <a:rPr lang="en-GB" dirty="0" smtClean="0"/>
              <a:t> operator. However, this operation is faster in sets compared to lists.</a:t>
            </a:r>
          </a:p>
          <a:p>
            <a:endParaRPr lang="en-GB" dirty="0" smtClean="0"/>
          </a:p>
        </p:txBody>
      </p:sp>
      <p:sp>
        <p:nvSpPr>
          <p:cNvPr id="4" name="Rectangle 3"/>
          <p:cNvSpPr/>
          <p:nvPr/>
        </p:nvSpPr>
        <p:spPr>
          <a:xfrm>
            <a:off x="2267744" y="4005064"/>
            <a:ext cx="2880320"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x = </a:t>
            </a:r>
            <a:r>
              <a:rPr lang="en-GB" dirty="0"/>
              <a:t>{</a:t>
            </a:r>
            <a:r>
              <a:rPr lang="en-GB" dirty="0" smtClean="0"/>
              <a:t>1, 2, 3}</a:t>
            </a:r>
            <a:endParaRPr lang="en-GB" dirty="0"/>
          </a:p>
          <a:p>
            <a:r>
              <a:rPr lang="en-GB" dirty="0" smtClean="0"/>
              <a:t>print(1 in x)</a:t>
            </a:r>
          </a:p>
          <a:p>
            <a:r>
              <a:rPr lang="en-GB" dirty="0" smtClean="0"/>
              <a:t>print(5 in x)</a:t>
            </a:r>
          </a:p>
        </p:txBody>
      </p:sp>
      <p:sp>
        <p:nvSpPr>
          <p:cNvPr id="5" name="TextBox 4"/>
          <p:cNvSpPr txBox="1"/>
          <p:nvPr/>
        </p:nvSpPr>
        <p:spPr>
          <a:xfrm>
            <a:off x="5652120" y="4005064"/>
            <a:ext cx="652936" cy="92333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endParaRPr lang="pt-BR" dirty="0" smtClean="0"/>
          </a:p>
          <a:p>
            <a:r>
              <a:rPr lang="pt-BR" dirty="0" smtClean="0"/>
              <a:t>True</a:t>
            </a:r>
          </a:p>
          <a:p>
            <a:r>
              <a:rPr lang="pt-BR" dirty="0" smtClean="0"/>
              <a:t>False</a:t>
            </a:r>
            <a:endParaRPr lang="pt-BR" dirty="0"/>
          </a:p>
        </p:txBody>
      </p:sp>
    </p:spTree>
    <p:extLst>
      <p:ext uri="{BB962C8B-B14F-4D97-AF65-F5344CB8AC3E}">
        <p14:creationId xmlns:p14="http://schemas.microsoft.com/office/powerpoint/2010/main" val="29879376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Strings</a:t>
            </a:r>
            <a:endParaRPr lang="en-GB" dirty="0"/>
          </a:p>
        </p:txBody>
      </p:sp>
      <p:sp>
        <p:nvSpPr>
          <p:cNvPr id="3" name="Content Placeholder 2"/>
          <p:cNvSpPr>
            <a:spLocks noGrp="1"/>
          </p:cNvSpPr>
          <p:nvPr>
            <p:ph idx="1"/>
          </p:nvPr>
        </p:nvSpPr>
        <p:spPr>
          <a:xfrm>
            <a:off x="457200" y="1600200"/>
            <a:ext cx="8229600" cy="2908919"/>
          </a:xfrm>
        </p:spPr>
        <p:txBody>
          <a:bodyPr>
            <a:normAutofit fontScale="92500" lnSpcReduction="10000"/>
          </a:bodyPr>
          <a:lstStyle/>
          <a:p>
            <a:r>
              <a:rPr lang="en-GB" dirty="0" smtClean="0"/>
              <a:t>A Sequence of Characters. String literals may be represented by enclosing characters in '…' or "…" – but you cannot mix.</a:t>
            </a:r>
          </a:p>
          <a:p>
            <a:r>
              <a:rPr lang="en-GB" dirty="0" smtClean="0"/>
              <a:t>Strings also behave like lists in many ways. The length of a string can be found using the built-in function </a:t>
            </a:r>
            <a:r>
              <a:rPr lang="en-GB" dirty="0" err="1" smtClean="0"/>
              <a:t>len</a:t>
            </a:r>
            <a:r>
              <a:rPr lang="en-GB" dirty="0" smtClean="0"/>
              <a:t>().</a:t>
            </a:r>
          </a:p>
          <a:p>
            <a:endParaRPr lang="en-GB" dirty="0" smtClean="0"/>
          </a:p>
        </p:txBody>
      </p:sp>
      <p:sp>
        <p:nvSpPr>
          <p:cNvPr id="4" name="Rectangle 3"/>
          <p:cNvSpPr/>
          <p:nvPr/>
        </p:nvSpPr>
        <p:spPr>
          <a:xfrm>
            <a:off x="2843808" y="5013176"/>
            <a:ext cx="3294112"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a:t>
            </a:r>
            <a:r>
              <a:rPr lang="en-GB" dirty="0" err="1" smtClean="0"/>
              <a:t>len</a:t>
            </a:r>
            <a:r>
              <a:rPr lang="en-GB" dirty="0" smtClean="0"/>
              <a:t>("</a:t>
            </a:r>
            <a:r>
              <a:rPr lang="en-GB" dirty="0" err="1" smtClean="0"/>
              <a:t>abrakadabra</a:t>
            </a:r>
            <a:r>
              <a:rPr lang="en-GB" dirty="0" smtClean="0"/>
              <a:t>")</a:t>
            </a:r>
          </a:p>
          <a:p>
            <a:r>
              <a:rPr lang="en-GB" dirty="0" smtClean="0"/>
              <a:t>11</a:t>
            </a:r>
            <a:endParaRPr lang="en-GB" dirty="0"/>
          </a:p>
        </p:txBody>
      </p:sp>
    </p:spTree>
    <p:extLst>
      <p:ext uri="{BB962C8B-B14F-4D97-AF65-F5344CB8AC3E}">
        <p14:creationId xmlns:p14="http://schemas.microsoft.com/office/powerpoint/2010/main" val="7528086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Indexing and Slicing</a:t>
            </a:r>
            <a:endParaRPr lang="en-GB" dirty="0"/>
          </a:p>
        </p:txBody>
      </p:sp>
      <p:sp>
        <p:nvSpPr>
          <p:cNvPr id="3" name="Content Placeholder 2"/>
          <p:cNvSpPr>
            <a:spLocks noGrp="1"/>
          </p:cNvSpPr>
          <p:nvPr>
            <p:ph idx="1"/>
          </p:nvPr>
        </p:nvSpPr>
        <p:spPr>
          <a:xfrm>
            <a:off x="457200" y="1600200"/>
            <a:ext cx="2746648" cy="1972815"/>
          </a:xfrm>
        </p:spPr>
        <p:txBody>
          <a:bodyPr>
            <a:normAutofit fontScale="85000" lnSpcReduction="10000"/>
          </a:bodyPr>
          <a:lstStyle/>
          <a:p>
            <a:r>
              <a:rPr lang="en-GB" dirty="0" smtClean="0"/>
              <a:t>Indexing and slicing on strings behave similar to that on lists:</a:t>
            </a:r>
          </a:p>
          <a:p>
            <a:endParaRPr lang="en-GB" dirty="0" smtClean="0"/>
          </a:p>
        </p:txBody>
      </p:sp>
      <p:sp>
        <p:nvSpPr>
          <p:cNvPr id="4" name="Rectangle 3"/>
          <p:cNvSpPr/>
          <p:nvPr/>
        </p:nvSpPr>
        <p:spPr>
          <a:xfrm>
            <a:off x="3563888" y="1628800"/>
            <a:ext cx="4572000" cy="4801314"/>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a:t>
            </a:r>
            <a:r>
              <a:rPr lang="en-GB" dirty="0" err="1" smtClean="0"/>
              <a:t>helloworld</a:t>
            </a:r>
            <a:r>
              <a:rPr lang="en-GB" dirty="0" smtClean="0"/>
              <a:t>"</a:t>
            </a:r>
          </a:p>
          <a:p>
            <a:r>
              <a:rPr lang="en-GB" dirty="0" smtClean="0"/>
              <a:t>&gt;&gt;&gt; a[1]</a:t>
            </a:r>
          </a:p>
          <a:p>
            <a:r>
              <a:rPr lang="en-GB" dirty="0" smtClean="0"/>
              <a:t>'e'</a:t>
            </a:r>
          </a:p>
          <a:p>
            <a:r>
              <a:rPr lang="en-GB" dirty="0" smtClean="0"/>
              <a:t>&gt;&gt;&gt; a[-2]</a:t>
            </a:r>
          </a:p>
          <a:p>
            <a:r>
              <a:rPr lang="en-GB" dirty="0" smtClean="0"/>
              <a:t>'l'</a:t>
            </a:r>
          </a:p>
          <a:p>
            <a:r>
              <a:rPr lang="en-GB" dirty="0" smtClean="0"/>
              <a:t>&gt;&gt;&gt; a[1:5]</a:t>
            </a:r>
          </a:p>
          <a:p>
            <a:r>
              <a:rPr lang="en-GB" dirty="0" smtClean="0"/>
              <a:t>"</a:t>
            </a:r>
            <a:r>
              <a:rPr lang="en-GB" dirty="0" err="1" smtClean="0"/>
              <a:t>ello</a:t>
            </a:r>
            <a:r>
              <a:rPr lang="en-GB" dirty="0" smtClean="0"/>
              <a:t>"</a:t>
            </a:r>
          </a:p>
          <a:p>
            <a:r>
              <a:rPr lang="en-GB" dirty="0" smtClean="0"/>
              <a:t>&gt;&gt;&gt; a[:5]</a:t>
            </a:r>
          </a:p>
          <a:p>
            <a:r>
              <a:rPr lang="en-GB" dirty="0" smtClean="0"/>
              <a:t>"hello"</a:t>
            </a:r>
          </a:p>
          <a:p>
            <a:r>
              <a:rPr lang="en-GB" dirty="0" smtClean="0"/>
              <a:t>&gt;&gt;&gt; a[5:]</a:t>
            </a:r>
          </a:p>
          <a:p>
            <a:r>
              <a:rPr lang="en-GB" dirty="0" smtClean="0"/>
              <a:t>"world"</a:t>
            </a:r>
          </a:p>
          <a:p>
            <a:r>
              <a:rPr lang="en-GB" dirty="0" smtClean="0"/>
              <a:t>&gt;&gt;&gt; a[-2:]</a:t>
            </a:r>
          </a:p>
          <a:p>
            <a:r>
              <a:rPr lang="en-GB" dirty="0" smtClean="0"/>
              <a:t>'</a:t>
            </a:r>
            <a:r>
              <a:rPr lang="en-GB" dirty="0" err="1" smtClean="0"/>
              <a:t>ld</a:t>
            </a:r>
            <a:r>
              <a:rPr lang="en-GB" dirty="0" smtClean="0"/>
              <a:t>'</a:t>
            </a:r>
          </a:p>
          <a:p>
            <a:r>
              <a:rPr lang="en-GB" dirty="0" smtClean="0"/>
              <a:t>&gt;&gt;&gt; a[:-2]</a:t>
            </a:r>
          </a:p>
          <a:p>
            <a:r>
              <a:rPr lang="en-GB" dirty="0" smtClean="0"/>
              <a:t>'</a:t>
            </a:r>
            <a:r>
              <a:rPr lang="en-GB" dirty="0" err="1" smtClean="0"/>
              <a:t>hellowor</a:t>
            </a:r>
            <a:r>
              <a:rPr lang="en-GB" dirty="0" smtClean="0"/>
              <a:t>'</a:t>
            </a:r>
          </a:p>
          <a:p>
            <a:r>
              <a:rPr lang="en-GB" dirty="0" smtClean="0"/>
              <a:t>&gt;&gt;&gt; a[::-1]</a:t>
            </a:r>
          </a:p>
          <a:p>
            <a:r>
              <a:rPr lang="en-GB" dirty="0" smtClean="0"/>
              <a:t>'</a:t>
            </a:r>
            <a:r>
              <a:rPr lang="en-GB" dirty="0" err="1" smtClean="0"/>
              <a:t>dlrowolleh</a:t>
            </a:r>
            <a:r>
              <a:rPr lang="en-GB" dirty="0" smtClean="0"/>
              <a:t>'</a:t>
            </a:r>
            <a:endParaRPr lang="en-GB" dirty="0"/>
          </a:p>
        </p:txBody>
      </p:sp>
    </p:spTree>
    <p:extLst>
      <p:ext uri="{BB962C8B-B14F-4D97-AF65-F5344CB8AC3E}">
        <p14:creationId xmlns:p14="http://schemas.microsoft.com/office/powerpoint/2010/main" val="3787785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Substrings</a:t>
            </a:r>
            <a:endParaRPr lang="en-GB" dirty="0"/>
          </a:p>
        </p:txBody>
      </p:sp>
      <p:sp>
        <p:nvSpPr>
          <p:cNvPr id="3" name="Content Placeholder 2"/>
          <p:cNvSpPr>
            <a:spLocks noGrp="1"/>
          </p:cNvSpPr>
          <p:nvPr>
            <p:ph idx="1"/>
          </p:nvPr>
        </p:nvSpPr>
        <p:spPr>
          <a:xfrm>
            <a:off x="457200" y="1600201"/>
            <a:ext cx="8229600" cy="820688"/>
          </a:xfrm>
        </p:spPr>
        <p:txBody>
          <a:bodyPr>
            <a:normAutofit fontScale="85000" lnSpcReduction="20000"/>
          </a:bodyPr>
          <a:lstStyle/>
          <a:p>
            <a:r>
              <a:rPr lang="en-GB" dirty="0" smtClean="0"/>
              <a:t>The in operator can be used to check if a string is present in another string.</a:t>
            </a:r>
          </a:p>
          <a:p>
            <a:endParaRPr lang="en-GB" dirty="0" smtClean="0"/>
          </a:p>
        </p:txBody>
      </p:sp>
      <p:sp>
        <p:nvSpPr>
          <p:cNvPr id="4" name="Rectangle 3"/>
          <p:cNvSpPr/>
          <p:nvPr/>
        </p:nvSpPr>
        <p:spPr>
          <a:xfrm>
            <a:off x="2286000" y="2551837"/>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'hell' in 'hello'</a:t>
            </a:r>
          </a:p>
          <a:p>
            <a:r>
              <a:rPr lang="en-GB" dirty="0" smtClean="0"/>
              <a:t>True</a:t>
            </a:r>
          </a:p>
          <a:p>
            <a:r>
              <a:rPr lang="en-GB" dirty="0" smtClean="0"/>
              <a:t>&gt;&gt;&gt; 'full' in 'hello'</a:t>
            </a:r>
          </a:p>
          <a:p>
            <a:r>
              <a:rPr lang="en-GB" dirty="0" smtClean="0"/>
              <a:t>False</a:t>
            </a:r>
          </a:p>
          <a:p>
            <a:r>
              <a:rPr lang="en-GB" dirty="0" smtClean="0"/>
              <a:t>&gt;&gt;&gt; 'el' in 'hello'</a:t>
            </a:r>
          </a:p>
          <a:p>
            <a:r>
              <a:rPr lang="en-GB" dirty="0" smtClean="0"/>
              <a:t>True</a:t>
            </a:r>
            <a:endParaRPr lang="en-GB" dirty="0"/>
          </a:p>
        </p:txBody>
      </p:sp>
    </p:spTree>
    <p:extLst>
      <p:ext uri="{BB962C8B-B14F-4D97-AF65-F5344CB8AC3E}">
        <p14:creationId xmlns:p14="http://schemas.microsoft.com/office/powerpoint/2010/main" val="357895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plit() and join()</a:t>
            </a:r>
            <a:endParaRPr lang="en-GB" dirty="0"/>
          </a:p>
        </p:txBody>
      </p:sp>
      <p:sp>
        <p:nvSpPr>
          <p:cNvPr id="3" name="Content Placeholder 2"/>
          <p:cNvSpPr>
            <a:spLocks noGrp="1"/>
          </p:cNvSpPr>
          <p:nvPr>
            <p:ph idx="1"/>
          </p:nvPr>
        </p:nvSpPr>
        <p:spPr>
          <a:xfrm>
            <a:off x="457200" y="1600201"/>
            <a:ext cx="8229600" cy="1900808"/>
          </a:xfrm>
        </p:spPr>
        <p:txBody>
          <a:bodyPr>
            <a:normAutofit fontScale="77500" lnSpcReduction="20000"/>
          </a:bodyPr>
          <a:lstStyle/>
          <a:p>
            <a:r>
              <a:rPr lang="en-GB" dirty="0" smtClean="0"/>
              <a:t>The split method splits a string using a delimiter. If no delimiter is specified, it uses any whitespace character as </a:t>
            </a:r>
            <a:r>
              <a:rPr lang="en-GB" dirty="0" err="1" smtClean="0"/>
              <a:t>adelimiter</a:t>
            </a:r>
            <a:r>
              <a:rPr lang="en-GB" dirty="0" smtClean="0"/>
              <a:t>.</a:t>
            </a:r>
          </a:p>
          <a:p>
            <a:endParaRPr lang="en-GB" dirty="0" smtClean="0"/>
          </a:p>
          <a:p>
            <a:r>
              <a:rPr lang="en-GB" dirty="0" smtClean="0"/>
              <a:t>The join method joins a list of strings.</a:t>
            </a:r>
          </a:p>
          <a:p>
            <a:endParaRPr lang="en-GB" dirty="0" smtClean="0"/>
          </a:p>
        </p:txBody>
      </p:sp>
      <p:sp>
        <p:nvSpPr>
          <p:cNvPr id="4" name="Rectangle 3"/>
          <p:cNvSpPr/>
          <p:nvPr/>
        </p:nvSpPr>
        <p:spPr>
          <a:xfrm>
            <a:off x="899592" y="4437112"/>
            <a:ext cx="3240360" cy="120032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"hello </a:t>
            </a:r>
            <a:r>
              <a:rPr lang="en-GB" dirty="0" err="1" smtClean="0"/>
              <a:t>world".split</a:t>
            </a:r>
            <a:r>
              <a:rPr lang="en-GB" dirty="0" smtClean="0"/>
              <a:t>()</a:t>
            </a:r>
          </a:p>
          <a:p>
            <a:r>
              <a:rPr lang="en-GB" dirty="0" smtClean="0"/>
              <a:t>['hello', 'world']</a:t>
            </a:r>
          </a:p>
          <a:p>
            <a:r>
              <a:rPr lang="en-GB" dirty="0" smtClean="0"/>
              <a:t>&gt;&gt;&gt; "</a:t>
            </a:r>
            <a:r>
              <a:rPr lang="en-GB" dirty="0" err="1" smtClean="0"/>
              <a:t>a,b,c".split</a:t>
            </a:r>
            <a:r>
              <a:rPr lang="en-GB" dirty="0" smtClean="0"/>
              <a:t>(',')</a:t>
            </a:r>
          </a:p>
          <a:p>
            <a:r>
              <a:rPr lang="en-GB" dirty="0" smtClean="0"/>
              <a:t>['a', 'b', 'c']</a:t>
            </a:r>
            <a:endParaRPr lang="en-GB" dirty="0"/>
          </a:p>
        </p:txBody>
      </p:sp>
      <p:sp>
        <p:nvSpPr>
          <p:cNvPr id="5" name="Rectangle 4"/>
          <p:cNvSpPr/>
          <p:nvPr/>
        </p:nvSpPr>
        <p:spPr>
          <a:xfrm>
            <a:off x="5076056" y="4365104"/>
            <a:ext cx="2934072"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 ".join(['hello', 'world'])</a:t>
            </a:r>
          </a:p>
          <a:p>
            <a:r>
              <a:rPr lang="en-GB" dirty="0" smtClean="0"/>
              <a:t>'hello world'</a:t>
            </a:r>
          </a:p>
          <a:p>
            <a:r>
              <a:rPr lang="en-GB" dirty="0" smtClean="0"/>
              <a:t>&gt;&gt;&gt; ','.join(['a', 'b', 'c'])</a:t>
            </a:r>
            <a:endParaRPr lang="en-GB" dirty="0"/>
          </a:p>
        </p:txBody>
      </p:sp>
    </p:spTree>
    <p:extLst>
      <p:ext uri="{BB962C8B-B14F-4D97-AF65-F5344CB8AC3E}">
        <p14:creationId xmlns:p14="http://schemas.microsoft.com/office/powerpoint/2010/main" val="3764405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t>
            </a:r>
            <a:r>
              <a:rPr lang="en-GB" dirty="0" smtClean="0"/>
              <a:t>pper() and lower()</a:t>
            </a:r>
            <a:endParaRPr lang="en-GB" dirty="0"/>
          </a:p>
        </p:txBody>
      </p:sp>
      <p:sp>
        <p:nvSpPr>
          <p:cNvPr id="3" name="Content Placeholder 2"/>
          <p:cNvSpPr>
            <a:spLocks noGrp="1"/>
          </p:cNvSpPr>
          <p:nvPr>
            <p:ph idx="1"/>
          </p:nvPr>
        </p:nvSpPr>
        <p:spPr/>
        <p:txBody>
          <a:bodyPr>
            <a:normAutofit fontScale="77500" lnSpcReduction="20000"/>
          </a:bodyPr>
          <a:lstStyle/>
          <a:p>
            <a:r>
              <a:rPr lang="en-GB" dirty="0" err="1" smtClean="0"/>
              <a:t>str.upper</a:t>
            </a:r>
            <a:r>
              <a:rPr lang="en-GB" dirty="0" smtClean="0"/>
              <a:t>()</a:t>
            </a:r>
          </a:p>
          <a:p>
            <a:pPr lvl="1"/>
            <a:r>
              <a:rPr lang="en-GB" dirty="0" smtClean="0">
                <a:effectLst/>
              </a:rPr>
              <a:t>Return a copy of the string with characters converted to uppercase.</a:t>
            </a:r>
          </a:p>
          <a:p>
            <a:r>
              <a:rPr lang="en-GB" dirty="0" err="1" smtClean="0"/>
              <a:t>str.lower</a:t>
            </a:r>
            <a:r>
              <a:rPr lang="en-GB" dirty="0" smtClean="0"/>
              <a:t>()</a:t>
            </a:r>
          </a:p>
          <a:p>
            <a:pPr lvl="1"/>
            <a:r>
              <a:rPr lang="en-GB" dirty="0" smtClean="0">
                <a:effectLst/>
              </a:rPr>
              <a:t>Return a copy of the string with characters converted to lowercase.</a:t>
            </a:r>
          </a:p>
          <a:p>
            <a:r>
              <a:rPr lang="en-GB" dirty="0" err="1" smtClean="0"/>
              <a:t>str.replace</a:t>
            </a:r>
            <a:r>
              <a:rPr lang="en-GB" dirty="0" smtClean="0"/>
              <a:t>(</a:t>
            </a:r>
            <a:r>
              <a:rPr lang="en-GB" i="1" dirty="0" smtClean="0"/>
              <a:t>old</a:t>
            </a:r>
            <a:r>
              <a:rPr lang="en-GB" dirty="0" smtClean="0"/>
              <a:t>, </a:t>
            </a:r>
            <a:r>
              <a:rPr lang="en-GB" i="1" dirty="0" smtClean="0"/>
              <a:t>new</a:t>
            </a:r>
            <a:r>
              <a:rPr lang="en-GB" dirty="0" smtClean="0">
                <a:effectLst/>
              </a:rPr>
              <a:t>[</a:t>
            </a:r>
            <a:r>
              <a:rPr lang="en-GB" dirty="0" smtClean="0"/>
              <a:t>, </a:t>
            </a:r>
            <a:r>
              <a:rPr lang="en-GB" i="1" dirty="0" smtClean="0"/>
              <a:t>count</a:t>
            </a:r>
            <a:r>
              <a:rPr lang="en-GB" dirty="0" smtClean="0">
                <a:effectLst/>
              </a:rPr>
              <a:t>]</a:t>
            </a:r>
            <a:r>
              <a:rPr lang="en-GB" dirty="0" smtClean="0"/>
              <a:t>)</a:t>
            </a:r>
          </a:p>
          <a:p>
            <a:pPr lvl="1"/>
            <a:r>
              <a:rPr lang="en-GB" dirty="0" smtClean="0">
                <a:effectLst/>
              </a:rPr>
              <a:t>Return a copy of the string with all substrings </a:t>
            </a:r>
            <a:r>
              <a:rPr lang="en-GB" i="1" dirty="0" smtClean="0">
                <a:effectLst/>
              </a:rPr>
              <a:t>old</a:t>
            </a:r>
            <a:r>
              <a:rPr lang="en-GB" dirty="0" smtClean="0">
                <a:effectLst/>
              </a:rPr>
              <a:t> replaced by </a:t>
            </a:r>
            <a:r>
              <a:rPr lang="en-GB" i="1" dirty="0" smtClean="0">
                <a:effectLst/>
              </a:rPr>
              <a:t>new</a:t>
            </a:r>
            <a:r>
              <a:rPr lang="en-GB" dirty="0" smtClean="0">
                <a:effectLst/>
              </a:rPr>
              <a:t>. </a:t>
            </a:r>
          </a:p>
          <a:p>
            <a:r>
              <a:rPr lang="en-GB" dirty="0" err="1" smtClean="0"/>
              <a:t>unicode.isdecimal</a:t>
            </a:r>
            <a:r>
              <a:rPr lang="en-GB" dirty="0" smtClean="0"/>
              <a:t>()</a:t>
            </a:r>
          </a:p>
          <a:p>
            <a:pPr lvl="1"/>
            <a:r>
              <a:rPr lang="en-GB" dirty="0" smtClean="0">
                <a:effectLst/>
              </a:rPr>
              <a:t>Return True if there are only decimal characters in S, False otherwise. Decimal characters include digits, and other characters that can be used to form decimal numbers.</a:t>
            </a:r>
          </a:p>
          <a:p>
            <a:endParaRPr lang="en-GB" dirty="0"/>
          </a:p>
        </p:txBody>
      </p:sp>
      <p:sp>
        <p:nvSpPr>
          <p:cNvPr id="4" name="TextBox 3"/>
          <p:cNvSpPr txBox="1"/>
          <p:nvPr/>
        </p:nvSpPr>
        <p:spPr>
          <a:xfrm>
            <a:off x="2555776" y="6052646"/>
            <a:ext cx="4264309"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GB" dirty="0" smtClean="0"/>
              <a:t>THERE ARE MANY MORE STRING METHODS</a:t>
            </a:r>
            <a:endParaRPr lang="en-GB" dirty="0"/>
          </a:p>
        </p:txBody>
      </p:sp>
    </p:spTree>
    <p:extLst>
      <p:ext uri="{BB962C8B-B14F-4D97-AF65-F5344CB8AC3E}">
        <p14:creationId xmlns:p14="http://schemas.microsoft.com/office/powerpoint/2010/main" val="15610062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trip()</a:t>
            </a:r>
            <a:endParaRPr lang="en-GB" dirty="0"/>
          </a:p>
        </p:txBody>
      </p:sp>
      <p:sp>
        <p:nvSpPr>
          <p:cNvPr id="3" name="Content Placeholder 2"/>
          <p:cNvSpPr>
            <a:spLocks noGrp="1"/>
          </p:cNvSpPr>
          <p:nvPr>
            <p:ph idx="1"/>
          </p:nvPr>
        </p:nvSpPr>
        <p:spPr>
          <a:xfrm>
            <a:off x="457200" y="1600201"/>
            <a:ext cx="8229600" cy="2188840"/>
          </a:xfrm>
        </p:spPr>
        <p:txBody>
          <a:bodyPr>
            <a:normAutofit fontScale="92500" lnSpcReduction="10000"/>
          </a:bodyPr>
          <a:lstStyle/>
          <a:p>
            <a:r>
              <a:rPr lang="en-GB" dirty="0" smtClean="0"/>
              <a:t>The strip method returns a copy of the given string with leading and trailing whitespace removed. Optionally a string can be passed as argument to remove characters from that string instead of whitespace.</a:t>
            </a:r>
          </a:p>
          <a:p>
            <a:endParaRPr lang="en-GB" dirty="0" smtClean="0"/>
          </a:p>
        </p:txBody>
      </p:sp>
      <p:sp>
        <p:nvSpPr>
          <p:cNvPr id="4" name="Rectangle 3"/>
          <p:cNvSpPr/>
          <p:nvPr/>
        </p:nvSpPr>
        <p:spPr>
          <a:xfrm>
            <a:off x="2411760" y="4293096"/>
            <a:ext cx="4572000" cy="1200329"/>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 hello world\</a:t>
            </a:r>
            <a:r>
              <a:rPr lang="en-GB" dirty="0" err="1" smtClean="0"/>
              <a:t>n'.strip</a:t>
            </a:r>
            <a:r>
              <a:rPr lang="en-GB" dirty="0" smtClean="0"/>
              <a:t>()</a:t>
            </a:r>
          </a:p>
          <a:p>
            <a:r>
              <a:rPr lang="en-GB" dirty="0" smtClean="0"/>
              <a:t>'hello world'</a:t>
            </a:r>
          </a:p>
          <a:p>
            <a:r>
              <a:rPr lang="en-GB" dirty="0" smtClean="0"/>
              <a:t>&gt;&gt;&gt; '</a:t>
            </a:r>
            <a:r>
              <a:rPr lang="en-GB" dirty="0" err="1" smtClean="0"/>
              <a:t>abcdefgh</a:t>
            </a:r>
            <a:r>
              <a:rPr lang="en-GB" dirty="0" smtClean="0"/>
              <a:t>'.strip('</a:t>
            </a:r>
            <a:r>
              <a:rPr lang="en-GB" dirty="0" err="1" smtClean="0"/>
              <a:t>abdh</a:t>
            </a:r>
            <a:r>
              <a:rPr lang="en-GB" dirty="0" smtClean="0"/>
              <a:t>')</a:t>
            </a:r>
          </a:p>
          <a:p>
            <a:r>
              <a:rPr lang="en-GB" dirty="0" smtClean="0"/>
              <a:t>'</a:t>
            </a:r>
            <a:r>
              <a:rPr lang="en-GB" dirty="0" err="1" smtClean="0"/>
              <a:t>cdefg</a:t>
            </a:r>
            <a:r>
              <a:rPr lang="en-GB" dirty="0" smtClean="0"/>
              <a:t>'</a:t>
            </a:r>
            <a:endParaRPr lang="en-GB" dirty="0"/>
          </a:p>
        </p:txBody>
      </p:sp>
    </p:spTree>
    <p:extLst>
      <p:ext uri="{BB962C8B-B14F-4D97-AF65-F5344CB8AC3E}">
        <p14:creationId xmlns:p14="http://schemas.microsoft.com/office/powerpoint/2010/main" val="18306513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a:t>
            </a:r>
            <a:endParaRPr lang="en-GB" dirty="0"/>
          </a:p>
        </p:txBody>
      </p:sp>
      <p:sp>
        <p:nvSpPr>
          <p:cNvPr id="3" name="Content Placeholder 2"/>
          <p:cNvSpPr>
            <a:spLocks noGrp="1"/>
          </p:cNvSpPr>
          <p:nvPr>
            <p:ph idx="1"/>
          </p:nvPr>
        </p:nvSpPr>
        <p:spPr>
          <a:xfrm>
            <a:off x="457200" y="1600201"/>
            <a:ext cx="8229600" cy="1972816"/>
          </a:xfrm>
        </p:spPr>
        <p:txBody>
          <a:bodyPr>
            <a:normAutofit fontScale="92500"/>
          </a:bodyPr>
          <a:lstStyle/>
          <a:p>
            <a:r>
              <a:rPr lang="en-GB" dirty="0" smtClean="0"/>
              <a:t>Python supports formatting values into strings. Although this can include very complicated expressions, the most basic usage is to insert values into a string with the %s placeholder.</a:t>
            </a:r>
          </a:p>
          <a:p>
            <a:endParaRPr lang="en-GB" dirty="0" smtClean="0"/>
          </a:p>
        </p:txBody>
      </p:sp>
      <p:sp>
        <p:nvSpPr>
          <p:cNvPr id="4" name="Rectangle 3"/>
          <p:cNvSpPr/>
          <p:nvPr/>
        </p:nvSpPr>
        <p:spPr>
          <a:xfrm>
            <a:off x="2251131" y="4221088"/>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'hello'</a:t>
            </a:r>
          </a:p>
          <a:p>
            <a:r>
              <a:rPr lang="en-GB" dirty="0" smtClean="0"/>
              <a:t>&gt;&gt;&gt; b = 'python'</a:t>
            </a:r>
          </a:p>
          <a:p>
            <a:r>
              <a:rPr lang="en-GB" dirty="0" smtClean="0"/>
              <a:t>&gt;&gt;&gt; "%s %s" % (a, b)</a:t>
            </a:r>
          </a:p>
          <a:p>
            <a:r>
              <a:rPr lang="en-GB" dirty="0" smtClean="0"/>
              <a:t>'hello python'</a:t>
            </a:r>
          </a:p>
          <a:p>
            <a:r>
              <a:rPr lang="en-GB" dirty="0" smtClean="0"/>
              <a:t>&gt;&gt;&gt; 'Chapter %d: %s' % (2, 'Data Structures')</a:t>
            </a:r>
          </a:p>
          <a:p>
            <a:r>
              <a:rPr lang="en-GB" dirty="0" smtClean="0"/>
              <a:t>'Chapter 2: Data Structures'</a:t>
            </a:r>
            <a:endParaRPr lang="en-GB" dirty="0"/>
          </a:p>
        </p:txBody>
      </p:sp>
    </p:spTree>
    <p:extLst>
      <p:ext uri="{BB962C8B-B14F-4D97-AF65-F5344CB8AC3E}">
        <p14:creationId xmlns:p14="http://schemas.microsoft.com/office/powerpoint/2010/main" val="9101250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S1</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smtClean="0"/>
              <a:t>Write </a:t>
            </a:r>
            <a:r>
              <a:rPr lang="en-GB" dirty="0"/>
              <a:t>a program to generate all </a:t>
            </a:r>
            <a:r>
              <a:rPr lang="en-GB" dirty="0" smtClean="0"/>
              <a:t>possible sentences of the form </a:t>
            </a:r>
            <a:r>
              <a:rPr lang="en-GB" i="1" dirty="0" smtClean="0"/>
              <a:t>subject verb object </a:t>
            </a:r>
            <a:r>
              <a:rPr lang="en-GB" dirty="0" smtClean="0"/>
              <a:t>where </a:t>
            </a:r>
            <a:r>
              <a:rPr lang="en-GB" dirty="0"/>
              <a:t>subject is in ["I", "You</a:t>
            </a:r>
            <a:r>
              <a:rPr lang="en-GB" dirty="0" smtClean="0"/>
              <a:t>"], verb </a:t>
            </a:r>
            <a:r>
              <a:rPr lang="en-GB" dirty="0"/>
              <a:t>is in </a:t>
            </a:r>
            <a:r>
              <a:rPr lang="en-GB" dirty="0" smtClean="0"/>
              <a:t>["Hate", </a:t>
            </a:r>
            <a:r>
              <a:rPr lang="en-GB" dirty="0"/>
              <a:t>"Love"] and the object is in </a:t>
            </a:r>
            <a:r>
              <a:rPr lang="en-GB" dirty="0" smtClean="0"/>
              <a:t>["</a:t>
            </a:r>
            <a:r>
              <a:rPr lang="en-GB" dirty="0" err="1" smtClean="0"/>
              <a:t>Darts","</a:t>
            </a:r>
            <a:r>
              <a:rPr lang="en-GB" dirty="0" err="1"/>
              <a:t>Football</a:t>
            </a:r>
            <a:r>
              <a:rPr lang="en-GB" dirty="0" err="1" smtClean="0"/>
              <a:t>","Rugby</a:t>
            </a:r>
            <a:r>
              <a:rPr lang="en-GB" dirty="0" smtClean="0"/>
              <a:t>"].</a:t>
            </a:r>
            <a:endParaRPr lang="en-GB" dirty="0"/>
          </a:p>
          <a:p>
            <a:r>
              <a:rPr lang="en-GB" dirty="0" smtClean="0"/>
              <a:t>Hints:</a:t>
            </a:r>
            <a:endParaRPr lang="en-GB" dirty="0"/>
          </a:p>
          <a:p>
            <a:pPr lvl="1"/>
            <a:r>
              <a:rPr lang="en-GB" dirty="0"/>
              <a:t>Use list[index] notation to get a element from a list</a:t>
            </a:r>
            <a:r>
              <a:rPr lang="en-GB" dirty="0" smtClean="0"/>
              <a:t>.</a:t>
            </a:r>
            <a:endParaRPr lang="en-GB" dirty="0"/>
          </a:p>
          <a:p>
            <a:pPr lvl="1"/>
            <a:r>
              <a:rPr lang="en-GB" dirty="0" smtClean="0"/>
              <a:t>You will need three nested loops</a:t>
            </a:r>
            <a:endParaRPr lang="en-GB" dirty="0"/>
          </a:p>
          <a:p>
            <a:endParaRPr lang="en-GB" dirty="0"/>
          </a:p>
        </p:txBody>
      </p:sp>
    </p:spTree>
    <p:extLst>
      <p:ext uri="{BB962C8B-B14F-4D97-AF65-F5344CB8AC3E}">
        <p14:creationId xmlns:p14="http://schemas.microsoft.com/office/powerpoint/2010/main" val="3394058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S2</a:t>
            </a:r>
            <a:endParaRPr lang="en-GB" dirty="0">
              <a:solidFill>
                <a:srgbClr val="FF0000"/>
              </a:solidFill>
            </a:endParaRPr>
          </a:p>
        </p:txBody>
      </p:sp>
      <p:sp>
        <p:nvSpPr>
          <p:cNvPr id="3" name="Content Placeholder 2"/>
          <p:cNvSpPr>
            <a:spLocks noGrp="1"/>
          </p:cNvSpPr>
          <p:nvPr>
            <p:ph idx="1"/>
          </p:nvPr>
        </p:nvSpPr>
        <p:spPr/>
        <p:txBody>
          <a:bodyPr/>
          <a:lstStyle/>
          <a:p>
            <a:r>
              <a:rPr lang="en-GB" dirty="0"/>
              <a:t>Write a Python program to check whether </a:t>
            </a:r>
            <a:r>
              <a:rPr lang="en-GB" dirty="0" smtClean="0"/>
              <a:t>a letter entered by the user is </a:t>
            </a:r>
            <a:r>
              <a:rPr lang="en-GB" dirty="0"/>
              <a:t>a vowel or consonant</a:t>
            </a:r>
            <a:r>
              <a:rPr lang="en-GB" dirty="0" smtClean="0"/>
              <a:t>.</a:t>
            </a:r>
            <a:r>
              <a:rPr lang="en-GB" dirty="0"/>
              <a:t/>
            </a:r>
            <a:br>
              <a:rPr lang="en-GB" dirty="0"/>
            </a:br>
            <a:r>
              <a:rPr lang="en-GB" i="1" dirty="0"/>
              <a:t>Expected Output</a:t>
            </a:r>
            <a:r>
              <a:rPr lang="en-GB" i="1" dirty="0" smtClean="0"/>
              <a:t>:</a:t>
            </a:r>
          </a:p>
          <a:p>
            <a:pPr lvl="1"/>
            <a:r>
              <a:rPr lang="en-GB" dirty="0"/>
              <a:t>Input a letter of the alphabet: </a:t>
            </a:r>
            <a:r>
              <a:rPr lang="en-GB" dirty="0" smtClean="0"/>
              <a:t>e </a:t>
            </a:r>
          </a:p>
          <a:p>
            <a:pPr lvl="1"/>
            <a:r>
              <a:rPr lang="en-GB" dirty="0"/>
              <a:t>e</a:t>
            </a:r>
            <a:r>
              <a:rPr lang="en-GB" dirty="0" smtClean="0"/>
              <a:t> </a:t>
            </a:r>
            <a:r>
              <a:rPr lang="en-GB" dirty="0"/>
              <a:t>is a </a:t>
            </a:r>
            <a:r>
              <a:rPr lang="en-GB" dirty="0" smtClean="0"/>
              <a:t>vowel.</a:t>
            </a:r>
            <a:endParaRPr lang="en-GB" dirty="0"/>
          </a:p>
        </p:txBody>
      </p:sp>
    </p:spTree>
    <p:extLst>
      <p:ext uri="{BB962C8B-B14F-4D97-AF65-F5344CB8AC3E}">
        <p14:creationId xmlns:p14="http://schemas.microsoft.com/office/powerpoint/2010/main" val="314684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Swapping</a:t>
            </a:r>
            <a:endParaRPr lang="en-GB" dirty="0"/>
          </a:p>
        </p:txBody>
      </p:sp>
      <p:sp>
        <p:nvSpPr>
          <p:cNvPr id="3" name="Content Placeholder 2"/>
          <p:cNvSpPr>
            <a:spLocks noGrp="1"/>
          </p:cNvSpPr>
          <p:nvPr>
            <p:ph idx="1"/>
          </p:nvPr>
        </p:nvSpPr>
        <p:spPr>
          <a:xfrm>
            <a:off x="457200" y="1600201"/>
            <a:ext cx="8229600" cy="2044824"/>
          </a:xfrm>
        </p:spPr>
        <p:txBody>
          <a:bodyPr>
            <a:normAutofit fontScale="92500" lnSpcReduction="20000"/>
          </a:bodyPr>
          <a:lstStyle/>
          <a:p>
            <a:r>
              <a:rPr lang="en-GB" dirty="0" smtClean="0"/>
              <a:t>Swapping values of 2 variables in python is very simple. When executing assignments, python evaluates the right hand side first and then assigns those values to the variables specified in the left hand side.</a:t>
            </a:r>
          </a:p>
          <a:p>
            <a:endParaRPr lang="en-GB" dirty="0" smtClean="0"/>
          </a:p>
          <a:p>
            <a:endParaRPr lang="en-GB" dirty="0"/>
          </a:p>
        </p:txBody>
      </p:sp>
      <p:sp>
        <p:nvSpPr>
          <p:cNvPr id="4" name="Rectangle 3"/>
          <p:cNvSpPr/>
          <p:nvPr/>
        </p:nvSpPr>
        <p:spPr>
          <a:xfrm>
            <a:off x="2286000" y="3933056"/>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pt-BR" dirty="0" smtClean="0"/>
              <a:t>&gt;&gt;&gt; a, b = 1, 2</a:t>
            </a:r>
          </a:p>
          <a:p>
            <a:r>
              <a:rPr lang="pt-BR" dirty="0" smtClean="0"/>
              <a:t>&gt;&gt;&gt; a, b = b, a</a:t>
            </a:r>
          </a:p>
          <a:p>
            <a:r>
              <a:rPr lang="pt-BR" dirty="0" smtClean="0"/>
              <a:t>&gt;&gt;&gt; a</a:t>
            </a:r>
          </a:p>
          <a:p>
            <a:r>
              <a:rPr lang="pt-BR" dirty="0" smtClean="0"/>
              <a:t>2</a:t>
            </a:r>
          </a:p>
          <a:p>
            <a:r>
              <a:rPr lang="pt-BR" dirty="0" smtClean="0"/>
              <a:t>&gt;&gt;&gt; b</a:t>
            </a:r>
          </a:p>
          <a:p>
            <a:r>
              <a:rPr lang="pt-BR" dirty="0" smtClean="0"/>
              <a:t>1</a:t>
            </a:r>
            <a:endParaRPr lang="pt-BR" dirty="0"/>
          </a:p>
        </p:txBody>
      </p:sp>
    </p:spTree>
    <p:extLst>
      <p:ext uri="{BB962C8B-B14F-4D97-AF65-F5344CB8AC3E}">
        <p14:creationId xmlns:p14="http://schemas.microsoft.com/office/powerpoint/2010/main" val="40136659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Dimensions</a:t>
            </a:r>
            <a:endParaRPr lang="en-GB" dirty="0"/>
          </a:p>
        </p:txBody>
      </p:sp>
      <p:sp>
        <p:nvSpPr>
          <p:cNvPr id="5" name="Rectangle 4"/>
          <p:cNvSpPr/>
          <p:nvPr/>
        </p:nvSpPr>
        <p:spPr>
          <a:xfrm>
            <a:off x="823496" y="1988840"/>
            <a:ext cx="7560840" cy="203132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pt-BR" dirty="0"/>
              <a:t>&gt;&gt;&gt; a=[[0]*5]*5</a:t>
            </a:r>
          </a:p>
          <a:p>
            <a:r>
              <a:rPr lang="pt-BR" dirty="0"/>
              <a:t>&gt;&gt;&gt; a</a:t>
            </a:r>
          </a:p>
          <a:p>
            <a:r>
              <a:rPr lang="pt-BR" dirty="0"/>
              <a:t>[[0, 0, 0, 0, 0], [0, 0, 0, 0, 0], [0, 0, 0, 0, 0], [0, 0, 0, 0, 0], [0, 0, 0, 0, 0]]</a:t>
            </a:r>
          </a:p>
          <a:p>
            <a:r>
              <a:rPr lang="pt-BR" dirty="0"/>
              <a:t>&gt;&gt;&gt; a[0][0]=3</a:t>
            </a:r>
          </a:p>
          <a:p>
            <a:r>
              <a:rPr lang="pt-BR" dirty="0"/>
              <a:t>&gt;&gt;&gt; a</a:t>
            </a:r>
          </a:p>
          <a:p>
            <a:r>
              <a:rPr lang="pt-BR" dirty="0"/>
              <a:t>[[3, 0, 0, 0, 0], [3, 0, 0, 0, 0], [3, 0, 0, 0, 0], [3, 0, 0, 0, 0], [3, 0, 0, 0, 0]]</a:t>
            </a:r>
          </a:p>
          <a:p>
            <a:r>
              <a:rPr lang="pt-BR" dirty="0"/>
              <a:t>&gt;&gt;&gt; </a:t>
            </a:r>
            <a:endParaRPr lang="en-GB" dirty="0"/>
          </a:p>
        </p:txBody>
      </p:sp>
      <p:sp>
        <p:nvSpPr>
          <p:cNvPr id="6" name="TextBox 5"/>
          <p:cNvSpPr txBox="1"/>
          <p:nvPr/>
        </p:nvSpPr>
        <p:spPr>
          <a:xfrm>
            <a:off x="899592" y="4581128"/>
            <a:ext cx="7533857" cy="923330"/>
          </a:xfrm>
          <a:prstGeom prst="rect">
            <a:avLst/>
          </a:prstGeom>
          <a:noFill/>
        </p:spPr>
        <p:txBody>
          <a:bodyPr wrap="none" rtlCol="0">
            <a:spAutoFit/>
          </a:bodyPr>
          <a:lstStyle/>
          <a:p>
            <a:r>
              <a:rPr lang="en-GB" dirty="0" smtClean="0"/>
              <a:t>The above represents an attempt to 'make' a 5*5 (Two dimensional) list </a:t>
            </a:r>
          </a:p>
          <a:p>
            <a:r>
              <a:rPr lang="en-GB" dirty="0" err="1" smtClean="0"/>
              <a:t>intialised</a:t>
            </a:r>
            <a:r>
              <a:rPr lang="en-GB" dirty="0" smtClean="0"/>
              <a:t> to 0. The problem lies in the fact that the second dimension is simply</a:t>
            </a:r>
          </a:p>
          <a:p>
            <a:r>
              <a:rPr lang="en-GB" dirty="0" smtClean="0"/>
              <a:t>a copy of a REFERENCE to the 1 dimensional list – and remains so!</a:t>
            </a:r>
            <a:endParaRPr lang="en-GB" dirty="0"/>
          </a:p>
        </p:txBody>
      </p:sp>
    </p:spTree>
    <p:extLst>
      <p:ext uri="{BB962C8B-B14F-4D97-AF65-F5344CB8AC3E}">
        <p14:creationId xmlns:p14="http://schemas.microsoft.com/office/powerpoint/2010/main" val="35147924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Dimensions</a:t>
            </a:r>
            <a:endParaRPr lang="en-GB" dirty="0"/>
          </a:p>
        </p:txBody>
      </p:sp>
      <p:sp>
        <p:nvSpPr>
          <p:cNvPr id="3" name="Content Placeholder 2"/>
          <p:cNvSpPr>
            <a:spLocks noGrp="1"/>
          </p:cNvSpPr>
          <p:nvPr>
            <p:ph idx="1"/>
          </p:nvPr>
        </p:nvSpPr>
        <p:spPr>
          <a:xfrm>
            <a:off x="4932040" y="1600200"/>
            <a:ext cx="3754760" cy="4525963"/>
          </a:xfrm>
        </p:spPr>
        <p:txBody>
          <a:bodyPr/>
          <a:lstStyle/>
          <a:p>
            <a:r>
              <a:rPr lang="en-GB" dirty="0" smtClean="0"/>
              <a:t>This approach does what we want</a:t>
            </a:r>
            <a:endParaRPr lang="en-GB" dirty="0"/>
          </a:p>
        </p:txBody>
      </p:sp>
      <p:sp>
        <p:nvSpPr>
          <p:cNvPr id="4" name="Rectangle 3"/>
          <p:cNvSpPr/>
          <p:nvPr/>
        </p:nvSpPr>
        <p:spPr>
          <a:xfrm>
            <a:off x="251520" y="1772816"/>
            <a:ext cx="4572000" cy="203132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n-GB" dirty="0"/>
              <a:t>rows = 3</a:t>
            </a:r>
          </a:p>
          <a:p>
            <a:r>
              <a:rPr lang="en-GB" dirty="0"/>
              <a:t>cols = 2 </a:t>
            </a:r>
          </a:p>
          <a:p>
            <a:r>
              <a:rPr lang="en-GB" dirty="0"/>
              <a:t>a=[]</a:t>
            </a:r>
          </a:p>
          <a:p>
            <a:r>
              <a:rPr lang="en-GB" dirty="0"/>
              <a:t>for row in range(rows): a += [[0]*cols]</a:t>
            </a:r>
          </a:p>
          <a:p>
            <a:r>
              <a:rPr lang="en-GB" dirty="0"/>
              <a:t>print(a)</a:t>
            </a:r>
          </a:p>
          <a:p>
            <a:r>
              <a:rPr lang="en-GB" dirty="0"/>
              <a:t>a[0][0]=3</a:t>
            </a:r>
          </a:p>
          <a:p>
            <a:r>
              <a:rPr lang="en-GB" dirty="0"/>
              <a:t>print(a)</a:t>
            </a:r>
          </a:p>
        </p:txBody>
      </p:sp>
      <p:sp>
        <p:nvSpPr>
          <p:cNvPr id="5" name="TextBox 4"/>
          <p:cNvSpPr txBox="1"/>
          <p:nvPr/>
        </p:nvSpPr>
        <p:spPr>
          <a:xfrm>
            <a:off x="611560" y="4437112"/>
            <a:ext cx="2004075"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GB" dirty="0"/>
              <a:t>[[0, 0], [0, 0], [0, 0]]</a:t>
            </a:r>
          </a:p>
          <a:p>
            <a:r>
              <a:rPr lang="en-GB" dirty="0"/>
              <a:t>[[3, 0], [0, 0], [0, 0]]</a:t>
            </a:r>
          </a:p>
        </p:txBody>
      </p:sp>
      <p:sp>
        <p:nvSpPr>
          <p:cNvPr id="6" name="TextBox 5"/>
          <p:cNvSpPr txBox="1"/>
          <p:nvPr/>
        </p:nvSpPr>
        <p:spPr>
          <a:xfrm>
            <a:off x="4644008" y="4160113"/>
            <a:ext cx="3804503"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If in doubt about whether you have a </a:t>
            </a:r>
          </a:p>
          <a:p>
            <a:r>
              <a:rPr lang="en-GB" dirty="0" smtClean="0"/>
              <a:t>unique reference, the id() function can</a:t>
            </a:r>
          </a:p>
          <a:p>
            <a:r>
              <a:rPr lang="en-GB" dirty="0" smtClean="0"/>
              <a:t>be used to check.</a:t>
            </a:r>
            <a:endParaRPr lang="en-GB" dirty="0"/>
          </a:p>
        </p:txBody>
      </p:sp>
    </p:spTree>
    <p:extLst>
      <p:ext uri="{BB962C8B-B14F-4D97-AF65-F5344CB8AC3E}">
        <p14:creationId xmlns:p14="http://schemas.microsoft.com/office/powerpoint/2010/main" val="827767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274638"/>
            <a:ext cx="5987008" cy="1143000"/>
          </a:xfrm>
        </p:spPr>
        <p:txBody>
          <a:bodyPr>
            <a:normAutofit fontScale="90000"/>
          </a:bodyPr>
          <a:lstStyle/>
          <a:p>
            <a:r>
              <a:rPr lang="en-GB" dirty="0" smtClean="0"/>
              <a:t>Understanding References</a:t>
            </a:r>
            <a:endParaRPr lang="en-GB" dirty="0"/>
          </a:p>
        </p:txBody>
      </p:sp>
      <p:sp>
        <p:nvSpPr>
          <p:cNvPr id="3" name="Content Placeholder 2"/>
          <p:cNvSpPr>
            <a:spLocks noGrp="1"/>
          </p:cNvSpPr>
          <p:nvPr>
            <p:ph idx="1"/>
          </p:nvPr>
        </p:nvSpPr>
        <p:spPr>
          <a:xfrm>
            <a:off x="3131840" y="1600200"/>
            <a:ext cx="5554960" cy="4525963"/>
          </a:xfrm>
        </p:spPr>
        <p:txBody>
          <a:bodyPr>
            <a:normAutofit fontScale="77500" lnSpcReduction="20000"/>
          </a:bodyPr>
          <a:lstStyle/>
          <a:p>
            <a:pPr fontAlgn="base"/>
            <a:r>
              <a:rPr lang="en-GB" dirty="0"/>
              <a:t>A variable name is a reference to an </a:t>
            </a:r>
            <a:r>
              <a:rPr lang="en-GB" dirty="0" smtClean="0"/>
              <a:t>object. </a:t>
            </a:r>
          </a:p>
          <a:p>
            <a:pPr fontAlgn="base"/>
            <a:r>
              <a:rPr lang="en-GB" dirty="0" smtClean="0"/>
              <a:t>Numbers </a:t>
            </a:r>
            <a:r>
              <a:rPr lang="en-GB" dirty="0"/>
              <a:t>(</a:t>
            </a:r>
            <a:r>
              <a:rPr lang="en-GB" dirty="0" err="1"/>
              <a:t>int</a:t>
            </a:r>
            <a:r>
              <a:rPr lang="en-GB" dirty="0"/>
              <a:t>, float, etc.), strings, tuples (and others) are </a:t>
            </a:r>
            <a:r>
              <a:rPr lang="en-GB" b="1" i="1" dirty="0"/>
              <a:t>immutable</a:t>
            </a:r>
            <a:r>
              <a:rPr lang="en-GB" dirty="0"/>
              <a:t> - read-only. Lists, dictionaries, sets (and others) are </a:t>
            </a:r>
            <a:r>
              <a:rPr lang="en-GB" b="1" i="1" dirty="0"/>
              <a:t>mutable</a:t>
            </a:r>
            <a:r>
              <a:rPr lang="en-GB" dirty="0"/>
              <a:t>.</a:t>
            </a:r>
          </a:p>
          <a:p>
            <a:pPr fontAlgn="base"/>
            <a:r>
              <a:rPr lang="en-GB" dirty="0" smtClean="0"/>
              <a:t>Assigning a value to an </a:t>
            </a:r>
            <a:r>
              <a:rPr lang="en-GB" dirty="0" err="1" smtClean="0"/>
              <a:t>int</a:t>
            </a:r>
            <a:r>
              <a:rPr lang="en-GB" dirty="0" smtClean="0"/>
              <a:t> produces A NEW </a:t>
            </a:r>
            <a:r>
              <a:rPr lang="en-GB" dirty="0" err="1" smtClean="0"/>
              <a:t>int</a:t>
            </a:r>
            <a:r>
              <a:rPr lang="en-GB" dirty="0" smtClean="0"/>
              <a:t>: they </a:t>
            </a:r>
            <a:r>
              <a:rPr lang="en-GB" dirty="0"/>
              <a:t>are immutable - they cannot be changed. Whereas lists are mutable - they </a:t>
            </a:r>
            <a:r>
              <a:rPr lang="en-GB" i="1" dirty="0"/>
              <a:t>can</a:t>
            </a:r>
            <a:r>
              <a:rPr lang="en-GB" dirty="0"/>
              <a:t> be changed.</a:t>
            </a:r>
          </a:p>
          <a:p>
            <a:pPr fontAlgn="base"/>
            <a:r>
              <a:rPr lang="en-GB" dirty="0" smtClean="0"/>
              <a:t>Assigning to </a:t>
            </a:r>
            <a:r>
              <a:rPr lang="en-GB" dirty="0" err="1" smtClean="0"/>
              <a:t>mutables</a:t>
            </a:r>
            <a:r>
              <a:rPr lang="en-GB" dirty="0" smtClean="0"/>
              <a:t> DOES NOT create new objects – the values are overwritten.</a:t>
            </a:r>
            <a:endParaRPr lang="en-GB" dirty="0"/>
          </a:p>
          <a:p>
            <a:endParaRPr lang="en-GB" dirty="0"/>
          </a:p>
        </p:txBody>
      </p:sp>
      <p:sp>
        <p:nvSpPr>
          <p:cNvPr id="4" name="Rectangle 3"/>
          <p:cNvSpPr/>
          <p:nvPr/>
        </p:nvSpPr>
        <p:spPr>
          <a:xfrm>
            <a:off x="683568" y="197346"/>
            <a:ext cx="2016224" cy="646330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&gt;&gt;&gt; a=23</a:t>
            </a:r>
          </a:p>
          <a:p>
            <a:r>
              <a:rPr lang="en-GB" dirty="0"/>
              <a:t>&gt;&gt;&gt; id(a)</a:t>
            </a:r>
          </a:p>
          <a:p>
            <a:r>
              <a:rPr lang="en-GB" dirty="0"/>
              <a:t>1656474384</a:t>
            </a:r>
          </a:p>
          <a:p>
            <a:r>
              <a:rPr lang="en-GB" dirty="0"/>
              <a:t>&gt;&gt;&gt; a=24</a:t>
            </a:r>
          </a:p>
          <a:p>
            <a:r>
              <a:rPr lang="en-GB" dirty="0"/>
              <a:t>&gt;&gt;&gt; id(a)</a:t>
            </a:r>
          </a:p>
          <a:p>
            <a:r>
              <a:rPr lang="en-GB" dirty="0">
                <a:solidFill>
                  <a:srgbClr val="FFFF00"/>
                </a:solidFill>
              </a:rPr>
              <a:t>1656474416</a:t>
            </a:r>
          </a:p>
          <a:p>
            <a:r>
              <a:rPr lang="en-GB" dirty="0"/>
              <a:t>&gt;&gt;&gt; b=[2]*5</a:t>
            </a:r>
          </a:p>
          <a:p>
            <a:r>
              <a:rPr lang="en-GB" dirty="0"/>
              <a:t>&gt;&gt;&gt; id(b)</a:t>
            </a:r>
          </a:p>
          <a:p>
            <a:r>
              <a:rPr lang="en-GB" dirty="0">
                <a:solidFill>
                  <a:srgbClr val="FFFF00"/>
                </a:solidFill>
              </a:rPr>
              <a:t>136517704</a:t>
            </a:r>
          </a:p>
          <a:p>
            <a:r>
              <a:rPr lang="en-GB" dirty="0"/>
              <a:t>&gt;&gt;&gt; id(b[0])</a:t>
            </a:r>
          </a:p>
          <a:p>
            <a:r>
              <a:rPr lang="en-GB" dirty="0">
                <a:solidFill>
                  <a:srgbClr val="FFFF00"/>
                </a:solidFill>
              </a:rPr>
              <a:t>1656473712</a:t>
            </a:r>
          </a:p>
          <a:p>
            <a:r>
              <a:rPr lang="en-GB" dirty="0"/>
              <a:t>&gt;&gt;&gt; id(b[1])</a:t>
            </a:r>
          </a:p>
          <a:p>
            <a:r>
              <a:rPr lang="en-GB" dirty="0">
                <a:solidFill>
                  <a:schemeClr val="accent6">
                    <a:lumMod val="60000"/>
                    <a:lumOff val="40000"/>
                  </a:schemeClr>
                </a:solidFill>
              </a:rPr>
              <a:t>1656473712</a:t>
            </a:r>
          </a:p>
          <a:p>
            <a:r>
              <a:rPr lang="en-GB" dirty="0"/>
              <a:t>&gt;&gt;&gt; c=b*5</a:t>
            </a:r>
          </a:p>
          <a:p>
            <a:r>
              <a:rPr lang="en-GB" dirty="0"/>
              <a:t>&gt;&gt;&gt; id(b)</a:t>
            </a:r>
          </a:p>
          <a:p>
            <a:r>
              <a:rPr lang="en-GB" dirty="0"/>
              <a:t>136517704</a:t>
            </a:r>
          </a:p>
          <a:p>
            <a:r>
              <a:rPr lang="en-GB" dirty="0"/>
              <a:t>&gt;&gt;&gt; id(c[0])</a:t>
            </a:r>
          </a:p>
          <a:p>
            <a:r>
              <a:rPr lang="en-GB" dirty="0"/>
              <a:t>1656473712</a:t>
            </a:r>
          </a:p>
          <a:p>
            <a:r>
              <a:rPr lang="en-GB" dirty="0"/>
              <a:t>&gt;&gt;&gt; id(c[1])</a:t>
            </a:r>
          </a:p>
          <a:p>
            <a:r>
              <a:rPr lang="en-GB" dirty="0">
                <a:solidFill>
                  <a:schemeClr val="accent6">
                    <a:lumMod val="60000"/>
                    <a:lumOff val="40000"/>
                  </a:schemeClr>
                </a:solidFill>
              </a:rPr>
              <a:t>1656473712</a:t>
            </a:r>
          </a:p>
          <a:p>
            <a:r>
              <a:rPr lang="en-GB" dirty="0"/>
              <a:t>&gt;&gt;&gt; id(c[2])</a:t>
            </a:r>
          </a:p>
          <a:p>
            <a:r>
              <a:rPr lang="en-GB" dirty="0">
                <a:solidFill>
                  <a:schemeClr val="accent6">
                    <a:lumMod val="60000"/>
                    <a:lumOff val="40000"/>
                  </a:schemeClr>
                </a:solidFill>
              </a:rPr>
              <a:t>1656473712</a:t>
            </a:r>
          </a:p>
          <a:p>
            <a:r>
              <a:rPr lang="en-GB" dirty="0"/>
              <a:t>&gt;&gt;&gt; </a:t>
            </a:r>
          </a:p>
        </p:txBody>
      </p:sp>
    </p:spTree>
    <p:extLst>
      <p:ext uri="{BB962C8B-B14F-4D97-AF65-F5344CB8AC3E}">
        <p14:creationId xmlns:p14="http://schemas.microsoft.com/office/powerpoint/2010/main" val="2063308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t>
            </a:r>
            <a:r>
              <a:rPr lang="en-GB" dirty="0" err="1" smtClean="0"/>
              <a:t>Immutables</a:t>
            </a:r>
            <a:r>
              <a:rPr lang="en-GB" dirty="0" smtClean="0"/>
              <a:t> and </a:t>
            </a:r>
            <a:r>
              <a:rPr lang="en-GB" dirty="0" err="1" smtClean="0"/>
              <a:t>Mutables</a:t>
            </a:r>
            <a:endParaRPr lang="en-GB" dirty="0"/>
          </a:p>
        </p:txBody>
      </p:sp>
      <p:sp>
        <p:nvSpPr>
          <p:cNvPr id="4" name="Rectangle 3"/>
          <p:cNvSpPr/>
          <p:nvPr/>
        </p:nvSpPr>
        <p:spPr>
          <a:xfrm>
            <a:off x="755576" y="1772816"/>
            <a:ext cx="1997968"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err="1"/>
              <a:t>def</a:t>
            </a:r>
            <a:r>
              <a:rPr lang="en-GB" dirty="0"/>
              <a:t> alter(</a:t>
            </a:r>
            <a:r>
              <a:rPr lang="en-GB" dirty="0" err="1"/>
              <a:t>l,i</a:t>
            </a:r>
            <a:r>
              <a:rPr lang="en-GB" dirty="0"/>
              <a:t>):</a:t>
            </a:r>
          </a:p>
          <a:p>
            <a:r>
              <a:rPr lang="en-GB" dirty="0"/>
              <a:t>    l[0]=25</a:t>
            </a:r>
          </a:p>
          <a:p>
            <a:r>
              <a:rPr lang="en-GB" dirty="0"/>
              <a:t>    </a:t>
            </a:r>
            <a:r>
              <a:rPr lang="en-GB" dirty="0" err="1"/>
              <a:t>i</a:t>
            </a:r>
            <a:r>
              <a:rPr lang="en-GB" dirty="0"/>
              <a:t>=6</a:t>
            </a:r>
          </a:p>
          <a:p>
            <a:endParaRPr lang="en-GB" dirty="0"/>
          </a:p>
          <a:p>
            <a:r>
              <a:rPr lang="en-GB" dirty="0" err="1" smtClean="0"/>
              <a:t>lst</a:t>
            </a:r>
            <a:r>
              <a:rPr lang="en-GB" dirty="0" smtClean="0"/>
              <a:t>=[1,2,3,4,5</a:t>
            </a:r>
            <a:r>
              <a:rPr lang="en-GB" dirty="0"/>
              <a:t>]</a:t>
            </a:r>
          </a:p>
          <a:p>
            <a:r>
              <a:rPr lang="en-GB" dirty="0" err="1" smtClean="0"/>
              <a:t>itg</a:t>
            </a:r>
            <a:r>
              <a:rPr lang="en-GB" dirty="0" smtClean="0"/>
              <a:t>=10</a:t>
            </a:r>
            <a:endParaRPr lang="en-GB" dirty="0"/>
          </a:p>
          <a:p>
            <a:r>
              <a:rPr lang="en-GB" dirty="0" smtClean="0"/>
              <a:t>alter(</a:t>
            </a:r>
            <a:r>
              <a:rPr lang="en-GB" dirty="0" err="1" smtClean="0"/>
              <a:t>lst,itg</a:t>
            </a:r>
            <a:r>
              <a:rPr lang="en-GB" dirty="0" smtClean="0"/>
              <a:t>)</a:t>
            </a:r>
            <a:endParaRPr lang="en-GB" dirty="0"/>
          </a:p>
          <a:p>
            <a:r>
              <a:rPr lang="en-GB" dirty="0" smtClean="0"/>
              <a:t>print(</a:t>
            </a:r>
            <a:r>
              <a:rPr lang="en-GB" dirty="0" err="1" smtClean="0"/>
              <a:t>lst</a:t>
            </a:r>
            <a:r>
              <a:rPr lang="en-GB" dirty="0" smtClean="0"/>
              <a:t>)</a:t>
            </a:r>
            <a:endParaRPr lang="en-GB" dirty="0"/>
          </a:p>
          <a:p>
            <a:r>
              <a:rPr lang="en-GB" dirty="0" smtClean="0"/>
              <a:t>print(</a:t>
            </a:r>
            <a:r>
              <a:rPr lang="en-GB" dirty="0" err="1" smtClean="0"/>
              <a:t>itg</a:t>
            </a:r>
            <a:r>
              <a:rPr lang="en-GB" dirty="0" smtClean="0"/>
              <a:t>)</a:t>
            </a:r>
            <a:endParaRPr lang="en-GB" dirty="0"/>
          </a:p>
        </p:txBody>
      </p:sp>
      <p:sp>
        <p:nvSpPr>
          <p:cNvPr id="5" name="TextBox 4"/>
          <p:cNvSpPr txBox="1"/>
          <p:nvPr/>
        </p:nvSpPr>
        <p:spPr>
          <a:xfrm>
            <a:off x="4067944" y="2060848"/>
            <a:ext cx="4606454" cy="2031325"/>
          </a:xfrm>
          <a:prstGeom prst="rect">
            <a:avLst/>
          </a:prstGeom>
          <a:noFill/>
        </p:spPr>
        <p:txBody>
          <a:bodyPr wrap="none" rtlCol="0">
            <a:spAutoFit/>
          </a:bodyPr>
          <a:lstStyle/>
          <a:p>
            <a:r>
              <a:rPr lang="en-GB" dirty="0" smtClean="0"/>
              <a:t>As </a:t>
            </a:r>
            <a:r>
              <a:rPr lang="en-GB" dirty="0" err="1" smtClean="0"/>
              <a:t>lst</a:t>
            </a:r>
            <a:r>
              <a:rPr lang="en-GB" dirty="0" smtClean="0"/>
              <a:t> (a list) is mutable, the change made to an</a:t>
            </a:r>
          </a:p>
          <a:p>
            <a:r>
              <a:rPr lang="en-GB" dirty="0" smtClean="0"/>
              <a:t>element of the list inside the function is</a:t>
            </a:r>
          </a:p>
          <a:p>
            <a:r>
              <a:rPr lang="en-GB" dirty="0" smtClean="0"/>
              <a:t>reflected in the original list.</a:t>
            </a:r>
          </a:p>
          <a:p>
            <a:endParaRPr lang="en-GB" dirty="0"/>
          </a:p>
          <a:p>
            <a:r>
              <a:rPr lang="en-GB" dirty="0" smtClean="0"/>
              <a:t>As </a:t>
            </a:r>
            <a:r>
              <a:rPr lang="en-GB" dirty="0" err="1" smtClean="0"/>
              <a:t>itg</a:t>
            </a:r>
            <a:r>
              <a:rPr lang="en-GB" dirty="0" smtClean="0"/>
              <a:t> is immutable, a copy is made inside the </a:t>
            </a:r>
          </a:p>
          <a:p>
            <a:r>
              <a:rPr lang="en-GB" dirty="0" smtClean="0"/>
              <a:t>function and the change is not reflected in the </a:t>
            </a:r>
          </a:p>
          <a:p>
            <a:r>
              <a:rPr lang="en-GB" dirty="0" smtClean="0"/>
              <a:t>original integer.</a:t>
            </a:r>
            <a:endParaRPr lang="en-GB" dirty="0"/>
          </a:p>
        </p:txBody>
      </p:sp>
      <p:sp>
        <p:nvSpPr>
          <p:cNvPr id="6" name="Rectangle 5"/>
          <p:cNvSpPr/>
          <p:nvPr/>
        </p:nvSpPr>
        <p:spPr>
          <a:xfrm>
            <a:off x="3851920" y="4780763"/>
            <a:ext cx="1872208" cy="64633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GB" dirty="0"/>
              <a:t>[25, 2, 3, 4, 5]</a:t>
            </a:r>
          </a:p>
          <a:p>
            <a:r>
              <a:rPr lang="en-GB" dirty="0"/>
              <a:t>10</a:t>
            </a:r>
          </a:p>
        </p:txBody>
      </p:sp>
    </p:spTree>
    <p:extLst>
      <p:ext uri="{BB962C8B-B14F-4D97-AF65-F5344CB8AC3E}">
        <p14:creationId xmlns:p14="http://schemas.microsoft.com/office/powerpoint/2010/main" val="1359962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Files</a:t>
            </a:r>
            <a:endParaRPr lang="en-GB" dirty="0"/>
          </a:p>
        </p:txBody>
      </p:sp>
      <p:sp>
        <p:nvSpPr>
          <p:cNvPr id="3" name="Content Placeholder 2"/>
          <p:cNvSpPr>
            <a:spLocks noGrp="1"/>
          </p:cNvSpPr>
          <p:nvPr>
            <p:ph idx="1"/>
          </p:nvPr>
        </p:nvSpPr>
        <p:spPr>
          <a:xfrm>
            <a:off x="457200" y="1600201"/>
            <a:ext cx="8229600" cy="2116832"/>
          </a:xfrm>
        </p:spPr>
        <p:txBody>
          <a:bodyPr>
            <a:normAutofit fontScale="92500" lnSpcReduction="20000"/>
          </a:bodyPr>
          <a:lstStyle/>
          <a:p>
            <a:r>
              <a:rPr lang="en-GB" dirty="0" smtClean="0"/>
              <a:t>Python provides a built-in function open to open a file, which returns a file object.</a:t>
            </a:r>
          </a:p>
          <a:p>
            <a:endParaRPr lang="en-GB" dirty="0" smtClean="0"/>
          </a:p>
          <a:p>
            <a:r>
              <a:rPr lang="en-GB" dirty="0" smtClean="0"/>
              <a:t>The second argument to open is optional, which defaults to 'r' when not specified.</a:t>
            </a:r>
            <a:endParaRPr lang="en-GB" dirty="0"/>
          </a:p>
        </p:txBody>
      </p:sp>
      <p:sp>
        <p:nvSpPr>
          <p:cNvPr id="4" name="Rectangle 3"/>
          <p:cNvSpPr/>
          <p:nvPr/>
        </p:nvSpPr>
        <p:spPr>
          <a:xfrm>
            <a:off x="1979712" y="4306163"/>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f = open('foo.txt', 'r') # open a file in read mode</a:t>
            </a:r>
          </a:p>
          <a:p>
            <a:r>
              <a:rPr lang="en-GB" dirty="0" smtClean="0"/>
              <a:t>f = open('foo.txt', 'w') # open a file in write mode</a:t>
            </a:r>
          </a:p>
          <a:p>
            <a:r>
              <a:rPr lang="en-GB" dirty="0" smtClean="0"/>
              <a:t>f = open('foo.txt', 'a') # open a file in append mode</a:t>
            </a:r>
            <a:endParaRPr lang="en-GB" dirty="0"/>
          </a:p>
        </p:txBody>
      </p:sp>
    </p:spTree>
    <p:extLst>
      <p:ext uri="{BB962C8B-B14F-4D97-AF65-F5344CB8AC3E}">
        <p14:creationId xmlns:p14="http://schemas.microsoft.com/office/powerpoint/2010/main" val="19301920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Binary/Text</a:t>
            </a:r>
            <a:endParaRPr lang="en-GB" dirty="0"/>
          </a:p>
        </p:txBody>
      </p:sp>
      <p:sp>
        <p:nvSpPr>
          <p:cNvPr id="3" name="Content Placeholder 2"/>
          <p:cNvSpPr>
            <a:spLocks noGrp="1"/>
          </p:cNvSpPr>
          <p:nvPr>
            <p:ph idx="1"/>
          </p:nvPr>
        </p:nvSpPr>
        <p:spPr>
          <a:xfrm>
            <a:off x="457200" y="1600201"/>
            <a:ext cx="8229600" cy="2620888"/>
          </a:xfrm>
        </p:spPr>
        <p:txBody>
          <a:bodyPr>
            <a:normAutofit fontScale="85000" lnSpcReduction="20000"/>
          </a:bodyPr>
          <a:lstStyle/>
          <a:p>
            <a:r>
              <a:rPr lang="en-GB" dirty="0" smtClean="0"/>
              <a:t>Unix does not distinguish binary files from text files but windows does. On windows '</a:t>
            </a:r>
            <a:r>
              <a:rPr lang="en-GB" dirty="0" err="1" smtClean="0"/>
              <a:t>rb</a:t>
            </a:r>
            <a:r>
              <a:rPr lang="en-GB" dirty="0" smtClean="0"/>
              <a:t>', '</a:t>
            </a:r>
            <a:r>
              <a:rPr lang="en-GB" dirty="0" err="1" smtClean="0"/>
              <a:t>wb</a:t>
            </a:r>
            <a:r>
              <a:rPr lang="en-GB" dirty="0" smtClean="0"/>
              <a:t>', 'ab' should be used to open a binary file (non-text) in read, write and append mode respectively.</a:t>
            </a:r>
          </a:p>
          <a:p>
            <a:endParaRPr lang="en-GB" dirty="0" smtClean="0"/>
          </a:p>
          <a:p>
            <a:r>
              <a:rPr lang="en-GB" dirty="0" smtClean="0"/>
              <a:t>Easiest way to read contents of a file is by using the read method.</a:t>
            </a:r>
          </a:p>
          <a:p>
            <a:endParaRPr lang="en-GB" dirty="0" smtClean="0"/>
          </a:p>
        </p:txBody>
      </p:sp>
      <p:sp>
        <p:nvSpPr>
          <p:cNvPr id="4" name="Rectangle 3"/>
          <p:cNvSpPr/>
          <p:nvPr/>
        </p:nvSpPr>
        <p:spPr>
          <a:xfrm>
            <a:off x="2286000" y="4869160"/>
            <a:ext cx="4572000" cy="646331"/>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open('foo.txt').read()</a:t>
            </a:r>
          </a:p>
          <a:p>
            <a:r>
              <a:rPr lang="en-GB" dirty="0" smtClean="0"/>
              <a:t>'first line\</a:t>
            </a:r>
            <a:r>
              <a:rPr lang="en-GB" dirty="0" err="1" smtClean="0"/>
              <a:t>nsecond</a:t>
            </a:r>
            <a:r>
              <a:rPr lang="en-GB" dirty="0" smtClean="0"/>
              <a:t> line\</a:t>
            </a:r>
            <a:r>
              <a:rPr lang="en-GB" dirty="0" err="1" smtClean="0"/>
              <a:t>nlast</a:t>
            </a:r>
            <a:r>
              <a:rPr lang="en-GB" dirty="0" smtClean="0"/>
              <a:t> line\n'</a:t>
            </a:r>
            <a:endParaRPr lang="en-GB" dirty="0"/>
          </a:p>
        </p:txBody>
      </p:sp>
    </p:spTree>
    <p:extLst>
      <p:ext uri="{BB962C8B-B14F-4D97-AF65-F5344CB8AC3E}">
        <p14:creationId xmlns:p14="http://schemas.microsoft.com/office/powerpoint/2010/main" val="5629501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a:t>
            </a:r>
            <a:r>
              <a:rPr lang="en-GB" dirty="0" smtClean="0"/>
              <a:t>pen() – full syntax:</a:t>
            </a:r>
            <a:endParaRPr lang="en-GB" dirty="0"/>
          </a:p>
        </p:txBody>
      </p:sp>
      <p:sp>
        <p:nvSpPr>
          <p:cNvPr id="3" name="Content Placeholder 2"/>
          <p:cNvSpPr>
            <a:spLocks noGrp="1"/>
          </p:cNvSpPr>
          <p:nvPr>
            <p:ph idx="1"/>
          </p:nvPr>
        </p:nvSpPr>
        <p:spPr>
          <a:xfrm>
            <a:off x="457200" y="1600201"/>
            <a:ext cx="8229600" cy="1180728"/>
          </a:xfrm>
        </p:spPr>
        <p:txBody>
          <a:bodyPr>
            <a:normAutofit fontScale="85000" lnSpcReduction="20000"/>
          </a:bodyPr>
          <a:lstStyle/>
          <a:p>
            <a:r>
              <a:rPr lang="en-GB" dirty="0" smtClean="0"/>
              <a:t>open</a:t>
            </a:r>
            <a:r>
              <a:rPr lang="en-GB" dirty="0"/>
              <a:t>(</a:t>
            </a:r>
            <a:r>
              <a:rPr lang="en-GB" i="1" dirty="0"/>
              <a:t>file</a:t>
            </a:r>
            <a:r>
              <a:rPr lang="en-GB" dirty="0"/>
              <a:t>, </a:t>
            </a:r>
            <a:r>
              <a:rPr lang="en-GB" i="1" dirty="0"/>
              <a:t>mode=’r’</a:t>
            </a:r>
            <a:r>
              <a:rPr lang="en-GB" dirty="0"/>
              <a:t>, </a:t>
            </a:r>
            <a:r>
              <a:rPr lang="en-GB" i="1" dirty="0"/>
              <a:t>buffering=-1</a:t>
            </a:r>
            <a:r>
              <a:rPr lang="en-GB" dirty="0"/>
              <a:t>, </a:t>
            </a:r>
            <a:r>
              <a:rPr lang="en-GB" i="1" dirty="0"/>
              <a:t>encoding=None</a:t>
            </a:r>
            <a:r>
              <a:rPr lang="en-GB" dirty="0"/>
              <a:t>, </a:t>
            </a:r>
            <a:r>
              <a:rPr lang="en-GB" i="1" dirty="0"/>
              <a:t>errors=None</a:t>
            </a:r>
            <a:r>
              <a:rPr lang="en-GB" dirty="0"/>
              <a:t>, </a:t>
            </a:r>
            <a:r>
              <a:rPr lang="en-GB" i="1" dirty="0"/>
              <a:t>newline=None</a:t>
            </a:r>
            <a:r>
              <a:rPr lang="en-GB" dirty="0"/>
              <a:t>, </a:t>
            </a:r>
            <a:r>
              <a:rPr lang="en-GB" i="1" dirty="0" err="1"/>
              <a:t>closefd</a:t>
            </a:r>
            <a:r>
              <a:rPr lang="en-GB" i="1" dirty="0"/>
              <a:t>=True</a:t>
            </a:r>
            <a:r>
              <a:rPr lang="en-GB" dirty="0"/>
              <a:t>, </a:t>
            </a:r>
            <a:r>
              <a:rPr lang="en-GB" i="1" dirty="0"/>
              <a:t>opener=None</a:t>
            </a:r>
            <a:r>
              <a:rPr lang="en-GB" dirty="0"/>
              <a:t>)</a:t>
            </a:r>
          </a:p>
        </p:txBody>
      </p:sp>
      <p:sp>
        <p:nvSpPr>
          <p:cNvPr id="4" name="Rectangle 1"/>
          <p:cNvSpPr>
            <a:spLocks noChangeArrowheads="1"/>
          </p:cNvSpPr>
          <p:nvPr/>
        </p:nvSpPr>
        <p:spPr bwMode="auto">
          <a:xfrm>
            <a:off x="611560" y="3047871"/>
            <a:ext cx="7704856" cy="2400657"/>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lang="en-US" altLang="en-US" i="1" dirty="0">
                <a:solidFill>
                  <a:schemeClr val="bg1"/>
                </a:solidFill>
                <a:latin typeface="Lucida Grande"/>
              </a:rPr>
              <a:t>E</a:t>
            </a:r>
            <a:r>
              <a:rPr kumimoji="0" lang="en-US" altLang="en-US" b="0" i="1" u="none" strike="noStrike" cap="none" normalizeH="0" baseline="0" dirty="0" smtClean="0">
                <a:ln>
                  <a:noFill/>
                </a:ln>
                <a:solidFill>
                  <a:schemeClr val="bg1"/>
                </a:solidFill>
                <a:effectLst/>
                <a:latin typeface="Lucida Grande"/>
              </a:rPr>
              <a:t>ncoding</a:t>
            </a:r>
            <a:r>
              <a:rPr kumimoji="0" lang="en-US" altLang="en-US" b="0" i="0" u="none" strike="noStrike" cap="none" normalizeH="0" baseline="0" dirty="0" smtClean="0">
                <a:ln>
                  <a:noFill/>
                </a:ln>
                <a:solidFill>
                  <a:schemeClr val="bg1"/>
                </a:solidFill>
                <a:effectLst/>
                <a:latin typeface="Lucida Grande"/>
              </a:rPr>
              <a:t> is the name of the encoding used to decode or encode the file. This should only be used in text mode. The default encoding is platform dependent</a:t>
            </a:r>
            <a:r>
              <a:rPr kumimoji="0" lang="en-US" altLang="en-US" b="0" i="0" u="none" strike="noStrike" cap="none" normalizeH="0" dirty="0" smtClean="0">
                <a:ln>
                  <a:noFill/>
                </a:ln>
                <a:solidFill>
                  <a:schemeClr val="bg1"/>
                </a:solidFill>
                <a:effectLst/>
                <a:latin typeface="Lucida Grande"/>
              </a:rPr>
              <a:t> (</a:t>
            </a:r>
            <a:r>
              <a:rPr kumimoji="0" lang="en-US" altLang="en-US" b="0" i="0" u="none" strike="noStrike" cap="none" normalizeH="0" baseline="0" dirty="0" smtClean="0">
                <a:ln>
                  <a:noFill/>
                </a:ln>
                <a:solidFill>
                  <a:schemeClr val="bg1"/>
                </a:solidFill>
                <a:effectLst/>
                <a:latin typeface="Lucida Grande"/>
              </a:rPr>
              <a:t>whatever  </a:t>
            </a:r>
            <a:r>
              <a:rPr kumimoji="0" lang="en-US" altLang="en-US" b="0" i="0" u="none" strike="noStrike" cap="none" normalizeH="0" baseline="0" dirty="0" err="1" smtClean="0">
                <a:ln>
                  <a:noFill/>
                </a:ln>
                <a:solidFill>
                  <a:schemeClr val="bg1"/>
                </a:solidFill>
                <a:effectLst/>
                <a:latin typeface="Courier New" pitchFamily="49" charset="0"/>
                <a:cs typeface="Courier New" pitchFamily="49" charset="0"/>
                <a:hlinkClick r:id="rId2" tooltip="locale.getpreferredencoding"/>
              </a:rPr>
              <a:t>locale.getpreferredencoding</a:t>
            </a:r>
            <a:r>
              <a:rPr kumimoji="0" lang="en-US" altLang="en-US" b="0" i="0" u="none" strike="noStrike" cap="none" normalizeH="0" baseline="0" dirty="0" smtClean="0">
                <a:ln>
                  <a:noFill/>
                </a:ln>
                <a:solidFill>
                  <a:schemeClr val="bg1"/>
                </a:solidFill>
                <a:effectLst/>
                <a:latin typeface="Courier New" pitchFamily="49" charset="0"/>
                <a:cs typeface="Courier New" pitchFamily="49" charset="0"/>
                <a:hlinkClick r:id="rId2" tooltip="locale.getpreferredencoding"/>
              </a:rPr>
              <a:t>()</a:t>
            </a:r>
            <a:r>
              <a:rPr kumimoji="0" lang="en-US" altLang="en-US" b="0" i="0" u="none" strike="noStrike" cap="none" normalizeH="0" baseline="0" dirty="0" smtClean="0">
                <a:ln>
                  <a:noFill/>
                </a:ln>
                <a:solidFill>
                  <a:schemeClr val="bg1"/>
                </a:solidFill>
                <a:effectLst/>
                <a:latin typeface="Lucida Grande"/>
              </a:rPr>
              <a:t>  returns),  but any </a:t>
            </a:r>
            <a:r>
              <a:rPr kumimoji="0" lang="en-US" altLang="en-US" b="0" i="0" u="none" strike="noStrike" cap="none" normalizeH="0" baseline="0" dirty="0" smtClean="0">
                <a:ln>
                  <a:noFill/>
                </a:ln>
                <a:solidFill>
                  <a:schemeClr val="bg1"/>
                </a:solidFill>
                <a:effectLst/>
                <a:latin typeface="Lucida Grande"/>
                <a:hlinkClick r:id="rId3"/>
              </a:rPr>
              <a:t>text encoding</a:t>
            </a:r>
            <a:r>
              <a:rPr kumimoji="0" lang="en-US" altLang="en-US" b="0" i="0" u="none" strike="noStrike" cap="none" normalizeH="0" baseline="0" dirty="0" smtClean="0">
                <a:ln>
                  <a:noFill/>
                </a:ln>
                <a:solidFill>
                  <a:schemeClr val="bg1"/>
                </a:solidFill>
                <a:effectLst/>
                <a:latin typeface="Lucida Grande"/>
              </a:rPr>
              <a:t> supported by Python can be used. See the </a:t>
            </a:r>
            <a:r>
              <a:rPr kumimoji="0" lang="en-US" altLang="en-US" b="0" i="0" u="none" strike="noStrike" cap="none" normalizeH="0" baseline="0" dirty="0" smtClean="0">
                <a:ln>
                  <a:noFill/>
                </a:ln>
                <a:solidFill>
                  <a:schemeClr val="bg1"/>
                </a:solidFill>
                <a:effectLst/>
                <a:latin typeface="Courier New" pitchFamily="49" charset="0"/>
                <a:cs typeface="Courier New" pitchFamily="49" charset="0"/>
                <a:hlinkClick r:id="rId4" tooltip="codecs: Encode and decode data and streams."/>
              </a:rPr>
              <a:t>codecs</a:t>
            </a:r>
            <a:r>
              <a:rPr kumimoji="0" lang="en-US" altLang="en-US" b="0" i="0" u="none" strike="noStrike" cap="none" normalizeH="0" baseline="0" dirty="0" smtClean="0">
                <a:ln>
                  <a:noFill/>
                </a:ln>
                <a:solidFill>
                  <a:schemeClr val="bg1"/>
                </a:solidFill>
                <a:effectLst/>
                <a:latin typeface="Lucida Grande"/>
              </a:rPr>
              <a:t> module for the list of supported encodings.</a:t>
            </a:r>
          </a:p>
          <a:p>
            <a:pPr marL="0" marR="0" lvl="0" indent="0" defTabSz="914400" rtl="0" eaLnBrk="1" fontAlgn="base" latinLnBrk="0" hangingPunct="1">
              <a:lnSpc>
                <a:spcPct val="100000"/>
              </a:lnSpc>
              <a:spcBef>
                <a:spcPct val="0"/>
              </a:spcBef>
              <a:spcAft>
                <a:spcPct val="0"/>
              </a:spcAft>
              <a:buClrTx/>
              <a:buSzTx/>
              <a:buFontTx/>
              <a:buNone/>
              <a:tabLst/>
            </a:pPr>
            <a:endParaRPr lang="en-US" altLang="en-US" dirty="0">
              <a:solidFill>
                <a:schemeClr val="bg1"/>
              </a:solidFill>
              <a:latin typeface="Lucida Grande"/>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Lucida Grande"/>
              </a:rPr>
              <a:t>For Windows text files, you will often need to specify 'utf-8'</a:t>
            </a:r>
          </a:p>
          <a:p>
            <a:pPr marL="0" marR="0" lvl="0" indent="0" defTabSz="914400" rtl="0" eaLnBrk="1" fontAlgn="base" latinLnBrk="0" hangingPunct="1">
              <a:lnSpc>
                <a:spcPct val="100000"/>
              </a:lnSpc>
              <a:spcBef>
                <a:spcPct val="0"/>
              </a:spcBef>
              <a:spcAft>
                <a:spcPct val="0"/>
              </a:spcAft>
              <a:buClrTx/>
              <a:buSzTx/>
              <a:buFontTx/>
              <a:buNone/>
              <a:tabLst/>
            </a:pPr>
            <a:endParaRPr lang="en-US" altLang="en-US" sz="1600" dirty="0">
              <a:solidFill>
                <a:schemeClr val="bg1"/>
              </a:solidFill>
              <a:latin typeface="Lucida Grande"/>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bg1"/>
                </a:solidFill>
                <a:effectLst/>
                <a:latin typeface="Arial" pitchFamily="34" charset="0"/>
                <a:cs typeface="Arial" pitchFamily="34" charset="0"/>
              </a:rPr>
              <a:t> </a:t>
            </a:r>
            <a:endParaRPr kumimoji="0" lang="en-US" alt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37222264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Files</a:t>
            </a:r>
            <a:endParaRPr lang="en-GB" dirty="0"/>
          </a:p>
        </p:txBody>
      </p:sp>
      <p:sp>
        <p:nvSpPr>
          <p:cNvPr id="3" name="Content Placeholder 2"/>
          <p:cNvSpPr>
            <a:spLocks noGrp="1"/>
          </p:cNvSpPr>
          <p:nvPr>
            <p:ph idx="1"/>
          </p:nvPr>
        </p:nvSpPr>
        <p:spPr>
          <a:xfrm>
            <a:off x="457200" y="1600201"/>
            <a:ext cx="8229600" cy="1540768"/>
          </a:xfrm>
        </p:spPr>
        <p:txBody>
          <a:bodyPr>
            <a:normAutofit fontScale="85000" lnSpcReduction="20000"/>
          </a:bodyPr>
          <a:lstStyle/>
          <a:p>
            <a:r>
              <a:rPr lang="en-GB" dirty="0" smtClean="0"/>
              <a:t>The contents of a file can be read line-wise using </a:t>
            </a:r>
            <a:r>
              <a:rPr lang="en-GB" dirty="0" err="1" smtClean="0"/>
              <a:t>readline</a:t>
            </a:r>
            <a:r>
              <a:rPr lang="en-GB" dirty="0" smtClean="0"/>
              <a:t>() and </a:t>
            </a:r>
            <a:r>
              <a:rPr lang="en-GB" dirty="0" err="1" smtClean="0"/>
              <a:t>readlines</a:t>
            </a:r>
            <a:r>
              <a:rPr lang="en-GB" dirty="0" smtClean="0"/>
              <a:t>() methods. The </a:t>
            </a:r>
            <a:r>
              <a:rPr lang="en-GB" dirty="0" err="1" smtClean="0"/>
              <a:t>readline</a:t>
            </a:r>
            <a:r>
              <a:rPr lang="en-GB" dirty="0" smtClean="0"/>
              <a:t>() method returns empty string when there is nothing more to read in a file.</a:t>
            </a:r>
          </a:p>
          <a:p>
            <a:endParaRPr lang="en-GB" dirty="0" smtClean="0"/>
          </a:p>
        </p:txBody>
      </p:sp>
      <p:sp>
        <p:nvSpPr>
          <p:cNvPr id="4" name="Rectangle 3"/>
          <p:cNvSpPr/>
          <p:nvPr/>
        </p:nvSpPr>
        <p:spPr>
          <a:xfrm>
            <a:off x="827584" y="3140968"/>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print(open('foo.txt').</a:t>
            </a:r>
            <a:r>
              <a:rPr lang="en-GB" dirty="0" err="1" smtClean="0"/>
              <a:t>readlines</a:t>
            </a:r>
            <a:r>
              <a:rPr lang="en-GB" dirty="0" smtClean="0"/>
              <a:t>())</a:t>
            </a:r>
          </a:p>
          <a:p>
            <a:r>
              <a:rPr lang="en-GB" dirty="0" smtClean="0"/>
              <a:t>f = open('foo.txt')</a:t>
            </a:r>
          </a:p>
          <a:p>
            <a:r>
              <a:rPr lang="en-GB" dirty="0" smtClean="0"/>
              <a:t>print(</a:t>
            </a:r>
            <a:r>
              <a:rPr lang="en-GB" dirty="0" err="1" smtClean="0"/>
              <a:t>f.readline</a:t>
            </a:r>
            <a:r>
              <a:rPr lang="en-GB" dirty="0" smtClean="0"/>
              <a:t>())</a:t>
            </a:r>
          </a:p>
          <a:p>
            <a:r>
              <a:rPr lang="en-GB" dirty="0" smtClean="0"/>
              <a:t>print(</a:t>
            </a:r>
            <a:r>
              <a:rPr lang="en-GB" dirty="0" err="1" smtClean="0"/>
              <a:t>f.readline</a:t>
            </a:r>
            <a:r>
              <a:rPr lang="en-GB" dirty="0" smtClean="0"/>
              <a:t>())</a:t>
            </a:r>
          </a:p>
          <a:p>
            <a:r>
              <a:rPr lang="en-GB" dirty="0" smtClean="0"/>
              <a:t>print(</a:t>
            </a:r>
            <a:r>
              <a:rPr lang="en-GB" dirty="0" err="1" smtClean="0"/>
              <a:t>f.readline</a:t>
            </a:r>
            <a:r>
              <a:rPr lang="en-GB" dirty="0" smtClean="0"/>
              <a:t>())</a:t>
            </a:r>
          </a:p>
          <a:p>
            <a:r>
              <a:rPr lang="en-GB" dirty="0" smtClean="0"/>
              <a:t>print(</a:t>
            </a:r>
            <a:r>
              <a:rPr lang="en-GB" dirty="0" err="1" smtClean="0"/>
              <a:t>f.readline</a:t>
            </a:r>
            <a:r>
              <a:rPr lang="en-GB" dirty="0" smtClean="0"/>
              <a:t>())</a:t>
            </a:r>
          </a:p>
          <a:p>
            <a:r>
              <a:rPr lang="en-GB" dirty="0" err="1" smtClean="0"/>
              <a:t>f.close</a:t>
            </a:r>
            <a:r>
              <a:rPr lang="en-GB" dirty="0" smtClean="0"/>
              <a:t>()</a:t>
            </a:r>
          </a:p>
        </p:txBody>
      </p:sp>
      <p:sp>
        <p:nvSpPr>
          <p:cNvPr id="5" name="TextBox 4"/>
          <p:cNvSpPr txBox="1"/>
          <p:nvPr/>
        </p:nvSpPr>
        <p:spPr>
          <a:xfrm>
            <a:off x="5652120" y="3124668"/>
            <a:ext cx="3168352"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['first line\n', 'second line\n', 'last line\n</a:t>
            </a:r>
            <a:r>
              <a:rPr lang="en-GB" dirty="0" smtClean="0"/>
              <a:t>']</a:t>
            </a:r>
          </a:p>
          <a:p>
            <a:endParaRPr lang="en-GB" dirty="0"/>
          </a:p>
          <a:p>
            <a:r>
              <a:rPr lang="en-GB" dirty="0"/>
              <a:t>'first line\n'</a:t>
            </a:r>
          </a:p>
          <a:p>
            <a:r>
              <a:rPr lang="en-GB" dirty="0"/>
              <a:t>'second line\n'</a:t>
            </a:r>
          </a:p>
          <a:p>
            <a:r>
              <a:rPr lang="en-GB" dirty="0"/>
              <a:t>'last line\n'</a:t>
            </a:r>
          </a:p>
          <a:p>
            <a:r>
              <a:rPr lang="en-GB" dirty="0" smtClean="0"/>
              <a:t>''</a:t>
            </a:r>
          </a:p>
          <a:p>
            <a:endParaRPr lang="en-GB" dirty="0"/>
          </a:p>
          <a:p>
            <a:endParaRPr lang="en-GB" dirty="0"/>
          </a:p>
        </p:txBody>
      </p:sp>
      <p:sp>
        <p:nvSpPr>
          <p:cNvPr id="6" name="TextBox 5"/>
          <p:cNvSpPr txBox="1"/>
          <p:nvPr/>
        </p:nvSpPr>
        <p:spPr>
          <a:xfrm>
            <a:off x="1907704" y="6161117"/>
            <a:ext cx="5572551"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Note that opened files must be closed after use  - (close())</a:t>
            </a:r>
            <a:endParaRPr lang="en-GB" dirty="0"/>
          </a:p>
        </p:txBody>
      </p:sp>
    </p:spTree>
    <p:extLst>
      <p:ext uri="{BB962C8B-B14F-4D97-AF65-F5344CB8AC3E}">
        <p14:creationId xmlns:p14="http://schemas.microsoft.com/office/powerpoint/2010/main" val="7735432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Individual Words</a:t>
            </a:r>
            <a:endParaRPr lang="en-GB" dirty="0"/>
          </a:p>
        </p:txBody>
      </p:sp>
      <p:sp>
        <p:nvSpPr>
          <p:cNvPr id="4" name="TextBox 3"/>
          <p:cNvSpPr txBox="1"/>
          <p:nvPr/>
        </p:nvSpPr>
        <p:spPr>
          <a:xfrm>
            <a:off x="539552" y="1916832"/>
            <a:ext cx="3312368"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dirty="0"/>
              <a:t>with open('</a:t>
            </a:r>
            <a:r>
              <a:rPr lang="en-GB" dirty="0" err="1"/>
              <a:t>words.txt','r</a:t>
            </a:r>
            <a:r>
              <a:rPr lang="en-GB" dirty="0"/>
              <a:t>') as f:</a:t>
            </a:r>
          </a:p>
          <a:p>
            <a:r>
              <a:rPr lang="en-GB" dirty="0"/>
              <a:t>    for line in f:</a:t>
            </a:r>
          </a:p>
          <a:p>
            <a:r>
              <a:rPr lang="en-GB" dirty="0"/>
              <a:t>        for word in </a:t>
            </a:r>
            <a:r>
              <a:rPr lang="en-GB" dirty="0" err="1"/>
              <a:t>line.split</a:t>
            </a:r>
            <a:r>
              <a:rPr lang="en-GB" dirty="0"/>
              <a:t>():</a:t>
            </a:r>
          </a:p>
          <a:p>
            <a:r>
              <a:rPr lang="en-GB" dirty="0"/>
              <a:t>           print(word) </a:t>
            </a:r>
          </a:p>
        </p:txBody>
      </p:sp>
      <p:sp>
        <p:nvSpPr>
          <p:cNvPr id="7" name="TextBox 6"/>
          <p:cNvSpPr txBox="1"/>
          <p:nvPr/>
        </p:nvSpPr>
        <p:spPr>
          <a:xfrm>
            <a:off x="4788024" y="1916832"/>
            <a:ext cx="3277564"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If the </a:t>
            </a:r>
            <a:r>
              <a:rPr lang="en-GB" i="1" dirty="0" smtClean="0"/>
              <a:t>with</a:t>
            </a:r>
            <a:r>
              <a:rPr lang="en-GB" dirty="0" smtClean="0"/>
              <a:t> statement is used, the</a:t>
            </a:r>
          </a:p>
          <a:p>
            <a:r>
              <a:rPr lang="en-GB" dirty="0" smtClean="0"/>
              <a:t>file is automatically closed at the </a:t>
            </a:r>
          </a:p>
          <a:p>
            <a:r>
              <a:rPr lang="en-GB" dirty="0" smtClean="0"/>
              <a:t>end of the block:</a:t>
            </a:r>
            <a:endParaRPr lang="en-GB" dirty="0"/>
          </a:p>
        </p:txBody>
      </p:sp>
      <p:sp>
        <p:nvSpPr>
          <p:cNvPr id="8" name="TextBox 7"/>
          <p:cNvSpPr txBox="1"/>
          <p:nvPr/>
        </p:nvSpPr>
        <p:spPr>
          <a:xfrm>
            <a:off x="2369247" y="3429000"/>
            <a:ext cx="4117474"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By default, the </a:t>
            </a:r>
            <a:r>
              <a:rPr lang="en-GB" dirty="0" err="1" smtClean="0"/>
              <a:t>String.split</a:t>
            </a:r>
            <a:r>
              <a:rPr lang="en-GB" dirty="0" smtClean="0"/>
              <a:t>() method</a:t>
            </a:r>
          </a:p>
          <a:p>
            <a:r>
              <a:rPr lang="en-GB" dirty="0" smtClean="0"/>
              <a:t>splits a string on WHITESPACE characters.</a:t>
            </a:r>
          </a:p>
          <a:p>
            <a:r>
              <a:rPr lang="en-GB" dirty="0" smtClean="0"/>
              <a:t>This means that punctuation is preserved.</a:t>
            </a:r>
            <a:endParaRPr lang="en-GB" dirty="0"/>
          </a:p>
        </p:txBody>
      </p:sp>
      <p:sp>
        <p:nvSpPr>
          <p:cNvPr id="9" name="Rectangle 8"/>
          <p:cNvSpPr/>
          <p:nvPr/>
        </p:nvSpPr>
        <p:spPr>
          <a:xfrm>
            <a:off x="539552" y="4653136"/>
            <a:ext cx="3744416" cy="1477328"/>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a:t>import re</a:t>
            </a:r>
          </a:p>
          <a:p>
            <a:r>
              <a:rPr lang="en-GB" dirty="0"/>
              <a:t>with open("foo.txt") as f:</a:t>
            </a:r>
          </a:p>
          <a:p>
            <a:r>
              <a:rPr lang="en-GB" dirty="0"/>
              <a:t>    for line in f:</a:t>
            </a:r>
          </a:p>
          <a:p>
            <a:r>
              <a:rPr lang="en-GB" dirty="0"/>
              <a:t>        for word in </a:t>
            </a:r>
            <a:r>
              <a:rPr lang="en-GB" dirty="0" err="1"/>
              <a:t>re.findall</a:t>
            </a:r>
            <a:r>
              <a:rPr lang="en-GB" dirty="0"/>
              <a:t>(r'\w+', line):</a:t>
            </a:r>
          </a:p>
          <a:p>
            <a:r>
              <a:rPr lang="en-GB" dirty="0"/>
              <a:t>            print(word)</a:t>
            </a:r>
          </a:p>
        </p:txBody>
      </p:sp>
      <p:sp>
        <p:nvSpPr>
          <p:cNvPr id="10" name="TextBox 9"/>
          <p:cNvSpPr txBox="1"/>
          <p:nvPr/>
        </p:nvSpPr>
        <p:spPr>
          <a:xfrm>
            <a:off x="4427984" y="4653136"/>
            <a:ext cx="4353564" cy="1200329"/>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GB" dirty="0" smtClean="0"/>
              <a:t>This version uses Python REGULAR </a:t>
            </a:r>
          </a:p>
          <a:p>
            <a:r>
              <a:rPr lang="en-GB" dirty="0" smtClean="0"/>
              <a:t>EXPRESSIONS to pattern-match words.</a:t>
            </a:r>
          </a:p>
          <a:p>
            <a:r>
              <a:rPr lang="en-GB" dirty="0" smtClean="0"/>
              <a:t>Punctuation is discarded (hyphenated words</a:t>
            </a:r>
          </a:p>
          <a:p>
            <a:r>
              <a:rPr lang="en-GB" dirty="0" smtClean="0"/>
              <a:t>are broken up and the hyphens discarded).</a:t>
            </a:r>
            <a:endParaRPr lang="en-GB" dirty="0"/>
          </a:p>
        </p:txBody>
      </p:sp>
    </p:spTree>
    <p:extLst>
      <p:ext uri="{BB962C8B-B14F-4D97-AF65-F5344CB8AC3E}">
        <p14:creationId xmlns:p14="http://schemas.microsoft.com/office/powerpoint/2010/main" val="13003416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 Approach</a:t>
            </a:r>
            <a:endParaRPr lang="en-GB" dirty="0"/>
          </a:p>
        </p:txBody>
      </p:sp>
      <p:sp>
        <p:nvSpPr>
          <p:cNvPr id="3" name="Content Placeholder 2"/>
          <p:cNvSpPr>
            <a:spLocks noGrp="1"/>
          </p:cNvSpPr>
          <p:nvPr>
            <p:ph idx="1"/>
          </p:nvPr>
        </p:nvSpPr>
        <p:spPr>
          <a:xfrm>
            <a:off x="5004048" y="1600200"/>
            <a:ext cx="3682752" cy="4637112"/>
          </a:xfrm>
        </p:spPr>
        <p:txBody>
          <a:bodyPr/>
          <a:lstStyle/>
          <a:p>
            <a:r>
              <a:rPr lang="en-GB" dirty="0" smtClean="0"/>
              <a:t>This example is reasonably fast and uses regular expressions to substitute punctuation characters by "" before splitting on white space.</a:t>
            </a:r>
            <a:endParaRPr lang="en-GB" dirty="0"/>
          </a:p>
        </p:txBody>
      </p:sp>
      <p:sp>
        <p:nvSpPr>
          <p:cNvPr id="4" name="Rectangle 3"/>
          <p:cNvSpPr/>
          <p:nvPr/>
        </p:nvSpPr>
        <p:spPr>
          <a:xfrm>
            <a:off x="323528" y="1831055"/>
            <a:ext cx="4320480" cy="147732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import </a:t>
            </a:r>
            <a:r>
              <a:rPr lang="en-GB" dirty="0" err="1"/>
              <a:t>re,string</a:t>
            </a:r>
            <a:endParaRPr lang="en-GB" dirty="0"/>
          </a:p>
          <a:p>
            <a:r>
              <a:rPr lang="en-GB" dirty="0" err="1" smtClean="0"/>
              <a:t>sp</a:t>
            </a:r>
            <a:r>
              <a:rPr lang="en-GB" dirty="0" smtClean="0"/>
              <a:t>=</a:t>
            </a:r>
            <a:r>
              <a:rPr lang="en-GB" dirty="0" err="1" smtClean="0"/>
              <a:t>string.punctuation</a:t>
            </a:r>
            <a:endParaRPr lang="en-GB" dirty="0"/>
          </a:p>
          <a:p>
            <a:r>
              <a:rPr lang="en-GB" dirty="0"/>
              <a:t>text="This is, the experimental!   text."</a:t>
            </a:r>
          </a:p>
          <a:p>
            <a:r>
              <a:rPr lang="en-GB" dirty="0"/>
              <a:t>regex = </a:t>
            </a:r>
            <a:r>
              <a:rPr lang="en-GB" dirty="0" err="1"/>
              <a:t>re.compile</a:t>
            </a:r>
            <a:r>
              <a:rPr lang="en-GB" dirty="0"/>
              <a:t>('[%s]' % </a:t>
            </a:r>
            <a:r>
              <a:rPr lang="en-GB" dirty="0" err="1" smtClean="0"/>
              <a:t>re.escape</a:t>
            </a:r>
            <a:r>
              <a:rPr lang="en-GB" dirty="0" smtClean="0"/>
              <a:t>(</a:t>
            </a:r>
            <a:r>
              <a:rPr lang="en-GB" dirty="0" err="1" smtClean="0"/>
              <a:t>sp</a:t>
            </a:r>
            <a:r>
              <a:rPr lang="en-GB" dirty="0" smtClean="0"/>
              <a:t>))</a:t>
            </a:r>
            <a:endParaRPr lang="en-GB" dirty="0"/>
          </a:p>
          <a:p>
            <a:r>
              <a:rPr lang="en-GB" dirty="0"/>
              <a:t>print(</a:t>
            </a:r>
            <a:r>
              <a:rPr lang="en-GB" dirty="0" err="1"/>
              <a:t>regex.sub</a:t>
            </a:r>
            <a:r>
              <a:rPr lang="en-GB" dirty="0"/>
              <a:t>('',text ).split())</a:t>
            </a:r>
          </a:p>
        </p:txBody>
      </p:sp>
    </p:spTree>
    <p:extLst>
      <p:ext uri="{BB962C8B-B14F-4D97-AF65-F5344CB8AC3E}">
        <p14:creationId xmlns:p14="http://schemas.microsoft.com/office/powerpoint/2010/main" val="381843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Numbers and Operators</a:t>
            </a:r>
            <a:endParaRPr lang="en-GB" dirty="0"/>
          </a:p>
        </p:txBody>
      </p:sp>
      <p:sp>
        <p:nvSpPr>
          <p:cNvPr id="3" name="Content Placeholder 2"/>
          <p:cNvSpPr>
            <a:spLocks noGrp="1"/>
          </p:cNvSpPr>
          <p:nvPr>
            <p:ph idx="1"/>
          </p:nvPr>
        </p:nvSpPr>
        <p:spPr>
          <a:xfrm>
            <a:off x="3347864" y="1628800"/>
            <a:ext cx="4042792" cy="4565104"/>
          </a:xfrm>
        </p:spPr>
        <p:txBody>
          <a:bodyPr>
            <a:normAutofit fontScale="85000" lnSpcReduction="10000"/>
          </a:bodyPr>
          <a:lstStyle/>
          <a:p>
            <a:endParaRPr lang="en-GB" dirty="0" smtClean="0"/>
          </a:p>
          <a:p>
            <a:r>
              <a:rPr lang="en-GB" dirty="0" smtClean="0"/>
              <a:t>Python supports the following operators on numbers:</a:t>
            </a:r>
          </a:p>
          <a:p>
            <a:pPr marL="0" indent="0">
              <a:buNone/>
            </a:pPr>
            <a:r>
              <a:rPr lang="en-GB" dirty="0" smtClean="0"/>
              <a:t>	+ 	addition</a:t>
            </a:r>
          </a:p>
          <a:p>
            <a:pPr marL="0" indent="0">
              <a:buNone/>
            </a:pPr>
            <a:r>
              <a:rPr lang="en-GB" dirty="0" smtClean="0"/>
              <a:t>	- 	subtraction</a:t>
            </a:r>
          </a:p>
          <a:p>
            <a:pPr marL="0" indent="0">
              <a:buNone/>
            </a:pPr>
            <a:r>
              <a:rPr lang="en-GB" dirty="0" smtClean="0"/>
              <a:t>	* 	multiplication</a:t>
            </a:r>
          </a:p>
          <a:p>
            <a:pPr marL="0" indent="0">
              <a:buNone/>
            </a:pPr>
            <a:r>
              <a:rPr lang="en-GB" dirty="0" smtClean="0"/>
              <a:t>	/ 	division</a:t>
            </a:r>
          </a:p>
          <a:p>
            <a:pPr marL="0" indent="0">
              <a:buNone/>
            </a:pPr>
            <a:r>
              <a:rPr lang="en-GB" dirty="0" smtClean="0"/>
              <a:t>	** 	exponent</a:t>
            </a:r>
          </a:p>
          <a:p>
            <a:pPr marL="0" indent="0">
              <a:buNone/>
            </a:pPr>
            <a:r>
              <a:rPr lang="en-GB" dirty="0" smtClean="0"/>
              <a:t>	% 	remainder</a:t>
            </a:r>
            <a:endParaRPr lang="en-GB" dirty="0"/>
          </a:p>
        </p:txBody>
      </p:sp>
      <p:sp>
        <p:nvSpPr>
          <p:cNvPr id="4" name="Rectangle 3"/>
          <p:cNvSpPr/>
          <p:nvPr/>
        </p:nvSpPr>
        <p:spPr>
          <a:xfrm>
            <a:off x="395536" y="4065223"/>
            <a:ext cx="2520280" cy="203132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Python also supports decimal numbers.</a:t>
            </a:r>
          </a:p>
          <a:p>
            <a:endParaRPr lang="en-GB" dirty="0" smtClean="0"/>
          </a:p>
          <a:p>
            <a:r>
              <a:rPr lang="en-GB" dirty="0" smtClean="0"/>
              <a:t>&gt;&gt;&gt; 4.2</a:t>
            </a:r>
          </a:p>
          <a:p>
            <a:r>
              <a:rPr lang="en-GB" dirty="0" smtClean="0"/>
              <a:t>4.2</a:t>
            </a:r>
          </a:p>
          <a:p>
            <a:r>
              <a:rPr lang="en-GB" dirty="0" smtClean="0"/>
              <a:t>&gt;&gt;&gt; 4.2 + 2.3</a:t>
            </a:r>
          </a:p>
          <a:p>
            <a:r>
              <a:rPr lang="en-GB" dirty="0" smtClean="0"/>
              <a:t>6.5</a:t>
            </a:r>
            <a:endParaRPr lang="en-GB" dirty="0"/>
          </a:p>
        </p:txBody>
      </p:sp>
      <p:sp>
        <p:nvSpPr>
          <p:cNvPr id="5" name="Rectangle 4"/>
          <p:cNvSpPr/>
          <p:nvPr/>
        </p:nvSpPr>
        <p:spPr>
          <a:xfrm>
            <a:off x="395536" y="1484784"/>
            <a:ext cx="2448272" cy="203132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Python supports integer numbers.</a:t>
            </a:r>
          </a:p>
          <a:p>
            <a:endParaRPr lang="en-GB" dirty="0" smtClean="0"/>
          </a:p>
          <a:p>
            <a:r>
              <a:rPr lang="en-GB" dirty="0" smtClean="0"/>
              <a:t>&gt;&gt;&gt; 42</a:t>
            </a:r>
          </a:p>
          <a:p>
            <a:r>
              <a:rPr lang="en-GB" dirty="0" smtClean="0"/>
              <a:t>42</a:t>
            </a:r>
          </a:p>
          <a:p>
            <a:r>
              <a:rPr lang="en-GB" dirty="0" smtClean="0"/>
              <a:t>&gt;&gt;&gt; 4 + 2</a:t>
            </a:r>
          </a:p>
          <a:p>
            <a:r>
              <a:rPr lang="en-GB" dirty="0" smtClean="0"/>
              <a:t>6</a:t>
            </a:r>
            <a:endParaRPr lang="en-GB" dirty="0"/>
          </a:p>
        </p:txBody>
      </p:sp>
    </p:spTree>
    <p:extLst>
      <p:ext uri="{BB962C8B-B14F-4D97-AF65-F5344CB8AC3E}">
        <p14:creationId xmlns:p14="http://schemas.microsoft.com/office/powerpoint/2010/main" val="14096222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TASK FL1</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Use the information in the previous slides to implement a program that will count the frequency of each unique word within a file.</a:t>
            </a:r>
          </a:p>
          <a:p>
            <a:r>
              <a:rPr lang="en-GB" dirty="0" smtClean="0"/>
              <a:t>Once you have a basic version working, attempt to accommodate hyphenated words.</a:t>
            </a:r>
            <a:endParaRPr lang="en-GB" dirty="0"/>
          </a:p>
        </p:txBody>
      </p:sp>
    </p:spTree>
    <p:extLst>
      <p:ext uri="{BB962C8B-B14F-4D97-AF65-F5344CB8AC3E}">
        <p14:creationId xmlns:p14="http://schemas.microsoft.com/office/powerpoint/2010/main" val="18678462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Regular Expressions</a:t>
            </a:r>
            <a:endParaRPr lang="en-GB" dirty="0"/>
          </a:p>
        </p:txBody>
      </p:sp>
      <p:sp>
        <p:nvSpPr>
          <p:cNvPr id="3" name="Content Placeholder 2"/>
          <p:cNvSpPr>
            <a:spLocks noGrp="1"/>
          </p:cNvSpPr>
          <p:nvPr>
            <p:ph idx="1"/>
          </p:nvPr>
        </p:nvSpPr>
        <p:spPr/>
        <p:txBody>
          <a:bodyPr/>
          <a:lstStyle/>
          <a:p>
            <a:r>
              <a:rPr lang="en-GB" dirty="0"/>
              <a:t>A regular expression </a:t>
            </a:r>
            <a:r>
              <a:rPr lang="en-GB" dirty="0" smtClean="0"/>
              <a:t>(RE</a:t>
            </a:r>
            <a:r>
              <a:rPr lang="en-GB" dirty="0"/>
              <a:t>) specifies a set of strings that matches </a:t>
            </a:r>
            <a:r>
              <a:rPr lang="en-GB" dirty="0" smtClean="0"/>
              <a:t>it. </a:t>
            </a:r>
          </a:p>
          <a:p>
            <a:r>
              <a:rPr lang="en-GB" dirty="0" smtClean="0"/>
              <a:t>There is excellent documentation at</a:t>
            </a:r>
          </a:p>
          <a:p>
            <a:pPr lvl="1"/>
            <a:r>
              <a:rPr lang="en-GB" dirty="0">
                <a:hlinkClick r:id="rId2"/>
              </a:rPr>
              <a:t>https://</a:t>
            </a:r>
            <a:r>
              <a:rPr lang="en-GB" dirty="0" smtClean="0">
                <a:hlinkClick r:id="rId2"/>
              </a:rPr>
              <a:t>docs.python.org/2/library/re.html</a:t>
            </a:r>
            <a:endParaRPr lang="en-GB" dirty="0" smtClean="0"/>
          </a:p>
          <a:p>
            <a:r>
              <a:rPr lang="en-GB" dirty="0" smtClean="0"/>
              <a:t>No matter which language you program with, Regular Expressions are an essential part of ANY programmer's toolkit.</a:t>
            </a:r>
            <a:endParaRPr lang="en-GB" dirty="0"/>
          </a:p>
        </p:txBody>
      </p:sp>
    </p:spTree>
    <p:extLst>
      <p:ext uri="{BB962C8B-B14F-4D97-AF65-F5344CB8AC3E}">
        <p14:creationId xmlns:p14="http://schemas.microsoft.com/office/powerpoint/2010/main" val="32024255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to Files</a:t>
            </a:r>
            <a:endParaRPr lang="en-GB" dirty="0"/>
          </a:p>
        </p:txBody>
      </p:sp>
      <p:sp>
        <p:nvSpPr>
          <p:cNvPr id="3" name="Content Placeholder 2"/>
          <p:cNvSpPr>
            <a:spLocks noGrp="1"/>
          </p:cNvSpPr>
          <p:nvPr>
            <p:ph idx="1"/>
          </p:nvPr>
        </p:nvSpPr>
        <p:spPr>
          <a:xfrm>
            <a:off x="457200" y="1600201"/>
            <a:ext cx="8229600" cy="892696"/>
          </a:xfrm>
        </p:spPr>
        <p:txBody>
          <a:bodyPr>
            <a:normAutofit fontScale="92500" lnSpcReduction="20000"/>
          </a:bodyPr>
          <a:lstStyle/>
          <a:p>
            <a:r>
              <a:rPr lang="en-GB" dirty="0" smtClean="0"/>
              <a:t>The write method is used to write data to a file opened in write or append mode.</a:t>
            </a:r>
          </a:p>
          <a:p>
            <a:endParaRPr lang="en-GB" dirty="0" smtClean="0"/>
          </a:p>
        </p:txBody>
      </p:sp>
      <p:sp>
        <p:nvSpPr>
          <p:cNvPr id="4" name="Rectangle 3"/>
          <p:cNvSpPr/>
          <p:nvPr/>
        </p:nvSpPr>
        <p:spPr>
          <a:xfrm>
            <a:off x="2286000" y="2924944"/>
            <a:ext cx="4572000" cy="20313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f = open('foo.txt', 'w')</a:t>
            </a:r>
          </a:p>
          <a:p>
            <a:r>
              <a:rPr lang="en-GB" dirty="0" smtClean="0"/>
              <a:t>&gt;&gt;&gt; </a:t>
            </a:r>
            <a:r>
              <a:rPr lang="en-GB" dirty="0" err="1" smtClean="0"/>
              <a:t>f.write</a:t>
            </a:r>
            <a:r>
              <a:rPr lang="en-GB" dirty="0" smtClean="0"/>
              <a:t>('a\</a:t>
            </a:r>
            <a:r>
              <a:rPr lang="en-GB" dirty="0" err="1" smtClean="0"/>
              <a:t>nb</a:t>
            </a:r>
            <a:r>
              <a:rPr lang="en-GB" dirty="0" smtClean="0"/>
              <a:t>\</a:t>
            </a:r>
            <a:r>
              <a:rPr lang="en-GB" dirty="0" err="1" smtClean="0"/>
              <a:t>nc</a:t>
            </a:r>
            <a:r>
              <a:rPr lang="en-GB" dirty="0" smtClean="0"/>
              <a:t>')</a:t>
            </a:r>
          </a:p>
          <a:p>
            <a:r>
              <a:rPr lang="en-GB" dirty="0" smtClean="0"/>
              <a:t>&gt;&gt;&gt; </a:t>
            </a:r>
            <a:r>
              <a:rPr lang="en-GB" dirty="0" err="1" smtClean="0"/>
              <a:t>f.close</a:t>
            </a:r>
            <a:r>
              <a:rPr lang="en-GB" dirty="0" smtClean="0"/>
              <a:t>()</a:t>
            </a:r>
          </a:p>
          <a:p>
            <a:endParaRPr lang="en-GB" dirty="0" smtClean="0"/>
          </a:p>
          <a:p>
            <a:r>
              <a:rPr lang="en-GB" dirty="0" smtClean="0"/>
              <a:t>&gt;&gt;&gt; </a:t>
            </a:r>
            <a:r>
              <a:rPr lang="en-GB" dirty="0" err="1" smtClean="0"/>
              <a:t>f.open</a:t>
            </a:r>
            <a:r>
              <a:rPr lang="en-GB" dirty="0" smtClean="0"/>
              <a:t>('foo.txt', 'a')</a:t>
            </a:r>
          </a:p>
          <a:p>
            <a:r>
              <a:rPr lang="en-GB" dirty="0" smtClean="0"/>
              <a:t>&gt;&gt;&gt; </a:t>
            </a:r>
            <a:r>
              <a:rPr lang="en-GB" dirty="0" err="1" smtClean="0"/>
              <a:t>f.write</a:t>
            </a:r>
            <a:r>
              <a:rPr lang="en-GB" dirty="0" smtClean="0"/>
              <a:t>('d\n')</a:t>
            </a:r>
          </a:p>
          <a:p>
            <a:r>
              <a:rPr lang="en-GB" dirty="0" smtClean="0"/>
              <a:t>&gt;&gt;&gt; </a:t>
            </a:r>
            <a:r>
              <a:rPr lang="en-GB" dirty="0" err="1" smtClean="0"/>
              <a:t>f.close</a:t>
            </a:r>
            <a:r>
              <a:rPr lang="en-GB" dirty="0" smtClean="0"/>
              <a:t>()</a:t>
            </a:r>
            <a:endParaRPr lang="en-GB" dirty="0"/>
          </a:p>
        </p:txBody>
      </p:sp>
    </p:spTree>
    <p:extLst>
      <p:ext uri="{BB962C8B-B14F-4D97-AF65-F5344CB8AC3E}">
        <p14:creationId xmlns:p14="http://schemas.microsoft.com/office/powerpoint/2010/main" val="363236235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a:t>
            </a:r>
            <a:endParaRPr lang="en-GB" dirty="0"/>
          </a:p>
        </p:txBody>
      </p:sp>
      <p:sp>
        <p:nvSpPr>
          <p:cNvPr id="3" name="Content Placeholder 2"/>
          <p:cNvSpPr>
            <a:spLocks noGrp="1"/>
          </p:cNvSpPr>
          <p:nvPr>
            <p:ph idx="1"/>
          </p:nvPr>
        </p:nvSpPr>
        <p:spPr>
          <a:xfrm>
            <a:off x="457200" y="1600201"/>
            <a:ext cx="8229600" cy="820688"/>
          </a:xfrm>
        </p:spPr>
        <p:txBody>
          <a:bodyPr>
            <a:normAutofit fontScale="85000" lnSpcReduction="20000"/>
          </a:bodyPr>
          <a:lstStyle/>
          <a:p>
            <a:r>
              <a:rPr lang="en-GB" dirty="0" smtClean="0"/>
              <a:t>The </a:t>
            </a:r>
            <a:r>
              <a:rPr lang="en-GB" dirty="0" err="1" smtClean="0"/>
              <a:t>writelines</a:t>
            </a:r>
            <a:r>
              <a:rPr lang="en-GB" dirty="0" smtClean="0"/>
              <a:t>() method is convenient to use when the data is available as a list of lines.</a:t>
            </a:r>
          </a:p>
          <a:p>
            <a:endParaRPr lang="en-GB" dirty="0" smtClean="0"/>
          </a:p>
        </p:txBody>
      </p:sp>
      <p:sp>
        <p:nvSpPr>
          <p:cNvPr id="4" name="Rectangle 3"/>
          <p:cNvSpPr/>
          <p:nvPr/>
        </p:nvSpPr>
        <p:spPr>
          <a:xfrm>
            <a:off x="2286000" y="2967335"/>
            <a:ext cx="4572000" cy="92333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f = open('foo.txt')</a:t>
            </a:r>
          </a:p>
          <a:p>
            <a:r>
              <a:rPr lang="en-GB" dirty="0" smtClean="0"/>
              <a:t>&gt;&gt;&gt; </a:t>
            </a:r>
            <a:r>
              <a:rPr lang="en-GB" dirty="0" err="1" smtClean="0"/>
              <a:t>f.writelines</a:t>
            </a:r>
            <a:r>
              <a:rPr lang="en-GB" dirty="0" smtClean="0"/>
              <a:t>(['a\n', 'b\n', 'c\n'])</a:t>
            </a:r>
          </a:p>
          <a:p>
            <a:r>
              <a:rPr lang="en-GB" dirty="0" smtClean="0"/>
              <a:t>&gt;&gt;&gt; </a:t>
            </a:r>
            <a:r>
              <a:rPr lang="en-GB" dirty="0" err="1" smtClean="0"/>
              <a:t>f.close</a:t>
            </a:r>
            <a:r>
              <a:rPr lang="en-GB" dirty="0" smtClean="0"/>
              <a:t>()</a:t>
            </a:r>
            <a:endParaRPr lang="en-GB" dirty="0"/>
          </a:p>
        </p:txBody>
      </p:sp>
    </p:spTree>
    <p:extLst>
      <p:ext uri="{BB962C8B-B14F-4D97-AF65-F5344CB8AC3E}">
        <p14:creationId xmlns:p14="http://schemas.microsoft.com/office/powerpoint/2010/main" val="36307935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a:xfrm>
            <a:off x="457200" y="1600200"/>
            <a:ext cx="8229600" cy="2908919"/>
          </a:xfrm>
        </p:spPr>
        <p:txBody>
          <a:bodyPr>
            <a:normAutofit fontScale="92500" lnSpcReduction="20000"/>
          </a:bodyPr>
          <a:lstStyle/>
          <a:p>
            <a:r>
              <a:rPr lang="en-GB" dirty="0" smtClean="0"/>
              <a:t>When testing algorithms, an assessment of performance can generally be made by determining the relationship between the number of items of data processed and the total number of operations performed.</a:t>
            </a:r>
          </a:p>
          <a:p>
            <a:r>
              <a:rPr lang="en-GB" dirty="0" smtClean="0"/>
              <a:t>Sometimes TIMERS help – in general this is termed PROFILING.</a:t>
            </a:r>
            <a:endParaRPr lang="en-GB" dirty="0"/>
          </a:p>
        </p:txBody>
      </p:sp>
      <p:sp>
        <p:nvSpPr>
          <p:cNvPr id="4" name="TextBox 3"/>
          <p:cNvSpPr txBox="1"/>
          <p:nvPr/>
        </p:nvSpPr>
        <p:spPr>
          <a:xfrm>
            <a:off x="1475656" y="4725144"/>
            <a:ext cx="5767284"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GB" dirty="0" smtClean="0"/>
              <a:t>        import time</a:t>
            </a:r>
          </a:p>
          <a:p>
            <a:r>
              <a:rPr lang="en-GB" dirty="0" smtClean="0"/>
              <a:t>        start </a:t>
            </a:r>
            <a:r>
              <a:rPr lang="en-GB" dirty="0"/>
              <a:t>= </a:t>
            </a:r>
            <a:r>
              <a:rPr lang="en-GB" dirty="0" err="1"/>
              <a:t>time.time</a:t>
            </a:r>
            <a:r>
              <a:rPr lang="en-GB" dirty="0"/>
              <a:t>()</a:t>
            </a:r>
          </a:p>
          <a:p>
            <a:r>
              <a:rPr lang="en-GB" dirty="0"/>
              <a:t>        </a:t>
            </a:r>
            <a:r>
              <a:rPr lang="en-GB" dirty="0" smtClean="0"/>
              <a:t># Call function here</a:t>
            </a:r>
            <a:endParaRPr lang="en-GB" dirty="0"/>
          </a:p>
          <a:p>
            <a:r>
              <a:rPr lang="en-GB" dirty="0"/>
              <a:t>        </a:t>
            </a:r>
            <a:r>
              <a:rPr lang="en-GB" dirty="0" smtClean="0"/>
              <a:t>end </a:t>
            </a:r>
            <a:r>
              <a:rPr lang="en-GB" dirty="0"/>
              <a:t>= </a:t>
            </a:r>
            <a:r>
              <a:rPr lang="en-GB" dirty="0" err="1"/>
              <a:t>time.time</a:t>
            </a:r>
            <a:r>
              <a:rPr lang="en-GB" dirty="0"/>
              <a:t>()</a:t>
            </a:r>
          </a:p>
          <a:p>
            <a:r>
              <a:rPr lang="en-GB" dirty="0"/>
              <a:t>        </a:t>
            </a:r>
            <a:r>
              <a:rPr lang="en-GB" dirty="0" smtClean="0"/>
              <a:t>print("Time Elapsed: </a:t>
            </a:r>
            <a:r>
              <a:rPr lang="en-GB" dirty="0"/>
              <a:t>%0.3f </a:t>
            </a:r>
            <a:r>
              <a:rPr lang="en-GB" dirty="0" err="1" smtClean="0"/>
              <a:t>ms</a:t>
            </a:r>
            <a:r>
              <a:rPr lang="en-GB" dirty="0" smtClean="0"/>
              <a:t>" </a:t>
            </a:r>
            <a:r>
              <a:rPr lang="en-GB" dirty="0"/>
              <a:t>% </a:t>
            </a:r>
            <a:r>
              <a:rPr lang="en-GB" dirty="0" smtClean="0"/>
              <a:t>((end-start)*</a:t>
            </a:r>
            <a:r>
              <a:rPr lang="en-GB" dirty="0"/>
              <a:t>1000.0</a:t>
            </a:r>
            <a:r>
              <a:rPr lang="en-GB" dirty="0" smtClean="0"/>
              <a:t>))</a:t>
            </a:r>
            <a:endParaRPr lang="en-GB" dirty="0"/>
          </a:p>
        </p:txBody>
      </p:sp>
      <p:pic>
        <p:nvPicPr>
          <p:cNvPr id="1026" name="Picture 2" descr="C:\Users\David Collins\AppData\Local\Microsoft\Windows\INetCache\IE\US27CQT4\uhr[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510"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120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List Comprehensions</a:t>
            </a:r>
            <a:br>
              <a:rPr lang="en-GB" dirty="0" smtClean="0"/>
            </a:br>
            <a:endParaRPr lang="en-GB" dirty="0"/>
          </a:p>
        </p:txBody>
      </p:sp>
      <p:sp>
        <p:nvSpPr>
          <p:cNvPr id="3" name="Content Placeholder 2"/>
          <p:cNvSpPr>
            <a:spLocks noGrp="1"/>
          </p:cNvSpPr>
          <p:nvPr>
            <p:ph idx="1"/>
          </p:nvPr>
        </p:nvSpPr>
        <p:spPr>
          <a:xfrm>
            <a:off x="457200" y="1600201"/>
            <a:ext cx="8229600" cy="1900808"/>
          </a:xfrm>
        </p:spPr>
        <p:txBody>
          <a:bodyPr>
            <a:normAutofit fontScale="77500" lnSpcReduction="20000"/>
          </a:bodyPr>
          <a:lstStyle/>
          <a:p>
            <a:r>
              <a:rPr lang="en-GB" dirty="0" smtClean="0"/>
              <a:t>List Comprehensions provide a concise way of </a:t>
            </a:r>
            <a:r>
              <a:rPr lang="en-GB" b="1" dirty="0" smtClean="0"/>
              <a:t>creating lists</a:t>
            </a:r>
            <a:r>
              <a:rPr lang="en-GB" dirty="0" smtClean="0"/>
              <a:t>. A complex task can often be modelled in a single line.</a:t>
            </a:r>
          </a:p>
          <a:p>
            <a:endParaRPr lang="en-GB" dirty="0" smtClean="0"/>
          </a:p>
          <a:p>
            <a:r>
              <a:rPr lang="en-GB" dirty="0" smtClean="0"/>
              <a:t>Here are some simple examples for list creation.</a:t>
            </a:r>
          </a:p>
          <a:p>
            <a:endParaRPr lang="en-GB" dirty="0" smtClean="0"/>
          </a:p>
        </p:txBody>
      </p:sp>
      <p:sp>
        <p:nvSpPr>
          <p:cNvPr id="4" name="Rectangle 3"/>
          <p:cNvSpPr/>
          <p:nvPr/>
        </p:nvSpPr>
        <p:spPr>
          <a:xfrm>
            <a:off x="611560" y="3140968"/>
            <a:ext cx="3456384" cy="34163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smtClean="0"/>
              <a:t>&gt;&gt;&gt; a = range(10)</a:t>
            </a:r>
          </a:p>
          <a:p>
            <a:r>
              <a:rPr lang="en-GB" dirty="0" smtClean="0"/>
              <a:t>&gt;&gt;&gt; a</a:t>
            </a:r>
          </a:p>
          <a:p>
            <a:r>
              <a:rPr lang="en-GB" dirty="0" smtClean="0">
                <a:solidFill>
                  <a:srgbClr val="FFFF00"/>
                </a:solidFill>
              </a:rPr>
              <a:t>[0, 1, 2, 3, 4, 5, 6, 7, 8, 9]</a:t>
            </a:r>
          </a:p>
          <a:p>
            <a:r>
              <a:rPr lang="en-GB" dirty="0" smtClean="0"/>
              <a:t>&gt;&gt;&gt; [x for x in a]</a:t>
            </a:r>
          </a:p>
          <a:p>
            <a:r>
              <a:rPr lang="en-GB" dirty="0" smtClean="0">
                <a:solidFill>
                  <a:srgbClr val="FFFF00"/>
                </a:solidFill>
              </a:rPr>
              <a:t>[0, 1, 2, 3, 4, 5, 6, 7, 8, 9]</a:t>
            </a:r>
          </a:p>
          <a:p>
            <a:r>
              <a:rPr lang="en-GB" dirty="0" smtClean="0"/>
              <a:t>&gt;&gt;&gt; [x*x for x in a]</a:t>
            </a:r>
          </a:p>
          <a:p>
            <a:r>
              <a:rPr lang="en-GB" dirty="0" smtClean="0">
                <a:solidFill>
                  <a:srgbClr val="FFFF00"/>
                </a:solidFill>
              </a:rPr>
              <a:t>[0, 1, 4, 9, 16, 25, 36, 49, 64, 81]</a:t>
            </a:r>
          </a:p>
          <a:p>
            <a:r>
              <a:rPr lang="en-GB" dirty="0" smtClean="0"/>
              <a:t>&gt;&gt;&gt; [x+1 for x in a]</a:t>
            </a:r>
          </a:p>
          <a:p>
            <a:r>
              <a:rPr lang="en-GB" dirty="0" smtClean="0">
                <a:solidFill>
                  <a:srgbClr val="FFFF00"/>
                </a:solidFill>
              </a:rPr>
              <a:t>[1, 2, 3, 4, 5, 6, 7, 8, 9, 10]</a:t>
            </a:r>
          </a:p>
          <a:p>
            <a:r>
              <a:rPr lang="en-GB" dirty="0" smtClean="0">
                <a:solidFill>
                  <a:schemeClr val="bg1"/>
                </a:solidFill>
              </a:rPr>
              <a:t>a=[1,2,3,4,5]</a:t>
            </a:r>
          </a:p>
          <a:p>
            <a:r>
              <a:rPr lang="en-GB" dirty="0"/>
              <a:t>[[x</a:t>
            </a:r>
            <a:r>
              <a:rPr lang="en-GB" dirty="0" smtClean="0"/>
              <a:t>, x*x</a:t>
            </a:r>
            <a:r>
              <a:rPr lang="en-GB" dirty="0"/>
              <a:t>] for x in a]</a:t>
            </a:r>
          </a:p>
          <a:p>
            <a:r>
              <a:rPr lang="en-GB" dirty="0">
                <a:solidFill>
                  <a:srgbClr val="FFFF00"/>
                </a:solidFill>
              </a:rPr>
              <a:t>[[1, 1], [2, 4], [3, 9], [4, 16], [5, 25]]</a:t>
            </a:r>
          </a:p>
        </p:txBody>
      </p:sp>
      <p:sp>
        <p:nvSpPr>
          <p:cNvPr id="6" name="Rectangle 5"/>
          <p:cNvSpPr/>
          <p:nvPr/>
        </p:nvSpPr>
        <p:spPr>
          <a:xfrm>
            <a:off x="4860032" y="3140968"/>
            <a:ext cx="3024336" cy="28623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GB" dirty="0"/>
              <a:t>[x&gt;2 for x in a]</a:t>
            </a:r>
          </a:p>
          <a:p>
            <a:r>
              <a:rPr lang="en-GB" dirty="0">
                <a:solidFill>
                  <a:srgbClr val="FFFF00"/>
                </a:solidFill>
              </a:rPr>
              <a:t>[False, False, True, True, True</a:t>
            </a:r>
            <a:r>
              <a:rPr lang="en-GB" dirty="0" smtClean="0">
                <a:solidFill>
                  <a:srgbClr val="FFFF00"/>
                </a:solidFill>
              </a:rPr>
              <a:t>]</a:t>
            </a:r>
          </a:p>
          <a:p>
            <a:r>
              <a:rPr lang="en-GB" dirty="0">
                <a:solidFill>
                  <a:schemeClr val="bg1"/>
                </a:solidFill>
              </a:rPr>
              <a:t>[</a:t>
            </a:r>
            <a:r>
              <a:rPr lang="en-GB" dirty="0" err="1">
                <a:solidFill>
                  <a:schemeClr val="bg1"/>
                </a:solidFill>
              </a:rPr>
              <a:t>str</a:t>
            </a:r>
            <a:r>
              <a:rPr lang="en-GB" dirty="0">
                <a:solidFill>
                  <a:schemeClr val="bg1"/>
                </a:solidFill>
              </a:rPr>
              <a:t>(x) for x in a]</a:t>
            </a:r>
          </a:p>
          <a:p>
            <a:r>
              <a:rPr lang="en-GB" dirty="0">
                <a:solidFill>
                  <a:srgbClr val="FFFF00"/>
                </a:solidFill>
              </a:rPr>
              <a:t>['1', '2', '3', '4', '5</a:t>
            </a:r>
            <a:r>
              <a:rPr lang="en-GB" dirty="0" smtClean="0">
                <a:solidFill>
                  <a:srgbClr val="FFFF00"/>
                </a:solidFill>
              </a:rPr>
              <a:t>']</a:t>
            </a:r>
          </a:p>
          <a:p>
            <a:r>
              <a:rPr lang="en-GB" dirty="0">
                <a:solidFill>
                  <a:schemeClr val="bg1"/>
                </a:solidFill>
              </a:rPr>
              <a:t>[[0 for x in </a:t>
            </a:r>
            <a:r>
              <a:rPr lang="en-GB" dirty="0" smtClean="0">
                <a:solidFill>
                  <a:schemeClr val="bg1"/>
                </a:solidFill>
              </a:rPr>
              <a:t>a] for </a:t>
            </a:r>
            <a:r>
              <a:rPr lang="en-GB" dirty="0">
                <a:solidFill>
                  <a:schemeClr val="bg1"/>
                </a:solidFill>
              </a:rPr>
              <a:t>y in a</a:t>
            </a:r>
            <a:r>
              <a:rPr lang="en-GB" dirty="0" smtClean="0">
                <a:solidFill>
                  <a:schemeClr val="bg1"/>
                </a:solidFill>
              </a:rPr>
              <a:t>]</a:t>
            </a:r>
            <a:endParaRPr lang="en-GB" dirty="0">
              <a:solidFill>
                <a:schemeClr val="bg1"/>
              </a:solidFill>
            </a:endParaRPr>
          </a:p>
          <a:p>
            <a:r>
              <a:rPr lang="en-GB" dirty="0">
                <a:solidFill>
                  <a:srgbClr val="FFFF00"/>
                </a:solidFill>
              </a:rPr>
              <a:t>[[0, 0, 0, 0, 0], </a:t>
            </a:r>
            <a:endParaRPr lang="en-GB" dirty="0" smtClean="0">
              <a:solidFill>
                <a:srgbClr val="FFFF00"/>
              </a:solidFill>
            </a:endParaRPr>
          </a:p>
          <a:p>
            <a:r>
              <a:rPr lang="en-GB" dirty="0">
                <a:solidFill>
                  <a:srgbClr val="FFFF00"/>
                </a:solidFill>
              </a:rPr>
              <a:t> </a:t>
            </a:r>
            <a:r>
              <a:rPr lang="en-GB" dirty="0" smtClean="0">
                <a:solidFill>
                  <a:srgbClr val="FFFF00"/>
                </a:solidFill>
              </a:rPr>
              <a:t>[</a:t>
            </a:r>
            <a:r>
              <a:rPr lang="en-GB" dirty="0">
                <a:solidFill>
                  <a:srgbClr val="FFFF00"/>
                </a:solidFill>
              </a:rPr>
              <a:t>0, 0, 0, 0, 0], </a:t>
            </a:r>
            <a:endParaRPr lang="en-GB" dirty="0" smtClean="0">
              <a:solidFill>
                <a:srgbClr val="FFFF00"/>
              </a:solidFill>
            </a:endParaRPr>
          </a:p>
          <a:p>
            <a:r>
              <a:rPr lang="en-GB" dirty="0">
                <a:solidFill>
                  <a:srgbClr val="FFFF00"/>
                </a:solidFill>
              </a:rPr>
              <a:t> </a:t>
            </a:r>
            <a:r>
              <a:rPr lang="en-GB" dirty="0" smtClean="0">
                <a:solidFill>
                  <a:srgbClr val="FFFF00"/>
                </a:solidFill>
              </a:rPr>
              <a:t>[</a:t>
            </a:r>
            <a:r>
              <a:rPr lang="en-GB" dirty="0">
                <a:solidFill>
                  <a:srgbClr val="FFFF00"/>
                </a:solidFill>
              </a:rPr>
              <a:t>0, 0, 0, 0, 0], </a:t>
            </a:r>
            <a:endParaRPr lang="en-GB" dirty="0" smtClean="0">
              <a:solidFill>
                <a:srgbClr val="FFFF00"/>
              </a:solidFill>
            </a:endParaRPr>
          </a:p>
          <a:p>
            <a:r>
              <a:rPr lang="en-GB" dirty="0">
                <a:solidFill>
                  <a:srgbClr val="FFFF00"/>
                </a:solidFill>
              </a:rPr>
              <a:t> </a:t>
            </a:r>
            <a:r>
              <a:rPr lang="en-GB" dirty="0" smtClean="0">
                <a:solidFill>
                  <a:srgbClr val="FFFF00"/>
                </a:solidFill>
              </a:rPr>
              <a:t>[</a:t>
            </a:r>
            <a:r>
              <a:rPr lang="en-GB" dirty="0">
                <a:solidFill>
                  <a:srgbClr val="FFFF00"/>
                </a:solidFill>
              </a:rPr>
              <a:t>0, 0, 0, 0, 0], </a:t>
            </a:r>
            <a:endParaRPr lang="en-GB" dirty="0" smtClean="0">
              <a:solidFill>
                <a:srgbClr val="FFFF00"/>
              </a:solidFill>
            </a:endParaRPr>
          </a:p>
          <a:p>
            <a:r>
              <a:rPr lang="en-GB" dirty="0">
                <a:solidFill>
                  <a:srgbClr val="FFFF00"/>
                </a:solidFill>
              </a:rPr>
              <a:t> </a:t>
            </a:r>
            <a:r>
              <a:rPr lang="en-GB" dirty="0" smtClean="0">
                <a:solidFill>
                  <a:srgbClr val="FFFF00"/>
                </a:solidFill>
              </a:rPr>
              <a:t>[</a:t>
            </a:r>
            <a:r>
              <a:rPr lang="en-GB" dirty="0">
                <a:solidFill>
                  <a:srgbClr val="FFFF00"/>
                </a:solidFill>
              </a:rPr>
              <a:t>0, 0, 0, 0, 0]]</a:t>
            </a:r>
          </a:p>
        </p:txBody>
      </p:sp>
    </p:spTree>
    <p:extLst>
      <p:ext uri="{BB962C8B-B14F-4D97-AF65-F5344CB8AC3E}">
        <p14:creationId xmlns:p14="http://schemas.microsoft.com/office/powerpoint/2010/main" val="4934767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in List Comprehensions</a:t>
            </a:r>
            <a:endParaRPr lang="en-GB" dirty="0"/>
          </a:p>
        </p:txBody>
      </p:sp>
      <p:sp>
        <p:nvSpPr>
          <p:cNvPr id="3" name="Content Placeholder 2"/>
          <p:cNvSpPr>
            <a:spLocks noGrp="1"/>
          </p:cNvSpPr>
          <p:nvPr>
            <p:ph idx="1"/>
          </p:nvPr>
        </p:nvSpPr>
        <p:spPr>
          <a:xfrm>
            <a:off x="467544" y="1556793"/>
            <a:ext cx="8229600" cy="792088"/>
          </a:xfrm>
        </p:spPr>
        <p:txBody>
          <a:bodyPr>
            <a:normAutofit fontScale="85000" lnSpcReduction="20000"/>
          </a:bodyPr>
          <a:lstStyle/>
          <a:p>
            <a:r>
              <a:rPr lang="en-GB" dirty="0" smtClean="0"/>
              <a:t>It is also possible to filter a list using </a:t>
            </a:r>
            <a:r>
              <a:rPr lang="en-GB" b="1" dirty="0" smtClean="0"/>
              <a:t>if</a:t>
            </a:r>
            <a:r>
              <a:rPr lang="en-GB" dirty="0" smtClean="0"/>
              <a:t> inside a list comprehension.</a:t>
            </a:r>
          </a:p>
          <a:p>
            <a:endParaRPr lang="en-GB" dirty="0" smtClean="0"/>
          </a:p>
        </p:txBody>
      </p:sp>
      <p:sp>
        <p:nvSpPr>
          <p:cNvPr id="4" name="Rectangle 3"/>
          <p:cNvSpPr/>
          <p:nvPr/>
        </p:nvSpPr>
        <p:spPr>
          <a:xfrm>
            <a:off x="2286000" y="2690336"/>
            <a:ext cx="4572000" cy="147732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range(10)</a:t>
            </a:r>
          </a:p>
          <a:p>
            <a:r>
              <a:rPr lang="en-GB" dirty="0" smtClean="0"/>
              <a:t>&gt;&gt;&gt; [x for x in a if x % 2 == 0]</a:t>
            </a:r>
          </a:p>
          <a:p>
            <a:r>
              <a:rPr lang="en-GB" dirty="0" smtClean="0"/>
              <a:t>[0, 2, 4, 6, 8]</a:t>
            </a:r>
          </a:p>
          <a:p>
            <a:r>
              <a:rPr lang="en-GB" dirty="0" smtClean="0"/>
              <a:t>&gt;&gt;&gt; [x*x for x in a if x%2 == 0]</a:t>
            </a:r>
          </a:p>
          <a:p>
            <a:r>
              <a:rPr lang="en-GB" dirty="0" smtClean="0"/>
              <a:t>[0, 4, 8, 36, 64]</a:t>
            </a:r>
            <a:endParaRPr lang="en-GB" dirty="0"/>
          </a:p>
        </p:txBody>
      </p:sp>
    </p:spTree>
    <p:extLst>
      <p:ext uri="{BB962C8B-B14F-4D97-AF65-F5344CB8AC3E}">
        <p14:creationId xmlns:p14="http://schemas.microsoft.com/office/powerpoint/2010/main" val="35849984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a:t>
            </a:r>
            <a:r>
              <a:rPr lang="en-GB" dirty="0" smtClean="0"/>
              <a:t>ip() and Iteration</a:t>
            </a:r>
            <a:endParaRPr lang="en-GB" dirty="0"/>
          </a:p>
        </p:txBody>
      </p:sp>
      <p:sp>
        <p:nvSpPr>
          <p:cNvPr id="3" name="Content Placeholder 2"/>
          <p:cNvSpPr>
            <a:spLocks noGrp="1"/>
          </p:cNvSpPr>
          <p:nvPr>
            <p:ph idx="1"/>
          </p:nvPr>
        </p:nvSpPr>
        <p:spPr>
          <a:xfrm>
            <a:off x="457200" y="1600201"/>
            <a:ext cx="8229600" cy="892696"/>
          </a:xfrm>
        </p:spPr>
        <p:txBody>
          <a:bodyPr>
            <a:normAutofit fontScale="92500" lnSpcReduction="20000"/>
          </a:bodyPr>
          <a:lstStyle/>
          <a:p>
            <a:r>
              <a:rPr lang="en-GB" dirty="0" smtClean="0"/>
              <a:t>It is possible to iterate over multiple lists using the built-in function zip.</a:t>
            </a:r>
          </a:p>
          <a:p>
            <a:endParaRPr lang="en-GB" dirty="0" smtClean="0"/>
          </a:p>
        </p:txBody>
      </p:sp>
      <p:sp>
        <p:nvSpPr>
          <p:cNvPr id="4" name="Rectangle 3"/>
          <p:cNvSpPr/>
          <p:nvPr/>
        </p:nvSpPr>
        <p:spPr>
          <a:xfrm>
            <a:off x="2286000" y="2551837"/>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smtClean="0"/>
              <a:t>&gt;&gt;&gt; a = [1, 2, 3, 4]</a:t>
            </a:r>
          </a:p>
          <a:p>
            <a:r>
              <a:rPr lang="en-GB" dirty="0" smtClean="0"/>
              <a:t>&gt;&gt;&gt; b = [2, 3, 5, 7]</a:t>
            </a:r>
          </a:p>
          <a:p>
            <a:r>
              <a:rPr lang="en-GB" dirty="0" smtClean="0"/>
              <a:t>&gt;&gt;&gt; zip(a, b)</a:t>
            </a:r>
          </a:p>
          <a:p>
            <a:r>
              <a:rPr lang="en-GB" dirty="0" smtClean="0"/>
              <a:t>[(1, 2), (2, 3), (3, 5), (4, 7)]</a:t>
            </a:r>
          </a:p>
          <a:p>
            <a:r>
              <a:rPr lang="en-GB" dirty="0" smtClean="0"/>
              <a:t>&gt;&gt;&gt; [</a:t>
            </a:r>
            <a:r>
              <a:rPr lang="en-GB" dirty="0" err="1" smtClean="0"/>
              <a:t>x+y</a:t>
            </a:r>
            <a:r>
              <a:rPr lang="en-GB" dirty="0" smtClean="0"/>
              <a:t> for x, y in zip(a, b)]</a:t>
            </a:r>
          </a:p>
          <a:p>
            <a:r>
              <a:rPr lang="en-GB" dirty="0" smtClean="0"/>
              <a:t>[3, 5, 8, 11]</a:t>
            </a:r>
            <a:endParaRPr lang="en-GB" dirty="0"/>
          </a:p>
        </p:txBody>
      </p:sp>
    </p:spTree>
    <p:extLst>
      <p:ext uri="{BB962C8B-B14F-4D97-AF65-F5344CB8AC3E}">
        <p14:creationId xmlns:p14="http://schemas.microsoft.com/office/powerpoint/2010/main" val="24585320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4" name="Rectangle 3"/>
          <p:cNvSpPr/>
          <p:nvPr/>
        </p:nvSpPr>
        <p:spPr>
          <a:xfrm>
            <a:off x="467544" y="2708920"/>
            <a:ext cx="8064896" cy="230832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GB" dirty="0" smtClean="0"/>
              <a:t>&gt;&gt;&gt; [(x, y) for x in range(5) for y in range(5) if (</a:t>
            </a:r>
            <a:r>
              <a:rPr lang="en-GB" dirty="0" err="1" smtClean="0"/>
              <a:t>x+y</a:t>
            </a:r>
            <a:r>
              <a:rPr lang="en-GB" dirty="0" smtClean="0"/>
              <a:t>)%2 == 0]</a:t>
            </a:r>
          </a:p>
          <a:p>
            <a:r>
              <a:rPr lang="en-GB" dirty="0" smtClean="0"/>
              <a:t>[(0, 0), (0, 2), (0, 4), (1, 1), (1, 3), (2, 0), (2, 2), (2, 4), (3, 1), (3, 3), (4, 0), (4, 2), (4, 4)]</a:t>
            </a:r>
          </a:p>
          <a:p>
            <a:endParaRPr lang="en-GB" dirty="0" smtClean="0"/>
          </a:p>
          <a:p>
            <a:r>
              <a:rPr lang="en-GB" dirty="0" smtClean="0"/>
              <a:t>&gt;&gt;&gt; [(x, y) for x in range(5) for y in range(5) if (</a:t>
            </a:r>
            <a:r>
              <a:rPr lang="en-GB" dirty="0" err="1" smtClean="0"/>
              <a:t>x+y</a:t>
            </a:r>
            <a:r>
              <a:rPr lang="en-GB" dirty="0" smtClean="0"/>
              <a:t>)%2 == 0 and x != y]</a:t>
            </a:r>
          </a:p>
          <a:p>
            <a:r>
              <a:rPr lang="en-GB" dirty="0" smtClean="0"/>
              <a:t>[(0, 2), (0, 4), (1, 3), (2, 0), (2, 4), (3, 1), (4, 0), (4, 2)]</a:t>
            </a:r>
          </a:p>
          <a:p>
            <a:endParaRPr lang="en-GB" dirty="0" smtClean="0"/>
          </a:p>
          <a:p>
            <a:r>
              <a:rPr lang="en-GB" dirty="0" smtClean="0"/>
              <a:t>&gt;&gt;&gt; [(x, y) for x in range(5) for y in range(x) if (</a:t>
            </a:r>
            <a:r>
              <a:rPr lang="en-GB" dirty="0" err="1" smtClean="0"/>
              <a:t>x+y</a:t>
            </a:r>
            <a:r>
              <a:rPr lang="en-GB" dirty="0" smtClean="0"/>
              <a:t>)%2 == 0]</a:t>
            </a:r>
          </a:p>
          <a:p>
            <a:r>
              <a:rPr lang="en-GB" dirty="0" smtClean="0"/>
              <a:t>[(2, 0), (3, 1), (4, 0), (4, 2)]</a:t>
            </a:r>
            <a:endParaRPr lang="en-GB" dirty="0"/>
          </a:p>
        </p:txBody>
      </p:sp>
    </p:spTree>
    <p:extLst>
      <p:ext uri="{BB962C8B-B14F-4D97-AF65-F5344CB8AC3E}">
        <p14:creationId xmlns:p14="http://schemas.microsoft.com/office/powerpoint/2010/main" val="32314098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
            </a:r>
            <a:r>
              <a:rPr lang="en-GB" dirty="0" smtClean="0"/>
              <a:t>ap()</a:t>
            </a:r>
            <a:endParaRPr lang="en-GB" dirty="0"/>
          </a:p>
        </p:txBody>
      </p:sp>
      <p:sp>
        <p:nvSpPr>
          <p:cNvPr id="3" name="Content Placeholder 2"/>
          <p:cNvSpPr>
            <a:spLocks noGrp="1"/>
          </p:cNvSpPr>
          <p:nvPr>
            <p:ph idx="1"/>
          </p:nvPr>
        </p:nvSpPr>
        <p:spPr>
          <a:xfrm>
            <a:off x="457200" y="1600201"/>
            <a:ext cx="8229600" cy="1540768"/>
          </a:xfrm>
        </p:spPr>
        <p:txBody>
          <a:bodyPr>
            <a:normAutofit fontScale="85000" lnSpcReduction="10000"/>
          </a:bodyPr>
          <a:lstStyle/>
          <a:p>
            <a:r>
              <a:rPr lang="en-GB" dirty="0" smtClean="0"/>
              <a:t>Python provides a built-in function </a:t>
            </a:r>
            <a:r>
              <a:rPr lang="en-GB" i="1" dirty="0" smtClean="0"/>
              <a:t>map</a:t>
            </a:r>
            <a:r>
              <a:rPr lang="en-GB" dirty="0" smtClean="0"/>
              <a:t> that applies a function to each element of a list. The result is an </a:t>
            </a:r>
            <a:r>
              <a:rPr lang="en-GB" b="1" dirty="0" err="1" smtClean="0"/>
              <a:t>Iterable</a:t>
            </a:r>
            <a:r>
              <a:rPr lang="en-GB" b="1" dirty="0" smtClean="0"/>
              <a:t> </a:t>
            </a:r>
            <a:r>
              <a:rPr lang="en-GB" dirty="0" smtClean="0"/>
              <a:t>that may be iterated with a </a:t>
            </a:r>
            <a:r>
              <a:rPr lang="en-GB" b="1" dirty="0" smtClean="0"/>
              <a:t>for … in</a:t>
            </a:r>
            <a:r>
              <a:rPr lang="en-GB" dirty="0" smtClean="0"/>
              <a:t> statement</a:t>
            </a:r>
          </a:p>
        </p:txBody>
      </p:sp>
      <p:sp>
        <p:nvSpPr>
          <p:cNvPr id="4" name="Rectangle 3"/>
          <p:cNvSpPr/>
          <p:nvPr/>
        </p:nvSpPr>
        <p:spPr>
          <a:xfrm>
            <a:off x="1763688" y="3356992"/>
            <a:ext cx="4572000" cy="1754326"/>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r>
              <a:rPr lang="en-GB" dirty="0" err="1" smtClean="0"/>
              <a:t>def</a:t>
            </a:r>
            <a:r>
              <a:rPr lang="en-GB" dirty="0" smtClean="0"/>
              <a:t> square(x): return x * x</a:t>
            </a:r>
          </a:p>
          <a:p>
            <a:endParaRPr lang="en-GB" dirty="0" smtClean="0"/>
          </a:p>
          <a:p>
            <a:r>
              <a:rPr lang="en-GB" dirty="0" smtClean="0"/>
              <a:t>for n in map(square, range(5)): </a:t>
            </a:r>
          </a:p>
          <a:p>
            <a:r>
              <a:rPr lang="en-GB" dirty="0"/>
              <a:t> </a:t>
            </a:r>
            <a:r>
              <a:rPr lang="en-GB" dirty="0" smtClean="0"/>
              <a:t>   print(n,)</a:t>
            </a:r>
          </a:p>
          <a:p>
            <a:endParaRPr lang="en-GB" dirty="0" smtClean="0"/>
          </a:p>
          <a:p>
            <a:endParaRPr lang="en-GB" dirty="0"/>
          </a:p>
        </p:txBody>
      </p:sp>
      <p:sp>
        <p:nvSpPr>
          <p:cNvPr id="5" name="TextBox 4"/>
          <p:cNvSpPr txBox="1"/>
          <p:nvPr/>
        </p:nvSpPr>
        <p:spPr>
          <a:xfrm>
            <a:off x="7308304" y="3356992"/>
            <a:ext cx="418704" cy="147732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pt-BR" dirty="0" smtClean="0"/>
              <a:t>0</a:t>
            </a:r>
          </a:p>
          <a:p>
            <a:r>
              <a:rPr lang="pt-BR" dirty="0" smtClean="0"/>
              <a:t>1</a:t>
            </a:r>
          </a:p>
          <a:p>
            <a:r>
              <a:rPr lang="pt-BR" dirty="0" smtClean="0"/>
              <a:t>4</a:t>
            </a:r>
          </a:p>
          <a:p>
            <a:r>
              <a:rPr lang="pt-BR" dirty="0" smtClean="0"/>
              <a:t>9</a:t>
            </a:r>
          </a:p>
          <a:p>
            <a:r>
              <a:rPr lang="pt-BR" dirty="0" smtClean="0"/>
              <a:t>16</a:t>
            </a:r>
            <a:endParaRPr lang="pt-BR" dirty="0"/>
          </a:p>
        </p:txBody>
      </p:sp>
    </p:spTree>
    <p:extLst>
      <p:ext uri="{BB962C8B-B14F-4D97-AF65-F5344CB8AC3E}">
        <p14:creationId xmlns:p14="http://schemas.microsoft.com/office/powerpoint/2010/main" val="833113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61894</TotalTime>
  <Words>18688</Words>
  <Application>Microsoft Office PowerPoint</Application>
  <PresentationFormat>On-screen Show (4:3)</PresentationFormat>
  <Paragraphs>3164</Paragraphs>
  <Slides>256</Slides>
  <Notes>1</Notes>
  <HiddenSlides>0</HiddenSlides>
  <MMClips>0</MMClips>
  <ScaleCrop>false</ScaleCrop>
  <HeadingPairs>
    <vt:vector size="4" baseType="variant">
      <vt:variant>
        <vt:lpstr>Theme</vt:lpstr>
      </vt:variant>
      <vt:variant>
        <vt:i4>1</vt:i4>
      </vt:variant>
      <vt:variant>
        <vt:lpstr>Slide Titles</vt:lpstr>
      </vt:variant>
      <vt:variant>
        <vt:i4>256</vt:i4>
      </vt:variant>
    </vt:vector>
  </HeadingPairs>
  <TitlesOfParts>
    <vt:vector size="257" baseType="lpstr">
      <vt:lpstr>Office Theme</vt:lpstr>
      <vt:lpstr>Systems Design and Programming</vt:lpstr>
      <vt:lpstr>Assessment</vt:lpstr>
      <vt:lpstr>Which Python?</vt:lpstr>
      <vt:lpstr>Getting Started</vt:lpstr>
      <vt:lpstr>Python Scripts</vt:lpstr>
      <vt:lpstr>Assignment</vt:lpstr>
      <vt:lpstr>Overwriting values</vt:lpstr>
      <vt:lpstr>Swapping</vt:lpstr>
      <vt:lpstr>Numbers and Operators</vt:lpstr>
      <vt:lpstr>Mixed Operands</vt:lpstr>
      <vt:lpstr>Booleans</vt:lpstr>
      <vt:lpstr>None</vt:lpstr>
      <vt:lpstr>Precedence</vt:lpstr>
      <vt:lpstr>Precedence Order (low to high)</vt:lpstr>
      <vt:lpstr>Typecasting</vt:lpstr>
      <vt:lpstr>Typecasting Functions</vt:lpstr>
      <vt:lpstr>Typecasting Functions</vt:lpstr>
      <vt:lpstr>Editor</vt:lpstr>
      <vt:lpstr>Functions</vt:lpstr>
      <vt:lpstr>Using Functions</vt:lpstr>
      <vt:lpstr>Assigning Functions</vt:lpstr>
      <vt:lpstr>TASK F1</vt:lpstr>
      <vt:lpstr>TASK F2</vt:lpstr>
      <vt:lpstr>Local and Global</vt:lpstr>
      <vt:lpstr>Keyword Arguments</vt:lpstr>
      <vt:lpstr>Default Argument Values</vt:lpstr>
      <vt:lpstr>lamda</vt:lpstr>
      <vt:lpstr>Methods</vt:lpstr>
      <vt:lpstr>Comparison</vt:lpstr>
      <vt:lpstr>Combining Operators</vt:lpstr>
      <vt:lpstr>Logical Operators</vt:lpstr>
      <vt:lpstr>TASK F3</vt:lpstr>
      <vt:lpstr>if</vt:lpstr>
      <vt:lpstr>User Input</vt:lpstr>
      <vt:lpstr>if and Blocks</vt:lpstr>
      <vt:lpstr>else</vt:lpstr>
      <vt:lpstr>elif</vt:lpstr>
      <vt:lpstr>Loops - for</vt:lpstr>
      <vt:lpstr>Loops - while</vt:lpstr>
      <vt:lpstr>TASK L1</vt:lpstr>
      <vt:lpstr>Task L3</vt:lpstr>
      <vt:lpstr>Lists</vt:lpstr>
      <vt:lpstr>List Membership</vt:lpstr>
      <vt:lpstr>range()</vt:lpstr>
      <vt:lpstr>len()</vt:lpstr>
      <vt:lpstr>Indexing</vt:lpstr>
      <vt:lpstr>List Exception</vt:lpstr>
      <vt:lpstr>Negative Indexing</vt:lpstr>
      <vt:lpstr>Slicing</vt:lpstr>
      <vt:lpstr>Slice Defaults</vt:lpstr>
      <vt:lpstr>Increment</vt:lpstr>
      <vt:lpstr>Assignment to List Items</vt:lpstr>
      <vt:lpstr>Membership</vt:lpstr>
      <vt:lpstr>append()</vt:lpstr>
      <vt:lpstr>List Iteration</vt:lpstr>
      <vt:lpstr>Task L4</vt:lpstr>
      <vt:lpstr>zip()</vt:lpstr>
      <vt:lpstr>Sorting Lists</vt:lpstr>
      <vt:lpstr>sorted()</vt:lpstr>
      <vt:lpstr>Lists of lists - sort()</vt:lpstr>
      <vt:lpstr>sort() Keys</vt:lpstr>
      <vt:lpstr>TASK L2 (Difficult)</vt:lpstr>
      <vt:lpstr>TASK A1</vt:lpstr>
      <vt:lpstr>PowerPoint Presentation</vt:lpstr>
      <vt:lpstr>Tuples</vt:lpstr>
      <vt:lpstr>Tuple Length and Slicing</vt:lpstr>
      <vt:lpstr>TASK TP1</vt:lpstr>
      <vt:lpstr>TASK TP2</vt:lpstr>
      <vt:lpstr>Sets</vt:lpstr>
      <vt:lpstr>in</vt:lpstr>
      <vt:lpstr>Strings</vt:lpstr>
      <vt:lpstr>String Indexing and Slicing</vt:lpstr>
      <vt:lpstr>Substrings</vt:lpstr>
      <vt:lpstr>split() and join()</vt:lpstr>
      <vt:lpstr>upper() and lower()</vt:lpstr>
      <vt:lpstr>strip()</vt:lpstr>
      <vt:lpstr>Formatting</vt:lpstr>
      <vt:lpstr>TASK S1</vt:lpstr>
      <vt:lpstr>Task S2</vt:lpstr>
      <vt:lpstr>Multiple Dimensions</vt:lpstr>
      <vt:lpstr>Multiple Dimensions</vt:lpstr>
      <vt:lpstr>Understanding References</vt:lpstr>
      <vt:lpstr>Passing Immutables and Mutables</vt:lpstr>
      <vt:lpstr>Files</vt:lpstr>
      <vt:lpstr>Binary/Text</vt:lpstr>
      <vt:lpstr>open() – full syntax:</vt:lpstr>
      <vt:lpstr>Reading Files</vt:lpstr>
      <vt:lpstr>Reading Individual Words</vt:lpstr>
      <vt:lpstr>The RE Approach</vt:lpstr>
      <vt:lpstr>TASK FL1</vt:lpstr>
      <vt:lpstr>Python Regular Expressions</vt:lpstr>
      <vt:lpstr>Writing to Files</vt:lpstr>
      <vt:lpstr>Writing …</vt:lpstr>
      <vt:lpstr>Performance</vt:lpstr>
      <vt:lpstr>List Comprehensions </vt:lpstr>
      <vt:lpstr>Filtering in List Comprehensions</vt:lpstr>
      <vt:lpstr>zip() and Iteration</vt:lpstr>
      <vt:lpstr>Examples</vt:lpstr>
      <vt:lpstr>map()</vt:lpstr>
      <vt:lpstr>filter()</vt:lpstr>
      <vt:lpstr>TASK M1</vt:lpstr>
      <vt:lpstr>Dictionaries</vt:lpstr>
      <vt:lpstr>del()</vt:lpstr>
      <vt:lpstr>keys()</vt:lpstr>
      <vt:lpstr>Iterating Dictionaries</vt:lpstr>
      <vt:lpstr>in and has_key()</vt:lpstr>
      <vt:lpstr>get() and setdefault()</vt:lpstr>
      <vt:lpstr>Word Frequency</vt:lpstr>
      <vt:lpstr>Word Frequency</vt:lpstr>
      <vt:lpstr>TASK D1</vt:lpstr>
      <vt:lpstr>Classes and Objects</vt:lpstr>
      <vt:lpstr>Alternatively:</vt:lpstr>
      <vt:lpstr>Example</vt:lpstr>
      <vt:lpstr>Classes</vt:lpstr>
      <vt:lpstr>Classes and Objects</vt:lpstr>
      <vt:lpstr>PowerPoint Presentation</vt:lpstr>
      <vt:lpstr>Instance Variables</vt:lpstr>
      <vt:lpstr>Static Variables</vt:lpstr>
      <vt:lpstr>Inheritance</vt:lpstr>
      <vt:lpstr>TASK O1</vt:lpstr>
      <vt:lpstr>TASK O2</vt:lpstr>
      <vt:lpstr>TASK O3</vt:lpstr>
      <vt:lpstr>Modules</vt:lpstr>
      <vt:lpstr>Import</vt:lpstr>
      <vt:lpstr>DIY Modules</vt:lpstr>
      <vt:lpstr>TASK A2</vt:lpstr>
      <vt:lpstr>Errors and Exceptions</vt:lpstr>
      <vt:lpstr>Exceptions</vt:lpstr>
      <vt:lpstr>Except</vt:lpstr>
      <vt:lpstr>Multiple excepts</vt:lpstr>
      <vt:lpstr>else</vt:lpstr>
      <vt:lpstr>finally</vt:lpstr>
      <vt:lpstr>raise</vt:lpstr>
      <vt:lpstr>Magic DUNDER Methods</vt:lpstr>
      <vt:lpstr>DUNDER and MAGIC</vt:lpstr>
      <vt:lpstr>DUNDER Constructors</vt:lpstr>
      <vt:lpstr>Iterators - Lists</vt:lpstr>
      <vt:lpstr>Iterators - Strings</vt:lpstr>
      <vt:lpstr>Iterators - Dictionaries</vt:lpstr>
      <vt:lpstr>Iterators - Files</vt:lpstr>
      <vt:lpstr>Iterators - Generally</vt:lpstr>
      <vt:lpstr>Iterables</vt:lpstr>
      <vt:lpstr>Iterator Objects</vt:lpstr>
      <vt:lpstr>Example Iterable</vt:lpstr>
      <vt:lpstr>List Comprehensions (again)</vt:lpstr>
      <vt:lpstr>String based List Comprehension</vt:lpstr>
      <vt:lpstr>Generators</vt:lpstr>
      <vt:lpstr>Simple Example of a Generator</vt:lpstr>
      <vt:lpstr>Generator Expressions</vt:lpstr>
      <vt:lpstr>Why Generators?</vt:lpstr>
      <vt:lpstr>TASK G1</vt:lpstr>
      <vt:lpstr>TASK G2</vt:lpstr>
      <vt:lpstr>PowerPoint Presentation</vt:lpstr>
      <vt:lpstr>PowerPoint Presentation</vt:lpstr>
      <vt:lpstr>PowerPoint Presentation</vt:lpstr>
      <vt:lpstr>PowerPoint Presentation</vt:lpstr>
      <vt:lpstr>PowerPoint Presentation</vt:lpstr>
      <vt:lpstr>Overloading Operators</vt:lpstr>
      <vt:lpstr>Vectors</vt:lpstr>
      <vt:lpstr>Aside – use of * before arguments</vt:lpstr>
      <vt:lpstr>A Vector Class</vt:lpstr>
      <vt:lpstr>Overloading + operator for Vector</vt:lpstr>
      <vt:lpstr>Vector Magnitude</vt:lpstr>
      <vt:lpstr>Recursion</vt:lpstr>
      <vt:lpstr>Factorial</vt:lpstr>
      <vt:lpstr>Recursive Factorial Function</vt:lpstr>
      <vt:lpstr>Palindromes</vt:lpstr>
      <vt:lpstr>Palindrome Recursive Solution</vt:lpstr>
      <vt:lpstr>Linked Lists</vt:lpstr>
      <vt:lpstr>Singly Linked List</vt:lpstr>
      <vt:lpstr>PowerPoint Presentation</vt:lpstr>
      <vt:lpstr>Implementing remove()</vt:lpstr>
      <vt:lpstr>Stacks</vt:lpstr>
      <vt:lpstr>Stack Abstract Data Type</vt:lpstr>
      <vt:lpstr>List Implementation of Stack</vt:lpstr>
      <vt:lpstr>Implementing a Stack with a Linked List</vt:lpstr>
      <vt:lpstr>Queues</vt:lpstr>
      <vt:lpstr>Queue ADT</vt:lpstr>
      <vt:lpstr>A Python List based Queue</vt:lpstr>
      <vt:lpstr>Python Linked List based Queue</vt:lpstr>
      <vt:lpstr>TASK Q1</vt:lpstr>
      <vt:lpstr>Algorithms</vt:lpstr>
      <vt:lpstr>Stopping Criteria</vt:lpstr>
      <vt:lpstr>Iterating</vt:lpstr>
      <vt:lpstr>Bubblesort</vt:lpstr>
      <vt:lpstr>Performance</vt:lpstr>
      <vt:lpstr>Optimisation</vt:lpstr>
      <vt:lpstr>Selection Sort</vt:lpstr>
      <vt:lpstr>Performance</vt:lpstr>
      <vt:lpstr>Is there a better way?</vt:lpstr>
      <vt:lpstr>Quicksort Description</vt:lpstr>
      <vt:lpstr>Visually</vt:lpstr>
      <vt:lpstr>Programmatically</vt:lpstr>
      <vt:lpstr>Quicksort Performance</vt:lpstr>
      <vt:lpstr>Better Algorithms?</vt:lpstr>
      <vt:lpstr>What Big O Notation Means</vt:lpstr>
      <vt:lpstr>Scalability is Key</vt:lpstr>
      <vt:lpstr>Measuring Performance</vt:lpstr>
      <vt:lpstr>Actual Performance</vt:lpstr>
      <vt:lpstr>Graphing from Within</vt:lpstr>
      <vt:lpstr>Trees - An Overview</vt:lpstr>
      <vt:lpstr>Terminology</vt:lpstr>
      <vt:lpstr>Terminology Illustrated</vt:lpstr>
      <vt:lpstr>Binary Trees</vt:lpstr>
      <vt:lpstr>The Binary Search Tree (BST)</vt:lpstr>
      <vt:lpstr>Search Efficiency</vt:lpstr>
      <vt:lpstr>Common BT Implementations</vt:lpstr>
      <vt:lpstr>Binary Tree Topologies</vt:lpstr>
      <vt:lpstr>The Binary Search Tree</vt:lpstr>
      <vt:lpstr>BST In Python</vt:lpstr>
      <vt:lpstr>Deletion</vt:lpstr>
      <vt:lpstr>Deleting Leaf Nodes</vt:lpstr>
      <vt:lpstr>Deleting a Node with One child:</vt:lpstr>
      <vt:lpstr>Deleting a Node with 2 Children</vt:lpstr>
      <vt:lpstr>Deleting a Node with 2 Children (2)</vt:lpstr>
      <vt:lpstr>Deleting a Node</vt:lpstr>
      <vt:lpstr>Priority Queue</vt:lpstr>
      <vt:lpstr>Heaps</vt:lpstr>
      <vt:lpstr>A Max-Heap Tree</vt:lpstr>
      <vt:lpstr>Implementing a (Min) Heap using List (array)</vt:lpstr>
      <vt:lpstr>Heap Demonstration</vt:lpstr>
      <vt:lpstr>heap.pop()</vt:lpstr>
      <vt:lpstr>heap.pop()</vt:lpstr>
      <vt:lpstr>Performance</vt:lpstr>
      <vt:lpstr>Benefits of Heaps</vt:lpstr>
      <vt:lpstr>Binary Tree Traversals</vt:lpstr>
      <vt:lpstr>Inorder Traversal (Recursive)</vt:lpstr>
      <vt:lpstr>PreOrder Traversal</vt:lpstr>
      <vt:lpstr>PostOrder Traversal</vt:lpstr>
      <vt:lpstr>Expression Trees</vt:lpstr>
      <vt:lpstr>Parse Trees</vt:lpstr>
      <vt:lpstr>Breadth (Level) First Search</vt:lpstr>
      <vt:lpstr>Graphs: Graph Talk</vt:lpstr>
      <vt:lpstr>Graph Talk</vt:lpstr>
      <vt:lpstr>A Graph ADT</vt:lpstr>
      <vt:lpstr>A Simple (Undirected) Graph:</vt:lpstr>
      <vt:lpstr>Implementation</vt:lpstr>
      <vt:lpstr>Vertex Class</vt:lpstr>
      <vt:lpstr>Graph Class</vt:lpstr>
      <vt:lpstr>Testing</vt:lpstr>
      <vt:lpstr>Depth First Search</vt:lpstr>
      <vt:lpstr>Breadth First Search</vt:lpstr>
      <vt:lpstr>Dijkstra’s Algorithm</vt:lpstr>
      <vt:lpstr>The Algorithm</vt:lpstr>
      <vt:lpstr>Dijkstra Animation</vt:lpstr>
      <vt:lpstr>Djikstra (terse)</vt:lpstr>
      <vt:lpstr>Other Dijkstra's Algorithm Animations</vt:lpstr>
      <vt:lpstr>GUI Programming with TKinter</vt:lpstr>
      <vt:lpstr>A Simple Window</vt:lpstr>
      <vt:lpstr>tkinter Widgets</vt:lpstr>
      <vt:lpstr>tkinter Widgets</vt:lpstr>
      <vt:lpstr>tkinter Attribute Examples</vt:lpstr>
      <vt:lpstr>tkinter Geometry Management</vt:lpstr>
      <vt:lpstr>tkinter Canvas</vt:lpstr>
      <vt:lpstr>The tkinter Canvas widget</vt:lpstr>
      <vt:lpstr>Task TK1</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Collins</dc:creator>
  <cp:lastModifiedBy>David Collins</cp:lastModifiedBy>
  <cp:revision>204</cp:revision>
  <dcterms:created xsi:type="dcterms:W3CDTF">2017-08-23T10:48:10Z</dcterms:created>
  <dcterms:modified xsi:type="dcterms:W3CDTF">2017-10-24T10:01:47Z</dcterms:modified>
</cp:coreProperties>
</file>