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1" r:id="rId9"/>
    <p:sldId id="270" r:id="rId10"/>
    <p:sldId id="267" r:id="rId11"/>
    <p:sldId id="261" r:id="rId12"/>
    <p:sldId id="262" r:id="rId13"/>
    <p:sldId id="265" r:id="rId14"/>
    <p:sldId id="263" r:id="rId15"/>
    <p:sldId id="264" r:id="rId16"/>
    <p:sldId id="275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>
        <p:scale>
          <a:sx n="110" d="100"/>
          <a:sy n="110" d="100"/>
        </p:scale>
        <p:origin x="6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反射板定位算法与测试结果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CIOMP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Soleilware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算法离线测试环境</a:t>
            </a:r>
            <a:r>
              <a:rPr lang="en-US" altLang="zh-CN" dirty="0" smtClean="0"/>
              <a:t>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生成距离不等的 </a:t>
            </a:r>
            <a:r>
              <a:rPr lang="en-US" altLang="zh-CN" i="1" dirty="0" smtClean="0"/>
              <a:t>M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阵列，</a:t>
            </a:r>
            <a:r>
              <a:rPr lang="en-US" altLang="zh-CN" i="1" dirty="0"/>
              <a:t> M</a:t>
            </a:r>
            <a:r>
              <a:rPr lang="zh-CN" altLang="en-US" i="1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i="1" dirty="0"/>
              <a:t>N</a:t>
            </a:r>
            <a:r>
              <a:rPr lang="zh-CN" altLang="en-US" i="1" dirty="0"/>
              <a:t> </a:t>
            </a:r>
            <a:r>
              <a:rPr lang="en-US" altLang="zh-CN" i="1" dirty="0" smtClean="0"/>
              <a:t>=</a:t>
            </a:r>
            <a:r>
              <a:rPr lang="en-US" altLang="zh-CN" dirty="0" smtClean="0"/>
              <a:t>12000</a:t>
            </a:r>
            <a:r>
              <a:rPr lang="zh-CN" altLang="en-US" dirty="0" smtClean="0"/>
              <a:t>个反光板，覆盖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x1000</a:t>
            </a:r>
            <a:r>
              <a:rPr lang="zh-CN" altLang="en-US" dirty="0" smtClean="0"/>
              <a:t>米面积</a:t>
            </a:r>
            <a:endParaRPr lang="en-US" altLang="zh-CN" dirty="0" smtClean="0"/>
          </a:p>
          <a:p>
            <a:r>
              <a:rPr lang="zh-CN" altLang="en-US" dirty="0" smtClean="0"/>
              <a:t>可手动设置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个反射板用于定位计算，反光板可固定或最邻近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每一时间间隔之间加入随机位移量与随机角度变化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7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反光板算法离线测试结果</a:t>
            </a:r>
            <a:r>
              <a:rPr lang="en-US" altLang="zh-CN" dirty="0" smtClean="0"/>
              <a:t>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硬件测试平台环境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倍加福</a:t>
            </a:r>
            <a:r>
              <a:rPr lang="en-US" altLang="zh-CN" dirty="0" smtClean="0"/>
              <a:t>R2000</a:t>
            </a:r>
            <a:r>
              <a:rPr lang="zh-CN" altLang="en-US" dirty="0" smtClean="0"/>
              <a:t>激光雷达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30m</a:t>
            </a:r>
            <a:r>
              <a:rPr lang="zh-CN" altLang="en-US" dirty="0" smtClean="0"/>
              <a:t>距离，</a:t>
            </a:r>
            <a:r>
              <a:rPr lang="en-US" altLang="zh-CN" dirty="0" smtClean="0"/>
              <a:t>+/-1cm</a:t>
            </a:r>
            <a:r>
              <a:rPr lang="zh-CN" altLang="en-US" dirty="0" smtClean="0"/>
              <a:t>定位精度</a:t>
            </a:r>
            <a:endParaRPr lang="en-US" altLang="zh-CN" dirty="0" smtClean="0"/>
          </a:p>
          <a:p>
            <a:r>
              <a:rPr lang="zh-CN" altLang="en-US" dirty="0" smtClean="0"/>
              <a:t>以太网接口，网络协议控制硬件，</a:t>
            </a:r>
            <a:r>
              <a:rPr lang="en-US" altLang="zh-CN" dirty="0" smtClean="0"/>
              <a:t>TCP</a:t>
            </a:r>
            <a:r>
              <a:rPr lang="en-US" altLang="zh-CN" dirty="0"/>
              <a:t>/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发送数据包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开发调试环境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驱动程序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多个反射板随机排列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3.11.0-19-generic #33-Ubuntu x86_64 GNU/Linux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编译器，无加载第三方函数库</a:t>
            </a:r>
            <a:endParaRPr lang="en-US" altLang="zh-CN" dirty="0" smtClean="0"/>
          </a:p>
          <a:p>
            <a:r>
              <a:rPr lang="en-US" altLang="zh-CN" dirty="0" smtClean="0"/>
              <a:t>Python2.7</a:t>
            </a:r>
            <a:r>
              <a:rPr lang="zh-CN" altLang="en-US" dirty="0" smtClean="0"/>
              <a:t> 脚本测试程序，数据处理与显示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硬件测试平台结果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接口定义列表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Load_reflector_map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status%</a:t>
            </a:r>
            <a:r>
              <a:rPr lang="zh-CN" altLang="en-US" dirty="0"/>
              <a:t>加载反射板预排布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Load_Lidar_data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map_ID</a:t>
            </a:r>
            <a:r>
              <a:rPr lang="en-US" altLang="zh-CN" dirty="0" smtClean="0"/>
              <a:t>);</a:t>
            </a:r>
            <a:r>
              <a:rPr lang="zh-CN" altLang="en-US" dirty="0" smtClean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读取激光雷达数据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Identify_reflector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Lidar_ID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distance_thres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amplitude_thres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angle_thres</a:t>
            </a:r>
            <a:r>
              <a:rPr lang="en-US" altLang="zh-CN" dirty="0" smtClean="0"/>
              <a:t>);</a:t>
            </a:r>
            <a:r>
              <a:rPr lang="zh-CN" altLang="en-US" dirty="0" smtClean="0"/>
              <a:t>区分反射板</a:t>
            </a:r>
            <a:endParaRPr lang="en-US" altLang="zh-CN" dirty="0" smtClean="0"/>
          </a:p>
          <a:p>
            <a:r>
              <a:rPr lang="en-US" altLang="zh-CN" dirty="0" err="1" smtClean="0"/>
              <a:t>Calc_match_distance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amplitude_thes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angle_thes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；计算反射板间距，匹配测试反射板与预设反射板</a:t>
            </a:r>
            <a:endParaRPr lang="en-US" altLang="zh-CN" dirty="0" smtClean="0"/>
          </a:p>
          <a:p>
            <a:r>
              <a:rPr lang="en-US" altLang="zh-CN" dirty="0" err="1" smtClean="0"/>
              <a:t>Locate_reflector_xy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计算反射板矩阵位置世界坐标</a:t>
            </a:r>
            <a:endParaRPr lang="en-US" altLang="zh-CN" dirty="0" smtClean="0"/>
          </a:p>
          <a:p>
            <a:r>
              <a:rPr lang="en-US" altLang="zh-CN" dirty="0" smtClean="0"/>
              <a:t>Rigid_transform_2D();</a:t>
            </a:r>
            <a:r>
              <a:rPr lang="zh-CN" altLang="en-US" dirty="0" smtClean="0"/>
              <a:t> 求反射板矩阵旋转与平移量</a:t>
            </a:r>
            <a:endParaRPr lang="en-US" altLang="zh-CN" dirty="0" smtClean="0"/>
          </a:p>
          <a:p>
            <a:r>
              <a:rPr lang="en-US" altLang="zh-CN" dirty="0" err="1" smtClean="0"/>
              <a:t>Simulate_Lidar_movement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产生仿真激光雷达测试数据</a:t>
            </a:r>
            <a:endParaRPr lang="en-US" altLang="zh-CN" dirty="0" smtClean="0"/>
          </a:p>
          <a:p>
            <a:r>
              <a:rPr lang="en-US" altLang="zh-CN" dirty="0" err="1" smtClean="0"/>
              <a:t>Update_Lidar_xy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计算激光雷达世界坐标</a:t>
            </a:r>
            <a:endParaRPr lang="en-US" altLang="zh-CN" dirty="0" smtClean="0"/>
          </a:p>
          <a:p>
            <a:r>
              <a:rPr lang="en-US" altLang="zh-CN" dirty="0" err="1" smtClean="0"/>
              <a:t>Update_Lidar_scan_xy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计算扫描数据世界坐标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168"/>
          <a:stretch/>
        </p:blipFill>
        <p:spPr>
          <a:xfrm>
            <a:off x="9728947" y="2552700"/>
            <a:ext cx="246305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主要变量定义列表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399" y="2277533"/>
            <a:ext cx="9533467" cy="3733799"/>
          </a:xfrm>
        </p:spPr>
        <p:txBody>
          <a:bodyPr>
            <a:noAutofit/>
          </a:bodyPr>
          <a:lstStyle/>
          <a:p>
            <a:pPr>
              <a:lnSpc>
                <a:spcPts val="440"/>
              </a:lnSpc>
            </a:pPr>
            <a:r>
              <a:rPr lang="en-US" sz="1200" b="1" dirty="0" smtClean="0"/>
              <a:t>Table_size; %</a:t>
            </a:r>
            <a:r>
              <a:rPr lang="zh-CN" altLang="en-US" sz="1200" b="1" dirty="0" smtClean="0"/>
              <a:t>反射板列表大小</a:t>
            </a:r>
            <a:endParaRPr lang="en-US" altLang="zh-CN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Reflector_Table</a:t>
            </a:r>
            <a:r>
              <a:rPr lang="en-US" sz="1200" b="1" dirty="0" smtClean="0"/>
              <a:t>=</a:t>
            </a:r>
            <a:r>
              <a:rPr lang="en-US" sz="1200" b="1" dirty="0" err="1" smtClean="0"/>
              <a:t>zeros</a:t>
            </a:r>
            <a:r>
              <a:rPr lang="en-US" sz="1200" b="1" dirty="0" smtClean="0"/>
              <a:t>(3,Table_size</a:t>
            </a:r>
            <a:r>
              <a:rPr lang="en-US" sz="1200" b="1" dirty="0"/>
              <a:t>);   % </a:t>
            </a:r>
            <a:r>
              <a:rPr lang="zh-CN" altLang="en-US" sz="1200" b="1" dirty="0" smtClean="0"/>
              <a:t>参考反射板列表</a:t>
            </a:r>
            <a:endParaRPr lang="en-US" altLang="zh-CN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Reflector_ID</a:t>
            </a:r>
            <a:r>
              <a:rPr lang="zh-CN" altLang="en-US" sz="1200" b="1" dirty="0" smtClean="0"/>
              <a:t>；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参考反射板</a:t>
            </a:r>
            <a:r>
              <a:rPr lang="en-US" altLang="zh-CN" sz="1200" b="1" dirty="0" smtClean="0"/>
              <a:t>ID</a:t>
            </a:r>
            <a:endParaRPr lang="en-US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Expectation_</a:t>
            </a:r>
            <a:r>
              <a:rPr lang="en-US" altLang="zh-CN" sz="1200" b="1" dirty="0" err="1" smtClean="0"/>
              <a:t>distance</a:t>
            </a:r>
            <a:r>
              <a:rPr lang="en-US" sz="1200" b="1" dirty="0" smtClean="0"/>
              <a:t>;   </a:t>
            </a:r>
            <a:r>
              <a:rPr lang="en-US" sz="1200" b="1" dirty="0"/>
              <a:t>% </a:t>
            </a:r>
            <a:r>
              <a:rPr lang="zh-CN" altLang="en-US" sz="1200" b="1" dirty="0" smtClean="0"/>
              <a:t>期望距离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下一时刻</a:t>
            </a:r>
            <a:r>
              <a:rPr lang="en-US" altLang="zh-CN" sz="1200" b="1" dirty="0" smtClean="0"/>
              <a:t>)</a:t>
            </a:r>
            <a:endParaRPr lang="en-US" sz="1200" b="1" dirty="0"/>
          </a:p>
          <a:p>
            <a:pPr>
              <a:lnSpc>
                <a:spcPts val="440"/>
              </a:lnSpc>
            </a:pPr>
            <a:r>
              <a:rPr lang="en-US" sz="1200" b="1" dirty="0" err="1"/>
              <a:t>map_size_x</a:t>
            </a:r>
            <a:r>
              <a:rPr lang="en-US" sz="1200" b="1" dirty="0"/>
              <a:t> </a:t>
            </a:r>
            <a:r>
              <a:rPr lang="en-US" sz="1200" b="1" dirty="0" smtClean="0"/>
              <a:t>;   </a:t>
            </a:r>
            <a:r>
              <a:rPr lang="en-US" sz="1200" b="1" dirty="0"/>
              <a:t>% map x dimension in meter</a:t>
            </a:r>
          </a:p>
          <a:p>
            <a:pPr>
              <a:lnSpc>
                <a:spcPts val="440"/>
              </a:lnSpc>
            </a:pPr>
            <a:r>
              <a:rPr lang="en-US" sz="1200" b="1" dirty="0" err="1"/>
              <a:t>map_size_y</a:t>
            </a:r>
            <a:r>
              <a:rPr lang="en-US" sz="1200" b="1" dirty="0"/>
              <a:t> </a:t>
            </a:r>
            <a:r>
              <a:rPr lang="en-US" sz="1200" b="1" dirty="0" smtClean="0"/>
              <a:t>;   </a:t>
            </a:r>
            <a:r>
              <a:rPr lang="en-US" sz="1200" b="1" dirty="0"/>
              <a:t>% map y dimension in meter</a:t>
            </a:r>
          </a:p>
          <a:p>
            <a:pPr>
              <a:lnSpc>
                <a:spcPts val="440"/>
              </a:lnSpc>
            </a:pPr>
            <a:r>
              <a:rPr lang="tr-TR" sz="1200" b="1" dirty="0" err="1"/>
              <a:t>colunm_x</a:t>
            </a:r>
            <a:r>
              <a:rPr lang="tr-TR" sz="1200" b="1" dirty="0"/>
              <a:t> </a:t>
            </a:r>
            <a:r>
              <a:rPr lang="tr-TR" sz="1200" b="1" dirty="0" smtClean="0"/>
              <a:t>;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反射板阵列列数</a:t>
            </a:r>
            <a:endParaRPr lang="tr-TR" sz="1200" b="1" dirty="0"/>
          </a:p>
          <a:p>
            <a:pPr>
              <a:lnSpc>
                <a:spcPts val="440"/>
              </a:lnSpc>
            </a:pPr>
            <a:r>
              <a:rPr lang="tr-TR" sz="1200" b="1" dirty="0" err="1"/>
              <a:t>row_y</a:t>
            </a:r>
            <a:r>
              <a:rPr lang="tr-TR" sz="1200" b="1" dirty="0"/>
              <a:t> = </a:t>
            </a:r>
            <a:r>
              <a:rPr lang="tr-TR" sz="1200" b="1" dirty="0" err="1"/>
              <a:t>Table_size</a:t>
            </a:r>
            <a:r>
              <a:rPr lang="tr-TR" sz="1200" b="1" dirty="0"/>
              <a:t>/</a:t>
            </a:r>
            <a:r>
              <a:rPr lang="tr-TR" sz="1200" b="1" dirty="0" err="1"/>
              <a:t>colunm_x</a:t>
            </a:r>
            <a:r>
              <a:rPr lang="tr-TR" sz="1200" b="1" dirty="0" smtClean="0"/>
              <a:t>;</a:t>
            </a:r>
            <a:r>
              <a:rPr lang="zh-CN" altLang="en-US" sz="1200" b="1" dirty="0" smtClean="0"/>
              <a:t>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反射板阵列行数</a:t>
            </a:r>
            <a:endParaRPr lang="tr-TR" sz="1200" b="1" dirty="0"/>
          </a:p>
          <a:p>
            <a:pPr>
              <a:lnSpc>
                <a:spcPts val="440"/>
              </a:lnSpc>
            </a:pPr>
            <a:r>
              <a:rPr lang="tr-TR" sz="1200" b="1" dirty="0" err="1" smtClean="0"/>
              <a:t>Lidar_x</a:t>
            </a:r>
            <a:r>
              <a:rPr lang="tr-TR" sz="1200" b="1" dirty="0" smtClean="0"/>
              <a:t>=0</a:t>
            </a:r>
            <a:r>
              <a:rPr lang="tr-TR" sz="1200" b="1" dirty="0"/>
              <a:t>;    % </a:t>
            </a:r>
            <a:r>
              <a:rPr lang="zh-CN" altLang="en-US" sz="1200" b="1" dirty="0" smtClean="0"/>
              <a:t>激光雷达</a:t>
            </a:r>
            <a:r>
              <a:rPr lang="tr-TR" sz="1200" b="1" dirty="0" smtClean="0"/>
              <a:t>x</a:t>
            </a:r>
            <a:r>
              <a:rPr lang="zh-CN" altLang="en-US" sz="1200" b="1" dirty="0" smtClean="0"/>
              <a:t>坐标；</a:t>
            </a:r>
            <a:r>
              <a:rPr lang="tr-TR" sz="1200" b="1" dirty="0" smtClean="0"/>
              <a:t> </a:t>
            </a:r>
            <a:r>
              <a:rPr lang="mr-IN" sz="1200" b="1" dirty="0" err="1" smtClean="0"/>
              <a:t>Lidar_y</a:t>
            </a:r>
            <a:r>
              <a:rPr lang="mr-IN" sz="1200" b="1" dirty="0" smtClean="0"/>
              <a:t>=0;</a:t>
            </a:r>
            <a:r>
              <a:rPr lang="zh-CN" altLang="en-US" sz="1200" b="1" dirty="0" smtClean="0"/>
              <a:t> 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激光雷达</a:t>
            </a:r>
            <a:r>
              <a:rPr lang="en-US" altLang="zh-CN" sz="1200" b="1" dirty="0" smtClean="0"/>
              <a:t>x</a:t>
            </a:r>
            <a:r>
              <a:rPr lang="zh-CN" altLang="en-US" sz="1200" b="1" dirty="0" smtClean="0"/>
              <a:t>坐标</a:t>
            </a:r>
            <a:r>
              <a:rPr lang="mr-IN" sz="1200" b="1" dirty="0" smtClean="0"/>
              <a:t> </a:t>
            </a:r>
            <a:endParaRPr lang="en-US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amp_thres</a:t>
            </a:r>
            <a:r>
              <a:rPr lang="en-US" sz="1200" b="1" dirty="0" smtClean="0"/>
              <a:t>;</a:t>
            </a:r>
            <a:r>
              <a:rPr lang="zh-CN" altLang="en-US" sz="1200" b="1" dirty="0" smtClean="0"/>
              <a:t>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反射板强度检测阈值</a:t>
            </a:r>
            <a:r>
              <a:rPr lang="zh-CN" altLang="en-US" sz="1200" b="1" dirty="0"/>
              <a:t> </a:t>
            </a:r>
            <a:r>
              <a:rPr lang="zh-CN" altLang="en-US" sz="1200" b="1" dirty="0" smtClean="0"/>
              <a:t> </a:t>
            </a:r>
            <a:r>
              <a:rPr lang="en-US" sz="1200" b="1" dirty="0" err="1" smtClean="0"/>
              <a:t>angle_delta</a:t>
            </a:r>
            <a:r>
              <a:rPr lang="en-US" sz="1200" b="1" dirty="0" smtClean="0"/>
              <a:t>;</a:t>
            </a:r>
            <a:r>
              <a:rPr lang="zh-CN" altLang="en-US" sz="1200" b="1" dirty="0" smtClean="0"/>
              <a:t>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反射板角度检测阈值</a:t>
            </a:r>
            <a:r>
              <a:rPr lang="zh-CN" altLang="en-US" sz="1200" b="1" dirty="0"/>
              <a:t> </a:t>
            </a:r>
            <a:r>
              <a:rPr lang="zh-CN" altLang="en-US" sz="1200" b="1" dirty="0" smtClean="0"/>
              <a:t>    </a:t>
            </a:r>
            <a:r>
              <a:rPr lang="en-US" sz="1200" b="1" dirty="0" err="1" smtClean="0"/>
              <a:t>distance_delta</a:t>
            </a:r>
            <a:r>
              <a:rPr lang="en-US" sz="1200" b="1" dirty="0" smtClean="0"/>
              <a:t>;</a:t>
            </a:r>
            <a:r>
              <a:rPr lang="zh-CN" altLang="en-US" sz="1200" b="1" dirty="0" smtClean="0"/>
              <a:t> 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反射板距离检测阈值</a:t>
            </a:r>
            <a:endParaRPr lang="en-US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/>
              <a:t>ret_R</a:t>
            </a:r>
            <a:r>
              <a:rPr lang="en-US" sz="1200" b="1" dirty="0"/>
              <a:t>,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旋转向量  </a:t>
            </a:r>
            <a:r>
              <a:rPr lang="en-US" sz="1200" b="1" dirty="0" err="1" smtClean="0"/>
              <a:t>ret_T</a:t>
            </a:r>
            <a:r>
              <a:rPr lang="en-US" sz="1200" b="1" dirty="0"/>
              <a:t>,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平移向量  </a:t>
            </a:r>
            <a:r>
              <a:rPr lang="en-US" sz="1200" b="1" dirty="0" err="1" smtClean="0"/>
              <a:t>reflector_rmse</a:t>
            </a:r>
            <a:r>
              <a:rPr lang="en-US" sz="1200" b="1" dirty="0"/>
              <a:t>,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反射板位置均方差误差   </a:t>
            </a:r>
            <a:r>
              <a:rPr lang="en-US" sz="1200" b="1" dirty="0" err="1" smtClean="0"/>
              <a:t>Lidar_update_xy</a:t>
            </a:r>
            <a:r>
              <a:rPr lang="zh-CN" altLang="en-US" sz="1200" b="1" dirty="0" smtClean="0"/>
              <a:t>；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激光雷达世界坐标位置</a:t>
            </a:r>
            <a:endParaRPr lang="en-US" sz="1200" b="1" dirty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thres_dist_match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反射板间距离匹配阈值</a:t>
            </a:r>
            <a:endParaRPr lang="en-US" sz="1200" b="1" dirty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num_loc_ref</a:t>
            </a:r>
            <a:r>
              <a:rPr lang="zh-CN" altLang="en-US" sz="1200" b="1" dirty="0" smtClean="0"/>
              <a:t> 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定位中采用反射板数量</a:t>
            </a:r>
            <a:endParaRPr lang="en-US" sz="1200" b="1" dirty="0" smtClean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matched_en_reflector_ID</a:t>
            </a:r>
            <a:r>
              <a:rPr lang="zh-CN" altLang="en-US" sz="1200" b="1" dirty="0" smtClean="0"/>
              <a:t> 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匹配反射板</a:t>
            </a:r>
            <a:r>
              <a:rPr lang="en-US" altLang="zh-CN" sz="1200" b="1" dirty="0" smtClean="0"/>
              <a:t>ID</a:t>
            </a:r>
            <a:endParaRPr lang="en-US" sz="1200" b="1" dirty="0"/>
          </a:p>
          <a:p>
            <a:pPr>
              <a:lnSpc>
                <a:spcPts val="440"/>
              </a:lnSpc>
            </a:pPr>
            <a:r>
              <a:rPr lang="en-US" sz="1200" b="1" dirty="0" err="1" smtClean="0"/>
              <a:t>Lidar_trace</a:t>
            </a:r>
            <a:r>
              <a:rPr lang="zh-CN" altLang="en-US" sz="1200" b="1" dirty="0" smtClean="0"/>
              <a:t>  </a:t>
            </a:r>
            <a:r>
              <a:rPr lang="en-US" altLang="zh-CN" sz="1200" b="1" dirty="0" smtClean="0"/>
              <a:t>%</a:t>
            </a:r>
            <a:r>
              <a:rPr lang="zh-CN" altLang="en-US" sz="1200" b="1" dirty="0" smtClean="0"/>
              <a:t>激光雷达世界坐标系下运动轨迹</a:t>
            </a:r>
            <a:endParaRPr lang="en-US" sz="1200" b="1" dirty="0"/>
          </a:p>
          <a:p>
            <a:pPr>
              <a:lnSpc>
                <a:spcPts val="440"/>
              </a:lnSpc>
            </a:pPr>
            <a:endParaRPr lang="en-US" sz="1200" b="1" dirty="0"/>
          </a:p>
          <a:p>
            <a:pPr>
              <a:lnSpc>
                <a:spcPts val="440"/>
              </a:lnSpc>
            </a:pPr>
            <a:endParaRPr lang="en-US" sz="1200" b="1" dirty="0"/>
          </a:p>
          <a:p>
            <a:pPr>
              <a:lnSpc>
                <a:spcPts val="440"/>
              </a:lnSpc>
            </a:pPr>
            <a:endParaRPr lang="mr-IN" sz="1200" b="1" dirty="0"/>
          </a:p>
          <a:p>
            <a:pPr>
              <a:lnSpc>
                <a:spcPts val="44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8456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接口说明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13" y="2638044"/>
            <a:ext cx="11566566" cy="3101983"/>
          </a:xfrm>
        </p:spPr>
        <p:txBody>
          <a:bodyPr>
            <a:no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matched_reflect_ID</a:t>
            </a:r>
            <a:r>
              <a:rPr lang="en-US" sz="1600" dirty="0"/>
              <a:t>] = </a:t>
            </a:r>
            <a:r>
              <a:rPr lang="en-US" sz="1600" dirty="0" err="1"/>
              <a:t>calc_match_distance</a:t>
            </a:r>
            <a:r>
              <a:rPr lang="en-US" sz="1600" dirty="0"/>
              <a:t>(Reflect_Table,Reflect_ID,detect_reflector,detect_ID,thres_dist_match</a:t>
            </a:r>
            <a:r>
              <a:rPr lang="en-US" sz="1600" dirty="0" smtClean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*根据反射板间距离信息对反射板进行匹配，要求输入参考反射板列表，参考反射板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，检测到反射板列表，检测到反射板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，匹配距离误差阈值，返回匹配反射板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//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ret_R</a:t>
            </a:r>
            <a:r>
              <a:rPr lang="en-US" sz="1600" dirty="0"/>
              <a:t>, </a:t>
            </a:r>
            <a:r>
              <a:rPr lang="en-US" sz="1600" dirty="0" err="1"/>
              <a:t>ret_T</a:t>
            </a:r>
            <a:r>
              <a:rPr lang="en-US" sz="1600" dirty="0"/>
              <a:t>, </a:t>
            </a:r>
            <a:r>
              <a:rPr lang="en-US" sz="1600" dirty="0" err="1"/>
              <a:t>Lidar_update_xy</a:t>
            </a:r>
            <a:r>
              <a:rPr lang="en-US" sz="1600" dirty="0"/>
              <a:t>]=</a:t>
            </a:r>
            <a:r>
              <a:rPr lang="en-US" sz="1600" dirty="0" err="1"/>
              <a:t>update_Lidar_xy</a:t>
            </a:r>
            <a:r>
              <a:rPr lang="en-US" sz="1600" dirty="0"/>
              <a:t>(Reflector_Table,Reflector_ID,detected_reflector,detected_ID,Lidar_x,Lidar_y</a:t>
            </a:r>
            <a:r>
              <a:rPr lang="en-US" sz="1600" dirty="0" smtClean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*计算激光雷达世界坐标系对应位置，</a:t>
            </a:r>
            <a:r>
              <a:rPr lang="zh-CN" altLang="en-US" sz="1600" dirty="0"/>
              <a:t>要求输入参考反射板列表，参考反射板</a:t>
            </a:r>
            <a:r>
              <a:rPr lang="en-US" altLang="zh-CN" sz="1600" dirty="0"/>
              <a:t>ID</a:t>
            </a:r>
            <a:r>
              <a:rPr lang="zh-CN" altLang="en-US" sz="1600" dirty="0"/>
              <a:t>，检测到反射板列表，检测到反射板</a:t>
            </a:r>
            <a:r>
              <a:rPr lang="en-US" altLang="zh-CN" sz="1600" dirty="0"/>
              <a:t>ID</a:t>
            </a:r>
            <a:r>
              <a:rPr lang="zh-CN" altLang="en-US" sz="1600" dirty="0" smtClean="0"/>
              <a:t>，世界坐标系下初始位置，返回旋转向量，平移向量，激光雷达世界坐标系下位置*</a:t>
            </a:r>
            <a:r>
              <a:rPr lang="en-US" altLang="zh-CN" sz="1600" dirty="0"/>
              <a:t>//</a:t>
            </a:r>
            <a:endParaRPr lang="en-US" sz="1600" dirty="0"/>
          </a:p>
          <a:p>
            <a:r>
              <a:rPr lang="en-US" sz="1600" dirty="0" smtClean="0"/>
              <a:t>[</a:t>
            </a:r>
            <a:r>
              <a:rPr lang="en-US" sz="1600" dirty="0" err="1"/>
              <a:t>Lidar_Table_disp,Lidar_data</a:t>
            </a:r>
            <a:r>
              <a:rPr lang="en-US" sz="1600" dirty="0"/>
              <a:t>]=</a:t>
            </a:r>
            <a:r>
              <a:rPr lang="en-US" sz="1600" dirty="0" err="1"/>
              <a:t>simulate_lidar_movement</a:t>
            </a:r>
            <a:r>
              <a:rPr lang="en-US" sz="1600" dirty="0"/>
              <a:t>(</a:t>
            </a:r>
            <a:r>
              <a:rPr lang="en-US" sz="1600" dirty="0" err="1"/>
              <a:t>theta,dist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*随机产生激光雷达测试信号，要求输入随机产生角度和平移距离，返回激光雷达测试数据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smtClean="0"/>
              <a:t>R,</a:t>
            </a:r>
            <a:r>
              <a:rPr lang="en-US" altLang="zh-CN" sz="1600" dirty="0" smtClean="0"/>
              <a:t>T</a:t>
            </a:r>
            <a:r>
              <a:rPr lang="en-US" sz="1600" dirty="0" smtClean="0"/>
              <a:t>] </a:t>
            </a:r>
            <a:r>
              <a:rPr lang="en-US" sz="1600" dirty="0"/>
              <a:t>= rigid_transform_2D(A, B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*求解旋转向量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和平移向量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，要求输入检测到反射板列表和参考反射板列表，返回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//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Lidar_update_Table,Lidar_update_xy</a:t>
            </a:r>
            <a:r>
              <a:rPr lang="en-US" sz="1600" dirty="0"/>
              <a:t>]=</a:t>
            </a:r>
            <a:r>
              <a:rPr lang="en-US" sz="1600" dirty="0" err="1"/>
              <a:t>update_Lidar_scan_xy</a:t>
            </a:r>
            <a:r>
              <a:rPr lang="en-US" sz="1600" dirty="0"/>
              <a:t>(ret_R,ret_T,Lidar_Table1,Lidar_Table,Lidar_x,Lidar_y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*计算激光雷达世界坐标系下位置，要求输入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，激光雷达数据，激光雷达位置数据，返回世界坐标系下还原雷达数据，雷达坐标位置*</a:t>
            </a:r>
            <a:r>
              <a:rPr lang="en-US" altLang="zh-CN" sz="1600" dirty="0" smtClean="0"/>
              <a:t>//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039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存在问题及下一步解决方案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未测试实时性，是否添加位移预判计算</a:t>
            </a:r>
            <a:r>
              <a:rPr lang="zh-CN" altLang="en-US" dirty="0" smtClean="0"/>
              <a:t>功能，需根据实验数据确定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反射板算法设计及流程图</a:t>
            </a:r>
            <a:endParaRPr lang="en-US" altLang="zh-CN" dirty="0" smtClean="0"/>
          </a:p>
          <a:p>
            <a:r>
              <a:rPr lang="zh-CN" altLang="en-US" dirty="0" smtClean="0"/>
              <a:t>离线算法测试环境及结果</a:t>
            </a:r>
            <a:endParaRPr lang="en-US" altLang="zh-CN" dirty="0" smtClean="0"/>
          </a:p>
          <a:p>
            <a:r>
              <a:rPr lang="zh-CN" altLang="en-US" dirty="0" smtClean="0"/>
              <a:t>硬件测试平台环境</a:t>
            </a:r>
            <a:endParaRPr lang="en-US" altLang="zh-CN" dirty="0" smtClean="0"/>
          </a:p>
          <a:p>
            <a:r>
              <a:rPr lang="zh-CN" altLang="en-US" dirty="0" smtClean="0"/>
              <a:t>硬件测试结果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定义列表</a:t>
            </a:r>
            <a:endParaRPr lang="en-US" altLang="zh-CN" dirty="0" smtClean="0"/>
          </a:p>
          <a:p>
            <a:r>
              <a:rPr lang="zh-CN" altLang="en-US" dirty="0" smtClean="0"/>
              <a:t>存在问题及解决方案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反射板算法设计思路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386" y="2375338"/>
            <a:ext cx="9879723" cy="3983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在无特征环境下辅助</a:t>
            </a:r>
            <a:r>
              <a:rPr lang="zh-CN" altLang="en-US" b="1" u="sng" dirty="0" smtClean="0"/>
              <a:t>快速</a:t>
            </a:r>
            <a:r>
              <a:rPr lang="zh-CN" altLang="en-US" dirty="0" smtClean="0"/>
              <a:t>，</a:t>
            </a:r>
            <a:r>
              <a:rPr lang="zh-CN" altLang="en-US" b="1" u="sng" dirty="0" smtClean="0"/>
              <a:t>高精度</a:t>
            </a:r>
            <a:r>
              <a:rPr lang="zh-CN" altLang="en-US" dirty="0" smtClean="0"/>
              <a:t>定位机器人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激光器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反射板之间距离需经过</a:t>
            </a:r>
            <a:r>
              <a:rPr lang="zh-CN" altLang="en-US" b="1" u="sng" dirty="0" smtClean="0"/>
              <a:t>特殊设计</a:t>
            </a:r>
            <a:r>
              <a:rPr lang="zh-CN" altLang="en-US" dirty="0" smtClean="0"/>
              <a:t>，易于快速判别反射板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，便于快速定位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无需遍历每个反射板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定位信息获取</a:t>
            </a:r>
            <a:r>
              <a:rPr lang="en-US" altLang="zh-CN" dirty="0" smtClean="0"/>
              <a:t>:</a:t>
            </a:r>
            <a:r>
              <a:rPr lang="zh-CN" altLang="en-US" dirty="0" smtClean="0"/>
              <a:t> 通过几何关系计算反射板在预设坐标系下位置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b="1" i="1" u="sng" dirty="0" smtClean="0">
                <a:solidFill>
                  <a:srgbClr val="FF0000"/>
                </a:solidFill>
              </a:rPr>
              <a:t>核心概念</a:t>
            </a:r>
            <a:endParaRPr lang="en-US" altLang="zh-CN" b="1" i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Ø"/>
            </a:pPr>
            <a:r>
              <a:rPr lang="zh-CN" altLang="en-US" dirty="0" smtClean="0"/>
              <a:t>世界坐标：观测者所在的绝对坐标系，第一次标定反射板分布后及固定不变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charset="2"/>
              <a:buChar char="Ø"/>
            </a:pPr>
            <a:r>
              <a:rPr lang="zh-CN" altLang="en-US" dirty="0" smtClean="0"/>
              <a:t>机器人视角：以激光雷达自身为中心，扫描获得的视角随激光雷达移动而变化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charset="2"/>
              <a:buChar char="Ø"/>
            </a:pPr>
            <a:r>
              <a:rPr lang="zh-CN" altLang="en-US" dirty="0" smtClean="0"/>
              <a:t>定位：通过对具有分辨特征的对象进行连续观测，来找到自身在世界坐标系下的绝对位置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1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反射板算法流程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预先加载世界坐标系下的反射板位置模板</a:t>
            </a:r>
            <a:r>
              <a:rPr lang="en-US" altLang="zh-CN" dirty="0" smtClean="0"/>
              <a:t>(</a:t>
            </a:r>
            <a:r>
              <a:rPr lang="zh-CN" altLang="en-US" b="1" u="sng" dirty="0" smtClean="0"/>
              <a:t>已知反射板设计布局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加载激光雷达扫描数据，识别反射板数据点，判断扫描到反射板实际数目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设置角度与强度阈值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定义定位反射板数量</a:t>
            </a:r>
            <a:r>
              <a:rPr lang="en-US" altLang="zh-CN" dirty="0" smtClean="0"/>
              <a:t>N(</a:t>
            </a:r>
            <a:r>
              <a:rPr lang="zh-CN" altLang="en-US" dirty="0" smtClean="0"/>
              <a:t>固定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最近距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，将含有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个反射板的距离信息与反射板位置模板匹配</a:t>
            </a:r>
            <a:endParaRPr lang="en-US" altLang="zh-CN" dirty="0" smtClean="0"/>
          </a:p>
          <a:p>
            <a:r>
              <a:rPr lang="zh-CN" altLang="en-US" dirty="0" smtClean="0"/>
              <a:t>通过反射板匹配结果，计算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个反射板在世界坐标下位置与激光雷达位置</a:t>
            </a:r>
            <a:endParaRPr lang="en-US" altLang="zh-CN" dirty="0" smtClean="0"/>
          </a:p>
          <a:p>
            <a:r>
              <a:rPr lang="zh-CN" altLang="en-US" b="1" u="sng" dirty="0" smtClean="0">
                <a:solidFill>
                  <a:srgbClr val="00B0F0"/>
                </a:solidFill>
              </a:rPr>
              <a:t>通过先验信息预测下一时刻激光雷达位置，存入期望阵列</a:t>
            </a:r>
            <a:endParaRPr lang="en-US" altLang="zh-CN" b="1" u="sng" dirty="0" smtClean="0">
              <a:solidFill>
                <a:srgbClr val="00B0F0"/>
              </a:solidFill>
            </a:endParaRPr>
          </a:p>
          <a:p>
            <a:r>
              <a:rPr lang="zh-CN" altLang="en-US" b="1" u="sng" dirty="0" smtClean="0">
                <a:solidFill>
                  <a:srgbClr val="00B0F0"/>
                </a:solidFill>
              </a:rPr>
              <a:t>计算期望阵列与下一时刻实际测试结果之间误差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几何关系定位法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/>
              <a:t>对激光雷达探测到的反射板</a:t>
            </a:r>
            <a:r>
              <a:rPr lang="zh-CN" altLang="en-US" dirty="0" smtClean="0"/>
              <a:t>相互间距离识别反射板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求</a:t>
            </a:r>
            <a:r>
              <a:rPr lang="zh-CN" altLang="en-US" b="1" u="sng" dirty="0" smtClean="0"/>
              <a:t>多个反射板几何质心</a:t>
            </a:r>
            <a:r>
              <a:rPr lang="zh-CN" altLang="en-US" dirty="0" smtClean="0"/>
              <a:t>*，对反射板位置矩阵质心进行旋转与平移，还原到对应参考反射板在世界坐标系下位置，获得旋转变量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和平移变量</a:t>
            </a:r>
            <a:r>
              <a:rPr lang="en-US" altLang="zh-CN" dirty="0" smtClean="0"/>
              <a:t>T</a:t>
            </a:r>
          </a:p>
          <a:p>
            <a:r>
              <a:rPr lang="zh-CN" altLang="en-US" dirty="0" smtClean="0"/>
              <a:t>通过对旋转变量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进行奇异值求解</a:t>
            </a:r>
            <a:r>
              <a:rPr lang="en-US" altLang="zh-CN" dirty="0" smtClean="0"/>
              <a:t>(SVD)</a:t>
            </a:r>
            <a:r>
              <a:rPr lang="zh-CN" altLang="en-US" dirty="0" smtClean="0"/>
              <a:t>，得到优化的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对激光雷达位置坐标进行逆运算，得到相对应世界坐标系下位置坐标</a:t>
            </a:r>
            <a:endParaRPr lang="en-US" dirty="0"/>
          </a:p>
        </p:txBody>
      </p:sp>
      <p:pic>
        <p:nvPicPr>
          <p:cNvPr id="1030" name="Picture 6" descr="http://nghiaho.com/wp-content/uploads/2011/09/optimal_rotation_translatio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84" y="4525108"/>
            <a:ext cx="2471099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5135" y="5234299"/>
            <a:ext cx="4429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2B2B2B"/>
                </a:solidFill>
                <a:latin typeface="Lato" charset="0"/>
              </a:rPr>
              <a:t>B</a:t>
            </a:r>
            <a:r>
              <a:rPr lang="mr-IN" dirty="0">
                <a:solidFill>
                  <a:srgbClr val="2B2B2B"/>
                </a:solidFill>
                <a:latin typeface="Lato" charset="0"/>
              </a:rPr>
              <a:t> = </a:t>
            </a:r>
            <a:r>
              <a:rPr lang="mr-IN" b="1" dirty="0" err="1">
                <a:solidFill>
                  <a:srgbClr val="2B2B2B"/>
                </a:solidFill>
                <a:latin typeface="Lato" charset="0"/>
              </a:rPr>
              <a:t>R</a:t>
            </a:r>
            <a:r>
              <a:rPr lang="mr-IN" dirty="0">
                <a:solidFill>
                  <a:srgbClr val="2B2B2B"/>
                </a:solidFill>
                <a:latin typeface="Lato" charset="0"/>
              </a:rPr>
              <a:t>*</a:t>
            </a:r>
            <a:r>
              <a:rPr lang="mr-IN" dirty="0" err="1">
                <a:solidFill>
                  <a:srgbClr val="2B2B2B"/>
                </a:solidFill>
                <a:latin typeface="Lato" charset="0"/>
              </a:rPr>
              <a:t>A</a:t>
            </a:r>
            <a:r>
              <a:rPr lang="mr-IN" dirty="0">
                <a:solidFill>
                  <a:srgbClr val="2B2B2B"/>
                </a:solidFill>
                <a:latin typeface="Lato" charset="0"/>
              </a:rPr>
              <a:t> + </a:t>
            </a:r>
            <a:r>
              <a:rPr lang="mr-IN" b="1" dirty="0" err="1" smtClean="0">
                <a:solidFill>
                  <a:srgbClr val="2B2B2B"/>
                </a:solidFill>
                <a:latin typeface="Lato" charset="0"/>
              </a:rPr>
              <a:t>t</a:t>
            </a:r>
            <a:endParaRPr lang="en-US" b="1" dirty="0" smtClean="0">
              <a:solidFill>
                <a:srgbClr val="2B2B2B"/>
              </a:solidFill>
              <a:latin typeface="Lato" charset="0"/>
            </a:endParaRPr>
          </a:p>
          <a:p>
            <a:r>
              <a:rPr lang="en-US" altLang="zh-CN" b="1" dirty="0" smtClean="0">
                <a:solidFill>
                  <a:srgbClr val="2B2B2B"/>
                </a:solidFill>
                <a:latin typeface="Lato" charset="0"/>
              </a:rPr>
              <a:t>A</a:t>
            </a:r>
            <a:r>
              <a:rPr lang="zh-CN" altLang="en-US" b="1" dirty="0" smtClean="0">
                <a:solidFill>
                  <a:srgbClr val="2B2B2B"/>
                </a:solidFill>
                <a:latin typeface="Lato" charset="0"/>
              </a:rPr>
              <a:t>为扫描反射板数据，</a:t>
            </a:r>
            <a:r>
              <a:rPr lang="en-US" altLang="zh-CN" b="1" dirty="0" smtClean="0">
                <a:solidFill>
                  <a:srgbClr val="2B2B2B"/>
                </a:solidFill>
                <a:latin typeface="Lato" charset="0"/>
              </a:rPr>
              <a:t>B</a:t>
            </a:r>
            <a:r>
              <a:rPr lang="zh-CN" altLang="en-US" b="1" dirty="0" smtClean="0">
                <a:solidFill>
                  <a:srgbClr val="2B2B2B"/>
                </a:solidFill>
                <a:latin typeface="Lato" charset="0"/>
              </a:rPr>
              <a:t>为参考反射板数据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几何关系定位法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</a:t>
            </a:r>
            <a:r>
              <a:rPr lang="zh-CN" altLang="en-US" dirty="0" smtClean="0"/>
              <a:t>求解奇异阵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获得旋转向量</a:t>
            </a:r>
            <a:r>
              <a:rPr lang="en-US" altLang="zh-CN" dirty="0" smtClean="0"/>
              <a:t>R</a:t>
            </a:r>
            <a:r>
              <a:rPr lang="zh-CN" altLang="en-US" dirty="0" smtClean="0"/>
              <a:t>最优解</a:t>
            </a:r>
            <a:endParaRPr lang="en-US" altLang="zh-CN" dirty="0" smtClean="0"/>
          </a:p>
          <a:p>
            <a:r>
              <a:rPr lang="zh-CN" altLang="en-US" dirty="0" smtClean="0"/>
              <a:t>平移向量</a:t>
            </a:r>
            <a:r>
              <a:rPr lang="en-US" altLang="zh-CN" dirty="0" smtClean="0"/>
              <a:t>T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通过</a:t>
            </a:r>
            <a:r>
              <a:rPr lang="zh-CN" altLang="en-US" dirty="0" smtClean="0"/>
              <a:t>旋转向量</a:t>
            </a:r>
            <a:r>
              <a:rPr lang="en-US" altLang="zh-CN" dirty="0" smtClean="0"/>
              <a:t>R</a:t>
            </a:r>
            <a:r>
              <a:rPr lang="zh-CN" altLang="en-US" dirty="0" smtClean="0"/>
              <a:t>求得</a:t>
            </a:r>
            <a:endParaRPr lang="en-US" altLang="zh-CN" dirty="0" smtClean="0"/>
          </a:p>
          <a:p>
            <a:r>
              <a:rPr lang="en-US" altLang="zh-CN" dirty="0" smtClean="0"/>
              <a:t>RMSE</a:t>
            </a:r>
            <a:r>
              <a:rPr lang="zh-CN" altLang="en-US" dirty="0" smtClean="0"/>
              <a:t>误差用来评价算法计算效果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82" y="3452581"/>
            <a:ext cx="5003800" cy="2171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68" y="5949126"/>
            <a:ext cx="2840829" cy="808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36" y="6048509"/>
            <a:ext cx="3390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算法离线测试环境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手动将</a:t>
            </a:r>
            <a:r>
              <a:rPr lang="en-US" altLang="zh-CN" i="1" dirty="0" smtClean="0"/>
              <a:t>5</a:t>
            </a:r>
            <a:r>
              <a:rPr lang="zh-CN" altLang="en-US" dirty="0" smtClean="0"/>
              <a:t>个反光板添加到实测激光雷达数据中</a:t>
            </a:r>
            <a:endParaRPr lang="en-US" altLang="zh-CN" dirty="0" smtClean="0"/>
          </a:p>
          <a:p>
            <a:r>
              <a:rPr lang="zh-CN" altLang="en-US" dirty="0" smtClean="0"/>
              <a:t>随机产生旋转角度与平移，添加到激光雷达数据中</a:t>
            </a:r>
            <a:endParaRPr lang="en-US" altLang="zh-CN" dirty="0"/>
          </a:p>
          <a:p>
            <a:r>
              <a:rPr lang="zh-CN" altLang="en-US" dirty="0" smtClean="0"/>
              <a:t>可通过最少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个，最多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个反射板定位</a:t>
            </a:r>
            <a:endParaRPr lang="en-US" altLang="zh-CN" dirty="0" smtClean="0"/>
          </a:p>
          <a:p>
            <a:r>
              <a:rPr lang="zh-CN" altLang="en-US" dirty="0" smtClean="0"/>
              <a:t>反射板选择可通过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个固定反射板或寻找最近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个反射板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602" y="510797"/>
            <a:ext cx="10522080" cy="3101983"/>
          </a:xfrm>
        </p:spPr>
        <p:txBody>
          <a:bodyPr/>
          <a:lstStyle/>
          <a:p>
            <a:r>
              <a:rPr lang="zh-CN" altLang="en-US" dirty="0" smtClean="0"/>
              <a:t>算法通过匹配反射板间距离识别反射板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，多幅扫描数据中标定的反射板相互重合</a:t>
            </a:r>
            <a:endParaRPr lang="en-US" altLang="zh-CN" dirty="0" smtClean="0"/>
          </a:p>
          <a:p>
            <a:r>
              <a:rPr lang="zh-CN" altLang="en-US" dirty="0" smtClean="0"/>
              <a:t>激光雷达随机位移和旋转角度</a:t>
            </a:r>
            <a:r>
              <a:rPr lang="en-US" altLang="zh-CN" dirty="0" smtClean="0"/>
              <a:t>(0~360</a:t>
            </a:r>
            <a:r>
              <a:rPr lang="zh-CN" altLang="en-US" dirty="0" smtClean="0"/>
              <a:t>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下，算法均能很好的还原世界坐标系下的位置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"/>
          <a:stretch/>
        </p:blipFill>
        <p:spPr>
          <a:xfrm>
            <a:off x="5812029" y="2368565"/>
            <a:ext cx="6209640" cy="4238879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10364871" y="4382598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556275" y="2773434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6725581" y="3033412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354382" y="6068417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9928399" y="3313561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" y="2279538"/>
            <a:ext cx="5846542" cy="4470885"/>
          </a:xfrm>
          <a:prstGeom prst="rect">
            <a:avLst/>
          </a:prstGeom>
        </p:spPr>
      </p:pic>
      <p:sp>
        <p:nvSpPr>
          <p:cNvPr id="12" name="Donut 11"/>
          <p:cNvSpPr/>
          <p:nvPr/>
        </p:nvSpPr>
        <p:spPr>
          <a:xfrm>
            <a:off x="4786139" y="4198320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4330892" y="2773435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69023" y="6081865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633588" y="2497198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2811209" y="2194066"/>
            <a:ext cx="607927" cy="579368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3287" y="2671710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反射板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35706" y="5760640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反射板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71970" y="4281630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反射板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885404" y="4289335"/>
            <a:ext cx="103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激光雷达运动轨迹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556275" y="4146356"/>
            <a:ext cx="607927" cy="1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9774" y="3485539"/>
            <a:ext cx="193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反射板</a:t>
            </a:r>
            <a:r>
              <a:rPr lang="zh-CN" altLang="en-US" sz="1400" smtClean="0"/>
              <a:t>预设布局地图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34451" y="4518393"/>
            <a:ext cx="193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世界坐标观测者位置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111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反光板算法离线测试结果</a:t>
            </a:r>
            <a:r>
              <a:rPr lang="en-US" altLang="zh-CN" dirty="0" smtClean="0"/>
              <a:t>-I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16855" r="2891" b="2961"/>
          <a:stretch/>
        </p:blipFill>
        <p:spPr>
          <a:xfrm>
            <a:off x="2942897" y="2890344"/>
            <a:ext cx="9144000" cy="34158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2361" y="2480392"/>
            <a:ext cx="1101484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左图为激光雷达视角的扫描数据，右图为经过算法还原的世界坐标系中</a:t>
            </a:r>
            <a:r>
              <a:rPr lang="zh-CN" altLang="en-US" smtClean="0"/>
              <a:t>激光雷达运动轨迹与扫描累计数据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107" y="3328417"/>
            <a:ext cx="3127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循环次数</a:t>
            </a:r>
            <a:r>
              <a:rPr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:</a:t>
            </a:r>
            <a:r>
              <a:rPr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10</a:t>
            </a:r>
          </a:p>
          <a:p>
            <a:r>
              <a:rPr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扫描数据误差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RMSE</a:t>
            </a:r>
            <a:r>
              <a:rPr lang="en-US" dirty="0">
                <a:latin typeface="Apple Braille" charset="0"/>
                <a:ea typeface="Apple Braille" charset="0"/>
                <a:cs typeface="Apple Braille" charset="0"/>
              </a:rPr>
              <a:t>: 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0.035723</a:t>
            </a:r>
          </a:p>
          <a:p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3283" y="5339255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墙壁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842938" y="4526192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墙壁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61728" y="4856543"/>
            <a:ext cx="103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敞开的门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42938" y="5702519"/>
            <a:ext cx="118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走廊处墙壁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027936" y="5702519"/>
            <a:ext cx="371373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100442" y="5009668"/>
            <a:ext cx="334995" cy="15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nut 17"/>
          <p:cNvSpPr/>
          <p:nvPr/>
        </p:nvSpPr>
        <p:spPr>
          <a:xfrm>
            <a:off x="9853885" y="4342256"/>
            <a:ext cx="231829" cy="701089"/>
          </a:xfrm>
          <a:prstGeom prst="donut">
            <a:avLst>
              <a:gd name="adj" fmla="val 2763"/>
            </a:avLst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 flipH="1">
            <a:off x="8565776" y="5008903"/>
            <a:ext cx="1429562" cy="397705"/>
          </a:xfrm>
          <a:prstGeom prst="donut">
            <a:avLst>
              <a:gd name="adj" fmla="val 4646"/>
            </a:avLst>
          </a:prstGeom>
          <a:solidFill>
            <a:srgbClr val="FF0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375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10436</TotalTime>
  <Words>1269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Apple Braille</vt:lpstr>
      <vt:lpstr>Gill Sans MT</vt:lpstr>
      <vt:lpstr>Lato</vt:lpstr>
      <vt:lpstr>Mangal</vt:lpstr>
      <vt:lpstr>Wingdings</vt:lpstr>
      <vt:lpstr>华文中宋</vt:lpstr>
      <vt:lpstr>Arial</vt:lpstr>
      <vt:lpstr>Parcel</vt:lpstr>
      <vt:lpstr>反射板定位算法与测试结果</vt:lpstr>
      <vt:lpstr>内容提要</vt:lpstr>
      <vt:lpstr>反射板算法设计思路</vt:lpstr>
      <vt:lpstr>反射板算法流程</vt:lpstr>
      <vt:lpstr>几何关系定位法</vt:lpstr>
      <vt:lpstr>几何关系定位法</vt:lpstr>
      <vt:lpstr>算法离线测试环境-1</vt:lpstr>
      <vt:lpstr>PowerPoint Presentation</vt:lpstr>
      <vt:lpstr>反光板算法离线测试结果-I</vt:lpstr>
      <vt:lpstr>算法离线测试环境-II</vt:lpstr>
      <vt:lpstr>反光板算法离线测试结果-II</vt:lpstr>
      <vt:lpstr>硬件测试平台环境</vt:lpstr>
      <vt:lpstr>算法实现环境</vt:lpstr>
      <vt:lpstr>硬件测试平台结果</vt:lpstr>
      <vt:lpstr>主要API接口定义列表</vt:lpstr>
      <vt:lpstr>主要变量定义列表</vt:lpstr>
      <vt:lpstr>API接口说明</vt:lpstr>
      <vt:lpstr>存在问题及下一步解决方案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反射板定位算法与测试结果</dc:title>
  <dc:creator>Microsoft Office User</dc:creator>
  <cp:lastModifiedBy>Microsoft Office User</cp:lastModifiedBy>
  <cp:revision>87</cp:revision>
  <dcterms:created xsi:type="dcterms:W3CDTF">2018-09-07T07:54:57Z</dcterms:created>
  <dcterms:modified xsi:type="dcterms:W3CDTF">2018-09-17T07:53:49Z</dcterms:modified>
</cp:coreProperties>
</file>