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81" r:id="rId4"/>
    <p:sldMasterId id="2147483682" r:id="rId5"/>
    <p:sldMasterId id="214748368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y="5143500" cx="9144000"/>
  <p:notesSz cx="6858000" cy="9144000"/>
  <p:embeddedFontLst>
    <p:embeddedFont>
      <p:font typeface="Merriweather Sans"/>
      <p:regular r:id="rId28"/>
      <p:bold r:id="rId29"/>
      <p:italic r:id="rId30"/>
      <p:boldItalic r:id="rId31"/>
    </p:embeddedFont>
    <p:embeddedFont>
      <p:font typeface="Helvetica Neue"/>
      <p:regular r:id="rId32"/>
      <p:bold r:id="rId33"/>
      <p:italic r:id="rId34"/>
      <p:boldItalic r:id="rId35"/>
    </p:embeddedFont>
    <p:embeddedFont>
      <p:font typeface="Helvetica Neue Light"/>
      <p:regular r:id="rId36"/>
      <p:bold r:id="rId37"/>
      <p:italic r:id="rId38"/>
      <p:boldItalic r:id="rId39"/>
    </p:embeddedFont>
    <p:embeddedFont>
      <p:font typeface="Gill Sans"/>
      <p:regular r:id="rId40"/>
      <p:bold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75CB08B-2ED5-41C4-8D27-2A511306BF6E}">
  <a:tblStyle styleId="{975CB08B-2ED5-41C4-8D27-2A511306BF6E}" styleName="Table_0"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cap="flat" cmpd="sng" w="12700">
              <a:solidFill>
                <a:srgbClr val="5D5D5D"/>
              </a:solidFill>
              <a:prstDash val="dashDot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rgbClr val="5D5D5D"/>
              </a:solidFill>
              <a:prstDash val="dashDot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rgbClr val="5D5D5D"/>
              </a:solidFill>
              <a:prstDash val="dashDot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rgbClr val="5D5D5D"/>
              </a:solidFill>
              <a:prstDash val="dashDot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rgbClr val="5D5D5D"/>
              </a:solidFill>
              <a:prstDash val="dashDot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rgbClr val="5D5D5D"/>
              </a:solidFill>
              <a:prstDash val="dashDot"/>
              <a:round/>
              <a:headEnd len="med" w="med" type="none"/>
              <a:tailEnd len="med" w="med" type="none"/>
            </a:ln>
          </a:insideV>
        </a:tcBdr>
        <a:fill>
          <a:solidFill>
            <a:srgbClr val="FAF7E9"/>
          </a:solidFill>
        </a:fill>
      </a:tcStyle>
    </a:wholeTbl>
    <a:band1H>
      <a:tcTxStyle/>
    </a:band1H>
    <a:band2H>
      <a:tcTxStyle b="off" i="off"/>
      <a:tcStyle>
        <a:fill>
          <a:solidFill>
            <a:srgbClr val="EDEADD"/>
          </a:solidFill>
        </a:fill>
      </a:tcStyle>
    </a:band2H>
    <a:band1V>
      <a:tcTxStyle/>
    </a:band1V>
    <a:band2V>
      <a:tcTxStyle/>
    </a:band2V>
    <a:lastCol>
      <a:tcTxStyle/>
    </a:lastCol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cap="flat" cmpd="sng" w="12700">
              <a:solidFill>
                <a:srgbClr val="5D5D5D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rgbClr val="5D5D5D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rgbClr val="5D5D5D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rgbClr val="5D5D5D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rgbClr val="5D5D5D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rgbClr val="5D5D5D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cap="flat" cmpd="sng" w="12700">
              <a:solidFill>
                <a:srgbClr val="5D5D5D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rgbClr val="5D5D5D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rgbClr val="5D5D5D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rgbClr val="5D5D5D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rgbClr val="5D5D5D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rgbClr val="5D5D5D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FF9400"/>
          </a:solidFill>
        </a:fill>
      </a:tcStyle>
    </a:lastRow>
    <a:seCell>
      <a:tcTxStyle/>
    </a:seCell>
    <a:swCell>
      <a:tcTxStyle/>
    </a:swCell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cap="flat" cmpd="sng" w="12700">
              <a:solidFill>
                <a:srgbClr val="5D5D5D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rgbClr val="5D5D5D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rgbClr val="5D5D5D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rgbClr val="5D5D5D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rgbClr val="5D5D5D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rgbClr val="5D5D5D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FF9400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GillSans-regular.fntdata"/><Relationship Id="rId20" Type="http://schemas.openxmlformats.org/officeDocument/2006/relationships/slide" Target="slides/slide13.xml"/><Relationship Id="rId41" Type="http://schemas.openxmlformats.org/officeDocument/2006/relationships/font" Target="fonts/GillSans-bold.fntdata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4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font" Target="fonts/MerriweatherSans-regular.fntdata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font" Target="fonts/MerriweatherSans-bold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MerriweatherSans-boldItalic.fntdata"/><Relationship Id="rId30" Type="http://schemas.openxmlformats.org/officeDocument/2006/relationships/font" Target="fonts/MerriweatherSans-italic.fntdata"/><Relationship Id="rId11" Type="http://schemas.openxmlformats.org/officeDocument/2006/relationships/slide" Target="slides/slide4.xml"/><Relationship Id="rId33" Type="http://schemas.openxmlformats.org/officeDocument/2006/relationships/font" Target="fonts/HelveticaNeue-bold.fntdata"/><Relationship Id="rId10" Type="http://schemas.openxmlformats.org/officeDocument/2006/relationships/slide" Target="slides/slide3.xml"/><Relationship Id="rId32" Type="http://schemas.openxmlformats.org/officeDocument/2006/relationships/font" Target="fonts/HelveticaNeue-regular.fntdata"/><Relationship Id="rId13" Type="http://schemas.openxmlformats.org/officeDocument/2006/relationships/slide" Target="slides/slide6.xml"/><Relationship Id="rId35" Type="http://schemas.openxmlformats.org/officeDocument/2006/relationships/font" Target="fonts/HelveticaNeue-boldItalic.fntdata"/><Relationship Id="rId12" Type="http://schemas.openxmlformats.org/officeDocument/2006/relationships/slide" Target="slides/slide5.xml"/><Relationship Id="rId34" Type="http://schemas.openxmlformats.org/officeDocument/2006/relationships/font" Target="fonts/HelveticaNeue-italic.fntdata"/><Relationship Id="rId15" Type="http://schemas.openxmlformats.org/officeDocument/2006/relationships/slide" Target="slides/slide8.xml"/><Relationship Id="rId37" Type="http://schemas.openxmlformats.org/officeDocument/2006/relationships/font" Target="fonts/HelveticaNeueLight-bold.fntdata"/><Relationship Id="rId14" Type="http://schemas.openxmlformats.org/officeDocument/2006/relationships/slide" Target="slides/slide7.xml"/><Relationship Id="rId36" Type="http://schemas.openxmlformats.org/officeDocument/2006/relationships/font" Target="fonts/HelveticaNeueLight-regular.fntdata"/><Relationship Id="rId17" Type="http://schemas.openxmlformats.org/officeDocument/2006/relationships/slide" Target="slides/slide10.xml"/><Relationship Id="rId39" Type="http://schemas.openxmlformats.org/officeDocument/2006/relationships/font" Target="fonts/HelveticaNeueLight-boldItalic.fntdata"/><Relationship Id="rId16" Type="http://schemas.openxmlformats.org/officeDocument/2006/relationships/slide" Target="slides/slide9.xml"/><Relationship Id="rId38" Type="http://schemas.openxmlformats.org/officeDocument/2006/relationships/font" Target="fonts/HelveticaNeueLight-italic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1" name="Shape 27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9" name="Shape 27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9" name="Shape 28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9" name="Shape 29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7" name="Shape 30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9" name="Shape 31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0" name="Shape 17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9" name="Shape 19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8" name="Shape 20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&amp; Sub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1812726" y="2658814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2700" lvl="5" marL="14097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12700" lvl="6" marL="1625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12700" lvl="7" marL="1854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12700" lvl="8" marL="2082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 Light"/>
              <a:buNone/>
            </a:pPr>
            <a:fld id="{00000000-1234-1234-1234-123412341234}" type="slidenum">
              <a:rPr b="0" i="0" lang="en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&amp; Bullets cop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-38100" lvl="0" marL="3937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12700" lvl="1" marL="533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70588"/>
              <a:buFont typeface="Gill Sans"/>
              <a:buChar char="-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12700" lvl="2" marL="736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70588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5400" lvl="3" marL="939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70588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12700" lvl="4" marL="11557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70588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12700" lvl="5" marL="14097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12700" lvl="6" marL="1625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12700" lvl="7" marL="1854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12700" lvl="8" marL="2082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" lIns="20100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fld id="{00000000-1234-1234-1234-123412341234}" type="slidenum">
              <a:rPr b="0" i="0" lang="en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&amp; Bullet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-8189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190500" lvl="0" marL="177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71428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203200" lvl="1" marL="215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6666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203200" lvl="2" marL="2921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6666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03200" lvl="3" marL="3683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6666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203200" lvl="4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6666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12700" lvl="5" marL="14097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12700" lvl="6" marL="1625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12700" lvl="7" marL="1854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12700" lvl="8" marL="2082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&amp; Bullet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190500" lvl="0" marL="177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71428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203200" lvl="1" marL="215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6666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203200" lvl="2" marL="2921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6666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03200" lvl="3" marL="3683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6666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203200" lvl="4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6666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12700" lvl="5" marL="14097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12700" lvl="6" marL="1625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12700" lvl="7" marL="1854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12700" lvl="8" marL="2082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 Light"/>
              <a:buNone/>
            </a:pPr>
            <a:fld id="{00000000-1234-1234-1234-123412341234}" type="slidenum">
              <a:rPr b="0" i="0" lang="en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&amp; Subtitle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&amp; Bullets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-38100" lvl="0" marL="406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71428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12700" lvl="1" marL="5461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68421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12700" lvl="2" marL="7493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68421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12700" lvl="3" marL="9525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68421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5400" lvl="4" marL="11811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68421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&amp; Bullets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-38100" lvl="0" marL="406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71428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12700" lvl="1" marL="5461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68421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12700" lvl="2" marL="7493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68421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12700" lvl="3" marL="9525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68421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5400" lvl="4" marL="11811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68421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&amp; Bullets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1645295" y="1372939"/>
            <a:ext cx="58533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-139700" lvl="0" marL="228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139700" lvl="1" marL="393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139700" lvl="2" marL="55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152400" lvl="3" marL="736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139700" lvl="4" marL="901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&amp; Bullets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-38100" lvl="0" marL="406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71428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12700" lvl="1" marL="5461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68421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12700" lvl="2" marL="7493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68421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12700" lvl="3" marL="9525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68421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5400" lvl="4" marL="11811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68421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&amp; Subtitle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hoto - Horizontal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pic"/>
          </p:nvPr>
        </p:nvSpPr>
        <p:spPr>
          <a:xfrm>
            <a:off x="1990204" y="334863"/>
            <a:ext cx="5157000" cy="3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-254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" name="Shape 107"/>
          <p:cNvSpPr txBox="1"/>
          <p:nvPr>
            <p:ph type="title"/>
          </p:nvPr>
        </p:nvSpPr>
        <p:spPr>
          <a:xfrm>
            <a:off x="1812726" y="3542854"/>
            <a:ext cx="5518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1812726" y="4319736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2" type="sldNum"/>
          </p:nvPr>
        </p:nvSpPr>
        <p:spPr>
          <a:xfrm>
            <a:off x="4475930" y="4875609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- Center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1812726" y="1701105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hoto - Vertical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pic"/>
          </p:nvPr>
        </p:nvSpPr>
        <p:spPr>
          <a:xfrm>
            <a:off x="4685854" y="334863"/>
            <a:ext cx="2812800" cy="43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-254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Shape 115"/>
          <p:cNvSpPr txBox="1"/>
          <p:nvPr>
            <p:ph type="title"/>
          </p:nvPr>
        </p:nvSpPr>
        <p:spPr>
          <a:xfrm>
            <a:off x="1645295" y="334863"/>
            <a:ext cx="2812800" cy="2103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1645295" y="2511474"/>
            <a:ext cx="2812800" cy="21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- Top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, Bullets &amp; Photo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pic"/>
          </p:nvPr>
        </p:nvSpPr>
        <p:spPr>
          <a:xfrm>
            <a:off x="4685854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-254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3" name="Shape 123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1645295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-114300" lvl="0" marL="177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ct val="78571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114300" lvl="1" marL="304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ct val="78571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101600" lvl="2" marL="431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ct val="78571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101600" lvl="3" marL="558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ct val="78571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101600" lvl="4" marL="685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ct val="78571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ullets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idx="1" type="body"/>
          </p:nvPr>
        </p:nvSpPr>
        <p:spPr>
          <a:xfrm>
            <a:off x="1645295" y="669726"/>
            <a:ext cx="5853300" cy="38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-139700" lvl="0" marL="228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139700" lvl="1" marL="393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139700" lvl="2" marL="55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152400" lvl="3" marL="736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139700" lvl="4" marL="901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8" name="Shape 128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hoto - 3 Up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pic"/>
          </p:nvPr>
        </p:nvSpPr>
        <p:spPr>
          <a:xfrm>
            <a:off x="4685854" y="2685604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-254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1" name="Shape 131"/>
          <p:cNvSpPr/>
          <p:nvPr>
            <p:ph idx="3" type="pic"/>
          </p:nvPr>
        </p:nvSpPr>
        <p:spPr>
          <a:xfrm>
            <a:off x="4689132" y="468808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-254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2" name="Shape 132"/>
          <p:cNvSpPr/>
          <p:nvPr>
            <p:ph idx="4" type="pic"/>
          </p:nvPr>
        </p:nvSpPr>
        <p:spPr>
          <a:xfrm>
            <a:off x="1645295" y="468808"/>
            <a:ext cx="2812800" cy="42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-254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3" name="Shape 133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Quote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idx="1" type="body"/>
          </p:nvPr>
        </p:nvSpPr>
        <p:spPr>
          <a:xfrm>
            <a:off x="1812726" y="3355330"/>
            <a:ext cx="55185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6" name="Shape 136"/>
          <p:cNvSpPr txBox="1"/>
          <p:nvPr>
            <p:ph idx="2" type="body"/>
          </p:nvPr>
        </p:nvSpPr>
        <p:spPr>
          <a:xfrm>
            <a:off x="1812726" y="2250132"/>
            <a:ext cx="5518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7" name="Shape 137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hoto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-254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theme" Target="../theme/theme2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3.xml"/><Relationship Id="rId16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2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-38100" lvl="0" marL="3937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12700" lvl="1" marL="533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70588"/>
              <a:buFont typeface="Gill Sans"/>
              <a:buChar char="-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12700" lvl="2" marL="736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70588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5400" lvl="3" marL="939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70588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12700" lvl="4" marL="11557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70588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12700" lvl="5" marL="14097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12700" lvl="6" marL="1625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12700" lvl="7" marL="1854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12700" lvl="8" marL="2082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" lIns="20100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fld id="{00000000-1234-1234-1234-123412341234}" type="slidenum">
              <a:rPr b="0" i="0" lang="en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57200" y="1200150"/>
            <a:ext cx="8229600" cy="3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-254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Relationship Id="rId4" Type="http://schemas.openxmlformats.org/officeDocument/2006/relationships/image" Target="../media/image1.png"/><Relationship Id="rId5" Type="http://schemas.openxmlformats.org/officeDocument/2006/relationships/hyperlink" Target="mailto:hunkim+ml@gmail.com" TargetMode="External"/><Relationship Id="rId6" Type="http://schemas.openxmlformats.org/officeDocument/2006/relationships/hyperlink" Target="https://github.com/hunkim/PyTorchZeroToAll" TargetMode="External"/><Relationship Id="rId7" Type="http://schemas.openxmlformats.org/officeDocument/2006/relationships/hyperlink" Target="http://bit.ly/PyTorchZeroAll" TargetMode="External"/><Relationship Id="rId8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Relationship Id="rId4" Type="http://schemas.openxmlformats.org/officeDocument/2006/relationships/image" Target="../media/image17.png"/><Relationship Id="rId5" Type="http://schemas.openxmlformats.org/officeDocument/2006/relationships/image" Target="../media/image16.png"/><Relationship Id="rId6" Type="http://schemas.openxmlformats.org/officeDocument/2006/relationships/image" Target="../media/image22.png"/><Relationship Id="rId7" Type="http://schemas.openxmlformats.org/officeDocument/2006/relationships/image" Target="../media/image14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18.png"/><Relationship Id="rId6" Type="http://schemas.openxmlformats.org/officeDocument/2006/relationships/image" Target="../media/image14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png"/><Relationship Id="rId4" Type="http://schemas.openxmlformats.org/officeDocument/2006/relationships/image" Target="../media/image24.png"/><Relationship Id="rId5" Type="http://schemas.openxmlformats.org/officeDocument/2006/relationships/image" Target="../media/image14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jpg"/><Relationship Id="rId4" Type="http://schemas.openxmlformats.org/officeDocument/2006/relationships/image" Target="../media/image25.png"/><Relationship Id="rId5" Type="http://schemas.openxmlformats.org/officeDocument/2006/relationships/image" Target="../media/image6.png"/><Relationship Id="rId6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bit.ly/PyTorchZeroAll" TargetMode="External"/><Relationship Id="rId4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6.jpg"/><Relationship Id="rId4" Type="http://schemas.openxmlformats.org/officeDocument/2006/relationships/image" Target="../media/image2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1.png"/><Relationship Id="rId5" Type="http://schemas.openxmlformats.org/officeDocument/2006/relationships/hyperlink" Target="mailto:hunkim+ml@gmail.com" TargetMode="External"/><Relationship Id="rId6" Type="http://schemas.openxmlformats.org/officeDocument/2006/relationships/hyperlink" Target="https://github.com/hunkim/PyTorchZeroToAll" TargetMode="External"/><Relationship Id="rId7" Type="http://schemas.openxmlformats.org/officeDocument/2006/relationships/hyperlink" Target="http://bit.ly/PyTorchZeroAll" TargetMode="External"/><Relationship Id="rId8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45" name="Shape 1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313094"/>
            <a:ext cx="9143999" cy="2847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46" name="Shape 1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12941" y="1239342"/>
            <a:ext cx="2049525" cy="556864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Shape 147"/>
          <p:cNvSpPr txBox="1"/>
          <p:nvPr>
            <p:ph idx="4294967295" type="ctrTitle"/>
          </p:nvPr>
        </p:nvSpPr>
        <p:spPr>
          <a:xfrm>
            <a:off x="628447" y="14103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ML/DL for </a:t>
            </a:r>
            <a:r>
              <a:rPr b="0" i="0" lang="en" sz="42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Everyone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2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</a:t>
            </a:r>
            <a:r>
              <a:rPr b="0" i="0" lang="en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</a:p>
        </p:txBody>
      </p:sp>
      <p:sp>
        <p:nvSpPr>
          <p:cNvPr id="148" name="Shape 148"/>
          <p:cNvSpPr txBox="1"/>
          <p:nvPr>
            <p:ph idx="4294967295" type="subTitle"/>
          </p:nvPr>
        </p:nvSpPr>
        <p:spPr>
          <a:xfrm>
            <a:off x="0" y="4463075"/>
            <a:ext cx="4159500" cy="697500"/>
          </a:xfrm>
          <a:prstGeom prst="rect">
            <a:avLst/>
          </a:prstGeom>
          <a:gradFill>
            <a:gsLst>
              <a:gs pos="0">
                <a:srgbClr val="55C1FF">
                  <a:alpha val="77647"/>
                </a:srgbClr>
              </a:gs>
              <a:gs pos="100000">
                <a:srgbClr val="0076B9">
                  <a:alpha val="77647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b="0" i="0" lang="en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Sung Kim &lt;</a:t>
            </a:r>
            <a:r>
              <a:rPr b="0" i="0" lang="en" sz="16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hunkim+ml@gmail.com</a:t>
            </a:r>
            <a:r>
              <a:rPr b="0" i="0" lang="en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HKUST</a:t>
            </a:r>
          </a:p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Code: </a:t>
            </a:r>
            <a:r>
              <a:rPr b="0" i="0" lang="en" sz="13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https://github.com/hunkim/PyTorchZeroToAll</a:t>
            </a:r>
            <a:r>
              <a:rPr b="0" i="0" lang="en" sz="1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</a:p>
          <a:p>
            <a:pPr indent="0" lvl="0" marL="0" rtl="0">
              <a:spcBef>
                <a:spcPts val="0"/>
              </a:spcBef>
              <a:buClr>
                <a:schemeClr val="lt1"/>
              </a:buClr>
              <a:buSzPct val="25000"/>
              <a:buFont typeface="Helvetica Neue"/>
              <a:buNone/>
            </a:pPr>
            <a:r>
              <a:rPr lang="en" sz="13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Slides: </a:t>
            </a:r>
            <a:r>
              <a:rPr lang="en" sz="13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</a:rPr>
              <a:t>http://bit.ly/PyTorchZeroAll</a:t>
            </a:r>
            <a:r>
              <a:rPr lang="en" sz="13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</a:p>
        </p:txBody>
      </p:sp>
      <p:pic>
        <p:nvPicPr>
          <p:cNvPr descr="Image" id="149" name="Shape 14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355806" y="4711991"/>
            <a:ext cx="756518" cy="409473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Shape 150"/>
          <p:cNvSpPr txBox="1"/>
          <p:nvPr/>
        </p:nvSpPr>
        <p:spPr>
          <a:xfrm>
            <a:off x="1929600" y="1995800"/>
            <a:ext cx="5284800" cy="55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ct val="25000"/>
              <a:buFont typeface="Helvetica Neue"/>
              <a:buNone/>
            </a:pPr>
            <a:r>
              <a:rPr b="0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2: Linear Model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Training Loss (error)</a:t>
            </a:r>
          </a:p>
        </p:txBody>
      </p:sp>
      <p:graphicFrame>
        <p:nvGraphicFramePr>
          <p:cNvPr id="233" name="Shape 233"/>
          <p:cNvGraphicFramePr/>
          <p:nvPr/>
        </p:nvGraphicFramePr>
        <p:xfrm>
          <a:off x="999461" y="2582466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{975CB08B-2ED5-41C4-8D27-2A511306BF6E}</a:tableStyleId>
              </a:tblPr>
              <a:tblGrid>
                <a:gridCol w="1786275"/>
                <a:gridCol w="1786275"/>
                <a:gridCol w="1786275"/>
                <a:gridCol w="1786275"/>
              </a:tblGrid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Hours, x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Points, y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Prediction, y^(w=0)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Loss (w=0)</a:t>
                      </a:r>
                    </a:p>
                  </a:txBody>
                  <a:tcPr marT="19050" marB="19050" marR="19050" marL="19050" anchor="ctr"/>
                </a:tc>
              </a:tr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500" u="none" cap="none" strike="noStrike"/>
                        <a:t>2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500" u="none" cap="none" strike="noStrike"/>
                        <a:t>0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500" u="none" cap="none" strike="noStrike"/>
                        <a:t>4</a:t>
                      </a:r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</a:tr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500" u="none" cap="none" strike="noStrike"/>
                        <a:t>4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500" u="none" cap="none" strike="noStrike"/>
                        <a:t>0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500" u="none" cap="none" strike="noStrike"/>
                        <a:t>16</a:t>
                      </a:r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</a:tr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500" u="none" cap="none" strike="noStrike"/>
                        <a:t>6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500" u="none" cap="none" strike="noStrike"/>
                        <a:t>0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500" u="none" cap="none" strike="noStrike"/>
                        <a:t>36</a:t>
                      </a:r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</a:tr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t/>
                      </a:r>
                      <a:endParaRPr sz="1500" u="none" cap="none" strike="noStrike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t/>
                      </a:r>
                      <a:endParaRPr sz="1500" u="none" cap="none" strike="noStrike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t/>
                      </a:r>
                      <a:endParaRPr sz="1500" u="none" cap="none" strike="noStrike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500" u="none" cap="none" strike="noStrike"/>
                        <a:t>mean=56/3</a:t>
                      </a:r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pic>
        <p:nvPicPr>
          <p:cNvPr descr="Image" id="234" name="Shape 2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3810" y="1492058"/>
            <a:ext cx="3941608" cy="34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Training Loss (error)</a:t>
            </a:r>
          </a:p>
        </p:txBody>
      </p:sp>
      <p:graphicFrame>
        <p:nvGraphicFramePr>
          <p:cNvPr id="240" name="Shape 240"/>
          <p:cNvGraphicFramePr/>
          <p:nvPr/>
        </p:nvGraphicFramePr>
        <p:xfrm>
          <a:off x="999461" y="2582466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{975CB08B-2ED5-41C4-8D27-2A511306BF6E}</a:tableStyleId>
              </a:tblPr>
              <a:tblGrid>
                <a:gridCol w="1786275"/>
                <a:gridCol w="1786275"/>
                <a:gridCol w="1786275"/>
                <a:gridCol w="1786275"/>
              </a:tblGrid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Hours, x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Points, y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Prediction, y^(w=1)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Loss (w=1)</a:t>
                      </a:r>
                    </a:p>
                  </a:txBody>
                  <a:tcPr marT="19050" marB="19050" marR="19050" marL="19050" anchor="ctr"/>
                </a:tc>
              </a:tr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500" u="none" cap="none" strike="noStrike"/>
                        <a:t>2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500" u="none" cap="none" strike="noStrike"/>
                        <a:t>1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500" u="none" cap="none" strike="noStrike"/>
                        <a:t>1</a:t>
                      </a:r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</a:tr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500" u="none" cap="none" strike="noStrike"/>
                        <a:t>4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500" u="none" cap="none" strike="noStrike"/>
                        <a:t>2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500" u="none" cap="none" strike="noStrike"/>
                        <a:t>4</a:t>
                      </a:r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</a:tr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500" u="none" cap="none" strike="noStrike"/>
                        <a:t>6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500" u="none" cap="none" strike="noStrike"/>
                        <a:t>3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500" u="none" cap="none" strike="noStrike"/>
                        <a:t>9</a:t>
                      </a:r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</a:tr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t/>
                      </a:r>
                      <a:endParaRPr sz="1500" u="none" cap="none" strike="noStrike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t/>
                      </a:r>
                      <a:endParaRPr sz="1500" u="none" cap="none" strike="noStrike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t/>
                      </a:r>
                      <a:endParaRPr sz="1500" u="none" cap="none" strike="noStrike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500" u="none" cap="none" strike="noStrike"/>
                        <a:t>mean=14/3</a:t>
                      </a:r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pic>
        <p:nvPicPr>
          <p:cNvPr descr="Image" id="241" name="Shape 2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3810" y="1492058"/>
            <a:ext cx="3941608" cy="34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Training Loss (error)</a:t>
            </a:r>
          </a:p>
        </p:txBody>
      </p:sp>
      <p:graphicFrame>
        <p:nvGraphicFramePr>
          <p:cNvPr id="247" name="Shape 247"/>
          <p:cNvGraphicFramePr/>
          <p:nvPr/>
        </p:nvGraphicFramePr>
        <p:xfrm>
          <a:off x="999461" y="2582466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{975CB08B-2ED5-41C4-8D27-2A511306BF6E}</a:tableStyleId>
              </a:tblPr>
              <a:tblGrid>
                <a:gridCol w="1786275"/>
                <a:gridCol w="1786275"/>
                <a:gridCol w="1786275"/>
                <a:gridCol w="1786275"/>
              </a:tblGrid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Hours, x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Points, y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Prediction, y^(w=2)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Loss (w=2)</a:t>
                      </a:r>
                    </a:p>
                  </a:txBody>
                  <a:tcPr marT="19050" marB="19050" marR="19050" marL="19050" anchor="ctr"/>
                </a:tc>
              </a:tr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500" u="none" cap="none" strike="noStrike"/>
                        <a:t>2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500" u="none" cap="none" strike="noStrike"/>
                        <a:t>0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500" u="none" cap="none" strike="noStrike"/>
                        <a:t>0</a:t>
                      </a:r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</a:tr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500" u="none" cap="none" strike="noStrike"/>
                        <a:t>4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500" u="none" cap="none" strike="noStrike"/>
                        <a:t>0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500" u="none" cap="none" strike="noStrike"/>
                        <a:t>0</a:t>
                      </a:r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</a:tr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500" u="none" cap="none" strike="noStrike"/>
                        <a:t>6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500" u="none" cap="none" strike="noStrike"/>
                        <a:t>0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500" u="none" cap="none" strike="noStrike"/>
                        <a:t>0</a:t>
                      </a:r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</a:tr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t/>
                      </a:r>
                      <a:endParaRPr sz="1500" u="none" cap="none" strike="noStrike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t/>
                      </a:r>
                      <a:endParaRPr sz="1500" u="none" cap="none" strike="noStrike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t/>
                      </a:r>
                      <a:endParaRPr sz="1500" u="none" cap="none" strike="noStrike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500" u="none" cap="none" strike="noStrike"/>
                        <a:t>mean=0</a:t>
                      </a:r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pic>
        <p:nvPicPr>
          <p:cNvPr descr="Image" id="248" name="Shape 2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3810" y="1492058"/>
            <a:ext cx="3941608" cy="34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Training Loss (error)</a:t>
            </a:r>
          </a:p>
        </p:txBody>
      </p:sp>
      <p:graphicFrame>
        <p:nvGraphicFramePr>
          <p:cNvPr id="254" name="Shape 254"/>
          <p:cNvGraphicFramePr/>
          <p:nvPr/>
        </p:nvGraphicFramePr>
        <p:xfrm>
          <a:off x="474938" y="2582465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{975CB08B-2ED5-41C4-8D27-2A511306BF6E}</a:tableStyleId>
              </a:tblPr>
              <a:tblGrid>
                <a:gridCol w="1365675"/>
                <a:gridCol w="1365675"/>
                <a:gridCol w="1365675"/>
                <a:gridCol w="1365675"/>
                <a:gridCol w="1365675"/>
                <a:gridCol w="1365675"/>
              </a:tblGrid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Hours, x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(w=0)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(w=1)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(w=2)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(w=3)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(w=4)</a:t>
                      </a:r>
                    </a:p>
                  </a:txBody>
                  <a:tcPr marT="19050" marB="19050" marR="19050" marL="19050" anchor="ctr"/>
                </a:tc>
              </a:tr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300" u="none" cap="none" strike="noStrike"/>
                        <a:t>4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300" u="none" cap="none" strike="noStrike"/>
                        <a:t>1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300" u="none" cap="none" strike="noStrike"/>
                        <a:t>0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300" u="none" cap="none" strike="noStrike"/>
                        <a:t>1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300" u="none" cap="none" strike="noStrike"/>
                        <a:t>4</a:t>
                      </a:r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</a:tr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300" u="none" cap="none" strike="noStrike"/>
                        <a:t>16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300" u="none" cap="none" strike="noStrike"/>
                        <a:t>4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300" u="none" cap="none" strike="noStrike"/>
                        <a:t>0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300" u="none" cap="none" strike="noStrike"/>
                        <a:t>4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300" u="none" cap="none" strike="noStrike"/>
                        <a:t>16</a:t>
                      </a:r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</a:tr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300" u="none" cap="none" strike="noStrike"/>
                        <a:t>36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300" u="none" cap="none" strike="noStrike"/>
                        <a:t>9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300" u="none" cap="none" strike="noStrike"/>
                        <a:t>0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300" u="none" cap="none" strike="noStrike"/>
                        <a:t>9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300" u="none" cap="none" strike="noStrike"/>
                        <a:t>36</a:t>
                      </a:r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</a:tr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MSE=56/3=18.7</a:t>
                      </a:r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MSE=14/3=4.7</a:t>
                      </a:r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MSE=0</a:t>
                      </a:r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MSE=14/3=4.7</a:t>
                      </a:r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MSE=56/3=18.7</a:t>
                      </a:r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pic>
        <p:nvPicPr>
          <p:cNvPr descr="Image" id="255" name="Shape 2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5284" y="1517110"/>
            <a:ext cx="3941610" cy="347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56" name="Shape 2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80747" y="1292904"/>
            <a:ext cx="2801304" cy="795164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Shape 257"/>
          <p:cNvSpPr txBox="1"/>
          <p:nvPr/>
        </p:nvSpPr>
        <p:spPr>
          <a:xfrm>
            <a:off x="4739424" y="2216926"/>
            <a:ext cx="18195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MSE, mean square error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/>
          <p:nvPr>
            <p:ph type="title"/>
          </p:nvPr>
        </p:nvSpPr>
        <p:spPr>
          <a:xfrm>
            <a:off x="260022" y="70247"/>
            <a:ext cx="46968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Loss graph</a:t>
            </a:r>
          </a:p>
        </p:txBody>
      </p:sp>
      <p:graphicFrame>
        <p:nvGraphicFramePr>
          <p:cNvPr id="263" name="Shape 263"/>
          <p:cNvGraphicFramePr/>
          <p:nvPr/>
        </p:nvGraphicFramePr>
        <p:xfrm>
          <a:off x="417737" y="1052618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{975CB08B-2ED5-41C4-8D27-2A511306BF6E}</a:tableStyleId>
              </a:tblPr>
              <a:tblGrid>
                <a:gridCol w="1638825"/>
                <a:gridCol w="1638825"/>
                <a:gridCol w="1638825"/>
                <a:gridCol w="1638825"/>
                <a:gridCol w="1638825"/>
              </a:tblGrid>
              <a:tr h="272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(w=0)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(w=1)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(w=2)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(w=3)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(w=4)</a:t>
                      </a:r>
                    </a:p>
                  </a:txBody>
                  <a:tcPr marT="19050" marB="19050" marR="19050" marL="19050" anchor="ctr"/>
                </a:tc>
              </a:tr>
              <a:tr h="272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mean=56/3=18.7</a:t>
                      </a:r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mean=14/3=4.7</a:t>
                      </a:r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mean=0</a:t>
                      </a:r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mean=14/3=4.7</a:t>
                      </a:r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mean=56/3=18.7</a:t>
                      </a:r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cxnSp>
        <p:nvCxnSpPr>
          <p:cNvPr id="264" name="Shape 264"/>
          <p:cNvCxnSpPr/>
          <p:nvPr/>
        </p:nvCxnSpPr>
        <p:spPr>
          <a:xfrm>
            <a:off x="2392070" y="4583108"/>
            <a:ext cx="42453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med" w="med" type="none"/>
            <a:tailEnd len="med" w="med" type="none"/>
          </a:ln>
        </p:spPr>
      </p:cxnSp>
      <p:cxnSp>
        <p:nvCxnSpPr>
          <p:cNvPr id="265" name="Shape 265"/>
          <p:cNvCxnSpPr/>
          <p:nvPr/>
        </p:nvCxnSpPr>
        <p:spPr>
          <a:xfrm rot="10800000">
            <a:off x="2534722" y="2137576"/>
            <a:ext cx="0" cy="25095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med" w="med" type="none"/>
            <a:tailEnd len="med" w="med" type="none"/>
          </a:ln>
        </p:spPr>
      </p:cxnSp>
      <p:sp>
        <p:nvSpPr>
          <p:cNvPr id="266" name="Shape 266"/>
          <p:cNvSpPr txBox="1"/>
          <p:nvPr/>
        </p:nvSpPr>
        <p:spPr>
          <a:xfrm>
            <a:off x="2048517" y="2135611"/>
            <a:ext cx="4056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Loss</a:t>
            </a:r>
          </a:p>
        </p:txBody>
      </p:sp>
      <p:sp>
        <p:nvSpPr>
          <p:cNvPr id="267" name="Shape 267"/>
          <p:cNvSpPr txBox="1"/>
          <p:nvPr/>
        </p:nvSpPr>
        <p:spPr>
          <a:xfrm>
            <a:off x="6411223" y="4642882"/>
            <a:ext cx="2247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w</a:t>
            </a:r>
          </a:p>
        </p:txBody>
      </p:sp>
      <p:pic>
        <p:nvPicPr>
          <p:cNvPr descr="Image" id="268" name="Shape 2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61749" y="218798"/>
            <a:ext cx="2349101" cy="6668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>
            <p:ph type="title"/>
          </p:nvPr>
        </p:nvSpPr>
        <p:spPr>
          <a:xfrm>
            <a:off x="260022" y="70247"/>
            <a:ext cx="46968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Loss graph</a:t>
            </a:r>
          </a:p>
        </p:txBody>
      </p:sp>
      <p:graphicFrame>
        <p:nvGraphicFramePr>
          <p:cNvPr id="274" name="Shape 274"/>
          <p:cNvGraphicFramePr/>
          <p:nvPr/>
        </p:nvGraphicFramePr>
        <p:xfrm>
          <a:off x="417737" y="1052618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{975CB08B-2ED5-41C4-8D27-2A511306BF6E}</a:tableStyleId>
              </a:tblPr>
              <a:tblGrid>
                <a:gridCol w="1638825"/>
                <a:gridCol w="1638825"/>
                <a:gridCol w="1638825"/>
                <a:gridCol w="1638825"/>
                <a:gridCol w="1638825"/>
              </a:tblGrid>
              <a:tr h="272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(w=0)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(w=1)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(w=2)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(w=3)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(w=4)</a:t>
                      </a:r>
                    </a:p>
                  </a:txBody>
                  <a:tcPr marT="19050" marB="19050" marR="19050" marL="19050" anchor="ctr"/>
                </a:tc>
              </a:tr>
              <a:tr h="272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mean=56/3=18.7</a:t>
                      </a:r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mean=14/3=4.7</a:t>
                      </a:r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mean=0</a:t>
                      </a:r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mean=14/3=4.7</a:t>
                      </a:r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mean=56/3=18.7</a:t>
                      </a:r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pic>
        <p:nvPicPr>
          <p:cNvPr descr="Image" id="275" name="Shape 2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14946" y="1710881"/>
            <a:ext cx="4567435" cy="318733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76" name="Shape 27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61749" y="218798"/>
            <a:ext cx="2349101" cy="6668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/>
          <p:nvPr>
            <p:ph type="title"/>
          </p:nvPr>
        </p:nvSpPr>
        <p:spPr>
          <a:xfrm>
            <a:off x="431625" y="140638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Model &amp; Loss</a:t>
            </a:r>
          </a:p>
        </p:txBody>
      </p:sp>
      <p:pic>
        <p:nvPicPr>
          <p:cNvPr descr="Image" id="282" name="Shape 2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7896" y="1951944"/>
            <a:ext cx="1395114" cy="31565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83" name="Shape 28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4868" y="3310783"/>
            <a:ext cx="1776978" cy="31559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84" name="Shape 28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471128" y="1595424"/>
            <a:ext cx="3766582" cy="11449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85" name="Shape 28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469226" y="2854550"/>
            <a:ext cx="4457691" cy="122757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86" name="Shape 28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/>
          <p:nvPr>
            <p:ph type="title"/>
          </p:nvPr>
        </p:nvSpPr>
        <p:spPr>
          <a:xfrm>
            <a:off x="431625" y="140638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Compute loss for w</a:t>
            </a:r>
          </a:p>
        </p:txBody>
      </p:sp>
      <p:pic>
        <p:nvPicPr>
          <p:cNvPr descr="Image" id="292" name="Shape 2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5" y="1917078"/>
            <a:ext cx="5088453" cy="208563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3" name="Shape 293"/>
          <p:cNvGrpSpPr/>
          <p:nvPr/>
        </p:nvGrpSpPr>
        <p:grpSpPr>
          <a:xfrm>
            <a:off x="6082025" y="1327863"/>
            <a:ext cx="1892206" cy="3693663"/>
            <a:chOff x="0" y="0"/>
            <a:chExt cx="5045883" cy="9849768"/>
          </a:xfrm>
        </p:grpSpPr>
        <p:pic>
          <p:nvPicPr>
            <p:cNvPr descr="Image" id="294" name="Shape 29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77800" y="114300"/>
              <a:ext cx="4687044" cy="93828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295" name="Shape 29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0" y="0"/>
              <a:ext cx="5045883" cy="9849768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Image" id="296" name="Shape 29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/>
          <p:nvPr>
            <p:ph type="title"/>
          </p:nvPr>
        </p:nvSpPr>
        <p:spPr>
          <a:xfrm>
            <a:off x="431625" y="140638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Plot graph</a:t>
            </a:r>
          </a:p>
        </p:txBody>
      </p:sp>
      <p:pic>
        <p:nvPicPr>
          <p:cNvPr descr="Image" id="302" name="Shape 3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21" y="1461506"/>
            <a:ext cx="4717092" cy="368349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03" name="Shape 30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02579" y="1580755"/>
            <a:ext cx="4121656" cy="298572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04" name="Shape 30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309" name="Shape 3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10" name="Shape 3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86" y="3544"/>
            <a:ext cx="3948846" cy="509258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1" name="Shape 311"/>
          <p:cNvGrpSpPr/>
          <p:nvPr/>
        </p:nvGrpSpPr>
        <p:grpSpPr>
          <a:xfrm>
            <a:off x="4832028" y="537143"/>
            <a:ext cx="2216439" cy="476213"/>
            <a:chOff x="0" y="0"/>
            <a:chExt cx="5910503" cy="1269900"/>
          </a:xfrm>
        </p:grpSpPr>
        <p:sp>
          <p:nvSpPr>
            <p:cNvPr id="312" name="Shape 312"/>
            <p:cNvSpPr/>
            <p:nvPr/>
          </p:nvSpPr>
          <p:spPr>
            <a:xfrm>
              <a:off x="19999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</a:p>
          </p:txBody>
        </p:sp>
        <p:pic>
          <p:nvPicPr>
            <p:cNvPr descr="Image" id="313" name="Shape 31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133981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314" name="Shape 31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15" name="Shape 315"/>
            <p:cNvCxnSpPr/>
            <p:nvPr/>
          </p:nvCxnSpPr>
          <p:spPr>
            <a:xfrm>
              <a:off x="727459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med" w="med" type="none"/>
              <a:tailEnd len="lg" w="lg" type="triangle"/>
            </a:ln>
          </p:spPr>
        </p:cxnSp>
        <p:cxnSp>
          <p:nvCxnSpPr>
            <p:cNvPr id="316" name="Shape 316"/>
            <p:cNvCxnSpPr/>
            <p:nvPr/>
          </p:nvCxnSpPr>
          <p:spPr>
            <a:xfrm>
              <a:off x="4089131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med" w="med" type="none"/>
              <a:tailEnd len="lg" w="lg" type="triangle"/>
            </a:ln>
          </p:spPr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0" y="8075"/>
            <a:ext cx="9073200" cy="1488000"/>
          </a:xfrm>
          <a:prstGeom prst="rect">
            <a:avLst/>
          </a:prstGeom>
        </p:spPr>
        <p:txBody>
          <a:bodyPr anchorCtr="0" anchor="b" bIns="34275" lIns="34275" rIns="34275" wrap="square" tIns="342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Call for Comments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800"/>
              <a:t>Please feel free to add comments directly on these slides.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800"/>
              <a:t>Other slides: </a:t>
            </a:r>
            <a:r>
              <a:rPr lang="en" sz="2800" u="sng">
                <a:solidFill>
                  <a:schemeClr val="hlink"/>
                </a:solidFill>
                <a:hlinkClick r:id="rId3"/>
              </a:rPr>
              <a:t>http://bit.ly/PyTorchZeroAll</a:t>
            </a:r>
            <a:r>
              <a:rPr lang="en" sz="2800"/>
              <a:t>      </a:t>
            </a:r>
          </a:p>
        </p:txBody>
      </p:sp>
      <p:sp>
        <p:nvSpPr>
          <p:cNvPr id="156" name="Shape 156"/>
          <p:cNvSpPr txBox="1"/>
          <p:nvPr/>
        </p:nvSpPr>
        <p:spPr>
          <a:xfrm>
            <a:off x="5446800" y="4728475"/>
            <a:ext cx="40647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Picture from http://www.tssablog.org/archives/3280</a:t>
            </a:r>
          </a:p>
        </p:txBody>
      </p:sp>
      <p:pic>
        <p:nvPicPr>
          <p:cNvPr id="157" name="Shape 1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2442" y="1538300"/>
            <a:ext cx="6008308" cy="332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321" name="Shape 3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43788" y="1188959"/>
            <a:ext cx="8334643" cy="39539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22" name="Shape 3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68415" y="82999"/>
            <a:ext cx="2804502" cy="1393851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Shape 323"/>
          <p:cNvSpPr txBox="1"/>
          <p:nvPr/>
        </p:nvSpPr>
        <p:spPr>
          <a:xfrm>
            <a:off x="4373298" y="2022550"/>
            <a:ext cx="4359000" cy="10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ct val="25000"/>
              <a:buFont typeface="Helvetica Neue"/>
              <a:buNone/>
            </a:pPr>
            <a:r>
              <a:rPr b="1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3: 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ct val="25000"/>
              <a:buFont typeface="Helvetica Neue"/>
              <a:buNone/>
            </a:pPr>
            <a:r>
              <a:rPr b="1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Gradient Descent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62" name="Shape 1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313094"/>
            <a:ext cx="9143999" cy="2847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63" name="Shape 1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12941" y="1239342"/>
            <a:ext cx="2049525" cy="556864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Shape 164"/>
          <p:cNvSpPr txBox="1"/>
          <p:nvPr>
            <p:ph idx="4294967295" type="ctrTitle"/>
          </p:nvPr>
        </p:nvSpPr>
        <p:spPr>
          <a:xfrm>
            <a:off x="628447" y="14103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ML/DL for </a:t>
            </a:r>
            <a:r>
              <a:rPr b="0" i="0" lang="en" sz="42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Everyone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2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</a:t>
            </a:r>
            <a:r>
              <a:rPr b="0" i="0" lang="en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</a:p>
        </p:txBody>
      </p:sp>
      <p:sp>
        <p:nvSpPr>
          <p:cNvPr id="165" name="Shape 165"/>
          <p:cNvSpPr txBox="1"/>
          <p:nvPr>
            <p:ph idx="4294967295" type="subTitle"/>
          </p:nvPr>
        </p:nvSpPr>
        <p:spPr>
          <a:xfrm>
            <a:off x="0" y="4463075"/>
            <a:ext cx="4159500" cy="697500"/>
          </a:xfrm>
          <a:prstGeom prst="rect">
            <a:avLst/>
          </a:prstGeom>
          <a:gradFill>
            <a:gsLst>
              <a:gs pos="0">
                <a:srgbClr val="55C1FF">
                  <a:alpha val="77647"/>
                </a:srgbClr>
              </a:gs>
              <a:gs pos="100000">
                <a:srgbClr val="0076B9">
                  <a:alpha val="77647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b="0" i="0" lang="en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Sung Kim &lt;</a:t>
            </a:r>
            <a:r>
              <a:rPr b="0" i="0" lang="en" sz="16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hunkim+ml@gmail.com</a:t>
            </a:r>
            <a:r>
              <a:rPr b="0" i="0" lang="en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HKUST</a:t>
            </a:r>
          </a:p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Code: </a:t>
            </a:r>
            <a:r>
              <a:rPr b="0" i="0" lang="en" sz="13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https://github.com/hunkim/PyTorchZeroToAll</a:t>
            </a:r>
            <a:r>
              <a:rPr b="0" i="0" lang="en" sz="1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</a:p>
          <a:p>
            <a:pPr indent="0" lvl="0" marL="0" rtl="0">
              <a:spcBef>
                <a:spcPts val="0"/>
              </a:spcBef>
              <a:buClr>
                <a:schemeClr val="lt1"/>
              </a:buClr>
              <a:buSzPct val="25000"/>
              <a:buFont typeface="Helvetica Neue"/>
              <a:buNone/>
            </a:pPr>
            <a:r>
              <a:rPr lang="en" sz="13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Slides: </a:t>
            </a:r>
            <a:r>
              <a:rPr lang="en" sz="13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</a:rPr>
              <a:t>http://bit.ly/PyTorchZeroAll</a:t>
            </a:r>
            <a:r>
              <a:rPr lang="en" sz="13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</a:p>
        </p:txBody>
      </p:sp>
      <p:pic>
        <p:nvPicPr>
          <p:cNvPr descr="Image" id="166" name="Shape 16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355806" y="4711991"/>
            <a:ext cx="756518" cy="409473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Shape 167"/>
          <p:cNvSpPr txBox="1"/>
          <p:nvPr/>
        </p:nvSpPr>
        <p:spPr>
          <a:xfrm>
            <a:off x="1929600" y="1995800"/>
            <a:ext cx="5284800" cy="55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ct val="25000"/>
              <a:buFont typeface="Helvetica Neue"/>
              <a:buNone/>
            </a:pPr>
            <a:r>
              <a:rPr b="0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2: Linear Model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431625" y="518963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Machine Learning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ct val="25000"/>
              <a:buFont typeface="Gill Sans"/>
              <a:buNone/>
            </a:pPr>
            <a:r>
              <a:rPr b="0" i="1" lang="en" sz="3000" u="none" cap="none" strike="noStrike">
                <a:solidFill>
                  <a:srgbClr val="004C7F"/>
                </a:solidFill>
                <a:latin typeface="Gill Sans"/>
                <a:ea typeface="Gill Sans"/>
                <a:cs typeface="Gill Sans"/>
                <a:sym typeface="Gill Sans"/>
              </a:rPr>
              <a:t>What would be the grade if I study 4 hours?</a:t>
            </a:r>
          </a:p>
        </p:txBody>
      </p:sp>
      <p:sp>
        <p:nvSpPr>
          <p:cNvPr id="173" name="Shape 173"/>
          <p:cNvSpPr/>
          <p:nvPr/>
        </p:nvSpPr>
        <p:spPr>
          <a:xfrm>
            <a:off x="2654669" y="2217539"/>
            <a:ext cx="1092000" cy="476100"/>
          </a:xfrm>
          <a:prstGeom prst="rightArrow">
            <a:avLst>
              <a:gd fmla="val 32000" name="adj1"/>
              <a:gd fmla="val 64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4" name="Shape 174"/>
          <p:cNvSpPr/>
          <p:nvPr/>
        </p:nvSpPr>
        <p:spPr>
          <a:xfrm>
            <a:off x="5461567" y="2217539"/>
            <a:ext cx="1092000" cy="476100"/>
          </a:xfrm>
          <a:prstGeom prst="rightArrow">
            <a:avLst>
              <a:gd fmla="val 32000" name="adj1"/>
              <a:gd fmla="val 64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5" name="Shape 175"/>
          <p:cNvSpPr txBox="1"/>
          <p:nvPr/>
        </p:nvSpPr>
        <p:spPr>
          <a:xfrm>
            <a:off x="6715040" y="2183606"/>
            <a:ext cx="1285200" cy="5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ct val="25000"/>
              <a:buFont typeface="Gill Sans"/>
              <a:buNone/>
            </a:pPr>
            <a:r>
              <a:rPr b="0" i="1" lang="en" sz="3400" u="none" cap="none" strike="noStrike">
                <a:solidFill>
                  <a:srgbClr val="004C7F"/>
                </a:solidFill>
                <a:latin typeface="Gill Sans"/>
                <a:ea typeface="Gill Sans"/>
                <a:cs typeface="Gill Sans"/>
                <a:sym typeface="Gill Sans"/>
              </a:rPr>
              <a:t>? points</a:t>
            </a:r>
          </a:p>
        </p:txBody>
      </p:sp>
      <p:sp>
        <p:nvSpPr>
          <p:cNvPr id="176" name="Shape 176"/>
          <p:cNvSpPr txBox="1"/>
          <p:nvPr/>
        </p:nvSpPr>
        <p:spPr>
          <a:xfrm>
            <a:off x="3608017" y="3988660"/>
            <a:ext cx="12660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Training dataset</a:t>
            </a:r>
          </a:p>
        </p:txBody>
      </p:sp>
      <p:sp>
        <p:nvSpPr>
          <p:cNvPr id="177" name="Shape 177"/>
          <p:cNvSpPr txBox="1"/>
          <p:nvPr/>
        </p:nvSpPr>
        <p:spPr>
          <a:xfrm>
            <a:off x="6957449" y="2865068"/>
            <a:ext cx="8004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Prediction</a:t>
            </a:r>
          </a:p>
        </p:txBody>
      </p:sp>
      <p:sp>
        <p:nvSpPr>
          <p:cNvPr id="178" name="Shape 178"/>
          <p:cNvSpPr txBox="1"/>
          <p:nvPr/>
        </p:nvSpPr>
        <p:spPr>
          <a:xfrm>
            <a:off x="1107975" y="2183606"/>
            <a:ext cx="1289700" cy="5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ct val="25000"/>
              <a:buFont typeface="Gill Sans"/>
              <a:buNone/>
            </a:pPr>
            <a:r>
              <a:rPr b="0" i="1" lang="en" sz="3400" u="none" cap="none" strike="noStrike">
                <a:solidFill>
                  <a:srgbClr val="004C7F"/>
                </a:solidFill>
                <a:latin typeface="Gill Sans"/>
                <a:ea typeface="Gill Sans"/>
                <a:cs typeface="Gill Sans"/>
                <a:sym typeface="Gill Sans"/>
              </a:rPr>
              <a:t>4 hours</a:t>
            </a:r>
          </a:p>
        </p:txBody>
      </p:sp>
      <p:pic>
        <p:nvPicPr>
          <p:cNvPr descr="Image" id="179" name="Shape 1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06417" y="1617470"/>
            <a:ext cx="1769051" cy="16689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0" name="Shape 180"/>
          <p:cNvGraphicFramePr/>
          <p:nvPr/>
        </p:nvGraphicFramePr>
        <p:xfrm>
          <a:off x="1129603" y="3424238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{975CB08B-2ED5-41C4-8D27-2A511306BF6E}</a:tableStyleId>
              </a:tblPr>
              <a:tblGrid>
                <a:gridCol w="1138025"/>
                <a:gridCol w="1138025"/>
              </a:tblGrid>
              <a:tr h="272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100" u="none" cap="none" strike="noStrike">
                          <a:solidFill>
                            <a:srgbClr val="FFFFFF"/>
                          </a:solidFill>
                        </a:rPr>
                        <a:t>Hours (x)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100" u="none" cap="none" strike="noStrike">
                          <a:solidFill>
                            <a:srgbClr val="FFFFFF"/>
                          </a:solidFill>
                        </a:rPr>
                        <a:t>Points (y)</a:t>
                      </a:r>
                    </a:p>
                  </a:txBody>
                  <a:tcPr marT="19050" marB="19050" marR="19050" marL="19050" anchor="ctr"/>
                </a:tc>
              </a:tr>
              <a:tr h="272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1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100" u="none" cap="none" strike="noStrike"/>
                        <a:t>2</a:t>
                      </a:r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</a:tr>
              <a:tr h="272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1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100" u="none" cap="none" strike="noStrike"/>
                        <a:t>4</a:t>
                      </a:r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</a:tr>
              <a:tr h="272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1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100" u="none" cap="none" strike="noStrike"/>
                        <a:t>6</a:t>
                      </a:r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</a:tr>
              <a:tr h="272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100" u="none" cap="none" strike="noStrike">
                          <a:solidFill>
                            <a:srgbClr val="FFFFFF"/>
                          </a:solidFill>
                        </a:rPr>
                        <a:t>4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100" u="none" cap="none" strike="noStrike"/>
                        <a:t>?</a:t>
                      </a:r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181" name="Shape 181"/>
          <p:cNvSpPr txBox="1"/>
          <p:nvPr/>
        </p:nvSpPr>
        <p:spPr>
          <a:xfrm>
            <a:off x="3634506" y="4520037"/>
            <a:ext cx="9870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Test dataset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431625" y="518963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Model design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ct val="25000"/>
              <a:buFont typeface="Gill Sans"/>
              <a:buNone/>
            </a:pPr>
            <a:r>
              <a:rPr b="0" i="1" lang="en" sz="3000" u="none" cap="none" strike="noStrike">
                <a:solidFill>
                  <a:srgbClr val="004C7F"/>
                </a:solidFill>
                <a:latin typeface="Gill Sans"/>
                <a:ea typeface="Gill Sans"/>
                <a:cs typeface="Gill Sans"/>
                <a:sym typeface="Gill Sans"/>
              </a:rPr>
              <a:t>What would be the best model for the data? Linear?</a:t>
            </a:r>
          </a:p>
        </p:txBody>
      </p:sp>
      <p:pic>
        <p:nvPicPr>
          <p:cNvPr descr="Image" id="187" name="Shape 1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01096" y="2188970"/>
            <a:ext cx="1769051" cy="16689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8" name="Shape 188"/>
          <p:cNvGraphicFramePr/>
          <p:nvPr/>
        </p:nvGraphicFramePr>
        <p:xfrm>
          <a:off x="567033" y="2200870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{975CB08B-2ED5-41C4-8D27-2A511306BF6E}</a:tableStyleId>
              </a:tblPr>
              <a:tblGrid>
                <a:gridCol w="1431300"/>
                <a:gridCol w="1431300"/>
              </a:tblGrid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Hours (x)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Points (y)</a:t>
                      </a:r>
                    </a:p>
                  </a:txBody>
                  <a:tcPr marT="19050" marB="19050" marR="19050" marL="19050" anchor="ctr"/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800" u="none" cap="none" strike="noStrike"/>
                        <a:t>2</a:t>
                      </a:r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800" u="none" cap="none" strike="noStrike"/>
                        <a:t>4</a:t>
                      </a:r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800" u="none" cap="none" strike="noStrike"/>
                        <a:t>6</a:t>
                      </a:r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4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800" u="none" cap="none" strike="noStrike"/>
                        <a:t>?</a:t>
                      </a:r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189" name="Shape 189"/>
          <p:cNvSpPr txBox="1"/>
          <p:nvPr/>
        </p:nvSpPr>
        <p:spPr>
          <a:xfrm>
            <a:off x="4393249" y="2454302"/>
            <a:ext cx="3576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190" name="Shape 19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58455" y="2712398"/>
            <a:ext cx="2051334" cy="3288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1" name="Shape 191"/>
          <p:cNvGrpSpPr/>
          <p:nvPr/>
        </p:nvGrpSpPr>
        <p:grpSpPr>
          <a:xfrm>
            <a:off x="5934318" y="3311658"/>
            <a:ext cx="2216439" cy="476213"/>
            <a:chOff x="0" y="0"/>
            <a:chExt cx="5910503" cy="1269900"/>
          </a:xfrm>
        </p:grpSpPr>
        <p:sp>
          <p:nvSpPr>
            <p:cNvPr id="192" name="Shape 192"/>
            <p:cNvSpPr/>
            <p:nvPr/>
          </p:nvSpPr>
          <p:spPr>
            <a:xfrm>
              <a:off x="19999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</a:p>
          </p:txBody>
        </p:sp>
        <p:pic>
          <p:nvPicPr>
            <p:cNvPr descr="Image" id="193" name="Shape 19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133981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194" name="Shape 19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95" name="Shape 195"/>
            <p:cNvCxnSpPr/>
            <p:nvPr/>
          </p:nvCxnSpPr>
          <p:spPr>
            <a:xfrm>
              <a:off x="727459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med" w="med" type="none"/>
              <a:tailEnd len="lg" w="lg" type="triangle"/>
            </a:ln>
          </p:spPr>
        </p:cxnSp>
        <p:cxnSp>
          <p:nvCxnSpPr>
            <p:cNvPr id="196" name="Shape 196"/>
            <p:cNvCxnSpPr/>
            <p:nvPr/>
          </p:nvCxnSpPr>
          <p:spPr>
            <a:xfrm>
              <a:off x="4089131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med" w="med" type="none"/>
              <a:tailEnd len="lg" w="lg" type="triangle"/>
            </a:ln>
          </p:spPr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x="431625" y="518963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Linear Regression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ct val="25000"/>
              <a:buFont typeface="Gill Sans"/>
              <a:buNone/>
            </a:pPr>
            <a:r>
              <a:rPr b="0" i="1" lang="en" sz="3000" u="none" cap="none" strike="noStrike">
                <a:solidFill>
                  <a:srgbClr val="004C7F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</a:p>
        </p:txBody>
      </p:sp>
      <p:graphicFrame>
        <p:nvGraphicFramePr>
          <p:cNvPr id="202" name="Shape 202"/>
          <p:cNvGraphicFramePr/>
          <p:nvPr/>
        </p:nvGraphicFramePr>
        <p:xfrm>
          <a:off x="567033" y="2200870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{975CB08B-2ED5-41C4-8D27-2A511306BF6E}</a:tableStyleId>
              </a:tblPr>
              <a:tblGrid>
                <a:gridCol w="1431300"/>
                <a:gridCol w="1431300"/>
              </a:tblGrid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Hours (x)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Points (y)</a:t>
                      </a:r>
                    </a:p>
                  </a:txBody>
                  <a:tcPr marT="19050" marB="19050" marR="19050" marL="19050" anchor="ctr"/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800" u="none" cap="none" strike="noStrike"/>
                        <a:t>2</a:t>
                      </a:r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800" u="none" cap="none" strike="noStrike"/>
                        <a:t>4</a:t>
                      </a:r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800" u="none" cap="none" strike="noStrike"/>
                        <a:t>6</a:t>
                      </a:r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pic>
        <p:nvPicPr>
          <p:cNvPr id="203" name="Shape 2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60937" y="2087075"/>
            <a:ext cx="3332100" cy="2089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04" name="Shape 20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45409" y="1193933"/>
            <a:ext cx="2051334" cy="3288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05" name="Shape 20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50086" y="1177591"/>
            <a:ext cx="1453543" cy="328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0" name="Shape 210"/>
          <p:cNvGraphicFramePr/>
          <p:nvPr/>
        </p:nvGraphicFramePr>
        <p:xfrm>
          <a:off x="567033" y="2200870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{975CB08B-2ED5-41C4-8D27-2A511306BF6E}</a:tableStyleId>
              </a:tblPr>
              <a:tblGrid>
                <a:gridCol w="1431300"/>
                <a:gridCol w="1431300"/>
              </a:tblGrid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Hours (x)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Points (y)</a:t>
                      </a:r>
                    </a:p>
                  </a:txBody>
                  <a:tcPr marT="19050" marB="19050" marR="19050" marL="19050" anchor="ctr"/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800" u="none" cap="none" strike="noStrike"/>
                        <a:t>2</a:t>
                      </a:r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800" u="none" cap="none" strike="noStrike"/>
                        <a:t>4</a:t>
                      </a:r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800" u="none" cap="none" strike="noStrike"/>
                        <a:t>6</a:t>
                      </a:r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pic>
        <p:nvPicPr>
          <p:cNvPr id="211" name="Shape 2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60937" y="2087075"/>
            <a:ext cx="3332100" cy="208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Shape 212"/>
          <p:cNvSpPr txBox="1"/>
          <p:nvPr>
            <p:ph type="title"/>
          </p:nvPr>
        </p:nvSpPr>
        <p:spPr>
          <a:xfrm>
            <a:off x="431625" y="518963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Linear Regression error?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ct val="25000"/>
              <a:buFont typeface="Gill Sans"/>
              <a:buNone/>
            </a:pPr>
            <a:r>
              <a:rPr b="0" i="1" lang="en" sz="3000" u="none" cap="none" strike="noStrike">
                <a:solidFill>
                  <a:srgbClr val="004C7F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</a:p>
        </p:txBody>
      </p:sp>
      <p:pic>
        <p:nvPicPr>
          <p:cNvPr descr="Image" id="213" name="Shape 2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45409" y="1193933"/>
            <a:ext cx="2051334" cy="32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Training Loss (error)</a:t>
            </a:r>
          </a:p>
        </p:txBody>
      </p:sp>
      <p:graphicFrame>
        <p:nvGraphicFramePr>
          <p:cNvPr id="219" name="Shape 219"/>
          <p:cNvGraphicFramePr/>
          <p:nvPr/>
        </p:nvGraphicFramePr>
        <p:xfrm>
          <a:off x="999461" y="2582466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{975CB08B-2ED5-41C4-8D27-2A511306BF6E}</a:tableStyleId>
              </a:tblPr>
              <a:tblGrid>
                <a:gridCol w="1786275"/>
                <a:gridCol w="1786275"/>
                <a:gridCol w="1786275"/>
                <a:gridCol w="1786275"/>
              </a:tblGrid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Hours, x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Points, y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Prediction, y^(w=3)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Loss (w=3)</a:t>
                      </a:r>
                    </a:p>
                  </a:txBody>
                  <a:tcPr marT="19050" marB="19050" marR="19050" marL="19050" anchor="ctr"/>
                </a:tc>
              </a:tr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500" u="none" cap="none" strike="noStrike"/>
                        <a:t>2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500" u="none" cap="none" strike="noStrike"/>
                        <a:t>3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500" u="none" cap="none" strike="noStrike"/>
                        <a:t>1</a:t>
                      </a:r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</a:tr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500" u="none" cap="none" strike="noStrike"/>
                        <a:t>4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500" u="none" cap="none" strike="noStrike"/>
                        <a:t>6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500" u="none" cap="none" strike="noStrike"/>
                        <a:t>4</a:t>
                      </a:r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</a:tr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500" u="none" cap="none" strike="noStrike"/>
                        <a:t>6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500" u="none" cap="none" strike="noStrike"/>
                        <a:t>9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500" u="none" cap="none" strike="noStrike"/>
                        <a:t>9</a:t>
                      </a:r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</a:tr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t/>
                      </a:r>
                      <a:endParaRPr sz="1500" u="none" cap="none" strike="noStrike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t/>
                      </a:r>
                      <a:endParaRPr sz="1500" u="none" cap="none" strike="noStrike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t/>
                      </a:r>
                      <a:endParaRPr sz="1500" u="none" cap="none" strike="noStrike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500" u="none" cap="none" strike="noStrike"/>
                        <a:t>mean=14/3</a:t>
                      </a:r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pic>
        <p:nvPicPr>
          <p:cNvPr descr="Image" id="220" name="Shape 2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3810" y="1492058"/>
            <a:ext cx="3941608" cy="34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Training Loss (error)</a:t>
            </a:r>
          </a:p>
        </p:txBody>
      </p:sp>
      <p:graphicFrame>
        <p:nvGraphicFramePr>
          <p:cNvPr id="226" name="Shape 226"/>
          <p:cNvGraphicFramePr/>
          <p:nvPr/>
        </p:nvGraphicFramePr>
        <p:xfrm>
          <a:off x="999461" y="2582466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{975CB08B-2ED5-41C4-8D27-2A511306BF6E}</a:tableStyleId>
              </a:tblPr>
              <a:tblGrid>
                <a:gridCol w="1786275"/>
                <a:gridCol w="1786275"/>
                <a:gridCol w="1786275"/>
                <a:gridCol w="1786275"/>
              </a:tblGrid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Hours, x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Points, y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Prediction, y^(w=4)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Loss (w=4)</a:t>
                      </a:r>
                    </a:p>
                  </a:txBody>
                  <a:tcPr marT="19050" marB="19050" marR="19050" marL="19050" anchor="ctr"/>
                </a:tc>
              </a:tr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500" u="none" cap="none" strike="noStrike"/>
                        <a:t>2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500" u="none" cap="none" strike="noStrike"/>
                        <a:t>4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500" u="none" cap="none" strike="noStrike"/>
                        <a:t>4</a:t>
                      </a:r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</a:tr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500" u="none" cap="none" strike="noStrike"/>
                        <a:t>4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500" u="none" cap="none" strike="noStrike"/>
                        <a:t>8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500" u="none" cap="none" strike="noStrike"/>
                        <a:t>16</a:t>
                      </a:r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</a:tr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500" u="none" cap="none" strike="noStrike"/>
                        <a:t>6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500" u="none" cap="none" strike="noStrike"/>
                        <a:t>12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500" u="none" cap="none" strike="noStrike"/>
                        <a:t>36</a:t>
                      </a:r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</a:tr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t/>
                      </a:r>
                      <a:endParaRPr sz="1500" u="none" cap="none" strike="noStrike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t/>
                      </a:r>
                      <a:endParaRPr sz="1500" u="none" cap="none" strike="noStrike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t/>
                      </a:r>
                      <a:endParaRPr sz="1500" u="none" cap="none" strike="noStrike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500" u="none" cap="none" strike="noStrike"/>
                        <a:t>mean=56/3</a:t>
                      </a:r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pic>
        <p:nvPicPr>
          <p:cNvPr descr="Image" id="227" name="Shape 2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3810" y="1492058"/>
            <a:ext cx="3941608" cy="34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