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81" r:id="rId3"/>
    <p:sldMasterId id="2147483682" r:id="rId4"/>
    <p:sldMasterId id="214748368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</p:sldIdLst>
  <p:sldSz cy="5143500" cx="9144000"/>
  <p:notesSz cx="6858000" cy="9144000"/>
  <p:embeddedFontLst>
    <p:embeddedFont>
      <p:font typeface="Helvetica Neue"/>
      <p:regular r:id="rId44"/>
      <p:bold r:id="rId45"/>
      <p:italic r:id="rId46"/>
      <p:boldItalic r:id="rId47"/>
    </p:embeddedFont>
    <p:embeddedFont>
      <p:font typeface="Helvetica Neue Light"/>
      <p:regular r:id="rId48"/>
      <p:bold r:id="rId49"/>
      <p:italic r:id="rId50"/>
      <p:boldItalic r:id="rId51"/>
    </p:embeddedFont>
    <p:embeddedFont>
      <p:font typeface="Gill Sans"/>
      <p:regular r:id="rId52"/>
      <p:bold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font" Target="fonts/HelveticaNeue-regular.fntdata"/><Relationship Id="rId43" Type="http://schemas.openxmlformats.org/officeDocument/2006/relationships/slide" Target="slides/slide37.xml"/><Relationship Id="rId46" Type="http://schemas.openxmlformats.org/officeDocument/2006/relationships/font" Target="fonts/HelveticaNeue-italic.fntdata"/><Relationship Id="rId45" Type="http://schemas.openxmlformats.org/officeDocument/2006/relationships/font" Target="fonts/HelveticaNeue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48" Type="http://schemas.openxmlformats.org/officeDocument/2006/relationships/font" Target="fonts/HelveticaNeueLight-regular.fntdata"/><Relationship Id="rId47" Type="http://schemas.openxmlformats.org/officeDocument/2006/relationships/font" Target="fonts/HelveticaNeue-boldItalic.fntdata"/><Relationship Id="rId49" Type="http://schemas.openxmlformats.org/officeDocument/2006/relationships/font" Target="fonts/HelveticaNeueLight-bold.fntdata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HelveticaNeueLight-boldItalic.fntdata"/><Relationship Id="rId50" Type="http://schemas.openxmlformats.org/officeDocument/2006/relationships/font" Target="fonts/HelveticaNeueLight-italic.fntdata"/><Relationship Id="rId53" Type="http://schemas.openxmlformats.org/officeDocument/2006/relationships/font" Target="fonts/GillSans-bold.fntdata"/><Relationship Id="rId52" Type="http://schemas.openxmlformats.org/officeDocument/2006/relationships/font" Target="fonts/GillSans-regular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6" name="Shape 21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3" name="Shape 22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1" name="Shape 23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8" name="Shape 23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8" name="Shape 24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5" name="Shape 26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5" name="Shape 28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7" name="Shape 30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7" name="Shape 31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8" name="Shape 32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8" name="Shape 33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\frac{\partial{z-y}}{\partial{}z}=1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6" name="Shape 34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4" name="Shape 35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\frac{\partial{\hat{y}-y}}{\partial{\hat{y}}}=1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3" name="Shape 37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\frac{\partial{\hat{y}-y}}{\partial{\hat{y}}}=1</a:t>
            </a:r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\frac{\partial{loss}}{\partial{s}}=2s=-2</a:t>
            </a:r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—-</a:t>
            </a:r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\frac{\partial{loss}}{\partial{\hat{y}}}</a:t>
            </a:r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\frac{\partial{loss}}{\partial{s}}</a:t>
            </a:r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\frac{\partial{s}}{\partial{\hat{y}}}</a:t>
            </a:r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=-2*1=-2</a:t>
            </a:r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—-</a:t>
            </a:r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None/>
            </a:pPr>
            <a:r>
              <a:t/>
            </a:r>
            <a:endParaRPr b="0" i="0" sz="2200" u="none" cap="none" strike="noStrik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0" name="Shape 40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\frac{\partial{\hat{y}-y}}{\partial{\hat{y}}}=1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6" name="Shape 41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3" name="Shape 43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2" name="Shape 44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0" name="Shape 45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7" name="Shape 45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3" name="Shape 46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0" name="Shape 47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8" name="Shape 47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Shape 48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7" name="Shape 48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Shape 49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3" name="Shape 49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\frac{\partial{\hat{y}-y}}{\partial{\hat{y}}}=1</a:t>
            </a: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6" name="Shape 50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\frac{\partial{\hat{y}-y}}{\partial{\hat{y}}}=1</a:t>
            </a: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0" name="Shape 52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\frac{\partial{\hat{y}-y}}{\partial{\hat{y}}}=1</a:t>
            </a: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Shape 53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5" name="Shape 53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7" name="Shape 19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3" name="Shape 20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9" name="Shape 20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&amp; Sub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1812726" y="2658814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2700" lvl="5" marL="14097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12700" lvl="6" marL="1625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12700" lvl="7" marL="1854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12700" lvl="8" marL="2082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 Light"/>
              <a:buNone/>
            </a:pPr>
            <a:fld id="{00000000-1234-1234-1234-123412341234}" type="slidenum">
              <a:rPr b="0" i="0" lang="en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&amp; Bullets cop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-38100" lvl="0" marL="3937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12700" lvl="1" marL="533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70588"/>
              <a:buFont typeface="Gill Sans"/>
              <a:buChar char="-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12700" lvl="2" marL="736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70588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5400" lvl="3" marL="939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70588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12700" lvl="4" marL="11557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70588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12700" lvl="5" marL="14097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12700" lvl="6" marL="1625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12700" lvl="7" marL="1854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12700" lvl="8" marL="2082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" lIns="20100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fld id="{00000000-1234-1234-1234-123412341234}" type="slidenum">
              <a:rPr b="0" i="0" lang="en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&amp; Bullet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-8189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190500" lvl="0" marL="177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71428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203200" lvl="1" marL="215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6666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203200" lvl="2" marL="2921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6666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03200" lvl="3" marL="3683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6666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203200" lvl="4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6666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12700" lvl="5" marL="14097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12700" lvl="6" marL="1625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12700" lvl="7" marL="1854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12700" lvl="8" marL="2082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&amp; Bullet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190500" lvl="0" marL="177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71428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203200" lvl="1" marL="215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6666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203200" lvl="2" marL="2921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6666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03200" lvl="3" marL="3683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6666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203200" lvl="4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6666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12700" lvl="5" marL="14097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12700" lvl="6" marL="1625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12700" lvl="7" marL="1854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12700" lvl="8" marL="2082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 Light"/>
              <a:buNone/>
            </a:pPr>
            <a:fld id="{00000000-1234-1234-1234-123412341234}" type="slidenum">
              <a:rPr b="0" i="0" lang="en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&amp; Subtitle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&amp; Bullets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-38100" lvl="0" marL="406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71428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12700" lvl="1" marL="5461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68421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12700" lvl="2" marL="7493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68421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12700" lvl="3" marL="9525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68421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5400" lvl="4" marL="11811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68421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&amp; Bullets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-38100" lvl="0" marL="406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71428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12700" lvl="1" marL="5461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68421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12700" lvl="2" marL="7493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68421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12700" lvl="3" marL="9525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68421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5400" lvl="4" marL="11811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68421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&amp; Bullets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1645295" y="1372939"/>
            <a:ext cx="58533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-139700" lvl="0" marL="228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139700" lvl="1" marL="393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139700" lvl="2" marL="55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152400" lvl="3" marL="736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139700" lvl="4" marL="901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&amp; Bullets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-38100" lvl="0" marL="406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71428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12700" lvl="1" marL="5461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68421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12700" lvl="2" marL="7493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68421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12700" lvl="3" marL="9525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68421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5400" lvl="4" marL="11811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68421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&amp; Subtitle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hoto - Horizontal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pic"/>
          </p:nvPr>
        </p:nvSpPr>
        <p:spPr>
          <a:xfrm>
            <a:off x="1990204" y="334863"/>
            <a:ext cx="5157000" cy="3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-254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" name="Shape 107"/>
          <p:cNvSpPr txBox="1"/>
          <p:nvPr>
            <p:ph type="title"/>
          </p:nvPr>
        </p:nvSpPr>
        <p:spPr>
          <a:xfrm>
            <a:off x="1812726" y="3542854"/>
            <a:ext cx="5518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1812726" y="4319736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2" type="sldNum"/>
          </p:nvPr>
        </p:nvSpPr>
        <p:spPr>
          <a:xfrm>
            <a:off x="4475930" y="4875609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- Center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1812726" y="1701105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hoto - Vertical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pic"/>
          </p:nvPr>
        </p:nvSpPr>
        <p:spPr>
          <a:xfrm>
            <a:off x="4685854" y="334863"/>
            <a:ext cx="2812800" cy="43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-254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Shape 115"/>
          <p:cNvSpPr txBox="1"/>
          <p:nvPr>
            <p:ph type="title"/>
          </p:nvPr>
        </p:nvSpPr>
        <p:spPr>
          <a:xfrm>
            <a:off x="1645295" y="334863"/>
            <a:ext cx="2812800" cy="2103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1645295" y="2511474"/>
            <a:ext cx="2812800" cy="21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- Top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, Bullets &amp; Photo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pic"/>
          </p:nvPr>
        </p:nvSpPr>
        <p:spPr>
          <a:xfrm>
            <a:off x="4685854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-254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3" name="Shape 123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1645295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-114300" lvl="0" marL="177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ct val="78571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114300" lvl="1" marL="304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ct val="78571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101600" lvl="2" marL="431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ct val="78571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101600" lvl="3" marL="558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ct val="78571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101600" lvl="4" marL="685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ct val="78571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ullets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idx="1" type="body"/>
          </p:nvPr>
        </p:nvSpPr>
        <p:spPr>
          <a:xfrm>
            <a:off x="1645295" y="669726"/>
            <a:ext cx="5853300" cy="38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-139700" lvl="0" marL="228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139700" lvl="1" marL="393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139700" lvl="2" marL="55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152400" lvl="3" marL="736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139700" lvl="4" marL="901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8" name="Shape 128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hoto - 3 Up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pic"/>
          </p:nvPr>
        </p:nvSpPr>
        <p:spPr>
          <a:xfrm>
            <a:off x="4685854" y="2685604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-254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1" name="Shape 131"/>
          <p:cNvSpPr/>
          <p:nvPr>
            <p:ph idx="3" type="pic"/>
          </p:nvPr>
        </p:nvSpPr>
        <p:spPr>
          <a:xfrm>
            <a:off x="4689132" y="468808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-254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2" name="Shape 132"/>
          <p:cNvSpPr/>
          <p:nvPr>
            <p:ph idx="4" type="pic"/>
          </p:nvPr>
        </p:nvSpPr>
        <p:spPr>
          <a:xfrm>
            <a:off x="1645295" y="468808"/>
            <a:ext cx="2812800" cy="42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-254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3" name="Shape 133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Quote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idx="1" type="body"/>
          </p:nvPr>
        </p:nvSpPr>
        <p:spPr>
          <a:xfrm>
            <a:off x="1812726" y="3355330"/>
            <a:ext cx="55185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6" name="Shape 136"/>
          <p:cNvSpPr txBox="1"/>
          <p:nvPr>
            <p:ph idx="2" type="body"/>
          </p:nvPr>
        </p:nvSpPr>
        <p:spPr>
          <a:xfrm>
            <a:off x="1812726" y="2250132"/>
            <a:ext cx="5518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7" name="Shape 137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hoto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-254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theme" Target="../theme/theme4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3.xml"/><Relationship Id="rId16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2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-38100" lvl="0" marL="3937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12700" lvl="1" marL="533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70588"/>
              <a:buFont typeface="Gill Sans"/>
              <a:buChar char="-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12700" lvl="2" marL="736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70588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5400" lvl="3" marL="939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70588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12700" lvl="4" marL="11557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70588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12700" lvl="5" marL="14097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12700" lvl="6" marL="1625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12700" lvl="7" marL="1854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12700" lvl="8" marL="2082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" lIns="20100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fld id="{00000000-1234-1234-1234-123412341234}" type="slidenum">
              <a:rPr b="0" i="0" lang="en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57200" y="1200150"/>
            <a:ext cx="8229600" cy="3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-254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5.png"/><Relationship Id="rId4" Type="http://schemas.openxmlformats.org/officeDocument/2006/relationships/image" Target="../media/image2.png"/><Relationship Id="rId5" Type="http://schemas.openxmlformats.org/officeDocument/2006/relationships/hyperlink" Target="mailto:hunkim+ml@gmail.com" TargetMode="External"/><Relationship Id="rId6" Type="http://schemas.openxmlformats.org/officeDocument/2006/relationships/hyperlink" Target="https://github.com/hunkim/PyTorchZeroToAll" TargetMode="External"/><Relationship Id="rId7" Type="http://schemas.openxmlformats.org/officeDocument/2006/relationships/hyperlink" Target="http://bit.ly/PyTorchZeroAll" TargetMode="External"/><Relationship Id="rId8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Relationship Id="rId5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Relationship Id="rId4" Type="http://schemas.openxmlformats.org/officeDocument/2006/relationships/image" Target="../media/image18.png"/><Relationship Id="rId5" Type="http://schemas.openxmlformats.org/officeDocument/2006/relationships/image" Target="../media/image15.png"/><Relationship Id="rId6" Type="http://schemas.openxmlformats.org/officeDocument/2006/relationships/image" Target="../media/image17.png"/><Relationship Id="rId7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Relationship Id="rId5" Type="http://schemas.openxmlformats.org/officeDocument/2006/relationships/image" Target="../media/image11.png"/><Relationship Id="rId6" Type="http://schemas.openxmlformats.org/officeDocument/2006/relationships/image" Target="../media/image15.png"/><Relationship Id="rId7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Relationship Id="rId5" Type="http://schemas.openxmlformats.org/officeDocument/2006/relationships/image" Target="../media/image11.png"/><Relationship Id="rId6" Type="http://schemas.openxmlformats.org/officeDocument/2006/relationships/image" Target="../media/image15.png"/><Relationship Id="rId7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Relationship Id="rId4" Type="http://schemas.openxmlformats.org/officeDocument/2006/relationships/image" Target="../media/image2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2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2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bit.ly/PyTorchZeroAll" TargetMode="External"/><Relationship Id="rId4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2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2.png"/><Relationship Id="rId4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6.png"/><Relationship Id="rId7" Type="http://schemas.openxmlformats.org/officeDocument/2006/relationships/image" Target="../media/image25.png"/><Relationship Id="rId8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1" Type="http://schemas.openxmlformats.org/officeDocument/2006/relationships/image" Target="../media/image32.png"/><Relationship Id="rId10" Type="http://schemas.openxmlformats.org/officeDocument/2006/relationships/image" Target="../media/image27.png"/><Relationship Id="rId13" Type="http://schemas.openxmlformats.org/officeDocument/2006/relationships/image" Target="../media/image33.png"/><Relationship Id="rId12" Type="http://schemas.openxmlformats.org/officeDocument/2006/relationships/image" Target="../media/image29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9" Type="http://schemas.openxmlformats.org/officeDocument/2006/relationships/image" Target="../media/image25.png"/><Relationship Id="rId14" Type="http://schemas.openxmlformats.org/officeDocument/2006/relationships/image" Target="../media/image15.png"/><Relationship Id="rId5" Type="http://schemas.openxmlformats.org/officeDocument/2006/relationships/image" Target="../media/image24.png"/><Relationship Id="rId6" Type="http://schemas.openxmlformats.org/officeDocument/2006/relationships/image" Target="../media/image26.png"/><Relationship Id="rId7" Type="http://schemas.openxmlformats.org/officeDocument/2006/relationships/image" Target="../media/image28.png"/><Relationship Id="rId8" Type="http://schemas.openxmlformats.org/officeDocument/2006/relationships/image" Target="../media/image3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6.png"/><Relationship Id="rId7" Type="http://schemas.openxmlformats.org/officeDocument/2006/relationships/image" Target="../media/image2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0.png"/><Relationship Id="rId4" Type="http://schemas.openxmlformats.org/officeDocument/2006/relationships/image" Target="../media/image22.png"/><Relationship Id="rId5" Type="http://schemas.openxmlformats.org/officeDocument/2006/relationships/image" Target="../media/image21.png"/><Relationship Id="rId6" Type="http://schemas.openxmlformats.org/officeDocument/2006/relationships/image" Target="../media/image34.png"/><Relationship Id="rId7" Type="http://schemas.openxmlformats.org/officeDocument/2006/relationships/image" Target="../media/image3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7.jpg"/><Relationship Id="rId4" Type="http://schemas.openxmlformats.org/officeDocument/2006/relationships/image" Target="../media/image38.png"/><Relationship Id="rId5" Type="http://schemas.openxmlformats.org/officeDocument/2006/relationships/hyperlink" Target="http://pytorch.org/docs/master/notes/autograd.html?highlight=variable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9.gif"/><Relationship Id="rId4" Type="http://schemas.openxmlformats.org/officeDocument/2006/relationships/image" Target="../media/image37.jpg"/><Relationship Id="rId5" Type="http://schemas.openxmlformats.org/officeDocument/2006/relationships/hyperlink" Target="http://pytorch.org/docs/master/notes/autograd.html?highlight=variable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7.jpg"/><Relationship Id="rId4" Type="http://schemas.openxmlformats.org/officeDocument/2006/relationships/image" Target="../media/image3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5.png"/><Relationship Id="rId4" Type="http://schemas.openxmlformats.org/officeDocument/2006/relationships/image" Target="../media/image2.png"/><Relationship Id="rId5" Type="http://schemas.openxmlformats.org/officeDocument/2006/relationships/hyperlink" Target="mailto:hunkim+ml@gmail.com" TargetMode="External"/><Relationship Id="rId6" Type="http://schemas.openxmlformats.org/officeDocument/2006/relationships/hyperlink" Target="https://github.com/hunkim/PyTorchZeroToAll" TargetMode="External"/><Relationship Id="rId7" Type="http://schemas.openxmlformats.org/officeDocument/2006/relationships/hyperlink" Target="http://bit.ly/PyTorchZeroAll" TargetMode="External"/><Relationship Id="rId8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9.png"/><Relationship Id="rId4" Type="http://schemas.openxmlformats.org/officeDocument/2006/relationships/image" Target="../media/image4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7.jpg"/><Relationship Id="rId4" Type="http://schemas.openxmlformats.org/officeDocument/2006/relationships/image" Target="../media/image42.png"/><Relationship Id="rId5" Type="http://schemas.openxmlformats.org/officeDocument/2006/relationships/image" Target="../media/image4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7.jpg"/><Relationship Id="rId4" Type="http://schemas.openxmlformats.org/officeDocument/2006/relationships/image" Target="../media/image4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2.png"/><Relationship Id="rId4" Type="http://schemas.openxmlformats.org/officeDocument/2006/relationships/image" Target="../media/image2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2.png"/><Relationship Id="rId4" Type="http://schemas.openxmlformats.org/officeDocument/2006/relationships/image" Target="../media/image25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2.png"/><Relationship Id="rId4" Type="http://schemas.openxmlformats.org/officeDocument/2006/relationships/image" Target="../media/image25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4.jpg"/><Relationship Id="rId4" Type="http://schemas.openxmlformats.org/officeDocument/2006/relationships/image" Target="../media/image4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45" name="Shape 1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313094"/>
            <a:ext cx="9143999" cy="2847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46" name="Shape 1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12941" y="1239342"/>
            <a:ext cx="2049525" cy="556864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Shape 147"/>
          <p:cNvSpPr txBox="1"/>
          <p:nvPr>
            <p:ph idx="4294967295" type="ctrTitle"/>
          </p:nvPr>
        </p:nvSpPr>
        <p:spPr>
          <a:xfrm>
            <a:off x="628447" y="14103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ML/DL for </a:t>
            </a:r>
            <a:r>
              <a:rPr b="0" i="0" lang="en" sz="42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Everyone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2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</a:t>
            </a:r>
            <a:r>
              <a:rPr b="0" i="0" lang="en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</a:p>
        </p:txBody>
      </p:sp>
      <p:sp>
        <p:nvSpPr>
          <p:cNvPr id="148" name="Shape 148"/>
          <p:cNvSpPr txBox="1"/>
          <p:nvPr>
            <p:ph idx="4294967295" type="subTitle"/>
          </p:nvPr>
        </p:nvSpPr>
        <p:spPr>
          <a:xfrm>
            <a:off x="0" y="4463075"/>
            <a:ext cx="4159500" cy="697500"/>
          </a:xfrm>
          <a:prstGeom prst="rect">
            <a:avLst/>
          </a:prstGeom>
          <a:gradFill>
            <a:gsLst>
              <a:gs pos="0">
                <a:srgbClr val="55C1FF">
                  <a:alpha val="77647"/>
                </a:srgbClr>
              </a:gs>
              <a:gs pos="100000">
                <a:srgbClr val="0076B9">
                  <a:alpha val="77647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b="0" i="0" lang="en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Sung Kim &lt;</a:t>
            </a:r>
            <a:r>
              <a:rPr b="0" i="0" lang="en" sz="16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hunkim+ml@gmail.com</a:t>
            </a:r>
            <a:r>
              <a:rPr b="0" i="0" lang="en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HKUST</a:t>
            </a:r>
          </a:p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Code: </a:t>
            </a:r>
            <a:r>
              <a:rPr b="0" i="0" lang="en" sz="13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https://github.com/hunkim/PyTorchZeroToAll</a:t>
            </a:r>
            <a:r>
              <a:rPr b="0" i="0" lang="en" sz="1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</a:p>
          <a:p>
            <a:pPr indent="0" lvl="0" marL="0" rtl="0">
              <a:spcBef>
                <a:spcPts val="0"/>
              </a:spcBef>
              <a:buClr>
                <a:schemeClr val="lt1"/>
              </a:buClr>
              <a:buSzPct val="25000"/>
              <a:buFont typeface="Helvetica Neue"/>
              <a:buNone/>
            </a:pPr>
            <a:r>
              <a:rPr lang="en" sz="13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Slides: </a:t>
            </a:r>
            <a:r>
              <a:rPr lang="en" sz="13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</a:rPr>
              <a:t>http://bit.ly/PyTorchZeroAll</a:t>
            </a:r>
            <a:r>
              <a:rPr lang="en" sz="13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</a:p>
        </p:txBody>
      </p:sp>
      <p:pic>
        <p:nvPicPr>
          <p:cNvPr descr="Image" id="149" name="Shape 14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355806" y="4711991"/>
            <a:ext cx="756518" cy="409473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Shape 150"/>
          <p:cNvSpPr txBox="1"/>
          <p:nvPr/>
        </p:nvSpPr>
        <p:spPr>
          <a:xfrm>
            <a:off x="1508718" y="647304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ct val="25000"/>
              <a:buFont typeface="Helvetica Neue"/>
              <a:buNone/>
            </a:pPr>
            <a:r>
              <a:rPr b="0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4: Back-propagation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18" name="Shape 2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04" y="364491"/>
            <a:ext cx="9068904" cy="4744164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Shape 219"/>
          <p:cNvSpPr txBox="1"/>
          <p:nvPr>
            <p:ph type="title"/>
          </p:nvPr>
        </p:nvSpPr>
        <p:spPr>
          <a:xfrm>
            <a:off x="3806488" y="-186225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Chain rule</a:t>
            </a:r>
          </a:p>
        </p:txBody>
      </p:sp>
      <p:pic>
        <p:nvPicPr>
          <p:cNvPr descr="Image" id="220" name="Shape 2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9100" y="4237831"/>
            <a:ext cx="1993096" cy="656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25" name="Shape 2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740" y="361749"/>
            <a:ext cx="9071224" cy="4745378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Shape 226"/>
          <p:cNvSpPr txBox="1"/>
          <p:nvPr>
            <p:ph type="title"/>
          </p:nvPr>
        </p:nvSpPr>
        <p:spPr>
          <a:xfrm>
            <a:off x="3806488" y="-186225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Chain rule</a:t>
            </a:r>
          </a:p>
        </p:txBody>
      </p:sp>
      <p:pic>
        <p:nvPicPr>
          <p:cNvPr descr="Image" id="227" name="Shape 2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86432" y="281681"/>
            <a:ext cx="2587782" cy="54138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28" name="Shape 2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769100" y="4237831"/>
            <a:ext cx="1993096" cy="656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type="title"/>
          </p:nvPr>
        </p:nvSpPr>
        <p:spPr>
          <a:xfrm>
            <a:off x="3806488" y="-186225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f=*</a:t>
            </a:r>
          </a:p>
        </p:txBody>
      </p:sp>
      <p:pic>
        <p:nvPicPr>
          <p:cNvPr descr="Image" id="234" name="Shape 2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04" y="359728"/>
            <a:ext cx="9068904" cy="4744164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Shape 235"/>
          <p:cNvSpPr txBox="1"/>
          <p:nvPr/>
        </p:nvSpPr>
        <p:spPr>
          <a:xfrm>
            <a:off x="4963007" y="2026799"/>
            <a:ext cx="639900" cy="176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1" i="0" lang="en" sz="11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*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type="title"/>
          </p:nvPr>
        </p:nvSpPr>
        <p:spPr>
          <a:xfrm>
            <a:off x="3806488" y="-186225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f=*</a:t>
            </a:r>
          </a:p>
        </p:txBody>
      </p:sp>
      <p:pic>
        <p:nvPicPr>
          <p:cNvPr descr="Image" id="241" name="Shape 2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04" y="359728"/>
            <a:ext cx="9068904" cy="4744164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Shape 242"/>
          <p:cNvSpPr txBox="1"/>
          <p:nvPr/>
        </p:nvSpPr>
        <p:spPr>
          <a:xfrm>
            <a:off x="4963007" y="2026799"/>
            <a:ext cx="639900" cy="176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1" i="0" lang="en" sz="11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*</a:t>
            </a:r>
          </a:p>
        </p:txBody>
      </p:sp>
      <p:sp>
        <p:nvSpPr>
          <p:cNvPr id="243" name="Shape 243"/>
          <p:cNvSpPr txBox="1"/>
          <p:nvPr/>
        </p:nvSpPr>
        <p:spPr>
          <a:xfrm>
            <a:off x="2934351" y="158100"/>
            <a:ext cx="36864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SzPct val="25000"/>
              <a:buFont typeface="Helvetica Neue"/>
              <a:buNone/>
            </a:pPr>
            <a:r>
              <a:rPr b="1" i="0" lang="en" sz="2300" u="none" cap="none" strike="noStrike">
                <a:solidFill>
                  <a:srgbClr val="016D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Forward pass x= 2, y = 3</a:t>
            </a:r>
          </a:p>
        </p:txBody>
      </p:sp>
      <p:cxnSp>
        <p:nvCxnSpPr>
          <p:cNvPr id="244" name="Shape 244"/>
          <p:cNvCxnSpPr/>
          <p:nvPr/>
        </p:nvCxnSpPr>
        <p:spPr>
          <a:xfrm>
            <a:off x="1836074" y="730250"/>
            <a:ext cx="6846600" cy="0"/>
          </a:xfrm>
          <a:prstGeom prst="straightConnector1">
            <a:avLst/>
          </a:prstGeom>
          <a:noFill/>
          <a:ln cap="flat" cmpd="sng" w="127000">
            <a:solidFill>
              <a:srgbClr val="016D01"/>
            </a:solidFill>
            <a:prstDash val="solid"/>
            <a:miter lim="400000"/>
            <a:headEnd len="med" w="med" type="none"/>
            <a:tailEnd len="lg" w="lg" type="triangle"/>
          </a:ln>
        </p:spPr>
      </p:cxnSp>
      <p:pic>
        <p:nvPicPr>
          <p:cNvPr descr="Image" id="245" name="Shape 2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29730" y="37033"/>
            <a:ext cx="639442" cy="6394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50" name="Shape 2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04" y="361081"/>
            <a:ext cx="9068904" cy="4744164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Shape 251"/>
          <p:cNvSpPr txBox="1"/>
          <p:nvPr/>
        </p:nvSpPr>
        <p:spPr>
          <a:xfrm>
            <a:off x="2713526" y="-4050"/>
            <a:ext cx="35478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220C"/>
              </a:buClr>
              <a:buSzPct val="25000"/>
              <a:buFont typeface="Helvetica Neue"/>
              <a:buNone/>
            </a:pPr>
            <a:r>
              <a:rPr b="1" i="0" lang="en" sz="2300" u="none" cap="none" strike="noStrike">
                <a:solidFill>
                  <a:srgbClr val="EB22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Backward propagation</a:t>
            </a:r>
          </a:p>
        </p:txBody>
      </p:sp>
      <p:pic>
        <p:nvPicPr>
          <p:cNvPr descr="Image" id="252" name="Shape 2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56900" y="2811875"/>
            <a:ext cx="2647400" cy="2019975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Shape 253"/>
          <p:cNvSpPr txBox="1"/>
          <p:nvPr/>
        </p:nvSpPr>
        <p:spPr>
          <a:xfrm>
            <a:off x="1580503" y="502825"/>
            <a:ext cx="5160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SzPct val="25000"/>
              <a:buFont typeface="Helvetica Neue"/>
              <a:buNone/>
            </a:pPr>
            <a:r>
              <a:rPr b="1" i="0" lang="en" sz="2300" u="none" cap="none" strike="noStrike">
                <a:solidFill>
                  <a:srgbClr val="016D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2</a:t>
            </a:r>
          </a:p>
        </p:txBody>
      </p:sp>
      <p:sp>
        <p:nvSpPr>
          <p:cNvPr id="254" name="Shape 254"/>
          <p:cNvSpPr txBox="1"/>
          <p:nvPr/>
        </p:nvSpPr>
        <p:spPr>
          <a:xfrm>
            <a:off x="1350276" y="3524550"/>
            <a:ext cx="6393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SzPct val="25000"/>
              <a:buFont typeface="Helvetica Neue"/>
              <a:buNone/>
            </a:pPr>
            <a:r>
              <a:rPr b="1" i="0" lang="en" sz="2300" u="none" cap="none" strike="noStrike">
                <a:solidFill>
                  <a:srgbClr val="016D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3</a:t>
            </a:r>
          </a:p>
        </p:txBody>
      </p:sp>
      <p:sp>
        <p:nvSpPr>
          <p:cNvPr id="255" name="Shape 255"/>
          <p:cNvSpPr txBox="1"/>
          <p:nvPr/>
        </p:nvSpPr>
        <p:spPr>
          <a:xfrm>
            <a:off x="7805052" y="2130725"/>
            <a:ext cx="7206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SzPct val="25000"/>
              <a:buFont typeface="Helvetica Neue"/>
              <a:buNone/>
            </a:pPr>
            <a:r>
              <a:rPr b="1" i="0" lang="en" sz="2300" u="none" cap="none" strike="noStrike">
                <a:solidFill>
                  <a:srgbClr val="016D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6</a:t>
            </a:r>
          </a:p>
        </p:txBody>
      </p:sp>
      <p:sp>
        <p:nvSpPr>
          <p:cNvPr id="256" name="Shape 256"/>
          <p:cNvSpPr txBox="1"/>
          <p:nvPr/>
        </p:nvSpPr>
        <p:spPr>
          <a:xfrm>
            <a:off x="4963007" y="2026799"/>
            <a:ext cx="639900" cy="176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1" i="0" lang="en" sz="11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*</a:t>
            </a:r>
          </a:p>
        </p:txBody>
      </p:sp>
      <p:pic>
        <p:nvPicPr>
          <p:cNvPr descr="Image" id="257" name="Shape 25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96575" y="9699"/>
            <a:ext cx="639442" cy="6394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58" name="Shape 25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269037" y="-4039"/>
            <a:ext cx="467560" cy="514205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Shape 259"/>
          <p:cNvSpPr txBox="1"/>
          <p:nvPr/>
        </p:nvSpPr>
        <p:spPr>
          <a:xfrm>
            <a:off x="6532448" y="54550"/>
            <a:ext cx="19932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1" i="0" lang="en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5 is given.</a:t>
            </a:r>
          </a:p>
        </p:txBody>
      </p:sp>
      <p:pic>
        <p:nvPicPr>
          <p:cNvPr descr="Image" id="260" name="Shape 26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769100" y="4237831"/>
            <a:ext cx="1993096" cy="656923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Shape 261"/>
          <p:cNvSpPr txBox="1"/>
          <p:nvPr/>
        </p:nvSpPr>
        <p:spPr>
          <a:xfrm>
            <a:off x="7949555" y="3112675"/>
            <a:ext cx="6393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1" i="0" lang="en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5</a:t>
            </a:r>
          </a:p>
        </p:txBody>
      </p:sp>
      <p:cxnSp>
        <p:nvCxnSpPr>
          <p:cNvPr id="262" name="Shape 262"/>
          <p:cNvCxnSpPr/>
          <p:nvPr/>
        </p:nvCxnSpPr>
        <p:spPr>
          <a:xfrm>
            <a:off x="2711434" y="701675"/>
            <a:ext cx="5971200" cy="0"/>
          </a:xfrm>
          <a:prstGeom prst="straightConnector1">
            <a:avLst/>
          </a:prstGeom>
          <a:noFill/>
          <a:ln cap="flat" cmpd="sng" w="127000">
            <a:solidFill>
              <a:srgbClr val="EB220C"/>
            </a:solidFill>
            <a:prstDash val="solid"/>
            <a:miter lim="400000"/>
            <a:headEnd len="lg" w="lg" type="triangle"/>
            <a:tailEnd len="med" w="med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67" name="Shape 2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740" y="361749"/>
            <a:ext cx="9071224" cy="474537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68" name="Shape 26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86432" y="281681"/>
            <a:ext cx="2587782" cy="54138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69" name="Shape 26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769100" y="4237831"/>
            <a:ext cx="1993096" cy="65692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0" name="Shape 270"/>
          <p:cNvGrpSpPr/>
          <p:nvPr/>
        </p:nvGrpSpPr>
        <p:grpSpPr>
          <a:xfrm>
            <a:off x="1426476" y="502825"/>
            <a:ext cx="7256233" cy="3419412"/>
            <a:chOff x="11" y="1111804"/>
            <a:chExt cx="19349955" cy="9118433"/>
          </a:xfrm>
        </p:grpSpPr>
        <p:cxnSp>
          <p:nvCxnSpPr>
            <p:cNvPr id="271" name="Shape 271"/>
            <p:cNvCxnSpPr/>
            <p:nvPr/>
          </p:nvCxnSpPr>
          <p:spPr>
            <a:xfrm>
              <a:off x="3426566" y="1642070"/>
              <a:ext cx="15923400" cy="0"/>
            </a:xfrm>
            <a:prstGeom prst="straightConnector1">
              <a:avLst/>
            </a:prstGeom>
            <a:noFill/>
            <a:ln cap="flat" cmpd="sng" w="127000">
              <a:solidFill>
                <a:srgbClr val="EB220C"/>
              </a:solidFill>
              <a:prstDash val="solid"/>
              <a:miter lim="400000"/>
              <a:headEnd len="lg" w="lg" type="triangle"/>
              <a:tailEnd len="med" w="med" type="none"/>
            </a:ln>
          </p:spPr>
        </p:cxnSp>
        <p:sp>
          <p:nvSpPr>
            <p:cNvPr id="272" name="Shape 272"/>
            <p:cNvSpPr txBox="1"/>
            <p:nvPr/>
          </p:nvSpPr>
          <p:spPr>
            <a:xfrm>
              <a:off x="410752" y="1111804"/>
              <a:ext cx="1494000" cy="106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16D01"/>
                </a:buClr>
                <a:buSzPct val="25000"/>
                <a:buFont typeface="Helvetica Neue"/>
                <a:buNone/>
              </a:pPr>
              <a:r>
                <a:rPr b="1" i="0" lang="en" sz="2300" u="none" cap="none" strike="noStrike">
                  <a:solidFill>
                    <a:srgbClr val="016D0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= 2</a:t>
              </a:r>
            </a:p>
          </p:txBody>
        </p:sp>
        <p:sp>
          <p:nvSpPr>
            <p:cNvPr id="273" name="Shape 273"/>
            <p:cNvSpPr txBox="1"/>
            <p:nvPr/>
          </p:nvSpPr>
          <p:spPr>
            <a:xfrm>
              <a:off x="11" y="9169737"/>
              <a:ext cx="1494000" cy="106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16D01"/>
                </a:buClr>
                <a:buSzPct val="25000"/>
                <a:buFont typeface="Helvetica Neue"/>
                <a:buNone/>
              </a:pPr>
              <a:r>
                <a:rPr b="1" i="0" lang="en" sz="2300" u="none" cap="none" strike="noStrike">
                  <a:solidFill>
                    <a:srgbClr val="016D0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= 3</a:t>
              </a:r>
            </a:p>
          </p:txBody>
        </p:sp>
        <p:sp>
          <p:nvSpPr>
            <p:cNvPr id="274" name="Shape 274"/>
            <p:cNvSpPr txBox="1"/>
            <p:nvPr/>
          </p:nvSpPr>
          <p:spPr>
            <a:xfrm>
              <a:off x="17009545" y="5452870"/>
              <a:ext cx="1706100" cy="106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16D01"/>
                </a:buClr>
                <a:buSzPct val="25000"/>
                <a:buFont typeface="Helvetica Neue"/>
                <a:buNone/>
              </a:pPr>
              <a:r>
                <a:rPr b="1" i="0" lang="en" sz="2300" u="none" cap="none" strike="noStrike">
                  <a:solidFill>
                    <a:srgbClr val="016D0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= 6</a:t>
              </a:r>
            </a:p>
          </p:txBody>
        </p:sp>
        <p:sp>
          <p:nvSpPr>
            <p:cNvPr id="275" name="Shape 275"/>
            <p:cNvSpPr txBox="1"/>
            <p:nvPr/>
          </p:nvSpPr>
          <p:spPr>
            <a:xfrm>
              <a:off x="9430759" y="5192667"/>
              <a:ext cx="1706100" cy="469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Helvetica Neue"/>
                <a:buNone/>
              </a:pPr>
              <a:r>
                <a:rPr b="1" i="0" lang="en" sz="113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*</a:t>
              </a:r>
            </a:p>
          </p:txBody>
        </p:sp>
        <p:sp>
          <p:nvSpPr>
            <p:cNvPr id="276" name="Shape 276"/>
            <p:cNvSpPr txBox="1"/>
            <p:nvPr/>
          </p:nvSpPr>
          <p:spPr>
            <a:xfrm>
              <a:off x="6475781" y="4526091"/>
              <a:ext cx="1149000" cy="99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Helvetica Neue"/>
                <a:buNone/>
              </a:pPr>
              <a:r>
                <a:rPr b="1" i="0" lang="en" sz="21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= y</a:t>
              </a:r>
            </a:p>
          </p:txBody>
        </p:sp>
        <p:sp>
          <p:nvSpPr>
            <p:cNvPr id="277" name="Shape 277"/>
            <p:cNvSpPr txBox="1"/>
            <p:nvPr/>
          </p:nvSpPr>
          <p:spPr>
            <a:xfrm>
              <a:off x="6249246" y="8102397"/>
              <a:ext cx="1161900" cy="99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Helvetica Neue"/>
                <a:buNone/>
              </a:pPr>
              <a:r>
                <a:rPr b="1" i="0" lang="en" sz="21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= x</a:t>
              </a:r>
            </a:p>
          </p:txBody>
        </p:sp>
        <p:sp>
          <p:nvSpPr>
            <p:cNvPr id="278" name="Shape 278"/>
            <p:cNvSpPr txBox="1"/>
            <p:nvPr/>
          </p:nvSpPr>
          <p:spPr>
            <a:xfrm>
              <a:off x="17394891" y="8071404"/>
              <a:ext cx="1706100" cy="106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Helvetica Neue"/>
                <a:buNone/>
              </a:pPr>
              <a:r>
                <a:rPr b="1" i="0" lang="en" sz="23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= 5</a:t>
              </a:r>
            </a:p>
          </p:txBody>
        </p:sp>
      </p:grpSp>
      <p:sp>
        <p:nvSpPr>
          <p:cNvPr id="279" name="Shape 279"/>
          <p:cNvSpPr txBox="1"/>
          <p:nvPr/>
        </p:nvSpPr>
        <p:spPr>
          <a:xfrm>
            <a:off x="2713526" y="-4050"/>
            <a:ext cx="35478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220C"/>
              </a:buClr>
              <a:buSzPct val="25000"/>
              <a:buFont typeface="Helvetica Neue"/>
              <a:buNone/>
            </a:pPr>
            <a:r>
              <a:rPr b="1" i="0" lang="en" sz="2300" u="none" cap="none" strike="noStrike">
                <a:solidFill>
                  <a:srgbClr val="EB22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Backward propagation</a:t>
            </a:r>
          </a:p>
        </p:txBody>
      </p:sp>
      <p:pic>
        <p:nvPicPr>
          <p:cNvPr descr="Image" id="280" name="Shape 28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096575" y="9699"/>
            <a:ext cx="639442" cy="6394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81" name="Shape 28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269037" y="-4039"/>
            <a:ext cx="467560" cy="514205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Shape 282"/>
          <p:cNvSpPr txBox="1"/>
          <p:nvPr/>
        </p:nvSpPr>
        <p:spPr>
          <a:xfrm>
            <a:off x="6532448" y="54550"/>
            <a:ext cx="19932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1" i="0" lang="en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5 is given.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87" name="Shape 2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740" y="361749"/>
            <a:ext cx="9071224" cy="474537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88" name="Shape 28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86432" y="281681"/>
            <a:ext cx="2587782" cy="54138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89" name="Shape 28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769100" y="4237831"/>
            <a:ext cx="1993096" cy="65692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0" name="Shape 290"/>
          <p:cNvGrpSpPr/>
          <p:nvPr/>
        </p:nvGrpSpPr>
        <p:grpSpPr>
          <a:xfrm>
            <a:off x="1426476" y="502825"/>
            <a:ext cx="7256233" cy="3419412"/>
            <a:chOff x="11" y="1111804"/>
            <a:chExt cx="19349955" cy="9118433"/>
          </a:xfrm>
        </p:grpSpPr>
        <p:cxnSp>
          <p:nvCxnSpPr>
            <p:cNvPr id="291" name="Shape 291"/>
            <p:cNvCxnSpPr/>
            <p:nvPr/>
          </p:nvCxnSpPr>
          <p:spPr>
            <a:xfrm>
              <a:off x="3426566" y="1642070"/>
              <a:ext cx="15923400" cy="0"/>
            </a:xfrm>
            <a:prstGeom prst="straightConnector1">
              <a:avLst/>
            </a:prstGeom>
            <a:noFill/>
            <a:ln cap="flat" cmpd="sng" w="127000">
              <a:solidFill>
                <a:srgbClr val="EB220C"/>
              </a:solidFill>
              <a:prstDash val="solid"/>
              <a:miter lim="400000"/>
              <a:headEnd len="lg" w="lg" type="triangle"/>
              <a:tailEnd len="med" w="med" type="none"/>
            </a:ln>
          </p:spPr>
        </p:cxnSp>
        <p:sp>
          <p:nvSpPr>
            <p:cNvPr id="292" name="Shape 292"/>
            <p:cNvSpPr txBox="1"/>
            <p:nvPr/>
          </p:nvSpPr>
          <p:spPr>
            <a:xfrm>
              <a:off x="410752" y="1111804"/>
              <a:ext cx="1494000" cy="106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16D01"/>
                </a:buClr>
                <a:buSzPct val="25000"/>
                <a:buFont typeface="Helvetica Neue"/>
                <a:buNone/>
              </a:pPr>
              <a:r>
                <a:rPr b="1" i="0" lang="en" sz="2300" u="none" cap="none" strike="noStrike">
                  <a:solidFill>
                    <a:srgbClr val="016D0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= 2</a:t>
              </a:r>
            </a:p>
          </p:txBody>
        </p:sp>
        <p:sp>
          <p:nvSpPr>
            <p:cNvPr id="293" name="Shape 293"/>
            <p:cNvSpPr txBox="1"/>
            <p:nvPr/>
          </p:nvSpPr>
          <p:spPr>
            <a:xfrm>
              <a:off x="11" y="9169737"/>
              <a:ext cx="1494000" cy="106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16D01"/>
                </a:buClr>
                <a:buSzPct val="25000"/>
                <a:buFont typeface="Helvetica Neue"/>
                <a:buNone/>
              </a:pPr>
              <a:r>
                <a:rPr b="1" i="0" lang="en" sz="2300" u="none" cap="none" strike="noStrike">
                  <a:solidFill>
                    <a:srgbClr val="016D0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= 3</a:t>
              </a:r>
            </a:p>
          </p:txBody>
        </p:sp>
        <p:sp>
          <p:nvSpPr>
            <p:cNvPr id="294" name="Shape 294"/>
            <p:cNvSpPr txBox="1"/>
            <p:nvPr/>
          </p:nvSpPr>
          <p:spPr>
            <a:xfrm>
              <a:off x="17009545" y="5452870"/>
              <a:ext cx="1706100" cy="106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16D01"/>
                </a:buClr>
                <a:buSzPct val="25000"/>
                <a:buFont typeface="Helvetica Neue"/>
                <a:buNone/>
              </a:pPr>
              <a:r>
                <a:rPr b="1" i="0" lang="en" sz="2300" u="none" cap="none" strike="noStrike">
                  <a:solidFill>
                    <a:srgbClr val="016D0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= 6</a:t>
              </a:r>
            </a:p>
          </p:txBody>
        </p:sp>
        <p:sp>
          <p:nvSpPr>
            <p:cNvPr id="295" name="Shape 295"/>
            <p:cNvSpPr txBox="1"/>
            <p:nvPr/>
          </p:nvSpPr>
          <p:spPr>
            <a:xfrm>
              <a:off x="9430759" y="5192667"/>
              <a:ext cx="1706100" cy="469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Helvetica Neue"/>
                <a:buNone/>
              </a:pPr>
              <a:r>
                <a:rPr b="1" i="0" lang="en" sz="113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*</a:t>
              </a:r>
            </a:p>
          </p:txBody>
        </p:sp>
        <p:sp>
          <p:nvSpPr>
            <p:cNvPr id="296" name="Shape 296"/>
            <p:cNvSpPr txBox="1"/>
            <p:nvPr/>
          </p:nvSpPr>
          <p:spPr>
            <a:xfrm>
              <a:off x="6475781" y="4526091"/>
              <a:ext cx="1149000" cy="99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Helvetica Neue"/>
                <a:buNone/>
              </a:pPr>
              <a:r>
                <a:rPr b="1" i="0" lang="en" sz="21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= y</a:t>
              </a:r>
            </a:p>
          </p:txBody>
        </p:sp>
        <p:sp>
          <p:nvSpPr>
            <p:cNvPr id="297" name="Shape 297"/>
            <p:cNvSpPr txBox="1"/>
            <p:nvPr/>
          </p:nvSpPr>
          <p:spPr>
            <a:xfrm>
              <a:off x="6249246" y="8102397"/>
              <a:ext cx="1161900" cy="99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Helvetica Neue"/>
                <a:buNone/>
              </a:pPr>
              <a:r>
                <a:rPr b="1" i="0" lang="en" sz="21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= x</a:t>
              </a:r>
            </a:p>
          </p:txBody>
        </p:sp>
        <p:sp>
          <p:nvSpPr>
            <p:cNvPr id="298" name="Shape 298"/>
            <p:cNvSpPr txBox="1"/>
            <p:nvPr/>
          </p:nvSpPr>
          <p:spPr>
            <a:xfrm>
              <a:off x="17394891" y="8071404"/>
              <a:ext cx="1706100" cy="106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Helvetica Neue"/>
                <a:buNone/>
              </a:pPr>
              <a:r>
                <a:rPr b="1" i="0" lang="en" sz="23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= 5</a:t>
              </a:r>
            </a:p>
          </p:txBody>
        </p:sp>
      </p:grpSp>
      <p:sp>
        <p:nvSpPr>
          <p:cNvPr id="299" name="Shape 299"/>
          <p:cNvSpPr txBox="1"/>
          <p:nvPr/>
        </p:nvSpPr>
        <p:spPr>
          <a:xfrm rot="-1023456">
            <a:off x="1975699" y="4581174"/>
            <a:ext cx="1764207" cy="39781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0" i="0" lang="en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5*x = </a:t>
            </a:r>
            <a:r>
              <a:rPr b="1" i="0" lang="en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10</a:t>
            </a:r>
          </a:p>
        </p:txBody>
      </p:sp>
      <p:sp>
        <p:nvSpPr>
          <p:cNvPr id="300" name="Shape 300"/>
          <p:cNvSpPr txBox="1"/>
          <p:nvPr/>
        </p:nvSpPr>
        <p:spPr>
          <a:xfrm rot="1622616">
            <a:off x="983774" y="2516320"/>
            <a:ext cx="1767003" cy="397811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0" i="0" lang="en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5*y = </a:t>
            </a:r>
            <a:r>
              <a:rPr b="1" i="0" lang="en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15</a:t>
            </a:r>
          </a:p>
        </p:txBody>
      </p:sp>
      <p:sp>
        <p:nvSpPr>
          <p:cNvPr id="301" name="Shape 301"/>
          <p:cNvSpPr txBox="1"/>
          <p:nvPr/>
        </p:nvSpPr>
        <p:spPr>
          <a:xfrm>
            <a:off x="2713526" y="-4050"/>
            <a:ext cx="35478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220C"/>
              </a:buClr>
              <a:buSzPct val="25000"/>
              <a:buFont typeface="Helvetica Neue"/>
              <a:buNone/>
            </a:pPr>
            <a:r>
              <a:rPr b="1" i="0" lang="en" sz="2300" u="none" cap="none" strike="noStrike">
                <a:solidFill>
                  <a:srgbClr val="EB22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Backward propagation</a:t>
            </a:r>
          </a:p>
        </p:txBody>
      </p:sp>
      <p:pic>
        <p:nvPicPr>
          <p:cNvPr descr="Image" id="302" name="Shape 30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096575" y="9699"/>
            <a:ext cx="639442" cy="6394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03" name="Shape 30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269037" y="-4039"/>
            <a:ext cx="467560" cy="514205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Shape 304"/>
          <p:cNvSpPr txBox="1"/>
          <p:nvPr/>
        </p:nvSpPr>
        <p:spPr>
          <a:xfrm>
            <a:off x="6532448" y="54550"/>
            <a:ext cx="19932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1" i="0" lang="en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5 is given.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/>
          <p:nvPr>
            <p:ph type="title"/>
          </p:nvPr>
        </p:nvSpPr>
        <p:spPr>
          <a:xfrm>
            <a:off x="284537" y="21058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Computational graph</a:t>
            </a:r>
          </a:p>
        </p:txBody>
      </p:sp>
      <p:pic>
        <p:nvPicPr>
          <p:cNvPr descr="Image" id="310" name="Shape 3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55715" y="1363634"/>
            <a:ext cx="1453543" cy="3288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11" name="Shape 3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65102" y="1363634"/>
            <a:ext cx="3941610" cy="347250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Shape 312"/>
          <p:cNvSpPr/>
          <p:nvPr/>
        </p:nvSpPr>
        <p:spPr>
          <a:xfrm>
            <a:off x="3802722" y="2480713"/>
            <a:ext cx="4850100" cy="140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3" name="Shape 313"/>
          <p:cNvSpPr/>
          <p:nvPr/>
        </p:nvSpPr>
        <p:spPr>
          <a:xfrm>
            <a:off x="4018167" y="1171856"/>
            <a:ext cx="4850100" cy="140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4" name="Shape 314"/>
          <p:cNvSpPr/>
          <p:nvPr/>
        </p:nvSpPr>
        <p:spPr>
          <a:xfrm>
            <a:off x="2619423" y="3107116"/>
            <a:ext cx="4850100" cy="140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/>
          <p:nvPr>
            <p:ph type="title"/>
          </p:nvPr>
        </p:nvSpPr>
        <p:spPr>
          <a:xfrm>
            <a:off x="284537" y="21058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Computational graph</a:t>
            </a:r>
          </a:p>
        </p:txBody>
      </p:sp>
      <p:pic>
        <p:nvPicPr>
          <p:cNvPr descr="Image" id="320" name="Shape 3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521" y="1881188"/>
            <a:ext cx="8262328" cy="194416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21" name="Shape 3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55715" y="1363634"/>
            <a:ext cx="1453543" cy="3288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22" name="Shape 3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65102" y="1363634"/>
            <a:ext cx="3941610" cy="347250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Shape 323"/>
          <p:cNvSpPr/>
          <p:nvPr/>
        </p:nvSpPr>
        <p:spPr>
          <a:xfrm>
            <a:off x="3802722" y="2480713"/>
            <a:ext cx="4850100" cy="140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4" name="Shape 324"/>
          <p:cNvSpPr/>
          <p:nvPr/>
        </p:nvSpPr>
        <p:spPr>
          <a:xfrm>
            <a:off x="4018167" y="1171856"/>
            <a:ext cx="4850100" cy="140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5" name="Shape 325"/>
          <p:cNvSpPr/>
          <p:nvPr/>
        </p:nvSpPr>
        <p:spPr>
          <a:xfrm>
            <a:off x="2619423" y="3107116"/>
            <a:ext cx="4850100" cy="140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/>
          <p:nvPr>
            <p:ph type="title"/>
          </p:nvPr>
        </p:nvSpPr>
        <p:spPr>
          <a:xfrm>
            <a:off x="284537" y="21058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Computational graph</a:t>
            </a:r>
          </a:p>
        </p:txBody>
      </p:sp>
      <p:pic>
        <p:nvPicPr>
          <p:cNvPr descr="Image" id="331" name="Shape 3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521" y="1881188"/>
            <a:ext cx="8262328" cy="194416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32" name="Shape 3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55715" y="1363634"/>
            <a:ext cx="1453543" cy="3288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33" name="Shape 3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65102" y="1363634"/>
            <a:ext cx="3941610" cy="347250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Shape 334"/>
          <p:cNvSpPr/>
          <p:nvPr/>
        </p:nvSpPr>
        <p:spPr>
          <a:xfrm>
            <a:off x="3802722" y="2480713"/>
            <a:ext cx="4850100" cy="140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5" name="Shape 335"/>
          <p:cNvSpPr/>
          <p:nvPr/>
        </p:nvSpPr>
        <p:spPr>
          <a:xfrm>
            <a:off x="2619423" y="3107116"/>
            <a:ext cx="4850100" cy="140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0" y="8075"/>
            <a:ext cx="9073200" cy="1488000"/>
          </a:xfrm>
          <a:prstGeom prst="rect">
            <a:avLst/>
          </a:prstGeom>
        </p:spPr>
        <p:txBody>
          <a:bodyPr anchorCtr="0" anchor="b" bIns="34275" lIns="34275" rIns="34275" wrap="square" tIns="342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Call for Comments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800"/>
              <a:t>Please feel free to add comments directly on these slides.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800"/>
              <a:t>Other slides: </a:t>
            </a:r>
            <a:r>
              <a:rPr lang="en" sz="2800" u="sng">
                <a:solidFill>
                  <a:schemeClr val="hlink"/>
                </a:solidFill>
                <a:hlinkClick r:id="rId3"/>
              </a:rPr>
              <a:t>http://bit.ly/PyTorchZeroAll</a:t>
            </a:r>
            <a:r>
              <a:rPr lang="en" sz="2800"/>
              <a:t>      </a:t>
            </a:r>
          </a:p>
        </p:txBody>
      </p:sp>
      <p:sp>
        <p:nvSpPr>
          <p:cNvPr id="156" name="Shape 156"/>
          <p:cNvSpPr txBox="1"/>
          <p:nvPr/>
        </p:nvSpPr>
        <p:spPr>
          <a:xfrm>
            <a:off x="5446800" y="4728475"/>
            <a:ext cx="40647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Picture from http://www.tssablog.org/archives/3280</a:t>
            </a:r>
          </a:p>
        </p:txBody>
      </p:sp>
      <p:pic>
        <p:nvPicPr>
          <p:cNvPr id="157" name="Shape 1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2442" y="1538300"/>
            <a:ext cx="6008308" cy="332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/>
          <p:nvPr>
            <p:ph type="title"/>
          </p:nvPr>
        </p:nvSpPr>
        <p:spPr>
          <a:xfrm>
            <a:off x="284537" y="21058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Computational graph</a:t>
            </a:r>
          </a:p>
        </p:txBody>
      </p:sp>
      <p:pic>
        <p:nvPicPr>
          <p:cNvPr descr="Image" id="341" name="Shape 3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521" y="1881188"/>
            <a:ext cx="8262328" cy="194416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42" name="Shape 3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55715" y="1363634"/>
            <a:ext cx="1453543" cy="3288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43" name="Shape 34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65102" y="1363634"/>
            <a:ext cx="3941610" cy="34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348" name="Shape 3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521" y="1881188"/>
            <a:ext cx="8262328" cy="1944168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Shape 349"/>
          <p:cNvSpPr txBox="1"/>
          <p:nvPr/>
        </p:nvSpPr>
        <p:spPr>
          <a:xfrm>
            <a:off x="2176729" y="442690"/>
            <a:ext cx="5867700" cy="4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SzPct val="25000"/>
              <a:buFont typeface="Helvetica Neue"/>
              <a:buNone/>
            </a:pPr>
            <a:r>
              <a:rPr b="1" i="0" lang="en" sz="2700" u="none" cap="none" strike="noStrike">
                <a:solidFill>
                  <a:srgbClr val="016D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Forward pass x=1, y = 2 where w=1</a:t>
            </a:r>
          </a:p>
        </p:txBody>
      </p:sp>
      <p:cxnSp>
        <p:nvCxnSpPr>
          <p:cNvPr id="350" name="Shape 350"/>
          <p:cNvCxnSpPr/>
          <p:nvPr/>
        </p:nvCxnSpPr>
        <p:spPr>
          <a:xfrm>
            <a:off x="1366348" y="1125864"/>
            <a:ext cx="6846600" cy="0"/>
          </a:xfrm>
          <a:prstGeom prst="straightConnector1">
            <a:avLst/>
          </a:prstGeom>
          <a:noFill/>
          <a:ln cap="flat" cmpd="sng" w="127000">
            <a:solidFill>
              <a:srgbClr val="016D01"/>
            </a:solidFill>
            <a:prstDash val="solid"/>
            <a:miter lim="400000"/>
            <a:headEnd len="med" w="med" type="none"/>
            <a:tailEnd len="lg" w="lg" type="triangle"/>
          </a:ln>
        </p:spPr>
      </p:cxnSp>
      <p:pic>
        <p:nvPicPr>
          <p:cNvPr descr="Image" id="351" name="Shape 3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60004" y="356447"/>
            <a:ext cx="639442" cy="6394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356" name="Shape 3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521" y="1881188"/>
            <a:ext cx="8262328" cy="1944168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Shape 357"/>
          <p:cNvSpPr txBox="1"/>
          <p:nvPr/>
        </p:nvSpPr>
        <p:spPr>
          <a:xfrm>
            <a:off x="883242" y="2288756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ct val="25000"/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</a:p>
        </p:txBody>
      </p:sp>
      <p:sp>
        <p:nvSpPr>
          <p:cNvPr id="358" name="Shape 358"/>
          <p:cNvSpPr txBox="1"/>
          <p:nvPr/>
        </p:nvSpPr>
        <p:spPr>
          <a:xfrm>
            <a:off x="955381" y="3325143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ct val="25000"/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</a:p>
        </p:txBody>
      </p:sp>
      <p:sp>
        <p:nvSpPr>
          <p:cNvPr id="359" name="Shape 359"/>
          <p:cNvSpPr txBox="1"/>
          <p:nvPr/>
        </p:nvSpPr>
        <p:spPr>
          <a:xfrm>
            <a:off x="3274706" y="2531094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ct val="25000"/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</a:p>
        </p:txBody>
      </p:sp>
      <p:sp>
        <p:nvSpPr>
          <p:cNvPr id="360" name="Shape 360"/>
          <p:cNvSpPr txBox="1"/>
          <p:nvPr/>
        </p:nvSpPr>
        <p:spPr>
          <a:xfrm>
            <a:off x="3274706" y="3325143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ct val="25000"/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=2</a:t>
            </a:r>
          </a:p>
        </p:txBody>
      </p:sp>
      <p:sp>
        <p:nvSpPr>
          <p:cNvPr id="361" name="Shape 361"/>
          <p:cNvSpPr txBox="1"/>
          <p:nvPr/>
        </p:nvSpPr>
        <p:spPr>
          <a:xfrm>
            <a:off x="5666176" y="2531100"/>
            <a:ext cx="5427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ct val="25000"/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=-1</a:t>
            </a:r>
          </a:p>
        </p:txBody>
      </p:sp>
      <p:sp>
        <p:nvSpPr>
          <p:cNvPr id="362" name="Shape 362"/>
          <p:cNvSpPr txBox="1"/>
          <p:nvPr/>
        </p:nvSpPr>
        <p:spPr>
          <a:xfrm>
            <a:off x="8154551" y="2531094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ct val="25000"/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</a:p>
        </p:txBody>
      </p:sp>
      <p:pic>
        <p:nvPicPr>
          <p:cNvPr descr="Image" id="363" name="Shape 3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76384" y="3149111"/>
            <a:ext cx="633718" cy="3665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64" name="Shape 36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78233" y="3232179"/>
            <a:ext cx="813512" cy="3950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65" name="Shape 36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48016" y="3246467"/>
            <a:ext cx="666639" cy="366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66" name="Shape 36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42854" y="4006846"/>
            <a:ext cx="814388" cy="50152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7" name="Shape 367"/>
          <p:cNvGrpSpPr/>
          <p:nvPr/>
        </p:nvGrpSpPr>
        <p:grpSpPr>
          <a:xfrm>
            <a:off x="1240828" y="348225"/>
            <a:ext cx="6662259" cy="646426"/>
            <a:chOff x="1240828" y="348225"/>
            <a:chExt cx="6662259" cy="646426"/>
          </a:xfrm>
        </p:grpSpPr>
        <p:sp>
          <p:nvSpPr>
            <p:cNvPr id="368" name="Shape 368"/>
            <p:cNvSpPr txBox="1"/>
            <p:nvPr/>
          </p:nvSpPr>
          <p:spPr>
            <a:xfrm>
              <a:off x="2311500" y="348225"/>
              <a:ext cx="5418300" cy="51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B220C"/>
                </a:buClr>
                <a:buSzPct val="25000"/>
                <a:buFont typeface="Helvetica Neue"/>
                <a:buNone/>
              </a:pPr>
              <a:r>
                <a:rPr b="1" i="0" lang="en" sz="3100" u="none" cap="none" strike="noStrike">
                  <a:solidFill>
                    <a:srgbClr val="EB220C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Backward propagation</a:t>
              </a:r>
            </a:p>
          </p:txBody>
        </p:sp>
        <p:cxnSp>
          <p:nvCxnSpPr>
            <p:cNvPr id="369" name="Shape 369"/>
            <p:cNvCxnSpPr/>
            <p:nvPr/>
          </p:nvCxnSpPr>
          <p:spPr>
            <a:xfrm>
              <a:off x="1931887" y="970984"/>
              <a:ext cx="5971200" cy="0"/>
            </a:xfrm>
            <a:prstGeom prst="straightConnector1">
              <a:avLst/>
            </a:prstGeom>
            <a:noFill/>
            <a:ln cap="flat" cmpd="sng" w="127000">
              <a:solidFill>
                <a:srgbClr val="EB220C"/>
              </a:solidFill>
              <a:prstDash val="solid"/>
              <a:miter lim="400000"/>
              <a:headEnd len="lg" w="lg" type="triangle"/>
              <a:tailEnd len="med" w="med" type="none"/>
            </a:ln>
          </p:spPr>
        </p:cxnSp>
        <p:pic>
          <p:nvPicPr>
            <p:cNvPr descr="Image" id="370" name="Shape 370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240828" y="355208"/>
              <a:ext cx="639442" cy="63944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375" name="Shape 3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521" y="1881188"/>
            <a:ext cx="8262328" cy="1944168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Shape 376"/>
          <p:cNvSpPr txBox="1"/>
          <p:nvPr/>
        </p:nvSpPr>
        <p:spPr>
          <a:xfrm>
            <a:off x="883242" y="2288756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ct val="25000"/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</a:p>
        </p:txBody>
      </p:sp>
      <p:sp>
        <p:nvSpPr>
          <p:cNvPr id="377" name="Shape 377"/>
          <p:cNvSpPr txBox="1"/>
          <p:nvPr/>
        </p:nvSpPr>
        <p:spPr>
          <a:xfrm>
            <a:off x="955381" y="3325143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ct val="25000"/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</a:p>
        </p:txBody>
      </p:sp>
      <p:sp>
        <p:nvSpPr>
          <p:cNvPr id="378" name="Shape 378"/>
          <p:cNvSpPr txBox="1"/>
          <p:nvPr/>
        </p:nvSpPr>
        <p:spPr>
          <a:xfrm>
            <a:off x="3274706" y="2531094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ct val="25000"/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</a:p>
        </p:txBody>
      </p:sp>
      <p:sp>
        <p:nvSpPr>
          <p:cNvPr id="379" name="Shape 379"/>
          <p:cNvSpPr txBox="1"/>
          <p:nvPr/>
        </p:nvSpPr>
        <p:spPr>
          <a:xfrm>
            <a:off x="3274706" y="3325143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ct val="25000"/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=2</a:t>
            </a:r>
          </a:p>
        </p:txBody>
      </p:sp>
      <p:sp>
        <p:nvSpPr>
          <p:cNvPr id="380" name="Shape 380"/>
          <p:cNvSpPr txBox="1"/>
          <p:nvPr/>
        </p:nvSpPr>
        <p:spPr>
          <a:xfrm>
            <a:off x="5666177" y="2531100"/>
            <a:ext cx="5853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ct val="25000"/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=-1</a:t>
            </a:r>
          </a:p>
        </p:txBody>
      </p:sp>
      <p:sp>
        <p:nvSpPr>
          <p:cNvPr id="381" name="Shape 381"/>
          <p:cNvSpPr txBox="1"/>
          <p:nvPr/>
        </p:nvSpPr>
        <p:spPr>
          <a:xfrm>
            <a:off x="8154551" y="2531094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ct val="25000"/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</a:p>
        </p:txBody>
      </p:sp>
      <p:pic>
        <p:nvPicPr>
          <p:cNvPr descr="Image" id="382" name="Shape 38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76384" y="3149111"/>
            <a:ext cx="633718" cy="3665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83" name="Shape 38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78233" y="3232179"/>
            <a:ext cx="813512" cy="3950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84" name="Shape 38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48016" y="3246467"/>
            <a:ext cx="666639" cy="366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85" name="Shape 38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251466" y="3623651"/>
            <a:ext cx="1255792" cy="366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86" name="Shape 38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945957" y="3915248"/>
            <a:ext cx="2443070" cy="3950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7" name="Shape 387"/>
          <p:cNvGrpSpPr/>
          <p:nvPr/>
        </p:nvGrpSpPr>
        <p:grpSpPr>
          <a:xfrm>
            <a:off x="335967" y="4535286"/>
            <a:ext cx="3262074" cy="410602"/>
            <a:chOff x="0" y="0"/>
            <a:chExt cx="8698865" cy="1094938"/>
          </a:xfrm>
        </p:grpSpPr>
        <p:pic>
          <p:nvPicPr>
            <p:cNvPr descr="Image" id="388" name="Shape 388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0" y="0"/>
              <a:ext cx="1778000" cy="109493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389" name="Shape 389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1980203" y="20573"/>
              <a:ext cx="6718662" cy="105353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90" name="Shape 390"/>
          <p:cNvGrpSpPr/>
          <p:nvPr/>
        </p:nvGrpSpPr>
        <p:grpSpPr>
          <a:xfrm>
            <a:off x="4069882" y="4339491"/>
            <a:ext cx="2798656" cy="802241"/>
            <a:chOff x="0" y="0"/>
            <a:chExt cx="7463083" cy="2139310"/>
          </a:xfrm>
        </p:grpSpPr>
        <p:pic>
          <p:nvPicPr>
            <p:cNvPr descr="Image" id="391" name="Shape 391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177800" y="114300"/>
              <a:ext cx="7100160" cy="16822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392" name="Shape 392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0" y="0"/>
              <a:ext cx="7463083" cy="213931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Oval" id="393" name="Shape 393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5673899" y="4224382"/>
            <a:ext cx="513922" cy="4106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94" name="Shape 394"/>
          <p:cNvGrpSpPr/>
          <p:nvPr/>
        </p:nvGrpSpPr>
        <p:grpSpPr>
          <a:xfrm>
            <a:off x="1240828" y="348225"/>
            <a:ext cx="6662259" cy="646426"/>
            <a:chOff x="1240828" y="348225"/>
            <a:chExt cx="6662259" cy="646426"/>
          </a:xfrm>
        </p:grpSpPr>
        <p:sp>
          <p:nvSpPr>
            <p:cNvPr id="395" name="Shape 395"/>
            <p:cNvSpPr txBox="1"/>
            <p:nvPr/>
          </p:nvSpPr>
          <p:spPr>
            <a:xfrm>
              <a:off x="2311500" y="348225"/>
              <a:ext cx="5418300" cy="51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B220C"/>
                </a:buClr>
                <a:buSzPct val="25000"/>
                <a:buFont typeface="Helvetica Neue"/>
                <a:buNone/>
              </a:pPr>
              <a:r>
                <a:rPr b="1" i="0" lang="en" sz="3100" u="none" cap="none" strike="noStrike">
                  <a:solidFill>
                    <a:srgbClr val="EB220C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Backward propagation</a:t>
              </a:r>
            </a:p>
          </p:txBody>
        </p:sp>
        <p:cxnSp>
          <p:nvCxnSpPr>
            <p:cNvPr id="396" name="Shape 396"/>
            <p:cNvCxnSpPr/>
            <p:nvPr/>
          </p:nvCxnSpPr>
          <p:spPr>
            <a:xfrm>
              <a:off x="1931887" y="970984"/>
              <a:ext cx="5971200" cy="0"/>
            </a:xfrm>
            <a:prstGeom prst="straightConnector1">
              <a:avLst/>
            </a:prstGeom>
            <a:noFill/>
            <a:ln cap="flat" cmpd="sng" w="127000">
              <a:solidFill>
                <a:srgbClr val="EB220C"/>
              </a:solidFill>
              <a:prstDash val="solid"/>
              <a:miter lim="400000"/>
              <a:headEnd len="lg" w="lg" type="triangle"/>
              <a:tailEnd len="med" w="med" type="none"/>
            </a:ln>
          </p:spPr>
        </p:cxnSp>
        <p:pic>
          <p:nvPicPr>
            <p:cNvPr descr="Image" id="397" name="Shape 397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1240828" y="355208"/>
              <a:ext cx="639442" cy="63944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 txBox="1"/>
          <p:nvPr>
            <p:ph type="title"/>
          </p:nvPr>
        </p:nvSpPr>
        <p:spPr>
          <a:xfrm>
            <a:off x="284537" y="21058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Exercise1: x = 2, y=4, w=1</a:t>
            </a:r>
          </a:p>
        </p:txBody>
      </p:sp>
      <p:pic>
        <p:nvPicPr>
          <p:cNvPr descr="Image" id="403" name="Shape 4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521" y="1881188"/>
            <a:ext cx="8262328" cy="1944168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Shape 404"/>
          <p:cNvSpPr txBox="1"/>
          <p:nvPr/>
        </p:nvSpPr>
        <p:spPr>
          <a:xfrm>
            <a:off x="883242" y="2288756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ct val="25000"/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=2</a:t>
            </a:r>
          </a:p>
        </p:txBody>
      </p:sp>
      <p:sp>
        <p:nvSpPr>
          <p:cNvPr id="405" name="Shape 405"/>
          <p:cNvSpPr txBox="1"/>
          <p:nvPr/>
        </p:nvSpPr>
        <p:spPr>
          <a:xfrm>
            <a:off x="955381" y="3325143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ct val="25000"/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</a:p>
        </p:txBody>
      </p:sp>
      <p:sp>
        <p:nvSpPr>
          <p:cNvPr id="406" name="Shape 406"/>
          <p:cNvSpPr txBox="1"/>
          <p:nvPr/>
        </p:nvSpPr>
        <p:spPr>
          <a:xfrm>
            <a:off x="3274706" y="2531094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ct val="25000"/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=2</a:t>
            </a:r>
          </a:p>
        </p:txBody>
      </p:sp>
      <p:sp>
        <p:nvSpPr>
          <p:cNvPr id="407" name="Shape 407"/>
          <p:cNvSpPr txBox="1"/>
          <p:nvPr/>
        </p:nvSpPr>
        <p:spPr>
          <a:xfrm>
            <a:off x="3274706" y="3325143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ct val="25000"/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=4</a:t>
            </a:r>
          </a:p>
        </p:txBody>
      </p:sp>
      <p:sp>
        <p:nvSpPr>
          <p:cNvPr id="408" name="Shape 408"/>
          <p:cNvSpPr txBox="1"/>
          <p:nvPr/>
        </p:nvSpPr>
        <p:spPr>
          <a:xfrm>
            <a:off x="5666177" y="2531100"/>
            <a:ext cx="6102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ct val="25000"/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=-2</a:t>
            </a:r>
          </a:p>
        </p:txBody>
      </p:sp>
      <p:sp>
        <p:nvSpPr>
          <p:cNvPr id="409" name="Shape 409"/>
          <p:cNvSpPr txBox="1"/>
          <p:nvPr/>
        </p:nvSpPr>
        <p:spPr>
          <a:xfrm>
            <a:off x="8154551" y="2531094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ct val="25000"/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=4</a:t>
            </a:r>
          </a:p>
        </p:txBody>
      </p:sp>
      <p:pic>
        <p:nvPicPr>
          <p:cNvPr descr="Image" id="410" name="Shape 4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76384" y="3149111"/>
            <a:ext cx="633718" cy="3665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411" name="Shape 4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78233" y="3232179"/>
            <a:ext cx="813512" cy="3950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412" name="Shape 4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48016" y="3246467"/>
            <a:ext cx="666639" cy="366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413" name="Shape 41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42854" y="4006846"/>
            <a:ext cx="814388" cy="5015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418" name="Shape 4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75732" y="3182540"/>
            <a:ext cx="934760" cy="36627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419" name="Shape 4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7521" y="1887450"/>
            <a:ext cx="8262328" cy="19441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420" name="Shape 4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85141" y="1291097"/>
            <a:ext cx="3941608" cy="347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421" name="Shape 4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806077" y="1291097"/>
            <a:ext cx="2166342" cy="347314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Shape 422"/>
          <p:cNvSpPr txBox="1"/>
          <p:nvPr/>
        </p:nvSpPr>
        <p:spPr>
          <a:xfrm>
            <a:off x="1567050" y="405725"/>
            <a:ext cx="6009900" cy="5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Exercise 2: x = 1, y=2, </a:t>
            </a:r>
            <a:r>
              <a:rPr b="0" i="1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w=1, b=2</a:t>
            </a:r>
          </a:p>
        </p:txBody>
      </p:sp>
      <p:sp>
        <p:nvSpPr>
          <p:cNvPr id="423" name="Shape 423"/>
          <p:cNvSpPr/>
          <p:nvPr/>
        </p:nvSpPr>
        <p:spPr>
          <a:xfrm>
            <a:off x="7136173" y="1056631"/>
            <a:ext cx="1998000" cy="140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424" name="Shape 42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673762" y="2501459"/>
            <a:ext cx="387646" cy="347349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Shape 425"/>
          <p:cNvSpPr/>
          <p:nvPr/>
        </p:nvSpPr>
        <p:spPr>
          <a:xfrm>
            <a:off x="2661290" y="2453694"/>
            <a:ext cx="1083600" cy="44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26" name="Shape 426"/>
          <p:cNvSpPr/>
          <p:nvPr/>
        </p:nvSpPr>
        <p:spPr>
          <a:xfrm>
            <a:off x="2818225" y="2634249"/>
            <a:ext cx="539400" cy="549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b="0" i="0" lang="en" sz="2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+</a:t>
            </a:r>
          </a:p>
        </p:txBody>
      </p:sp>
      <p:sp>
        <p:nvSpPr>
          <p:cNvPr id="427" name="Shape 427"/>
          <p:cNvSpPr/>
          <p:nvPr/>
        </p:nvSpPr>
        <p:spPr>
          <a:xfrm>
            <a:off x="4008198" y="2514306"/>
            <a:ext cx="4437000" cy="78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28" name="Shape 428"/>
          <p:cNvSpPr/>
          <p:nvPr/>
        </p:nvSpPr>
        <p:spPr>
          <a:xfrm>
            <a:off x="2928481" y="3351308"/>
            <a:ext cx="1024200" cy="78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29" name="Shape 429"/>
          <p:cNvSpPr/>
          <p:nvPr/>
        </p:nvSpPr>
        <p:spPr>
          <a:xfrm>
            <a:off x="3414517" y="3004708"/>
            <a:ext cx="1024200" cy="78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30" name="Shape 430"/>
          <p:cNvSpPr txBox="1"/>
          <p:nvPr/>
        </p:nvSpPr>
        <p:spPr>
          <a:xfrm>
            <a:off x="2225900" y="3337397"/>
            <a:ext cx="2331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1" i="0" lang="en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435" name="Shape 4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Shape 436"/>
          <p:cNvSpPr txBox="1"/>
          <p:nvPr>
            <p:ph type="title"/>
          </p:nvPr>
        </p:nvSpPr>
        <p:spPr>
          <a:xfrm>
            <a:off x="284537" y="21058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Data and </a:t>
            </a:r>
            <a:r>
              <a:rPr b="1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Variable</a:t>
            </a:r>
          </a:p>
        </p:txBody>
      </p:sp>
      <p:pic>
        <p:nvPicPr>
          <p:cNvPr descr="Image" id="437" name="Shape 4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6861" y="1324269"/>
            <a:ext cx="7469877" cy="3533874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Shape 438"/>
          <p:cNvSpPr/>
          <p:nvPr/>
        </p:nvSpPr>
        <p:spPr>
          <a:xfrm>
            <a:off x="174540" y="3134440"/>
            <a:ext cx="4829100" cy="1911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39" name="Shape 439"/>
          <p:cNvSpPr txBox="1"/>
          <p:nvPr/>
        </p:nvSpPr>
        <p:spPr>
          <a:xfrm>
            <a:off x="3869111" y="4897605"/>
            <a:ext cx="52791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1" i="0" lang="en" sz="12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http://pytorch.org/docs/master/notes/autograd.html?highlight=variable</a:t>
            </a: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ynamic_graph.gif" id="444" name="Shape 4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2689" y="687538"/>
            <a:ext cx="7858620" cy="44057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445" name="Shape 4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Shape 446"/>
          <p:cNvSpPr txBox="1"/>
          <p:nvPr>
            <p:ph type="title"/>
          </p:nvPr>
        </p:nvSpPr>
        <p:spPr>
          <a:xfrm>
            <a:off x="284537" y="21058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Data and </a:t>
            </a:r>
            <a:r>
              <a:rPr b="1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Variable</a:t>
            </a:r>
          </a:p>
        </p:txBody>
      </p:sp>
      <p:sp>
        <p:nvSpPr>
          <p:cNvPr id="447" name="Shape 447"/>
          <p:cNvSpPr txBox="1"/>
          <p:nvPr/>
        </p:nvSpPr>
        <p:spPr>
          <a:xfrm>
            <a:off x="3869111" y="4897605"/>
            <a:ext cx="52791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1" i="0" lang="en" sz="12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http://pytorch.org/docs/master/notes/autograd.html?highlight=variable</a:t>
            </a: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452" name="Shape 4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Shape 453"/>
          <p:cNvSpPr txBox="1"/>
          <p:nvPr>
            <p:ph type="title"/>
          </p:nvPr>
        </p:nvSpPr>
        <p:spPr>
          <a:xfrm>
            <a:off x="284537" y="21058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Model and Loss</a:t>
            </a:r>
          </a:p>
        </p:txBody>
      </p:sp>
      <p:pic>
        <p:nvPicPr>
          <p:cNvPr descr="Image" id="454" name="Shape 4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6861" y="1324269"/>
            <a:ext cx="7469877" cy="3533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 txBox="1"/>
          <p:nvPr>
            <p:ph type="title"/>
          </p:nvPr>
        </p:nvSpPr>
        <p:spPr>
          <a:xfrm>
            <a:off x="315750" y="222975"/>
            <a:ext cx="85125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Training: forward, backward, and update weight</a:t>
            </a:r>
          </a:p>
        </p:txBody>
      </p:sp>
      <p:pic>
        <p:nvPicPr>
          <p:cNvPr descr="Image" id="460" name="Shape 4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070" y="1883792"/>
            <a:ext cx="8628025" cy="25883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62" name="Shape 1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313094"/>
            <a:ext cx="9143999" cy="2847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63" name="Shape 1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12941" y="1239342"/>
            <a:ext cx="2049525" cy="556864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Shape 164"/>
          <p:cNvSpPr txBox="1"/>
          <p:nvPr>
            <p:ph idx="4294967295" type="ctrTitle"/>
          </p:nvPr>
        </p:nvSpPr>
        <p:spPr>
          <a:xfrm>
            <a:off x="628447" y="14103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ML/DL for </a:t>
            </a:r>
            <a:r>
              <a:rPr b="0" i="0" lang="en" sz="42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Everyone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2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</a:t>
            </a:r>
            <a:r>
              <a:rPr b="0" i="0" lang="en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</a:p>
        </p:txBody>
      </p:sp>
      <p:sp>
        <p:nvSpPr>
          <p:cNvPr id="165" name="Shape 165"/>
          <p:cNvSpPr txBox="1"/>
          <p:nvPr>
            <p:ph idx="4294967295" type="subTitle"/>
          </p:nvPr>
        </p:nvSpPr>
        <p:spPr>
          <a:xfrm>
            <a:off x="0" y="4463075"/>
            <a:ext cx="4159500" cy="697500"/>
          </a:xfrm>
          <a:prstGeom prst="rect">
            <a:avLst/>
          </a:prstGeom>
          <a:gradFill>
            <a:gsLst>
              <a:gs pos="0">
                <a:srgbClr val="55C1FF">
                  <a:alpha val="77647"/>
                </a:srgbClr>
              </a:gs>
              <a:gs pos="100000">
                <a:srgbClr val="0076B9">
                  <a:alpha val="77647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b="0" i="0" lang="en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Sung Kim &lt;</a:t>
            </a:r>
            <a:r>
              <a:rPr b="0" i="0" lang="en" sz="16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hunkim+ml@gmail.com</a:t>
            </a:r>
            <a:r>
              <a:rPr b="0" i="0" lang="en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HKUST</a:t>
            </a:r>
          </a:p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Code: </a:t>
            </a:r>
            <a:r>
              <a:rPr b="0" i="0" lang="en" sz="13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https://github.com/hunkim/PyTorchZeroToAll</a:t>
            </a:r>
            <a:r>
              <a:rPr b="0" i="0" lang="en" sz="1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</a:p>
          <a:p>
            <a:pPr indent="0" lvl="0" marL="0" rtl="0">
              <a:spcBef>
                <a:spcPts val="0"/>
              </a:spcBef>
              <a:buClr>
                <a:schemeClr val="lt1"/>
              </a:buClr>
              <a:buSzPct val="25000"/>
              <a:buFont typeface="Helvetica Neue"/>
              <a:buNone/>
            </a:pPr>
            <a:r>
              <a:rPr lang="en" sz="13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Slides: </a:t>
            </a:r>
            <a:r>
              <a:rPr lang="en" sz="13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</a:rPr>
              <a:t>http://bit.ly/PyTorchZeroAll</a:t>
            </a:r>
            <a:r>
              <a:rPr lang="en" sz="13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</a:p>
        </p:txBody>
      </p:sp>
      <p:pic>
        <p:nvPicPr>
          <p:cNvPr descr="Image" id="166" name="Shape 16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355806" y="4711991"/>
            <a:ext cx="756518" cy="409473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Shape 167"/>
          <p:cNvSpPr txBox="1"/>
          <p:nvPr/>
        </p:nvSpPr>
        <p:spPr>
          <a:xfrm>
            <a:off x="1508718" y="647304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ct val="25000"/>
              <a:buFont typeface="Helvetica Neue"/>
              <a:buNone/>
            </a:pPr>
            <a:r>
              <a:rPr b="0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4: Back-propagation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/>
          <p:nvPr>
            <p:ph type="title"/>
          </p:nvPr>
        </p:nvSpPr>
        <p:spPr>
          <a:xfrm>
            <a:off x="284537" y="21058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Output</a:t>
            </a:r>
          </a:p>
        </p:txBody>
      </p:sp>
      <p:pic>
        <p:nvPicPr>
          <p:cNvPr descr="Image" id="466" name="Shape 4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242" y="1924650"/>
            <a:ext cx="6096310" cy="182882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467" name="Shape 46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17509" y="263217"/>
            <a:ext cx="2907968" cy="4592595"/>
          </a:xfrm>
          <a:prstGeom prst="rect">
            <a:avLst/>
          </a:prstGeom>
          <a:noFill/>
          <a:ln>
            <a:noFill/>
          </a:ln>
          <a:effectLst>
            <a:outerShdw blurRad="355600" rotWithShape="0" dir="5400000" dist="177800">
              <a:srgbClr val="000000">
                <a:alpha val="69800"/>
              </a:srgbClr>
            </a:outerShdw>
          </a:effec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472" name="Shape 4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473" name="Shape 47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50639" y="1649478"/>
            <a:ext cx="5104151" cy="2716417"/>
          </a:xfrm>
          <a:prstGeom prst="rect">
            <a:avLst/>
          </a:prstGeom>
          <a:noFill/>
          <a:ln>
            <a:noFill/>
          </a:ln>
          <a:effectLst>
            <a:outerShdw blurRad="355600" rotWithShape="0" dir="5400000" dist="177800">
              <a:srgbClr val="000000">
                <a:alpha val="69800"/>
              </a:srgbClr>
            </a:outerShdw>
          </a:effectLst>
        </p:spPr>
      </p:pic>
      <p:pic>
        <p:nvPicPr>
          <p:cNvPr descr="Image" id="474" name="Shape 47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3437" y="77897"/>
            <a:ext cx="2933495" cy="4976568"/>
          </a:xfrm>
          <a:prstGeom prst="rect">
            <a:avLst/>
          </a:prstGeom>
          <a:noFill/>
          <a:ln>
            <a:noFill/>
          </a:ln>
          <a:effectLst>
            <a:outerShdw blurRad="355600" rotWithShape="0" dir="5400000" dist="177800">
              <a:srgbClr val="000000">
                <a:alpha val="69800"/>
              </a:srgbClr>
            </a:outerShdw>
          </a:effectLst>
        </p:spPr>
      </p:pic>
      <p:sp>
        <p:nvSpPr>
          <p:cNvPr id="475" name="Shape 475"/>
          <p:cNvSpPr txBox="1"/>
          <p:nvPr>
            <p:ph type="title"/>
          </p:nvPr>
        </p:nvSpPr>
        <p:spPr>
          <a:xfrm>
            <a:off x="2454538" y="197840"/>
            <a:ext cx="61107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Output 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(from numeric gradient computation)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480" name="Shape 4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481" name="Shape 48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3211" y="1066658"/>
            <a:ext cx="2933498" cy="4976568"/>
          </a:xfrm>
          <a:prstGeom prst="rect">
            <a:avLst/>
          </a:prstGeom>
          <a:noFill/>
          <a:ln>
            <a:noFill/>
          </a:ln>
          <a:effectLst>
            <a:outerShdw blurRad="355600" rotWithShape="0" dir="5400000" dist="177800">
              <a:srgbClr val="000000">
                <a:alpha val="69800"/>
              </a:srgbClr>
            </a:outerShdw>
          </a:effectLst>
        </p:spPr>
      </p:pic>
      <p:sp>
        <p:nvSpPr>
          <p:cNvPr id="482" name="Shape 482"/>
          <p:cNvSpPr txBox="1"/>
          <p:nvPr>
            <p:ph type="title"/>
          </p:nvPr>
        </p:nvSpPr>
        <p:spPr>
          <a:xfrm>
            <a:off x="-1034727" y="-30965"/>
            <a:ext cx="61107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Output 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(from numeric gradient computation)</a:t>
            </a:r>
          </a:p>
        </p:txBody>
      </p:sp>
      <p:pic>
        <p:nvPicPr>
          <p:cNvPr descr="Image" id="483" name="Shape 48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66203" y="1066658"/>
            <a:ext cx="2933495" cy="4976568"/>
          </a:xfrm>
          <a:prstGeom prst="rect">
            <a:avLst/>
          </a:prstGeom>
          <a:noFill/>
          <a:ln>
            <a:noFill/>
          </a:ln>
          <a:effectLst>
            <a:outerShdw blurRad="355600" rotWithShape="0" dir="5400000" dist="177800">
              <a:srgbClr val="000000">
                <a:alpha val="69800"/>
              </a:srgbClr>
            </a:outerShdw>
          </a:effectLst>
        </p:spPr>
      </p:pic>
      <p:sp>
        <p:nvSpPr>
          <p:cNvPr id="484" name="Shape 484"/>
          <p:cNvSpPr txBox="1"/>
          <p:nvPr/>
        </p:nvSpPr>
        <p:spPr>
          <a:xfrm>
            <a:off x="2722796" y="-30965"/>
            <a:ext cx="61107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Output 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(computational graph)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Shape 489"/>
          <p:cNvSpPr txBox="1"/>
          <p:nvPr>
            <p:ph type="title"/>
          </p:nvPr>
        </p:nvSpPr>
        <p:spPr>
          <a:xfrm>
            <a:off x="284537" y="21058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PyTorch forward/backward</a:t>
            </a:r>
          </a:p>
        </p:txBody>
      </p:sp>
      <p:pic>
        <p:nvPicPr>
          <p:cNvPr descr="Image" id="490" name="Shape 4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521" y="1881188"/>
            <a:ext cx="8262328" cy="19441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495" name="Shape 4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521" y="1881188"/>
            <a:ext cx="8262328" cy="1944168"/>
          </a:xfrm>
          <a:prstGeom prst="rect">
            <a:avLst/>
          </a:prstGeom>
          <a:noFill/>
          <a:ln>
            <a:noFill/>
          </a:ln>
        </p:spPr>
      </p:pic>
      <p:sp>
        <p:nvSpPr>
          <p:cNvPr id="496" name="Shape 496"/>
          <p:cNvSpPr txBox="1"/>
          <p:nvPr/>
        </p:nvSpPr>
        <p:spPr>
          <a:xfrm>
            <a:off x="883242" y="2288756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ct val="25000"/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</a:p>
        </p:txBody>
      </p:sp>
      <p:sp>
        <p:nvSpPr>
          <p:cNvPr id="497" name="Shape 497"/>
          <p:cNvSpPr txBox="1"/>
          <p:nvPr/>
        </p:nvSpPr>
        <p:spPr>
          <a:xfrm>
            <a:off x="955381" y="3325143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ct val="25000"/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</a:p>
        </p:txBody>
      </p:sp>
      <p:sp>
        <p:nvSpPr>
          <p:cNvPr id="498" name="Shape 498"/>
          <p:cNvSpPr txBox="1"/>
          <p:nvPr/>
        </p:nvSpPr>
        <p:spPr>
          <a:xfrm>
            <a:off x="3274706" y="2531094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ct val="25000"/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</a:p>
        </p:txBody>
      </p:sp>
      <p:sp>
        <p:nvSpPr>
          <p:cNvPr id="499" name="Shape 499"/>
          <p:cNvSpPr txBox="1"/>
          <p:nvPr/>
        </p:nvSpPr>
        <p:spPr>
          <a:xfrm>
            <a:off x="3274706" y="3325143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ct val="25000"/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=2</a:t>
            </a:r>
          </a:p>
        </p:txBody>
      </p:sp>
      <p:sp>
        <p:nvSpPr>
          <p:cNvPr id="500" name="Shape 500"/>
          <p:cNvSpPr txBox="1"/>
          <p:nvPr/>
        </p:nvSpPr>
        <p:spPr>
          <a:xfrm>
            <a:off x="5666177" y="2531100"/>
            <a:ext cx="5817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ct val="25000"/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=-1</a:t>
            </a:r>
          </a:p>
        </p:txBody>
      </p:sp>
      <p:sp>
        <p:nvSpPr>
          <p:cNvPr id="501" name="Shape 501"/>
          <p:cNvSpPr txBox="1"/>
          <p:nvPr/>
        </p:nvSpPr>
        <p:spPr>
          <a:xfrm>
            <a:off x="8154551" y="2531094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ct val="25000"/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</a:p>
        </p:txBody>
      </p:sp>
      <p:pic>
        <p:nvPicPr>
          <p:cNvPr descr="Image" id="502" name="Shape 50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2854" y="4006846"/>
            <a:ext cx="814388" cy="501521"/>
          </a:xfrm>
          <a:prstGeom prst="rect">
            <a:avLst/>
          </a:prstGeom>
          <a:noFill/>
          <a:ln>
            <a:noFill/>
          </a:ln>
        </p:spPr>
      </p:pic>
      <p:sp>
        <p:nvSpPr>
          <p:cNvPr id="503" name="Shape 503"/>
          <p:cNvSpPr txBox="1"/>
          <p:nvPr>
            <p:ph type="title"/>
          </p:nvPr>
        </p:nvSpPr>
        <p:spPr>
          <a:xfrm>
            <a:off x="290886" y="210584"/>
            <a:ext cx="8280900" cy="165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Forward pass </a:t>
            </a:r>
          </a:p>
          <a:p>
            <a:pPr indent="6858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34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6858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 = Variable(torch.Tensor([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1.0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]),  </a:t>
            </a:r>
            <a:r>
              <a:rPr b="0" i="0" lang="en" sz="1200" u="none" cap="none" strike="noStrike">
                <a:solidFill>
                  <a:srgbClr val="661E99"/>
                </a:solidFill>
                <a:latin typeface="Arial"/>
                <a:ea typeface="Arial"/>
                <a:cs typeface="Arial"/>
                <a:sym typeface="Arial"/>
              </a:rPr>
              <a:t>requires_grad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" sz="1200" u="none" cap="none" strike="noStrike">
                <a:solidFill>
                  <a:srgbClr val="011480"/>
                </a:solidFill>
                <a:latin typeface="Arial"/>
                <a:ea typeface="Arial"/>
                <a:cs typeface="Arial"/>
                <a:sym typeface="Arial"/>
              </a:rPr>
              <a:t>True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 </a:t>
            </a:r>
            <a:r>
              <a:rPr b="0" i="1" lang="en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# Any random value</a:t>
            </a:r>
            <a:br>
              <a:rPr b="0" i="1" lang="en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 = loss(x=1, y=1)</a:t>
            </a:r>
            <a:b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508" name="Shape 5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521" y="1881188"/>
            <a:ext cx="8262328" cy="1944168"/>
          </a:xfrm>
          <a:prstGeom prst="rect">
            <a:avLst/>
          </a:prstGeom>
          <a:noFill/>
          <a:ln>
            <a:noFill/>
          </a:ln>
        </p:spPr>
      </p:pic>
      <p:sp>
        <p:nvSpPr>
          <p:cNvPr id="509" name="Shape 509"/>
          <p:cNvSpPr txBox="1"/>
          <p:nvPr/>
        </p:nvSpPr>
        <p:spPr>
          <a:xfrm>
            <a:off x="883242" y="2288756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ct val="25000"/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=2</a:t>
            </a:r>
          </a:p>
        </p:txBody>
      </p:sp>
      <p:sp>
        <p:nvSpPr>
          <p:cNvPr id="510" name="Shape 510"/>
          <p:cNvSpPr txBox="1"/>
          <p:nvPr/>
        </p:nvSpPr>
        <p:spPr>
          <a:xfrm>
            <a:off x="955381" y="3325143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ct val="25000"/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</a:p>
        </p:txBody>
      </p:sp>
      <p:sp>
        <p:nvSpPr>
          <p:cNvPr id="511" name="Shape 511"/>
          <p:cNvSpPr txBox="1"/>
          <p:nvPr/>
        </p:nvSpPr>
        <p:spPr>
          <a:xfrm>
            <a:off x="3274706" y="2531094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ct val="25000"/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=2</a:t>
            </a:r>
          </a:p>
        </p:txBody>
      </p:sp>
      <p:sp>
        <p:nvSpPr>
          <p:cNvPr id="512" name="Shape 512"/>
          <p:cNvSpPr txBox="1"/>
          <p:nvPr/>
        </p:nvSpPr>
        <p:spPr>
          <a:xfrm>
            <a:off x="3274706" y="3325143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ct val="25000"/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=4</a:t>
            </a:r>
          </a:p>
        </p:txBody>
      </p:sp>
      <p:sp>
        <p:nvSpPr>
          <p:cNvPr id="513" name="Shape 513"/>
          <p:cNvSpPr txBox="1"/>
          <p:nvPr/>
        </p:nvSpPr>
        <p:spPr>
          <a:xfrm>
            <a:off x="5666177" y="2531100"/>
            <a:ext cx="5913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ct val="25000"/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=-2</a:t>
            </a:r>
          </a:p>
        </p:txBody>
      </p:sp>
      <p:sp>
        <p:nvSpPr>
          <p:cNvPr id="514" name="Shape 514"/>
          <p:cNvSpPr txBox="1"/>
          <p:nvPr/>
        </p:nvSpPr>
        <p:spPr>
          <a:xfrm>
            <a:off x="8154551" y="2531094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ct val="25000"/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=4</a:t>
            </a:r>
          </a:p>
        </p:txBody>
      </p:sp>
      <p:pic>
        <p:nvPicPr>
          <p:cNvPr descr="Image" id="515" name="Shape 5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2854" y="4006846"/>
            <a:ext cx="814388" cy="501521"/>
          </a:xfrm>
          <a:prstGeom prst="rect">
            <a:avLst/>
          </a:prstGeom>
          <a:noFill/>
          <a:ln>
            <a:noFill/>
          </a:ln>
        </p:spPr>
      </p:pic>
      <p:sp>
        <p:nvSpPr>
          <p:cNvPr id="516" name="Shape 516"/>
          <p:cNvSpPr txBox="1"/>
          <p:nvPr>
            <p:ph type="title"/>
          </p:nvPr>
        </p:nvSpPr>
        <p:spPr>
          <a:xfrm>
            <a:off x="263652" y="511784"/>
            <a:ext cx="8328900" cy="180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Back propagation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34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l.backward()</a:t>
            </a:r>
          </a:p>
          <a:p>
            <a:pPr indent="6858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b="0" i="1" lang="en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# Manually zero the gradients after running the backward pass and update w</a:t>
            </a:r>
            <a:br>
              <a:rPr b="0" i="1" lang="en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w.grad.data.zero_()</a:t>
            </a:r>
            <a:b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Shape 517"/>
          <p:cNvSpPr txBox="1"/>
          <p:nvPr/>
        </p:nvSpPr>
        <p:spPr>
          <a:xfrm>
            <a:off x="1582130" y="4099919"/>
            <a:ext cx="8670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w.grad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522" name="Shape 5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521" y="1881188"/>
            <a:ext cx="8262328" cy="1944168"/>
          </a:xfrm>
          <a:prstGeom prst="rect">
            <a:avLst/>
          </a:prstGeom>
          <a:noFill/>
          <a:ln>
            <a:noFill/>
          </a:ln>
        </p:spPr>
      </p:pic>
      <p:sp>
        <p:nvSpPr>
          <p:cNvPr id="523" name="Shape 523"/>
          <p:cNvSpPr txBox="1"/>
          <p:nvPr/>
        </p:nvSpPr>
        <p:spPr>
          <a:xfrm>
            <a:off x="883242" y="2288756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ct val="25000"/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=2</a:t>
            </a:r>
          </a:p>
        </p:txBody>
      </p:sp>
      <p:sp>
        <p:nvSpPr>
          <p:cNvPr id="524" name="Shape 524"/>
          <p:cNvSpPr txBox="1"/>
          <p:nvPr/>
        </p:nvSpPr>
        <p:spPr>
          <a:xfrm>
            <a:off x="955381" y="3325143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ct val="25000"/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</a:p>
        </p:txBody>
      </p:sp>
      <p:sp>
        <p:nvSpPr>
          <p:cNvPr id="525" name="Shape 525"/>
          <p:cNvSpPr txBox="1"/>
          <p:nvPr/>
        </p:nvSpPr>
        <p:spPr>
          <a:xfrm>
            <a:off x="3274706" y="2531094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ct val="25000"/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=2</a:t>
            </a:r>
          </a:p>
        </p:txBody>
      </p:sp>
      <p:sp>
        <p:nvSpPr>
          <p:cNvPr id="526" name="Shape 526"/>
          <p:cNvSpPr txBox="1"/>
          <p:nvPr/>
        </p:nvSpPr>
        <p:spPr>
          <a:xfrm>
            <a:off x="3274706" y="3325143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ct val="25000"/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=4</a:t>
            </a:r>
          </a:p>
        </p:txBody>
      </p:sp>
      <p:sp>
        <p:nvSpPr>
          <p:cNvPr id="527" name="Shape 527"/>
          <p:cNvSpPr txBox="1"/>
          <p:nvPr/>
        </p:nvSpPr>
        <p:spPr>
          <a:xfrm>
            <a:off x="5666176" y="2531100"/>
            <a:ext cx="5427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ct val="25000"/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=-2</a:t>
            </a:r>
          </a:p>
        </p:txBody>
      </p:sp>
      <p:sp>
        <p:nvSpPr>
          <p:cNvPr id="528" name="Shape 528"/>
          <p:cNvSpPr txBox="1"/>
          <p:nvPr/>
        </p:nvSpPr>
        <p:spPr>
          <a:xfrm>
            <a:off x="8154551" y="2531094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ct val="25000"/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=4</a:t>
            </a:r>
          </a:p>
        </p:txBody>
      </p:sp>
      <p:pic>
        <p:nvPicPr>
          <p:cNvPr descr="Image" id="529" name="Shape 5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2854" y="4006846"/>
            <a:ext cx="814388" cy="501521"/>
          </a:xfrm>
          <a:prstGeom prst="rect">
            <a:avLst/>
          </a:prstGeom>
          <a:noFill/>
          <a:ln>
            <a:noFill/>
          </a:ln>
        </p:spPr>
      </p:pic>
      <p:sp>
        <p:nvSpPr>
          <p:cNvPr id="530" name="Shape 530"/>
          <p:cNvSpPr txBox="1"/>
          <p:nvPr>
            <p:ph type="title"/>
          </p:nvPr>
        </p:nvSpPr>
        <p:spPr>
          <a:xfrm>
            <a:off x="245052" y="210584"/>
            <a:ext cx="8328900" cy="20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Weight update (step)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34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34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31" name="Shape 531"/>
          <p:cNvSpPr txBox="1"/>
          <p:nvPr/>
        </p:nvSpPr>
        <p:spPr>
          <a:xfrm>
            <a:off x="1582130" y="4099919"/>
            <a:ext cx="8670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w.grad</a:t>
            </a:r>
          </a:p>
        </p:txBody>
      </p:sp>
      <p:sp>
        <p:nvSpPr>
          <p:cNvPr id="532" name="Shape 532"/>
          <p:cNvSpPr txBox="1"/>
          <p:nvPr/>
        </p:nvSpPr>
        <p:spPr>
          <a:xfrm>
            <a:off x="2440699" y="1608560"/>
            <a:ext cx="4262700" cy="3963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400000"/>
            <a:headEnd len="med" w="med" type="none"/>
            <a:tailEnd len="med" w="med" type="none"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w.data = w.data - </a:t>
            </a:r>
            <a:r>
              <a:rPr b="0" i="0" lang="en" sz="15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0.01 </a:t>
            </a: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 w.grad.data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537" name="Shape 5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43788" y="1188959"/>
            <a:ext cx="8334643" cy="39539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538" name="Shape 5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68415" y="82999"/>
            <a:ext cx="2804502" cy="1393851"/>
          </a:xfrm>
          <a:prstGeom prst="rect">
            <a:avLst/>
          </a:prstGeom>
          <a:noFill/>
          <a:ln>
            <a:noFill/>
          </a:ln>
        </p:spPr>
      </p:pic>
      <p:sp>
        <p:nvSpPr>
          <p:cNvPr id="539" name="Shape 539"/>
          <p:cNvSpPr txBox="1"/>
          <p:nvPr/>
        </p:nvSpPr>
        <p:spPr>
          <a:xfrm>
            <a:off x="4323499" y="1758225"/>
            <a:ext cx="4540200" cy="16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ct val="25000"/>
              <a:buFont typeface="Helvetica Neue"/>
              <a:buNone/>
            </a:pPr>
            <a:r>
              <a:rPr b="1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5: 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ct val="25000"/>
              <a:buFont typeface="Helvetica Neue"/>
              <a:buNone/>
            </a:pPr>
            <a:r>
              <a:rPr b="1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 regression 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ct val="25000"/>
              <a:buFont typeface="Helvetica Neue"/>
              <a:buNone/>
            </a:pPr>
            <a:r>
              <a:rPr b="1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 the PyTorch way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284537" y="21058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Computing gradient in simple network</a:t>
            </a:r>
          </a:p>
        </p:txBody>
      </p:sp>
      <p:pic>
        <p:nvPicPr>
          <p:cNvPr descr="Image" id="173" name="Shape 1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87616" y="2518354"/>
            <a:ext cx="968696" cy="52889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4" name="Shape 174"/>
          <p:cNvGrpSpPr/>
          <p:nvPr/>
        </p:nvGrpSpPr>
        <p:grpSpPr>
          <a:xfrm>
            <a:off x="3316678" y="1507910"/>
            <a:ext cx="2216439" cy="476213"/>
            <a:chOff x="0" y="0"/>
            <a:chExt cx="5910503" cy="1269900"/>
          </a:xfrm>
        </p:grpSpPr>
        <p:sp>
          <p:nvSpPr>
            <p:cNvPr id="175" name="Shape 175"/>
            <p:cNvSpPr/>
            <p:nvPr/>
          </p:nvSpPr>
          <p:spPr>
            <a:xfrm>
              <a:off x="19999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</a:p>
          </p:txBody>
        </p:sp>
        <p:pic>
          <p:nvPicPr>
            <p:cNvPr descr="Image" id="176" name="Shape 17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133981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177" name="Shape 17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78" name="Shape 178"/>
            <p:cNvCxnSpPr/>
            <p:nvPr/>
          </p:nvCxnSpPr>
          <p:spPr>
            <a:xfrm>
              <a:off x="727459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med" w="med" type="none"/>
              <a:tailEnd len="lg" w="lg" type="triangle"/>
            </a:ln>
          </p:spPr>
        </p:cxnSp>
        <p:cxnSp>
          <p:nvCxnSpPr>
            <p:cNvPr id="179" name="Shape 179"/>
            <p:cNvCxnSpPr/>
            <p:nvPr/>
          </p:nvCxnSpPr>
          <p:spPr>
            <a:xfrm>
              <a:off x="4089131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med" w="med" type="none"/>
              <a:tailEnd len="lg" w="lg" type="triangle"/>
            </a:ln>
          </p:spPr>
        </p:cxnSp>
      </p:grpSp>
      <p:sp>
        <p:nvSpPr>
          <p:cNvPr id="180" name="Shape 180"/>
          <p:cNvSpPr txBox="1"/>
          <p:nvPr/>
        </p:nvSpPr>
        <p:spPr>
          <a:xfrm>
            <a:off x="2880787" y="3524024"/>
            <a:ext cx="3382500" cy="634500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med" w="med" type="none"/>
            <a:tailEnd len="med" w="med" type="none"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b="0" i="1" lang="en" sz="13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# compute gradient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SzPct val="25000"/>
              <a:buFont typeface="Arial"/>
              <a:buNone/>
            </a:pPr>
            <a:r>
              <a:rPr b="1" i="0" lang="en" sz="1300" u="none" cap="none" strike="noStrike">
                <a:solidFill>
                  <a:srgbClr val="011480"/>
                </a:solidFill>
                <a:latin typeface="Arial"/>
                <a:ea typeface="Arial"/>
                <a:cs typeface="Arial"/>
                <a:sym typeface="Arial"/>
              </a:rPr>
              <a:t>def </a:t>
            </a: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gradient(x, y):  </a:t>
            </a:r>
            <a:r>
              <a:rPr b="0" i="1" lang="en" sz="13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# d_loss/d_w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b="0" i="1" lang="en" sz="13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" sz="1300" u="none" cap="none" strike="noStrike">
                <a:solidFill>
                  <a:srgbClr val="011480"/>
                </a:solidFill>
                <a:latin typeface="Arial"/>
                <a:ea typeface="Arial"/>
                <a:cs typeface="Arial"/>
                <a:sym typeface="Arial"/>
              </a:rPr>
              <a:t>return </a:t>
            </a:r>
            <a:r>
              <a:rPr b="0" i="0" lang="en" sz="13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 x * (x * w - y)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284537" y="21058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Complicated network?</a:t>
            </a:r>
          </a:p>
        </p:txBody>
      </p:sp>
      <p:pic>
        <p:nvPicPr>
          <p:cNvPr descr="Image" id="186" name="Shape 1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87616" y="4340891"/>
            <a:ext cx="968696" cy="5288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87" name="Shape 18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63139" y="1460103"/>
            <a:ext cx="5203012" cy="2595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ynamic_graph.gif" id="192" name="Shape 1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826460" y="719138"/>
            <a:ext cx="7344893" cy="4117716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Shape 193"/>
          <p:cNvSpPr/>
          <p:nvPr/>
        </p:nvSpPr>
        <p:spPr>
          <a:xfrm>
            <a:off x="-2036715" y="981338"/>
            <a:ext cx="5164200" cy="3365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4" name="Shape 194"/>
          <p:cNvSpPr txBox="1"/>
          <p:nvPr>
            <p:ph type="title"/>
          </p:nvPr>
        </p:nvSpPr>
        <p:spPr>
          <a:xfrm>
            <a:off x="284537" y="21058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Better way? Computational graph + chain rule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3806488" y="-186225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Chain rule</a:t>
            </a:r>
          </a:p>
        </p:txBody>
      </p:sp>
      <p:pic>
        <p:nvPicPr>
          <p:cNvPr descr="Image" id="200" name="Shape 2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04" y="359728"/>
            <a:ext cx="9068904" cy="47441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05" name="Shape 2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04" y="361081"/>
            <a:ext cx="9068904" cy="4744164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Shape 206"/>
          <p:cNvSpPr txBox="1"/>
          <p:nvPr>
            <p:ph type="title"/>
          </p:nvPr>
        </p:nvSpPr>
        <p:spPr>
          <a:xfrm>
            <a:off x="3806488" y="-186225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Chain rule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11" name="Shape 2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04" y="364491"/>
            <a:ext cx="9068904" cy="4744164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Shape 212"/>
          <p:cNvSpPr txBox="1"/>
          <p:nvPr>
            <p:ph type="title"/>
          </p:nvPr>
        </p:nvSpPr>
        <p:spPr>
          <a:xfrm>
            <a:off x="3806488" y="-186225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Chain rule</a:t>
            </a:r>
          </a:p>
        </p:txBody>
      </p:sp>
      <p:pic>
        <p:nvPicPr>
          <p:cNvPr descr="Image" id="213" name="Shape 2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9100" y="4237831"/>
            <a:ext cx="1993096" cy="656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