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Merriweather Sans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Helvetica Neue Light"/>
      <p:regular r:id="rId34"/>
      <p:bold r:id="rId35"/>
      <p:italic r:id="rId36"/>
      <p:boldItalic r:id="rId37"/>
    </p:embeddedFon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CAF3FE-7AA0-424C-90C7-94B7AEABCEF2}">
  <a:tblStyle styleId="{6CCAF3FE-7AA0-424C-90C7-94B7AEABCEF2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A677FFFA-34EC-4AAA-BC34-83790C50B13F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erriweatherSans-regular.fntdata"/><Relationship Id="rId25" Type="http://schemas.openxmlformats.org/officeDocument/2006/relationships/slide" Target="slides/slide18.xml"/><Relationship Id="rId28" Type="http://schemas.openxmlformats.org/officeDocument/2006/relationships/font" Target="fonts/MerriweatherSans-italic.fntdata"/><Relationship Id="rId27" Type="http://schemas.openxmlformats.org/officeDocument/2006/relationships/font" Target="fonts/Merriweather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erriweather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4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6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5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8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Light-italic.fntdata"/><Relationship Id="rId17" Type="http://schemas.openxmlformats.org/officeDocument/2006/relationships/slide" Target="slides/slide10.xml"/><Relationship Id="rId39" Type="http://schemas.openxmlformats.org/officeDocument/2006/relationships/font" Target="fonts/GillSans-bold.fntdata"/><Relationship Id="rId16" Type="http://schemas.openxmlformats.org/officeDocument/2006/relationships/slide" Target="slides/slide9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6.jp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</a:p>
        </p:txBody>
      </p:sp>
      <p:graphicFrame>
        <p:nvGraphicFramePr>
          <p:cNvPr id="280" name="Shape 280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{6CCAF3FE-7AA0-424C-90C7-94B7AEABCEF2}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Shape 281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{6CCAF3FE-7AA0-424C-90C7-94B7AEABCEF2}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82" name="Shape 282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83" name="Shape 28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84" name="Shape 2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5" name="Shape 2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6" name="Shape 286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288" name="Shape 288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9" name="Shape 2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Shape 2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Shape 2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93" name="Shape 29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94" name="Shape 2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95" name="Shape 2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6" name="Shape 296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97" name="Shape 297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298" name="Shape 298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299" name="Shape 299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descr="Image" id="300" name="Shape 3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45" y="3026699"/>
            <a:ext cx="3676648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Shape 301"/>
          <p:cNvGrpSpPr/>
          <p:nvPr/>
        </p:nvGrpSpPr>
        <p:grpSpPr>
          <a:xfrm>
            <a:off x="4472194" y="3921787"/>
            <a:ext cx="2513665" cy="1090913"/>
            <a:chOff x="0" y="0"/>
            <a:chExt cx="6703108" cy="2909102"/>
          </a:xfrm>
        </p:grpSpPr>
        <p:pic>
          <p:nvPicPr>
            <p:cNvPr descr="Image" id="302" name="Shape 30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6703108" cy="2909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3" name="Shape 30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885511" y="432506"/>
              <a:ext cx="2416710" cy="7547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304" name="Shape 30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41478" y="1877350"/>
            <a:ext cx="1524296" cy="47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</a:p>
        </p:txBody>
      </p:sp>
      <p:graphicFrame>
        <p:nvGraphicFramePr>
          <p:cNvPr id="310" name="Shape 310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{A677FFFA-34EC-4AAA-BC34-83790C50B13F}</a:tableStyleId>
              </a:tblPr>
              <a:tblGrid>
                <a:gridCol w="1048000"/>
                <a:gridCol w="1048000"/>
                <a:gridCol w="1048000"/>
              </a:tblGrid>
              <a:tr h="3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pasted-movie.gif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594" y="2705226"/>
            <a:ext cx="2773694" cy="17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637348" y="36881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994323" y="2764974"/>
            <a:ext cx="137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</a:p>
        </p:txBody>
      </p:sp>
      <p:pic>
        <p:nvPicPr>
          <p:cNvPr descr="Image" id="314" name="Shape 3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7788" y="1072638"/>
            <a:ext cx="4219785" cy="61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sp>
        <p:nvSpPr>
          <p:cNvPr id="320" name="Shape 320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21" name="Shape 321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22" name="Shape 322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23" name="Shape 3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24" name="Shape 3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5" name="Shape 32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27" name="Shape 327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28" name="Shape 328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descr="Image" id="329" name="Shape 3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Shape 3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1" name="Shape 3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2" name="Shape 3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1403" y="1958200"/>
            <a:ext cx="1524296" cy="47606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sz="7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sz="7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“""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0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sp>
        <p:nvSpPr>
          <p:cNvPr id="339" name="Shape 339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1" name="Shape 341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42" name="Shape 3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3" name="Shape 3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4" name="Shape 3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345" name="Shape 3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46" name="Shape 3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47" name="Shape 3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descr="Image" id="348" name="Shape 3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9" name="Shape 3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sz="7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sz="7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“""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0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487644" y="4729138"/>
            <a:ext cx="3571500" cy="2061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criterion = torch.nn.BCELoss(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size_average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descr="Image" id="352" name="Shape 3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Shape 3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55" name="Shape 3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6" name="Shape 3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1403" y="1958200"/>
            <a:ext cx="1524296" cy="47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441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model.forward(hour_var).data[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model.forward(hour_var).data[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  <p:pic>
        <p:nvPicPr>
          <p:cNvPr descr="Image"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descr="Image" id="369" name="Shape 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70" name="Shape 3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1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3438049" y="1034125"/>
            <a:ext cx="357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3252742" y="1440286"/>
            <a:ext cx="3290883" cy="476212"/>
            <a:chOff x="0" y="0"/>
            <a:chExt cx="8775688" cy="1269900"/>
          </a:xfrm>
        </p:grpSpPr>
        <p:sp>
          <p:nvSpPr>
            <p:cNvPr id="373" name="Shape 37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74" name="Shape 37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5" name="Shape 3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6" name="Shape 376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377" name="Shape 377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78" name="Shape 378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79" name="Shape 379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380" name="Shape 380"/>
          <p:cNvSpPr txBox="1"/>
          <p:nvPr/>
        </p:nvSpPr>
        <p:spPr>
          <a:xfrm>
            <a:off x="441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model.forward(hour_var).data[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model.forward(hour_var).data[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descr="Image"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Shape 387"/>
          <p:cNvGrpSpPr/>
          <p:nvPr/>
        </p:nvGrpSpPr>
        <p:grpSpPr>
          <a:xfrm>
            <a:off x="2821902" y="23973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388" name="Shape 3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Shape 389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2608538" y="35735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391" name="Shape 3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Shape 392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393" name="Shape 3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801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/>
        </p:nvSpPr>
        <p:spPr>
          <a:xfrm>
            <a:off x="34380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</a:p>
        </p:txBody>
      </p:sp>
      <p:grpSp>
        <p:nvGrpSpPr>
          <p:cNvPr id="395" name="Shape 395"/>
          <p:cNvGrpSpPr/>
          <p:nvPr/>
        </p:nvGrpSpPr>
        <p:grpSpPr>
          <a:xfrm>
            <a:off x="3252742" y="1440286"/>
            <a:ext cx="3290883" cy="476212"/>
            <a:chOff x="0" y="0"/>
            <a:chExt cx="8775688" cy="1269900"/>
          </a:xfrm>
        </p:grpSpPr>
        <p:sp>
          <p:nvSpPr>
            <p:cNvPr id="396" name="Shape 39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97" name="Shape 39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8" name="Shape 39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9" name="Shape 39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400" name="Shape 40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401" name="Shape 401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402" name="Shape 40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403" name="Shape 403"/>
          <p:cNvSpPr txBox="1"/>
          <p:nvPr/>
        </p:nvSpPr>
        <p:spPr>
          <a:xfrm>
            <a:off x="441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model.forward(hour_var).data[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model.forward(hour_var).data[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descr="Image" id="409" name="Shape 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5051400" y="989200"/>
            <a:ext cx="2153400" cy="41145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484 0.5245369672775269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485 0.5243527293205261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486 0.5241686701774597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487 0.5239847302436829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488 0.5238009095191956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489 0.5236172080039978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490 0.5234336256980896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491 0.523250162601471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492 0.5230668187141418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493 0.5228836536407471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494 0.5227005481719971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495 0.5225176215171814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496 0.5223348140716553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497 0.5221521258354187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498 0.5219695568084717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499 0.5217871069908142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predict (after training) 0.5 0.3970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predict (after training) 7.0 0.9398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16D0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Process finished with exit code 0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441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model.forward(hour_var).data[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model.forward(hour_var).data[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7" name="Shape 4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-2476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/>
              <a:t>N</a:t>
            </a:r>
            <a:r>
              <a:rPr b="0" i="0" lang="en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0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</a:p>
          <a:p>
            <a:pPr indent="-2476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0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</a:p>
          <a:p>
            <a:pPr indent="-2476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0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</a:p>
          <a:p>
            <a:pPr indent="-2476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0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</a:p>
          <a:p>
            <a:pPr indent="-2476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pic>
        <p:nvPicPr>
          <p:cNvPr descr="Imag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{6CCAF3FE-7AA0-424C-90C7-94B7AEABCEF2}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81" name="Shape 181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82" name="Shape 18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183" name="Shape 1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84" name="Shape 1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5" name="Shape 18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186" name="Shape 18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</a:p>
        </p:txBody>
      </p:sp>
      <p:graphicFrame>
        <p:nvGraphicFramePr>
          <p:cNvPr id="192" name="Shape 19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{6CCAF3FE-7AA0-424C-90C7-94B7AEABCEF2}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{6CCAF3FE-7AA0-424C-90C7-94B7AEABCEF2}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Shape 19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Shape 19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Shape 1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Shape 198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{6CCAF3FE-7AA0-424C-90C7-94B7AEABCEF2}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{6CCAF3FE-7AA0-424C-90C7-94B7AEABCEF2}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Shape 207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Shape 208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09" name="Shape 2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Shape 2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Shape 211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Shape 21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15" name="Shape 2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Shape 2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Shape 21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219" name="Shape 21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220" name="Shape 22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221" name="Shape 221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</a:p>
        </p:txBody>
      </p:sp>
      <p:graphicFrame>
        <p:nvGraphicFramePr>
          <p:cNvPr id="227" name="Shape 227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{6CCAF3FE-7AA0-424C-90C7-94B7AEABCEF2}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{6CCAF3FE-7AA0-424C-90C7-94B7AEABCEF2}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Shape 229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Shape 23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31" name="Shape 2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Shape 2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Shape 23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grpSp>
        <p:nvGrpSpPr>
          <p:cNvPr id="235" name="Shape 23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Shape 23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37" name="Shape 2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Shape 2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Shape 23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241" name="Shape 241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242" name="Shape 24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243" name="Shape 2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44" name="Shape 244"/>
          <p:cNvGrpSpPr/>
          <p:nvPr/>
        </p:nvGrpSpPr>
        <p:grpSpPr>
          <a:xfrm>
            <a:off x="4348163" y="2842804"/>
            <a:ext cx="4227862" cy="1834863"/>
            <a:chOff x="0" y="0"/>
            <a:chExt cx="11274299" cy="4892968"/>
          </a:xfrm>
        </p:grpSpPr>
        <p:pic>
          <p:nvPicPr>
            <p:cNvPr descr="Image" id="245" name="Shape 2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1274299" cy="4892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46" name="Shape 2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35241" y="727455"/>
              <a:ext cx="4064789" cy="12695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</a:p>
        </p:txBody>
      </p:sp>
      <p:graphicFrame>
        <p:nvGraphicFramePr>
          <p:cNvPr id="252" name="Shape 252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{6CCAF3FE-7AA0-424C-90C7-94B7AEABCEF2}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Shape 253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{6CCAF3FE-7AA0-424C-90C7-94B7AEABCEF2}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54" name="Shape 254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55" name="Shape 25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56" name="Shape 2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7" name="Shape 2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8" name="Shape 258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grpSp>
        <p:nvGrpSpPr>
          <p:cNvPr id="260" name="Shape 260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61" name="Shape 261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62" name="Shape 2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3" name="Shape 2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4" name="Shape 26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266" name="Shape 26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267" name="Shape 26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268" name="Shape 268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9" name="Shape 2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0" name="Shape 2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1" name="Shape 2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51003" y="1877350"/>
            <a:ext cx="1524296" cy="476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Shape 272"/>
          <p:cNvGrpSpPr/>
          <p:nvPr/>
        </p:nvGrpSpPr>
        <p:grpSpPr>
          <a:xfrm>
            <a:off x="4472194" y="3921787"/>
            <a:ext cx="2513665" cy="1090913"/>
            <a:chOff x="0" y="0"/>
            <a:chExt cx="6703108" cy="2909102"/>
          </a:xfrm>
        </p:grpSpPr>
        <p:pic>
          <p:nvPicPr>
            <p:cNvPr descr="Image" id="273" name="Shape 2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6703108" cy="2909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74" name="Shape 2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85511" y="432506"/>
              <a:ext cx="2416710" cy="754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