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Merriweather Sans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Helvetica Neue Light"/>
      <p:regular r:id="rId34"/>
      <p:bold r:id="rId35"/>
      <p:italic r:id="rId36"/>
      <p:boldItalic r:id="rId37"/>
    </p:embeddedFont>
    <p:embeddedFont>
      <p:font typeface="Gill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53A4F5-24B4-4E6D-A348-EB81DBAC4D75}">
  <a:tblStyle styleId="{9153A4F5-24B4-4E6D-A348-EB81DBAC4D75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erriweatherSans-regular.fntdata"/><Relationship Id="rId25" Type="http://schemas.openxmlformats.org/officeDocument/2006/relationships/slide" Target="slides/slide18.xml"/><Relationship Id="rId28" Type="http://schemas.openxmlformats.org/officeDocument/2006/relationships/font" Target="fonts/MerriweatherSans-italic.fntdata"/><Relationship Id="rId27" Type="http://schemas.openxmlformats.org/officeDocument/2006/relationships/font" Target="fonts/Merriweather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erriweather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4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6.xml"/><Relationship Id="rId35" Type="http://schemas.openxmlformats.org/officeDocument/2006/relationships/font" Target="fonts/HelveticaNeueLight-bold.fntdata"/><Relationship Id="rId12" Type="http://schemas.openxmlformats.org/officeDocument/2006/relationships/slide" Target="slides/slide5.xml"/><Relationship Id="rId34" Type="http://schemas.openxmlformats.org/officeDocument/2006/relationships/font" Target="fonts/HelveticaNeueLight-regular.fntdata"/><Relationship Id="rId15" Type="http://schemas.openxmlformats.org/officeDocument/2006/relationships/slide" Target="slides/slide8.xml"/><Relationship Id="rId37" Type="http://schemas.openxmlformats.org/officeDocument/2006/relationships/font" Target="fonts/HelveticaNeueLight-bold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Light-italic.fntdata"/><Relationship Id="rId17" Type="http://schemas.openxmlformats.org/officeDocument/2006/relationships/slide" Target="slides/slide10.xml"/><Relationship Id="rId39" Type="http://schemas.openxmlformats.org/officeDocument/2006/relationships/font" Target="fonts/GillSans-bold.fntdata"/><Relationship Id="rId16" Type="http://schemas.openxmlformats.org/officeDocument/2006/relationships/slide" Target="slides/slide9.xml"/><Relationship Id="rId38" Type="http://schemas.openxmlformats.org/officeDocument/2006/relationships/font" Target="fonts/GillSans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hyperlink" Target="http://rasbt.github.io/mlxtend/user_guide/general_concepts/activation-functions/" TargetMode="External"/><Relationship Id="rId8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18.png"/><Relationship Id="rId5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618969" y="23616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91" name="Shape 291"/>
          <p:cNvSpPr/>
          <p:nvPr/>
        </p:nvSpPr>
        <p:spPr>
          <a:xfrm>
            <a:off x="878670" y="20311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cxnSp>
        <p:nvCxnSpPr>
          <p:cNvPr id="292" name="Shape 292"/>
          <p:cNvCxnSpPr/>
          <p:nvPr/>
        </p:nvCxnSpPr>
        <p:spPr>
          <a:xfrm>
            <a:off x="1901929" y="23616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93" name="Shape 293"/>
          <p:cNvSpPr/>
          <p:nvPr/>
        </p:nvSpPr>
        <p:spPr>
          <a:xfrm>
            <a:off x="2118144" y="20311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2977119" y="2361684"/>
            <a:ext cx="5338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pic>
        <p:nvPicPr>
          <p:cNvPr descr="Image"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68" y="22738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6" name="Shape 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682" y="20528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</a:p>
        </p:txBody>
      </p:sp>
      <p:pic>
        <p:nvPicPr>
          <p:cNvPr descr="Image"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379" y="21027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Shape 303"/>
          <p:cNvCxnSpPr/>
          <p:nvPr/>
        </p:nvCxnSpPr>
        <p:spPr>
          <a:xfrm>
            <a:off x="618969" y="23616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grpSp>
        <p:nvGrpSpPr>
          <p:cNvPr id="304" name="Shape 304"/>
          <p:cNvGrpSpPr/>
          <p:nvPr/>
        </p:nvGrpSpPr>
        <p:grpSpPr>
          <a:xfrm>
            <a:off x="878670" y="2031132"/>
            <a:ext cx="2302412" cy="661050"/>
            <a:chOff x="0" y="0"/>
            <a:chExt cx="6139765" cy="1762800"/>
          </a:xfrm>
        </p:grpSpPr>
        <p:sp>
          <p:nvSpPr>
            <p:cNvPr id="305" name="Shape 305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cxnSp>
          <p:nvCxnSpPr>
            <p:cNvPr id="306" name="Shape 306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07" name="Shape 307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08" name="Shape 308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pic>
        <p:nvPicPr>
          <p:cNvPr descr="Image" id="309" name="Shape 3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68" y="22738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Shape 310"/>
          <p:cNvGrpSpPr/>
          <p:nvPr/>
        </p:nvGrpSpPr>
        <p:grpSpPr>
          <a:xfrm>
            <a:off x="3236820" y="2031132"/>
            <a:ext cx="2302412" cy="661050"/>
            <a:chOff x="0" y="0"/>
            <a:chExt cx="6139765" cy="1762800"/>
          </a:xfrm>
        </p:grpSpPr>
        <p:sp>
          <p:nvSpPr>
            <p:cNvPr id="311" name="Shape 311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cxnSp>
          <p:nvCxnSpPr>
            <p:cNvPr id="312" name="Shape 312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13" name="Shape 313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14" name="Shape 31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grpSp>
        <p:nvGrpSpPr>
          <p:cNvPr id="315" name="Shape 315"/>
          <p:cNvGrpSpPr/>
          <p:nvPr/>
        </p:nvGrpSpPr>
        <p:grpSpPr>
          <a:xfrm>
            <a:off x="5990613" y="2021757"/>
            <a:ext cx="2302412" cy="661050"/>
            <a:chOff x="0" y="0"/>
            <a:chExt cx="6139765" cy="1762800"/>
          </a:xfrm>
        </p:grpSpPr>
        <p:sp>
          <p:nvSpPr>
            <p:cNvPr id="316" name="Shape 316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cxnSp>
          <p:nvCxnSpPr>
            <p:cNvPr id="317" name="Shape 317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18" name="Shape 318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19" name="Shape 319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pic>
        <p:nvPicPr>
          <p:cNvPr descr="Image"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682" y="20528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5623545" y="22062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2879246" y="2988697"/>
            <a:ext cx="3017400" cy="1687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sigmoid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= torch.nn.Linear(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 = torch.nn.Linear(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 = torch.nn.Linear(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out1    = sigmoid(l1(x_data))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out2    = sigmoid(l2(out1))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y_pred = </a:t>
            </a:r>
            <a:r>
              <a:rPr b="0" i="0" lang="en" sz="1200" u="none" cap="none" strike="noStrike">
                <a:solidFill>
                  <a:srgbClr val="94558D"/>
                </a:solidFill>
                <a:latin typeface="Arial"/>
                <a:ea typeface="Arial"/>
                <a:cs typeface="Arial"/>
                <a:sym typeface="Arial"/>
              </a:rPr>
              <a:t>sigmoid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(l3(out2)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</a:p>
        </p:txBody>
      </p:sp>
      <p:sp>
        <p:nvSpPr>
          <p:cNvPr id="328" name="Shape 328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0" name="Shape 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Shape 331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332" name="Shape 332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334" name="Shape 334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</a:p>
        </p:txBody>
      </p:sp>
      <p:sp>
        <p:nvSpPr>
          <p:cNvPr id="340" name="Shape 340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2" name="Shape 3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Shape 343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344" name="Shape 344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</a:p>
        </p:txBody>
      </p:sp>
      <p:cxnSp>
        <p:nvCxnSpPr>
          <p:cNvPr id="345" name="Shape 345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grpSp>
        <p:nvGrpSpPr>
          <p:cNvPr id="346" name="Shape 346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347" name="Shape 347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</a:p>
          </p:txBody>
        </p:sp>
        <p:pic>
          <p:nvPicPr>
            <p:cNvPr descr="Image" id="348" name="Shape 3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</a:p>
        </p:txBody>
      </p:sp>
      <p:sp>
        <p:nvSpPr>
          <p:cNvPr id="354" name="Shape 354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355" name="Shape 3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6" name="Shape 3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Shape 357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358" name="Shape 358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</a:p>
        </p:txBody>
      </p:sp>
      <p:cxnSp>
        <p:nvCxnSpPr>
          <p:cNvPr id="359" name="Shape 359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grpSp>
        <p:nvGrpSpPr>
          <p:cNvPr id="360" name="Shape 360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descr="Image" id="361" name="Shape 3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62" name="Shape 3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" name="Shape 363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364" name="Shape 364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</a:p>
          </p:txBody>
        </p:sp>
        <p:pic>
          <p:nvPicPr>
            <p:cNvPr descr="Image" id="365" name="Shape 36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</a:p>
        </p:txBody>
      </p:sp>
      <p:pic>
        <p:nvPicPr>
          <p:cNvPr descr="Image" id="371" name="Shape 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6d48r2iVVawPk1d9Z7lBuRU6x1NWFEHfeIemEO6ooCTyTS8wEdGqlXwW0gAWquPB4vePoJvJmWLX1vQ4MWb4-_wGgfC9lk6iNd03UfphMJ2oQhUKbo2Em9hCfGnrYm9WhOif6g8J2M.png" id="372" name="Shape 3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</p:pic>
      <p:pic>
        <p:nvPicPr>
          <p:cNvPr descr="RHx5ub7gwVar7Va1nYJ5bgQwSiR_ZY8ByYhujBGtJRuI5Ws_3qLWTDo4-nrOcgb_5rkUf7D2TgYGz9d3hDOTIUYFBf27bxX7UQXxWxJ_SH-w8xIcAeqbDGlCY1lPhc-V9lx0wvp8nqM.jpg" id="373" name="Shape 3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</a:p>
        </p:txBody>
      </p:sp>
      <p:pic>
        <p:nvPicPr>
          <p:cNvPr descr="Image" id="380" name="Shape 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</a:p>
        </p:txBody>
      </p:sp>
      <p:pic>
        <p:nvPicPr>
          <p:cNvPr descr="Image"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yYhr_VuwmB_l4ddk_Fj4pnr0PXe-0yjoYM_XG0ZZE1k3bE0HeO8-U__pKBI20Knfh7_heXn673ERI4VZkw-fDXWiMoEozis9OmlzVKDKkiDD2VWyZss37sWZTkAxzKdWHFCXbaZO2M.png" id="389" name="Shape 3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</a:p>
        </p:txBody>
      </p:sp>
      <p:pic>
        <p:nvPicPr>
          <p:cNvPr descr="OConiHf09-3d1otJoHaUncKi3XSNZkQPgVumx2XiTNfuVheUQ6MSRNoKzIXk879J6HutJbPBIFdziSubsjW7vjiSkbqaPN0ntv28n02E-m8c_7HbWHnAJD2rqssPlMh3a3nxxA3D_vM.png" id="391" name="Shape 3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</a:p>
        </p:txBody>
      </p:sp>
      <p:pic>
        <p:nvPicPr>
          <p:cNvPr descr="6VqhwWvXFhSt2CvTqHgSYEBekFdAvqQdVm9fUSw_5YppHeIrOB_3z1v0WcKRPyyRiE61zuf7KkaOhmkjcESVNLvd3PCPS53qN5WwmvVNhITUH-g3IZ4iuLdrmZQgYajSnza1vLFX2Lc.png" id="393" name="Shape 3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9" name="Shape 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0" name="Shape 4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4845200" y="2022550"/>
            <a:ext cx="3299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HKUST PHD Program Application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918114" y="164100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{9153A4F5-24B4-4E6D-A348-EB81DBAC4D75}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GPA (a)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2.1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4.2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4" name="Shape 174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</a:p>
        </p:txBody>
      </p:sp>
      <p:sp>
        <p:nvSpPr>
          <p:cNvPr id="176" name="Shape 176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180" name="Shape 180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pic>
        <p:nvPicPr>
          <p:cNvPr descr="Image" id="182" name="Shape 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</a:p>
        </p:txBody>
      </p:sp>
      <p:graphicFrame>
        <p:nvGraphicFramePr>
          <p:cNvPr id="188" name="Shape 188"/>
          <p:cNvGraphicFramePr/>
          <p:nvPr/>
        </p:nvGraphicFramePr>
        <p:xfrm>
          <a:off x="1630264" y="168643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{9153A4F5-24B4-4E6D-A348-EB81DBAC4D75}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Experience (b)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9" name="Shape 189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</a:p>
        </p:txBody>
      </p:sp>
      <p:pic>
        <p:nvPicPr>
          <p:cNvPr descr="Image"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193" name="Shape 1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Shape 194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195" name="Shape 195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196" name="Shape 196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198" name="Shape 198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pic>
        <p:nvPicPr>
          <p:cNvPr descr="Image" id="199" name="Shape 1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0" name="Shape 2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09" name="Shape 209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10" name="Shape 210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12" name="Shape 212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13" name="Shape 213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</a:p>
        </p:txBody>
      </p:sp>
      <p:pic>
        <p:nvPicPr>
          <p:cNvPr descr="Image"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16" name="Shape 2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</a:p>
        </p:txBody>
      </p:sp>
      <p:sp>
        <p:nvSpPr>
          <p:cNvPr id="222" name="Shape 222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Shape 224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25" name="Shape 225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26" name="Shape 226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227" name="Shape 227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28" name="Shape 228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</a:p>
        </p:txBody>
      </p:sp>
      <p:pic>
        <p:nvPicPr>
          <p:cNvPr descr="Image" id="231" name="Shape 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2" name="Shape 2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34" name="Shape 2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5" name="Shape 2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6" name="Shape 2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</a:p>
        </p:txBody>
      </p:sp>
      <p:sp>
        <p:nvSpPr>
          <p:cNvPr id="243" name="Shape 243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46" name="Shape 246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47" name="Shape 247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49" name="Shape 249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50" name="Shape 250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</a:p>
        </p:txBody>
      </p:sp>
      <p:pic>
        <p:nvPicPr>
          <p:cNvPr descr="Image"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3" name="Shape 2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4" name="Shape 2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y_pred = linear(x_data)</a:t>
            </a:r>
          </a:p>
        </p:txBody>
      </p:sp>
      <p:pic>
        <p:nvPicPr>
          <p:cNvPr descr="Image" id="256" name="Shape 2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7" name="Shape 2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9" name="Shape 2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</a:p>
        </p:txBody>
      </p:sp>
      <p:sp>
        <p:nvSpPr>
          <p:cNvPr id="266" name="Shape 266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Shape 268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69" name="Shape 269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70" name="Shape 270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271" name="Shape 271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72" name="Shape 272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73" name="Shape 273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74" name="Shape 274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75" name="Shape 275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76" name="Shape 276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277" name="Shape 277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Shape 279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80" name="Shape 280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81" name="Shape 281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pic>
        <p:nvPicPr>
          <p:cNvPr descr="Image" id="283" name="Shape 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4" name="Shape 2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