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Garamond"/>
      <p:regular r:id="rId24"/>
      <p:bold r:id="rId25"/>
      <p:italic r:id="rId26"/>
      <p:boldItalic r:id="rId27"/>
    </p:embeddedFont>
    <p:embeddedFont>
      <p:font typeface="Montserrat"/>
      <p:regular r:id="rId28"/>
      <p:bold r:id="rId29"/>
      <p:italic r:id="rId30"/>
      <p:boldItalic r:id="rId31"/>
    </p:embeddedFont>
    <p:embeddedFont>
      <p:font typeface="Vidaloka"/>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gpO0E9YHiA9zdRPeLNXMj0bAZ1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Garamond-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aramond-italic.fntdata"/><Relationship Id="rId25" Type="http://schemas.openxmlformats.org/officeDocument/2006/relationships/font" Target="fonts/Garamond-bold.fntdata"/><Relationship Id="rId28" Type="http://schemas.openxmlformats.org/officeDocument/2006/relationships/font" Target="fonts/Montserrat-regular.fntdata"/><Relationship Id="rId27" Type="http://schemas.openxmlformats.org/officeDocument/2006/relationships/font" Target="fonts/Garamond-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Vidaloka-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 name="Google Shape;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32a7c83de_7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1332a7c83de_7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32a7c83de_7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1332a7c83de_7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32a7c83de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32a7c83de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32a7c83de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1332a7c83de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32a7c83de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1332a7c83de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32a7c83de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1332a7c83de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32a7c83de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1332a7c83de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32a7c83de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1332a7c83de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32a7c83de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1332a7c83de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1332a7c83de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 name="Google Shape;42;g1332a7c83de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32a7c83de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1332a7c83de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335800a25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13335800a25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3335800a25_3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13335800a25_3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32a7c83de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1332a7c83de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32a7c83de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1332a7c83de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2"/>
          <p:cNvSpPr txBox="1"/>
          <p:nvPr>
            <p:ph type="ctrTitle"/>
          </p:nvPr>
        </p:nvSpPr>
        <p:spPr>
          <a:xfrm>
            <a:off x="1039975" y="1324500"/>
            <a:ext cx="70641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12"/>
          <p:cNvSpPr txBox="1"/>
          <p:nvPr>
            <p:ph idx="1" type="subTitle"/>
          </p:nvPr>
        </p:nvSpPr>
        <p:spPr>
          <a:xfrm>
            <a:off x="1040000" y="3377100"/>
            <a:ext cx="7064100" cy="44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1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 name="Google Shape;12;p1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3" name="Google Shape;13;p1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4" name="Google Shape;14;p1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13"/>
          <p:cNvSpPr txBox="1"/>
          <p:nvPr>
            <p:ph type="title"/>
          </p:nvPr>
        </p:nvSpPr>
        <p:spPr>
          <a:xfrm>
            <a:off x="713225" y="445025"/>
            <a:ext cx="4711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 name="Google Shape;17;p13"/>
          <p:cNvSpPr txBox="1"/>
          <p:nvPr>
            <p:ph idx="1" type="body"/>
          </p:nvPr>
        </p:nvSpPr>
        <p:spPr>
          <a:xfrm>
            <a:off x="713250" y="1272925"/>
            <a:ext cx="7717500" cy="3295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Clr>
                <a:schemeClr val="dk1"/>
              </a:buClr>
              <a:buSzPts val="1800"/>
              <a:buFont typeface="Lato"/>
              <a:buChar char="●"/>
              <a:defRPr sz="1100"/>
            </a:lvl1pPr>
            <a:lvl2pPr indent="-317500" lvl="1" marL="914400" algn="l">
              <a:lnSpc>
                <a:spcPct val="115000"/>
              </a:lnSpc>
              <a:spcBef>
                <a:spcPts val="0"/>
              </a:spcBef>
              <a:spcAft>
                <a:spcPts val="0"/>
              </a:spcAft>
              <a:buClr>
                <a:schemeClr val="dk1"/>
              </a:buClr>
              <a:buSzPts val="1400"/>
              <a:buFont typeface="Lato"/>
              <a:buChar char="○"/>
              <a:defRPr/>
            </a:lvl2pPr>
            <a:lvl3pPr indent="-317500" lvl="2" marL="1371600" algn="l">
              <a:lnSpc>
                <a:spcPct val="115000"/>
              </a:lnSpc>
              <a:spcBef>
                <a:spcPts val="0"/>
              </a:spcBef>
              <a:spcAft>
                <a:spcPts val="0"/>
              </a:spcAft>
              <a:buClr>
                <a:schemeClr val="dk1"/>
              </a:buClr>
              <a:buSzPts val="1400"/>
              <a:buFont typeface="Lato"/>
              <a:buChar char="■"/>
              <a:defRPr/>
            </a:lvl3pPr>
            <a:lvl4pPr indent="-317500" lvl="3" marL="1828800" algn="l">
              <a:lnSpc>
                <a:spcPct val="115000"/>
              </a:lnSpc>
              <a:spcBef>
                <a:spcPts val="0"/>
              </a:spcBef>
              <a:spcAft>
                <a:spcPts val="0"/>
              </a:spcAft>
              <a:buClr>
                <a:schemeClr val="dk1"/>
              </a:buClr>
              <a:buSzPts val="1400"/>
              <a:buFont typeface="Lato"/>
              <a:buChar char="●"/>
              <a:defRPr/>
            </a:lvl4pPr>
            <a:lvl5pPr indent="-317500" lvl="4" marL="2286000" algn="l">
              <a:lnSpc>
                <a:spcPct val="115000"/>
              </a:lnSpc>
              <a:spcBef>
                <a:spcPts val="0"/>
              </a:spcBef>
              <a:spcAft>
                <a:spcPts val="0"/>
              </a:spcAft>
              <a:buClr>
                <a:schemeClr val="dk1"/>
              </a:buClr>
              <a:buSzPts val="1400"/>
              <a:buFont typeface="Lato"/>
              <a:buChar char="○"/>
              <a:defRPr/>
            </a:lvl5pPr>
            <a:lvl6pPr indent="-317500" lvl="5" marL="2743200" algn="l">
              <a:lnSpc>
                <a:spcPct val="115000"/>
              </a:lnSpc>
              <a:spcBef>
                <a:spcPts val="0"/>
              </a:spcBef>
              <a:spcAft>
                <a:spcPts val="0"/>
              </a:spcAft>
              <a:buClr>
                <a:schemeClr val="dk1"/>
              </a:buClr>
              <a:buSzPts val="1400"/>
              <a:buFont typeface="Lato"/>
              <a:buChar char="■"/>
              <a:defRPr/>
            </a:lvl6pPr>
            <a:lvl7pPr indent="-317500" lvl="6" marL="3200400" algn="l">
              <a:lnSpc>
                <a:spcPct val="115000"/>
              </a:lnSpc>
              <a:spcBef>
                <a:spcPts val="0"/>
              </a:spcBef>
              <a:spcAft>
                <a:spcPts val="0"/>
              </a:spcAft>
              <a:buClr>
                <a:schemeClr val="dk1"/>
              </a:buClr>
              <a:buSzPts val="1400"/>
              <a:buFont typeface="Lato"/>
              <a:buChar char="●"/>
              <a:defRPr/>
            </a:lvl7pPr>
            <a:lvl8pPr indent="-317500" lvl="7" marL="3657600" algn="l">
              <a:lnSpc>
                <a:spcPct val="115000"/>
              </a:lnSpc>
              <a:spcBef>
                <a:spcPts val="0"/>
              </a:spcBef>
              <a:spcAft>
                <a:spcPts val="0"/>
              </a:spcAft>
              <a:buClr>
                <a:schemeClr val="dk1"/>
              </a:buClr>
              <a:buSzPts val="1400"/>
              <a:buFont typeface="Lato"/>
              <a:buChar char="○"/>
              <a:defRPr/>
            </a:lvl8pPr>
            <a:lvl9pPr indent="-317500" lvl="8" marL="4114800" algn="l">
              <a:lnSpc>
                <a:spcPct val="115000"/>
              </a:lnSpc>
              <a:spcBef>
                <a:spcPts val="0"/>
              </a:spcBef>
              <a:spcAft>
                <a:spcPts val="0"/>
              </a:spcAft>
              <a:buClr>
                <a:schemeClr val="dk1"/>
              </a:buClr>
              <a:buSzPts val="1400"/>
              <a:buFont typeface="Lato"/>
              <a:buChar char="■"/>
              <a:defRPr/>
            </a:lvl9pPr>
          </a:lstStyle>
          <a:p/>
        </p:txBody>
      </p:sp>
      <p:cxnSp>
        <p:nvCxnSpPr>
          <p:cNvPr id="18" name="Google Shape;18;p1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9" name="Google Shape;19;p1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 name="Google Shape;20;p13"/>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1" name="Shape 2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2" name="Shape 22"/>
        <p:cNvGrpSpPr/>
        <p:nvPr/>
      </p:nvGrpSpPr>
      <p:grpSpPr>
        <a:xfrm>
          <a:off x="0" y="0"/>
          <a:ext cx="0" cy="0"/>
          <a:chOff x="0" y="0"/>
          <a:chExt cx="0" cy="0"/>
        </a:xfrm>
      </p:grpSpPr>
      <p:cxnSp>
        <p:nvCxnSpPr>
          <p:cNvPr id="23" name="Google Shape;23;p1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4" name="Google Shape;24;p1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5" name="Shape 25"/>
        <p:cNvGrpSpPr/>
        <p:nvPr/>
      </p:nvGrpSpPr>
      <p:grpSpPr>
        <a:xfrm>
          <a:off x="0" y="0"/>
          <a:ext cx="0" cy="0"/>
          <a:chOff x="0" y="0"/>
          <a:chExt cx="0" cy="0"/>
        </a:xfrm>
      </p:grpSpPr>
      <p:cxnSp>
        <p:nvCxnSpPr>
          <p:cNvPr id="26" name="Google Shape;26;p1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7" name="Google Shape;27;p1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8" name="Google Shape;28;p1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9" name="Google Shape;29;p16"/>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30" name="Shape 30"/>
        <p:cNvGrpSpPr/>
        <p:nvPr/>
      </p:nvGrpSpPr>
      <p:grpSpPr>
        <a:xfrm>
          <a:off x="0" y="0"/>
          <a:ext cx="0" cy="0"/>
          <a:chOff x="0" y="0"/>
          <a:chExt cx="0" cy="0"/>
        </a:xfrm>
      </p:grpSpPr>
      <p:cxnSp>
        <p:nvCxnSpPr>
          <p:cNvPr id="31" name="Google Shape;31;p1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2" name="Google Shape;32;p1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3" name="Google Shape;33;p17"/>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Vidaloka"/>
              <a:buNone/>
              <a:defRPr b="0" i="0" sz="3000" u="none" cap="none" strike="noStrike">
                <a:solidFill>
                  <a:schemeClr val="dk1"/>
                </a:solidFill>
                <a:latin typeface="Vidaloka"/>
                <a:ea typeface="Vidaloka"/>
                <a:cs typeface="Vidaloka"/>
                <a:sym typeface="Vidaloka"/>
              </a:defRPr>
            </a:lvl1pPr>
            <a:lvl2pPr lvl="1"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9pPr>
          </a:lstStyle>
          <a:p/>
        </p:txBody>
      </p:sp>
      <p:sp>
        <p:nvSpPr>
          <p:cNvPr id="7" name="Google Shape;7;p1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Montserrat"/>
              <a:buChar char="●"/>
              <a:defRPr b="0" i="0" sz="18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0.jpg"/><Relationship Id="rId5"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1"/>
          <p:cNvSpPr txBox="1"/>
          <p:nvPr>
            <p:ph type="ctrTitle"/>
          </p:nvPr>
        </p:nvSpPr>
        <p:spPr>
          <a:xfrm>
            <a:off x="766954" y="843400"/>
            <a:ext cx="76101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US" sz="4000">
                <a:latin typeface="Garamond"/>
                <a:ea typeface="Garamond"/>
                <a:cs typeface="Garamond"/>
                <a:sym typeface="Garamond"/>
              </a:rPr>
              <a:t>Non-Contact Water Level Indicator Alarm</a:t>
            </a:r>
            <a:r>
              <a:rPr b="1" lang="en-US" sz="4700">
                <a:solidFill>
                  <a:srgbClr val="FF0000"/>
                </a:solidFill>
                <a:latin typeface="Garamond"/>
                <a:ea typeface="Garamond"/>
                <a:cs typeface="Garamond"/>
                <a:sym typeface="Garamond"/>
              </a:rPr>
              <a:t> </a:t>
            </a:r>
            <a:endParaRPr b="1" sz="5800"/>
          </a:p>
        </p:txBody>
      </p:sp>
      <p:sp>
        <p:nvSpPr>
          <p:cNvPr id="39" name="Google Shape;39;p1"/>
          <p:cNvSpPr txBox="1"/>
          <p:nvPr>
            <p:ph idx="1" type="subTitle"/>
          </p:nvPr>
        </p:nvSpPr>
        <p:spPr>
          <a:xfrm>
            <a:off x="1040000" y="3377100"/>
            <a:ext cx="7064100" cy="441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t>Waterist</a:t>
            </a:r>
            <a:endParaRPr b="1"/>
          </a:p>
          <a:p>
            <a:pPr indent="0" lvl="0" marL="0" rtl="0" algn="ctr">
              <a:lnSpc>
                <a:spcPct val="100000"/>
              </a:lnSpc>
              <a:spcBef>
                <a:spcPts val="0"/>
              </a:spcBef>
              <a:spcAft>
                <a:spcPts val="0"/>
              </a:spcAft>
              <a:buSzPts val="2800"/>
              <a:buNone/>
            </a:pPr>
            <a:r>
              <a:rPr b="1" lang="en-US"/>
              <a:t>BSCPE-3C</a:t>
            </a:r>
            <a:endParaRPr b="1"/>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332a7c83de_7_10"/>
          <p:cNvSpPr txBox="1"/>
          <p:nvPr>
            <p:ph type="title"/>
          </p:nvPr>
        </p:nvSpPr>
        <p:spPr>
          <a:xfrm>
            <a:off x="-8" y="276883"/>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Flowchart</a:t>
            </a:r>
            <a:endParaRPr/>
          </a:p>
        </p:txBody>
      </p:sp>
      <p:pic>
        <p:nvPicPr>
          <p:cNvPr id="106" name="Google Shape;106;g1332a7c83de_7_10"/>
          <p:cNvPicPr preferRelativeResize="0"/>
          <p:nvPr/>
        </p:nvPicPr>
        <p:blipFill>
          <a:blip r:embed="rId3">
            <a:alphaModFix/>
          </a:blip>
          <a:stretch>
            <a:fillRect/>
          </a:stretch>
        </p:blipFill>
        <p:spPr>
          <a:xfrm>
            <a:off x="2949775" y="384300"/>
            <a:ext cx="3027799" cy="43749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332a7c83de_7_19"/>
          <p:cNvSpPr txBox="1"/>
          <p:nvPr>
            <p:ph type="title"/>
          </p:nvPr>
        </p:nvSpPr>
        <p:spPr>
          <a:xfrm>
            <a:off x="-8" y="276883"/>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Schematic Diagram</a:t>
            </a:r>
            <a:endParaRPr/>
          </a:p>
        </p:txBody>
      </p:sp>
      <p:pic>
        <p:nvPicPr>
          <p:cNvPr id="112" name="Google Shape;112;g1332a7c83de_7_19"/>
          <p:cNvPicPr preferRelativeResize="0"/>
          <p:nvPr/>
        </p:nvPicPr>
        <p:blipFill>
          <a:blip r:embed="rId3">
            <a:alphaModFix/>
          </a:blip>
          <a:stretch>
            <a:fillRect/>
          </a:stretch>
        </p:blipFill>
        <p:spPr>
          <a:xfrm>
            <a:off x="2052888" y="849575"/>
            <a:ext cx="5038225" cy="39066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332a7c83de_15_0"/>
          <p:cNvSpPr txBox="1"/>
          <p:nvPr>
            <p:ph type="title"/>
          </p:nvPr>
        </p:nvSpPr>
        <p:spPr>
          <a:xfrm>
            <a:off x="319750" y="48717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lang="en-US"/>
              <a:t>Prototype</a:t>
            </a:r>
            <a:endParaRPr/>
          </a:p>
          <a:p>
            <a:pPr indent="0" lvl="0" marL="0" rtl="0" algn="l">
              <a:spcBef>
                <a:spcPts val="0"/>
              </a:spcBef>
              <a:spcAft>
                <a:spcPts val="0"/>
              </a:spcAft>
              <a:buNone/>
            </a:pPr>
            <a:r>
              <a:t/>
            </a:r>
            <a:endParaRPr/>
          </a:p>
        </p:txBody>
      </p:sp>
      <p:pic>
        <p:nvPicPr>
          <p:cNvPr id="118" name="Google Shape;118;g1332a7c83de_15_0"/>
          <p:cNvPicPr preferRelativeResize="0"/>
          <p:nvPr/>
        </p:nvPicPr>
        <p:blipFill>
          <a:blip r:embed="rId3">
            <a:alphaModFix/>
          </a:blip>
          <a:stretch>
            <a:fillRect/>
          </a:stretch>
        </p:blipFill>
        <p:spPr>
          <a:xfrm>
            <a:off x="713913" y="1390538"/>
            <a:ext cx="3726425" cy="2755925"/>
          </a:xfrm>
          <a:prstGeom prst="rect">
            <a:avLst/>
          </a:prstGeom>
          <a:noFill/>
          <a:ln>
            <a:noFill/>
          </a:ln>
        </p:spPr>
      </p:pic>
      <p:pic>
        <p:nvPicPr>
          <p:cNvPr id="119" name="Google Shape;119;g1332a7c83de_15_0"/>
          <p:cNvPicPr preferRelativeResize="0"/>
          <p:nvPr/>
        </p:nvPicPr>
        <p:blipFill>
          <a:blip r:embed="rId4">
            <a:alphaModFix/>
          </a:blip>
          <a:stretch>
            <a:fillRect/>
          </a:stretch>
        </p:blipFill>
        <p:spPr>
          <a:xfrm>
            <a:off x="4606800" y="1390550"/>
            <a:ext cx="3891092" cy="2755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332a7c83de_0_61"/>
          <p:cNvSpPr txBox="1"/>
          <p:nvPr>
            <p:ph type="ctrTitle"/>
          </p:nvPr>
        </p:nvSpPr>
        <p:spPr>
          <a:xfrm>
            <a:off x="926500" y="500100"/>
            <a:ext cx="7604700" cy="3400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b="1" sz="6000">
              <a:latin typeface="Garamond"/>
              <a:ea typeface="Garamond"/>
              <a:cs typeface="Garamond"/>
              <a:sym typeface="Garamond"/>
            </a:endParaRPr>
          </a:p>
          <a:p>
            <a:pPr indent="0" lvl="0" marL="0" rtl="0" algn="ctr">
              <a:lnSpc>
                <a:spcPct val="100000"/>
              </a:lnSpc>
              <a:spcBef>
                <a:spcPts val="0"/>
              </a:spcBef>
              <a:spcAft>
                <a:spcPts val="0"/>
              </a:spcAft>
              <a:buSzPts val="5200"/>
              <a:buNone/>
            </a:pPr>
            <a:r>
              <a:rPr b="1" lang="en-US" sz="6000">
                <a:latin typeface="Garamond"/>
                <a:ea typeface="Garamond"/>
                <a:cs typeface="Garamond"/>
                <a:sym typeface="Garamond"/>
              </a:rPr>
              <a:t>Chapter 4</a:t>
            </a:r>
            <a:endParaRPr b="1" sz="6000">
              <a:latin typeface="Garamond"/>
              <a:ea typeface="Garamond"/>
              <a:cs typeface="Garamond"/>
              <a:sym typeface="Garamond"/>
            </a:endParaRPr>
          </a:p>
          <a:p>
            <a:pPr indent="0" lvl="0" marL="0" rtl="0" algn="ctr">
              <a:lnSpc>
                <a:spcPct val="100000"/>
              </a:lnSpc>
              <a:spcBef>
                <a:spcPts val="0"/>
              </a:spcBef>
              <a:spcAft>
                <a:spcPts val="0"/>
              </a:spcAft>
              <a:buSzPts val="5200"/>
              <a:buNone/>
            </a:pPr>
            <a:r>
              <a:t/>
            </a:r>
            <a:endParaRPr b="1" sz="4500">
              <a:latin typeface="Garamond"/>
              <a:ea typeface="Garamond"/>
              <a:cs typeface="Garamond"/>
              <a:sym typeface="Garamond"/>
            </a:endParaRPr>
          </a:p>
          <a:p>
            <a:pPr indent="-336550" lvl="0" marL="2733675" marR="0" rtl="0" algn="just">
              <a:lnSpc>
                <a:spcPct val="100000"/>
              </a:lnSpc>
              <a:spcBef>
                <a:spcPts val="0"/>
              </a:spcBef>
              <a:spcAft>
                <a:spcPts val="0"/>
              </a:spcAft>
              <a:buSzPts val="1700"/>
              <a:buFont typeface="Montserrat"/>
              <a:buAutoNum type="alphaLcPeriod"/>
            </a:pPr>
            <a:r>
              <a:rPr b="1" lang="en-US" sz="1700">
                <a:latin typeface="Montserrat"/>
                <a:ea typeface="Montserrat"/>
                <a:cs typeface="Montserrat"/>
                <a:sym typeface="Montserrat"/>
              </a:rPr>
              <a:t>Tests</a:t>
            </a:r>
            <a:r>
              <a:rPr b="1" lang="en-US" sz="1700">
                <a:latin typeface="Montserrat"/>
                <a:ea typeface="Montserrat"/>
                <a:cs typeface="Montserrat"/>
                <a:sym typeface="Montserrat"/>
              </a:rPr>
              <a:t> </a:t>
            </a:r>
            <a:endParaRPr b="1" sz="1700">
              <a:latin typeface="Montserrat"/>
              <a:ea typeface="Montserrat"/>
              <a:cs typeface="Montserrat"/>
              <a:sym typeface="Montserrat"/>
            </a:endParaRPr>
          </a:p>
          <a:p>
            <a:pPr indent="-336550" lvl="0" marL="2733675" marR="0" rtl="0" algn="just">
              <a:lnSpc>
                <a:spcPct val="100000"/>
              </a:lnSpc>
              <a:spcBef>
                <a:spcPts val="1180"/>
              </a:spcBef>
              <a:spcAft>
                <a:spcPts val="0"/>
              </a:spcAft>
              <a:buSzPts val="1700"/>
              <a:buFont typeface="Montserrat"/>
              <a:buAutoNum type="alphaLcPeriod"/>
            </a:pPr>
            <a:r>
              <a:rPr b="1" lang="en-US" sz="1700">
                <a:latin typeface="Montserrat"/>
                <a:ea typeface="Montserrat"/>
                <a:cs typeface="Montserrat"/>
                <a:sym typeface="Montserrat"/>
              </a:rPr>
              <a:t>Results</a:t>
            </a:r>
            <a:endParaRPr b="1" sz="1700">
              <a:latin typeface="Montserrat"/>
              <a:ea typeface="Montserrat"/>
              <a:cs typeface="Montserrat"/>
              <a:sym typeface="Montserrat"/>
            </a:endParaRPr>
          </a:p>
          <a:p>
            <a:pPr indent="-336550" lvl="0" marL="2733675" marR="0" rtl="0" algn="just">
              <a:lnSpc>
                <a:spcPct val="100000"/>
              </a:lnSpc>
              <a:spcBef>
                <a:spcPts val="1180"/>
              </a:spcBef>
              <a:spcAft>
                <a:spcPts val="1180"/>
              </a:spcAft>
              <a:buSzPts val="1700"/>
              <a:buFont typeface="Montserrat"/>
              <a:buAutoNum type="alphaLcPeriod"/>
            </a:pPr>
            <a:r>
              <a:rPr b="1" lang="en-US" sz="1700">
                <a:latin typeface="Montserrat"/>
                <a:ea typeface="Montserrat"/>
                <a:cs typeface="Montserrat"/>
                <a:sym typeface="Montserrat"/>
              </a:rPr>
              <a:t>Discussion</a:t>
            </a:r>
            <a:endParaRPr b="1" sz="4500">
              <a:latin typeface="Montserrat"/>
              <a:ea typeface="Montserrat"/>
              <a:cs typeface="Montserrat"/>
              <a:sym typeface="Montserra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332a7c83de_0_43"/>
          <p:cNvSpPr txBox="1"/>
          <p:nvPr>
            <p:ph type="title"/>
          </p:nvPr>
        </p:nvSpPr>
        <p:spPr>
          <a:xfrm>
            <a:off x="1718369" y="1441475"/>
            <a:ext cx="1194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Tests</a:t>
            </a:r>
            <a:endParaRPr/>
          </a:p>
        </p:txBody>
      </p:sp>
      <p:sp>
        <p:nvSpPr>
          <p:cNvPr id="130" name="Google Shape;130;g1332a7c83de_0_43"/>
          <p:cNvSpPr txBox="1"/>
          <p:nvPr/>
        </p:nvSpPr>
        <p:spPr>
          <a:xfrm>
            <a:off x="51525" y="2266500"/>
            <a:ext cx="4258200" cy="9852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00000"/>
              </a:lnSpc>
              <a:spcBef>
                <a:spcPts val="0"/>
              </a:spcBef>
              <a:spcAft>
                <a:spcPts val="0"/>
              </a:spcAft>
              <a:buClr>
                <a:srgbClr val="000000"/>
              </a:buClr>
              <a:buSzPts val="1400"/>
              <a:buFont typeface="Montserrat"/>
              <a:buChar char="●"/>
            </a:pPr>
            <a:r>
              <a:rPr lang="en-US">
                <a:latin typeface="Montserrat"/>
                <a:ea typeface="Montserrat"/>
                <a:cs typeface="Montserrat"/>
                <a:sym typeface="Montserrat"/>
              </a:rPr>
              <a:t>we scale our concept project, we tested it on a laboratory level by miniaturizing the project equipment's and design.</a:t>
            </a:r>
            <a:endParaRPr b="0" i="0" sz="1400" u="none" cap="none" strike="noStrike">
              <a:solidFill>
                <a:srgbClr val="000000"/>
              </a:solidFill>
              <a:latin typeface="Montserrat"/>
              <a:ea typeface="Montserrat"/>
              <a:cs typeface="Montserrat"/>
              <a:sym typeface="Montserrat"/>
            </a:endParaRPr>
          </a:p>
          <a:p>
            <a:pPr indent="0" lvl="0" marL="914400" marR="0" rtl="0" algn="just">
              <a:lnSpc>
                <a:spcPct val="100000"/>
              </a:lnSpc>
              <a:spcBef>
                <a:spcPts val="0"/>
              </a:spcBef>
              <a:spcAft>
                <a:spcPts val="0"/>
              </a:spcAft>
              <a:buNone/>
            </a:pPr>
            <a:r>
              <a:t/>
            </a:r>
            <a:endParaRPr b="0" i="0" sz="1600" u="none" cap="none" strike="noStrike">
              <a:solidFill>
                <a:srgbClr val="000000"/>
              </a:solidFill>
              <a:latin typeface="Montserrat"/>
              <a:ea typeface="Montserrat"/>
              <a:cs typeface="Montserrat"/>
              <a:sym typeface="Montserrat"/>
            </a:endParaRPr>
          </a:p>
        </p:txBody>
      </p:sp>
      <p:pic>
        <p:nvPicPr>
          <p:cNvPr id="131" name="Google Shape;131;g1332a7c83de_0_43"/>
          <p:cNvPicPr preferRelativeResize="0"/>
          <p:nvPr/>
        </p:nvPicPr>
        <p:blipFill>
          <a:blip r:embed="rId3">
            <a:alphaModFix/>
          </a:blip>
          <a:stretch>
            <a:fillRect/>
          </a:stretch>
        </p:blipFill>
        <p:spPr>
          <a:xfrm>
            <a:off x="4371200" y="850075"/>
            <a:ext cx="2156025" cy="1616375"/>
          </a:xfrm>
          <a:prstGeom prst="rect">
            <a:avLst/>
          </a:prstGeom>
          <a:noFill/>
          <a:ln>
            <a:noFill/>
          </a:ln>
        </p:spPr>
      </p:pic>
      <p:pic>
        <p:nvPicPr>
          <p:cNvPr id="132" name="Google Shape;132;g1332a7c83de_0_43"/>
          <p:cNvPicPr preferRelativeResize="0"/>
          <p:nvPr/>
        </p:nvPicPr>
        <p:blipFill>
          <a:blip r:embed="rId4">
            <a:alphaModFix/>
          </a:blip>
          <a:stretch>
            <a:fillRect/>
          </a:stretch>
        </p:blipFill>
        <p:spPr>
          <a:xfrm>
            <a:off x="6658675" y="850075"/>
            <a:ext cx="2156025" cy="1616373"/>
          </a:xfrm>
          <a:prstGeom prst="rect">
            <a:avLst/>
          </a:prstGeom>
          <a:noFill/>
          <a:ln>
            <a:noFill/>
          </a:ln>
        </p:spPr>
      </p:pic>
      <p:pic>
        <p:nvPicPr>
          <p:cNvPr id="133" name="Google Shape;133;g1332a7c83de_0_43"/>
          <p:cNvPicPr preferRelativeResize="0"/>
          <p:nvPr/>
        </p:nvPicPr>
        <p:blipFill>
          <a:blip r:embed="rId5">
            <a:alphaModFix/>
          </a:blip>
          <a:stretch>
            <a:fillRect/>
          </a:stretch>
        </p:blipFill>
        <p:spPr>
          <a:xfrm>
            <a:off x="4371200" y="2600175"/>
            <a:ext cx="2156025" cy="1617025"/>
          </a:xfrm>
          <a:prstGeom prst="rect">
            <a:avLst/>
          </a:prstGeom>
          <a:noFill/>
          <a:ln>
            <a:noFill/>
          </a:ln>
        </p:spPr>
      </p:pic>
      <p:pic>
        <p:nvPicPr>
          <p:cNvPr id="134" name="Google Shape;134;g1332a7c83de_0_43"/>
          <p:cNvPicPr preferRelativeResize="0"/>
          <p:nvPr/>
        </p:nvPicPr>
        <p:blipFill>
          <a:blip r:embed="rId6">
            <a:alphaModFix/>
          </a:blip>
          <a:stretch>
            <a:fillRect/>
          </a:stretch>
        </p:blipFill>
        <p:spPr>
          <a:xfrm>
            <a:off x="6658675" y="2600852"/>
            <a:ext cx="2156026" cy="1616349"/>
          </a:xfrm>
          <a:prstGeom prst="rect">
            <a:avLst/>
          </a:prstGeom>
          <a:noFill/>
          <a:ln>
            <a:noFill/>
          </a:ln>
        </p:spPr>
      </p:pic>
      <p:pic>
        <p:nvPicPr>
          <p:cNvPr id="135" name="Google Shape;135;g1332a7c83de_0_43"/>
          <p:cNvPicPr preferRelativeResize="0"/>
          <p:nvPr/>
        </p:nvPicPr>
        <p:blipFill>
          <a:blip r:embed="rId7">
            <a:alphaModFix/>
          </a:blip>
          <a:stretch>
            <a:fillRect/>
          </a:stretch>
        </p:blipFill>
        <p:spPr>
          <a:xfrm>
            <a:off x="4336200" y="823488"/>
            <a:ext cx="2226025" cy="1669525"/>
          </a:xfrm>
          <a:prstGeom prst="rect">
            <a:avLst/>
          </a:prstGeom>
          <a:noFill/>
          <a:ln>
            <a:noFill/>
          </a:ln>
        </p:spPr>
      </p:pic>
      <p:pic>
        <p:nvPicPr>
          <p:cNvPr id="136" name="Google Shape;136;g1332a7c83de_0_43"/>
          <p:cNvPicPr preferRelativeResize="0"/>
          <p:nvPr/>
        </p:nvPicPr>
        <p:blipFill>
          <a:blip r:embed="rId7">
            <a:alphaModFix/>
          </a:blip>
          <a:stretch>
            <a:fillRect/>
          </a:stretch>
        </p:blipFill>
        <p:spPr>
          <a:xfrm>
            <a:off x="4371200" y="2600175"/>
            <a:ext cx="2156025" cy="1651675"/>
          </a:xfrm>
          <a:prstGeom prst="rect">
            <a:avLst/>
          </a:prstGeom>
          <a:noFill/>
          <a:ln>
            <a:noFill/>
          </a:ln>
        </p:spPr>
      </p:pic>
      <p:pic>
        <p:nvPicPr>
          <p:cNvPr id="137" name="Google Shape;137;g1332a7c83de_0_43"/>
          <p:cNvPicPr preferRelativeResize="0"/>
          <p:nvPr/>
        </p:nvPicPr>
        <p:blipFill>
          <a:blip r:embed="rId7">
            <a:alphaModFix/>
          </a:blip>
          <a:stretch>
            <a:fillRect/>
          </a:stretch>
        </p:blipFill>
        <p:spPr>
          <a:xfrm>
            <a:off x="6623687" y="795600"/>
            <a:ext cx="2226000" cy="1725325"/>
          </a:xfrm>
          <a:prstGeom prst="rect">
            <a:avLst/>
          </a:prstGeom>
          <a:noFill/>
          <a:ln>
            <a:noFill/>
          </a:ln>
        </p:spPr>
      </p:pic>
      <p:pic>
        <p:nvPicPr>
          <p:cNvPr id="138" name="Google Shape;138;g1332a7c83de_0_43"/>
          <p:cNvPicPr preferRelativeResize="0"/>
          <p:nvPr/>
        </p:nvPicPr>
        <p:blipFill>
          <a:blip r:embed="rId7">
            <a:alphaModFix/>
          </a:blip>
          <a:stretch>
            <a:fillRect/>
          </a:stretch>
        </p:blipFill>
        <p:spPr>
          <a:xfrm>
            <a:off x="6623675" y="2600175"/>
            <a:ext cx="2226025" cy="16516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332a7c83de_0_76"/>
          <p:cNvSpPr txBox="1"/>
          <p:nvPr>
            <p:ph type="title"/>
          </p:nvPr>
        </p:nvSpPr>
        <p:spPr>
          <a:xfrm>
            <a:off x="3665670" y="326400"/>
            <a:ext cx="157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Results</a:t>
            </a:r>
            <a:endParaRPr/>
          </a:p>
        </p:txBody>
      </p:sp>
      <p:sp>
        <p:nvSpPr>
          <p:cNvPr id="144" name="Google Shape;144;g1332a7c83de_0_76"/>
          <p:cNvSpPr txBox="1"/>
          <p:nvPr/>
        </p:nvSpPr>
        <p:spPr>
          <a:xfrm>
            <a:off x="988925" y="1015475"/>
            <a:ext cx="6258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US">
                <a:latin typeface="Montserrat"/>
                <a:ea typeface="Montserrat"/>
                <a:cs typeface="Montserrat"/>
                <a:sym typeface="Montserrat"/>
              </a:rPr>
              <a:t>When the system is on, the ultrasonic sensor starts to monitor the water level.</a:t>
            </a:r>
            <a:endParaRPr>
              <a:latin typeface="Montserrat"/>
              <a:ea typeface="Montserrat"/>
              <a:cs typeface="Montserrat"/>
              <a:sym typeface="Montserrat"/>
            </a:endParaRPr>
          </a:p>
        </p:txBody>
      </p:sp>
      <p:sp>
        <p:nvSpPr>
          <p:cNvPr id="145" name="Google Shape;145;g1332a7c83de_0_76"/>
          <p:cNvSpPr txBox="1"/>
          <p:nvPr/>
        </p:nvSpPr>
        <p:spPr>
          <a:xfrm>
            <a:off x="988925" y="1631075"/>
            <a:ext cx="6755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US">
                <a:latin typeface="Montserrat"/>
                <a:ea typeface="Montserrat"/>
                <a:cs typeface="Montserrat"/>
                <a:sym typeface="Montserrat"/>
              </a:rPr>
              <a:t>When container is empty LCD display 19cm, no lights or buzzer were triggered.</a:t>
            </a:r>
            <a:endParaRPr>
              <a:latin typeface="Montserrat"/>
              <a:ea typeface="Montserrat"/>
              <a:cs typeface="Montserrat"/>
              <a:sym typeface="Montserrat"/>
            </a:endParaRPr>
          </a:p>
        </p:txBody>
      </p:sp>
      <p:sp>
        <p:nvSpPr>
          <p:cNvPr id="146" name="Google Shape;146;g1332a7c83de_0_76"/>
          <p:cNvSpPr txBox="1"/>
          <p:nvPr/>
        </p:nvSpPr>
        <p:spPr>
          <a:xfrm>
            <a:off x="988925" y="2246675"/>
            <a:ext cx="7035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US">
                <a:latin typeface="Montserrat"/>
                <a:ea typeface="Montserrat"/>
                <a:cs typeface="Montserrat"/>
                <a:sym typeface="Montserrat"/>
              </a:rPr>
              <a:t>When water reaches height of 17 cm to 14 cm, alarm is activated, green LED turned on, buzzer set to intensity-1, LCD </a:t>
            </a:r>
            <a:r>
              <a:rPr lang="en-US">
                <a:latin typeface="Montserrat"/>
                <a:ea typeface="Montserrat"/>
                <a:cs typeface="Montserrat"/>
                <a:sym typeface="Montserrat"/>
              </a:rPr>
              <a:t>display</a:t>
            </a:r>
            <a:r>
              <a:rPr lang="en-US">
                <a:latin typeface="Montserrat"/>
                <a:ea typeface="Montserrat"/>
                <a:cs typeface="Montserrat"/>
                <a:sym typeface="Montserrat"/>
              </a:rPr>
              <a:t> “Warning” message.</a:t>
            </a:r>
            <a:endParaRPr>
              <a:latin typeface="Montserrat"/>
              <a:ea typeface="Montserrat"/>
              <a:cs typeface="Montserrat"/>
              <a:sym typeface="Montserrat"/>
            </a:endParaRPr>
          </a:p>
        </p:txBody>
      </p:sp>
      <p:sp>
        <p:nvSpPr>
          <p:cNvPr id="147" name="Google Shape;147;g1332a7c83de_0_76"/>
          <p:cNvSpPr txBox="1"/>
          <p:nvPr/>
        </p:nvSpPr>
        <p:spPr>
          <a:xfrm>
            <a:off x="988925" y="3035575"/>
            <a:ext cx="7035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US">
                <a:latin typeface="Montserrat"/>
                <a:ea typeface="Montserrat"/>
                <a:cs typeface="Montserrat"/>
                <a:sym typeface="Montserrat"/>
              </a:rPr>
              <a:t>When water reaches height of 13 cm to 10 cm, alarm is activated, yellow LED turned on, buzzer set to intensity-2, LCD display “Caution!!” message.</a:t>
            </a:r>
            <a:endParaRPr>
              <a:latin typeface="Montserrat"/>
              <a:ea typeface="Montserrat"/>
              <a:cs typeface="Montserrat"/>
              <a:sym typeface="Montserrat"/>
            </a:endParaRPr>
          </a:p>
        </p:txBody>
      </p:sp>
      <p:sp>
        <p:nvSpPr>
          <p:cNvPr id="148" name="Google Shape;148;g1332a7c83de_0_76"/>
          <p:cNvSpPr txBox="1"/>
          <p:nvPr/>
        </p:nvSpPr>
        <p:spPr>
          <a:xfrm>
            <a:off x="988925" y="3866875"/>
            <a:ext cx="7035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US">
                <a:latin typeface="Montserrat"/>
                <a:ea typeface="Montserrat"/>
                <a:cs typeface="Montserrat"/>
                <a:sym typeface="Montserrat"/>
              </a:rPr>
              <a:t>When water reaches height of 9 cm below, alarm is activated, red LED turned on, buzzer set to intensity-3, LCD display “Red Alert!!!” message.</a:t>
            </a:r>
            <a:endParaRPr>
              <a:latin typeface="Montserrat"/>
              <a:ea typeface="Montserrat"/>
              <a:cs typeface="Montserrat"/>
              <a:sym typeface="Montserra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332a7c83de_0_94"/>
          <p:cNvSpPr txBox="1"/>
          <p:nvPr>
            <p:ph type="title"/>
          </p:nvPr>
        </p:nvSpPr>
        <p:spPr>
          <a:xfrm>
            <a:off x="3462427" y="631875"/>
            <a:ext cx="2088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Discussion</a:t>
            </a:r>
            <a:endParaRPr/>
          </a:p>
        </p:txBody>
      </p:sp>
      <p:sp>
        <p:nvSpPr>
          <p:cNvPr id="154" name="Google Shape;154;g1332a7c83de_0_94"/>
          <p:cNvSpPr txBox="1"/>
          <p:nvPr/>
        </p:nvSpPr>
        <p:spPr>
          <a:xfrm>
            <a:off x="988925" y="1469575"/>
            <a:ext cx="7203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US">
                <a:latin typeface="Montserrat"/>
                <a:ea typeface="Montserrat"/>
                <a:cs typeface="Montserrat"/>
                <a:sym typeface="Montserrat"/>
              </a:rPr>
              <a:t>This prototype operates according to its pre-programmed instructions coded in the Arduino.</a:t>
            </a:r>
            <a:endParaRPr>
              <a:latin typeface="Montserrat"/>
              <a:ea typeface="Montserrat"/>
              <a:cs typeface="Montserrat"/>
              <a:sym typeface="Montserrat"/>
            </a:endParaRPr>
          </a:p>
        </p:txBody>
      </p:sp>
      <p:sp>
        <p:nvSpPr>
          <p:cNvPr id="155" name="Google Shape;155;g1332a7c83de_0_94"/>
          <p:cNvSpPr txBox="1"/>
          <p:nvPr/>
        </p:nvSpPr>
        <p:spPr>
          <a:xfrm>
            <a:off x="1014675" y="2165875"/>
            <a:ext cx="7258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US">
                <a:latin typeface="Montserrat"/>
                <a:ea typeface="Montserrat"/>
                <a:cs typeface="Montserrat"/>
                <a:sym typeface="Montserrat"/>
              </a:rPr>
              <a:t>it detects various water levels and will trigger an alarm via a specified led and </a:t>
            </a:r>
            <a:r>
              <a:rPr lang="en-US">
                <a:latin typeface="Montserrat"/>
                <a:ea typeface="Montserrat"/>
                <a:cs typeface="Montserrat"/>
                <a:sym typeface="Montserrat"/>
              </a:rPr>
              <a:t>buzzer</a:t>
            </a:r>
            <a:r>
              <a:rPr lang="en-US">
                <a:latin typeface="Montserrat"/>
                <a:ea typeface="Montserrat"/>
                <a:cs typeface="Montserrat"/>
                <a:sym typeface="Montserrat"/>
              </a:rPr>
              <a:t> frequency or tone.</a:t>
            </a:r>
            <a:endParaRPr>
              <a:latin typeface="Montserrat"/>
              <a:ea typeface="Montserrat"/>
              <a:cs typeface="Montserrat"/>
              <a:sym typeface="Montserrat"/>
            </a:endParaRPr>
          </a:p>
        </p:txBody>
      </p:sp>
      <p:sp>
        <p:nvSpPr>
          <p:cNvPr id="156" name="Google Shape;156;g1332a7c83de_0_94"/>
          <p:cNvSpPr txBox="1"/>
          <p:nvPr/>
        </p:nvSpPr>
        <p:spPr>
          <a:xfrm>
            <a:off x="988925" y="2733775"/>
            <a:ext cx="7035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US">
                <a:latin typeface="Montserrat"/>
                <a:ea typeface="Montserrat"/>
                <a:cs typeface="Montserrat"/>
                <a:sym typeface="Montserrat"/>
              </a:rPr>
              <a:t>it is reading the water level on the LCD display.</a:t>
            </a:r>
            <a:endParaRPr>
              <a:latin typeface="Montserrat"/>
              <a:ea typeface="Montserrat"/>
              <a:cs typeface="Montserrat"/>
              <a:sym typeface="Montserrat"/>
            </a:endParaRPr>
          </a:p>
        </p:txBody>
      </p:sp>
      <p:sp>
        <p:nvSpPr>
          <p:cNvPr id="157" name="Google Shape;157;g1332a7c83de_0_94"/>
          <p:cNvSpPr txBox="1"/>
          <p:nvPr/>
        </p:nvSpPr>
        <p:spPr>
          <a:xfrm>
            <a:off x="988925" y="3316275"/>
            <a:ext cx="7035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US">
                <a:latin typeface="Montserrat"/>
                <a:ea typeface="Montserrat"/>
                <a:cs typeface="Montserrat"/>
                <a:sym typeface="Montserrat"/>
              </a:rPr>
              <a:t>After assembling all components, the prototype finally worked.</a:t>
            </a:r>
            <a:endParaRPr>
              <a:latin typeface="Montserrat"/>
              <a:ea typeface="Montserrat"/>
              <a:cs typeface="Montserrat"/>
              <a:sym typeface="Montserra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332a7c83de_0_107"/>
          <p:cNvSpPr txBox="1"/>
          <p:nvPr>
            <p:ph type="ctrTitle"/>
          </p:nvPr>
        </p:nvSpPr>
        <p:spPr>
          <a:xfrm>
            <a:off x="943025" y="789050"/>
            <a:ext cx="7604700" cy="3400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b="1" sz="6000">
              <a:latin typeface="Garamond"/>
              <a:ea typeface="Garamond"/>
              <a:cs typeface="Garamond"/>
              <a:sym typeface="Garamond"/>
            </a:endParaRPr>
          </a:p>
          <a:p>
            <a:pPr indent="0" lvl="0" marL="0" rtl="0" algn="ctr">
              <a:lnSpc>
                <a:spcPct val="100000"/>
              </a:lnSpc>
              <a:spcBef>
                <a:spcPts val="0"/>
              </a:spcBef>
              <a:spcAft>
                <a:spcPts val="0"/>
              </a:spcAft>
              <a:buSzPts val="5200"/>
              <a:buNone/>
            </a:pPr>
            <a:r>
              <a:rPr b="1" lang="en-US" sz="6000">
                <a:latin typeface="Garamond"/>
                <a:ea typeface="Garamond"/>
                <a:cs typeface="Garamond"/>
                <a:sym typeface="Garamond"/>
              </a:rPr>
              <a:t>Chapter 5</a:t>
            </a:r>
            <a:endParaRPr b="1" sz="6000">
              <a:latin typeface="Garamond"/>
              <a:ea typeface="Garamond"/>
              <a:cs typeface="Garamond"/>
              <a:sym typeface="Garamond"/>
            </a:endParaRPr>
          </a:p>
          <a:p>
            <a:pPr indent="0" lvl="0" marL="0" rtl="0" algn="ctr">
              <a:lnSpc>
                <a:spcPct val="100000"/>
              </a:lnSpc>
              <a:spcBef>
                <a:spcPts val="0"/>
              </a:spcBef>
              <a:spcAft>
                <a:spcPts val="0"/>
              </a:spcAft>
              <a:buSzPts val="5200"/>
              <a:buNone/>
            </a:pPr>
            <a:r>
              <a:t/>
            </a:r>
            <a:endParaRPr b="1" sz="4500">
              <a:latin typeface="Garamond"/>
              <a:ea typeface="Garamond"/>
              <a:cs typeface="Garamond"/>
              <a:sym typeface="Garamond"/>
            </a:endParaRPr>
          </a:p>
          <a:p>
            <a:pPr indent="-336550" lvl="0" marL="2733675" marR="0" rtl="0" algn="just">
              <a:lnSpc>
                <a:spcPct val="100000"/>
              </a:lnSpc>
              <a:spcBef>
                <a:spcPts val="0"/>
              </a:spcBef>
              <a:spcAft>
                <a:spcPts val="0"/>
              </a:spcAft>
              <a:buSzPts val="1700"/>
              <a:buFont typeface="Montserrat"/>
              <a:buAutoNum type="alphaLcPeriod"/>
            </a:pPr>
            <a:r>
              <a:rPr b="1" lang="en-US" sz="1700">
                <a:latin typeface="Montserrat"/>
                <a:ea typeface="Montserrat"/>
                <a:cs typeface="Montserrat"/>
                <a:sym typeface="Montserrat"/>
              </a:rPr>
              <a:t>Conclusion</a:t>
            </a:r>
            <a:endParaRPr b="1" sz="1700">
              <a:latin typeface="Montserrat"/>
              <a:ea typeface="Montserrat"/>
              <a:cs typeface="Montserrat"/>
              <a:sym typeface="Montserrat"/>
            </a:endParaRPr>
          </a:p>
          <a:p>
            <a:pPr indent="-336550" lvl="0" marL="2733675" marR="0" rtl="0" algn="just">
              <a:lnSpc>
                <a:spcPct val="100000"/>
              </a:lnSpc>
              <a:spcBef>
                <a:spcPts val="1180"/>
              </a:spcBef>
              <a:spcAft>
                <a:spcPts val="0"/>
              </a:spcAft>
              <a:buSzPts val="1700"/>
              <a:buFont typeface="Montserrat"/>
              <a:buAutoNum type="alphaLcPeriod"/>
            </a:pPr>
            <a:r>
              <a:rPr b="1" lang="en-US" sz="1700">
                <a:latin typeface="Montserrat"/>
                <a:ea typeface="Montserrat"/>
                <a:cs typeface="Montserrat"/>
                <a:sym typeface="Montserrat"/>
              </a:rPr>
              <a:t>Recommendation</a:t>
            </a:r>
            <a:endParaRPr b="1" sz="1700">
              <a:latin typeface="Montserrat"/>
              <a:ea typeface="Montserrat"/>
              <a:cs typeface="Montserrat"/>
              <a:sym typeface="Montserrat"/>
            </a:endParaRPr>
          </a:p>
          <a:p>
            <a:pPr indent="0" lvl="0" marL="2733675" marR="0" rtl="0" algn="just">
              <a:lnSpc>
                <a:spcPct val="100000"/>
              </a:lnSpc>
              <a:spcBef>
                <a:spcPts val="1180"/>
              </a:spcBef>
              <a:spcAft>
                <a:spcPts val="1180"/>
              </a:spcAft>
              <a:buNone/>
            </a:pPr>
            <a:r>
              <a:t/>
            </a:r>
            <a:endParaRPr b="1" sz="4500">
              <a:latin typeface="Montserrat"/>
              <a:ea typeface="Montserrat"/>
              <a:cs typeface="Montserrat"/>
              <a:sym typeface="Montserra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332a7c83de_0_111"/>
          <p:cNvSpPr txBox="1"/>
          <p:nvPr>
            <p:ph type="title"/>
          </p:nvPr>
        </p:nvSpPr>
        <p:spPr>
          <a:xfrm>
            <a:off x="3173477" y="598850"/>
            <a:ext cx="2088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Conclusion</a:t>
            </a:r>
            <a:endParaRPr/>
          </a:p>
        </p:txBody>
      </p:sp>
      <p:sp>
        <p:nvSpPr>
          <p:cNvPr id="168" name="Google Shape;168;g1332a7c83de_0_111"/>
          <p:cNvSpPr txBox="1"/>
          <p:nvPr/>
        </p:nvSpPr>
        <p:spPr>
          <a:xfrm>
            <a:off x="757725" y="1311400"/>
            <a:ext cx="7878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US">
                <a:latin typeface="Montserrat"/>
                <a:ea typeface="Montserrat"/>
                <a:cs typeface="Montserrat"/>
                <a:sym typeface="Montserrat"/>
              </a:rPr>
              <a:t>In terms of functional testing of the prototype, it was found to be completely functional and capable of meeting the objectives of the study.</a:t>
            </a:r>
            <a:endParaRPr>
              <a:latin typeface="Montserrat"/>
              <a:ea typeface="Montserrat"/>
              <a:cs typeface="Montserrat"/>
              <a:sym typeface="Montserrat"/>
            </a:endParaRPr>
          </a:p>
        </p:txBody>
      </p:sp>
      <p:sp>
        <p:nvSpPr>
          <p:cNvPr id="169" name="Google Shape;169;g1332a7c83de_0_111"/>
          <p:cNvSpPr txBox="1"/>
          <p:nvPr>
            <p:ph type="title"/>
          </p:nvPr>
        </p:nvSpPr>
        <p:spPr>
          <a:xfrm>
            <a:off x="2732750" y="1989650"/>
            <a:ext cx="3459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Recommendations</a:t>
            </a:r>
            <a:endParaRPr/>
          </a:p>
        </p:txBody>
      </p:sp>
      <p:sp>
        <p:nvSpPr>
          <p:cNvPr id="170" name="Google Shape;170;g1332a7c83de_0_111"/>
          <p:cNvSpPr txBox="1"/>
          <p:nvPr/>
        </p:nvSpPr>
        <p:spPr>
          <a:xfrm>
            <a:off x="757725" y="2595375"/>
            <a:ext cx="8224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US">
                <a:latin typeface="Montserrat"/>
                <a:ea typeface="Montserrat"/>
                <a:cs typeface="Montserrat"/>
                <a:sym typeface="Montserrat"/>
              </a:rPr>
              <a:t>Adding more than one ultrasonic sensor will increase the accuracy of the results.</a:t>
            </a:r>
            <a:endParaRPr>
              <a:latin typeface="Montserrat"/>
              <a:ea typeface="Montserrat"/>
              <a:cs typeface="Montserrat"/>
              <a:sym typeface="Montserrat"/>
            </a:endParaRPr>
          </a:p>
        </p:txBody>
      </p:sp>
      <p:sp>
        <p:nvSpPr>
          <p:cNvPr id="171" name="Google Shape;171;g1332a7c83de_0_111"/>
          <p:cNvSpPr txBox="1"/>
          <p:nvPr/>
        </p:nvSpPr>
        <p:spPr>
          <a:xfrm>
            <a:off x="757725" y="3028600"/>
            <a:ext cx="8224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US">
                <a:latin typeface="Montserrat"/>
                <a:ea typeface="Montserrat"/>
                <a:cs typeface="Montserrat"/>
                <a:sym typeface="Montserrat"/>
              </a:rPr>
              <a:t>Internet of things or SMS, similar to the NDRRMC emergency alerts messages.</a:t>
            </a:r>
            <a:endParaRPr>
              <a:latin typeface="Montserrat"/>
              <a:ea typeface="Montserrat"/>
              <a:cs typeface="Montserrat"/>
              <a:sym typeface="Montserrat"/>
            </a:endParaRPr>
          </a:p>
        </p:txBody>
      </p:sp>
      <p:sp>
        <p:nvSpPr>
          <p:cNvPr id="172" name="Google Shape;172;g1332a7c83de_0_111"/>
          <p:cNvSpPr txBox="1"/>
          <p:nvPr/>
        </p:nvSpPr>
        <p:spPr>
          <a:xfrm>
            <a:off x="757725" y="3519500"/>
            <a:ext cx="8224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US">
                <a:latin typeface="Montserrat"/>
                <a:ea typeface="Montserrat"/>
                <a:cs typeface="Montserrat"/>
                <a:sym typeface="Montserrat"/>
              </a:rPr>
              <a:t>Considering different types of distance sensor (e.g TOF).</a:t>
            </a:r>
            <a:endParaRPr>
              <a:latin typeface="Montserrat"/>
              <a:ea typeface="Montserrat"/>
              <a:cs typeface="Montserrat"/>
              <a:sym typeface="Montserrat"/>
            </a:endParaRPr>
          </a:p>
        </p:txBody>
      </p:sp>
      <p:sp>
        <p:nvSpPr>
          <p:cNvPr id="173" name="Google Shape;173;g1332a7c83de_0_111"/>
          <p:cNvSpPr txBox="1"/>
          <p:nvPr/>
        </p:nvSpPr>
        <p:spPr>
          <a:xfrm>
            <a:off x="757725" y="3969125"/>
            <a:ext cx="8224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US">
                <a:latin typeface="Montserrat"/>
                <a:ea typeface="Montserrat"/>
                <a:cs typeface="Montserrat"/>
                <a:sym typeface="Montserrat"/>
              </a:rPr>
              <a:t>Consider a design in which no objects will block the ultrasonic sensor.</a:t>
            </a:r>
            <a:endParaRPr>
              <a:latin typeface="Montserrat"/>
              <a:ea typeface="Montserrat"/>
              <a:cs typeface="Montserrat"/>
              <a:sym typeface="Montserra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type="ctrTitle"/>
          </p:nvPr>
        </p:nvSpPr>
        <p:spPr>
          <a:xfrm>
            <a:off x="1112571" y="519150"/>
            <a:ext cx="70641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US" sz="4400"/>
              <a:t>That would be all thanks</a:t>
            </a:r>
            <a:endParaRPr b="1" sz="4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g1332a7c83de_0_51"/>
          <p:cNvSpPr txBox="1"/>
          <p:nvPr>
            <p:ph type="ctrTitle"/>
          </p:nvPr>
        </p:nvSpPr>
        <p:spPr>
          <a:xfrm>
            <a:off x="579775" y="1280975"/>
            <a:ext cx="7604700" cy="3400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US" sz="6000">
                <a:latin typeface="Garamond"/>
                <a:ea typeface="Garamond"/>
                <a:cs typeface="Garamond"/>
                <a:sym typeface="Garamond"/>
              </a:rPr>
              <a:t>Chapter 1</a:t>
            </a:r>
            <a:endParaRPr b="1" sz="6000">
              <a:latin typeface="Garamond"/>
              <a:ea typeface="Garamond"/>
              <a:cs typeface="Garamond"/>
              <a:sym typeface="Garamond"/>
            </a:endParaRPr>
          </a:p>
          <a:p>
            <a:pPr indent="0" lvl="0" marL="0" rtl="0" algn="ctr">
              <a:lnSpc>
                <a:spcPct val="100000"/>
              </a:lnSpc>
              <a:spcBef>
                <a:spcPts val="0"/>
              </a:spcBef>
              <a:spcAft>
                <a:spcPts val="0"/>
              </a:spcAft>
              <a:buSzPts val="5200"/>
              <a:buNone/>
            </a:pPr>
            <a:r>
              <a:t/>
            </a:r>
            <a:endParaRPr b="1" sz="4500">
              <a:latin typeface="Garamond"/>
              <a:ea typeface="Garamond"/>
              <a:cs typeface="Garamond"/>
              <a:sym typeface="Garamond"/>
            </a:endParaRPr>
          </a:p>
          <a:p>
            <a:pPr indent="-336550" lvl="0" marL="2733675" marR="0" rtl="0" algn="just">
              <a:lnSpc>
                <a:spcPct val="100000"/>
              </a:lnSpc>
              <a:spcBef>
                <a:spcPts val="0"/>
              </a:spcBef>
              <a:spcAft>
                <a:spcPts val="0"/>
              </a:spcAft>
              <a:buSzPts val="1700"/>
              <a:buFont typeface="Montserrat"/>
              <a:buAutoNum type="alphaLcPeriod"/>
            </a:pPr>
            <a:r>
              <a:rPr b="1" lang="en-US" sz="1700">
                <a:latin typeface="Montserrat"/>
                <a:ea typeface="Montserrat"/>
                <a:cs typeface="Montserrat"/>
                <a:sym typeface="Montserrat"/>
              </a:rPr>
              <a:t>Introduction </a:t>
            </a:r>
            <a:endParaRPr b="1" sz="1700">
              <a:latin typeface="Montserrat"/>
              <a:ea typeface="Montserrat"/>
              <a:cs typeface="Montserrat"/>
              <a:sym typeface="Montserrat"/>
            </a:endParaRPr>
          </a:p>
          <a:p>
            <a:pPr indent="0" lvl="0" marL="2733675" marR="0" rtl="0" algn="just">
              <a:lnSpc>
                <a:spcPct val="100000"/>
              </a:lnSpc>
              <a:spcBef>
                <a:spcPts val="385"/>
              </a:spcBef>
              <a:spcAft>
                <a:spcPts val="0"/>
              </a:spcAft>
              <a:buNone/>
            </a:pPr>
            <a:r>
              <a:t/>
            </a:r>
            <a:endParaRPr b="1" sz="1700">
              <a:latin typeface="Montserrat"/>
              <a:ea typeface="Montserrat"/>
              <a:cs typeface="Montserrat"/>
              <a:sym typeface="Montserrat"/>
            </a:endParaRPr>
          </a:p>
          <a:p>
            <a:pPr indent="-336550" lvl="0" marL="2733675" marR="0" rtl="0" algn="just">
              <a:lnSpc>
                <a:spcPct val="100000"/>
              </a:lnSpc>
              <a:spcBef>
                <a:spcPts val="385"/>
              </a:spcBef>
              <a:spcAft>
                <a:spcPts val="0"/>
              </a:spcAft>
              <a:buSzPts val="1700"/>
              <a:buFont typeface="Montserrat"/>
              <a:buAutoNum type="alphaLcPeriod"/>
            </a:pPr>
            <a:r>
              <a:rPr b="1" lang="en-US" sz="1700">
                <a:latin typeface="Montserrat"/>
                <a:ea typeface="Montserrat"/>
                <a:cs typeface="Montserrat"/>
                <a:sym typeface="Montserrat"/>
              </a:rPr>
              <a:t>Statement of the Problem </a:t>
            </a:r>
            <a:endParaRPr b="1" sz="1700">
              <a:latin typeface="Montserrat"/>
              <a:ea typeface="Montserrat"/>
              <a:cs typeface="Montserrat"/>
              <a:sym typeface="Montserrat"/>
            </a:endParaRPr>
          </a:p>
          <a:p>
            <a:pPr indent="0" lvl="0" marL="2733675" marR="0" rtl="0" algn="just">
              <a:lnSpc>
                <a:spcPct val="100000"/>
              </a:lnSpc>
              <a:spcBef>
                <a:spcPts val="380"/>
              </a:spcBef>
              <a:spcAft>
                <a:spcPts val="0"/>
              </a:spcAft>
              <a:buNone/>
            </a:pPr>
            <a:r>
              <a:t/>
            </a:r>
            <a:endParaRPr b="1" sz="1700">
              <a:latin typeface="Montserrat"/>
              <a:ea typeface="Montserrat"/>
              <a:cs typeface="Montserrat"/>
              <a:sym typeface="Montserrat"/>
            </a:endParaRPr>
          </a:p>
          <a:p>
            <a:pPr indent="-336550" lvl="0" marL="2733675" marR="0" rtl="0" algn="just">
              <a:lnSpc>
                <a:spcPct val="100000"/>
              </a:lnSpc>
              <a:spcBef>
                <a:spcPts val="380"/>
              </a:spcBef>
              <a:spcAft>
                <a:spcPts val="0"/>
              </a:spcAft>
              <a:buSzPts val="1700"/>
              <a:buFont typeface="Montserrat"/>
              <a:buAutoNum type="alphaLcPeriod"/>
            </a:pPr>
            <a:r>
              <a:rPr b="1" lang="en-US" sz="1700">
                <a:latin typeface="Montserrat"/>
                <a:ea typeface="Montserrat"/>
                <a:cs typeface="Montserrat"/>
                <a:sym typeface="Montserrat"/>
              </a:rPr>
              <a:t>Objective of the Study </a:t>
            </a:r>
            <a:endParaRPr b="1" sz="1700">
              <a:latin typeface="Montserrat"/>
              <a:ea typeface="Montserrat"/>
              <a:cs typeface="Montserrat"/>
              <a:sym typeface="Montserrat"/>
            </a:endParaRPr>
          </a:p>
          <a:p>
            <a:pPr indent="0" lvl="0" marL="2733675" marR="0" rtl="0" algn="just">
              <a:lnSpc>
                <a:spcPct val="100000"/>
              </a:lnSpc>
              <a:spcBef>
                <a:spcPts val="395"/>
              </a:spcBef>
              <a:spcAft>
                <a:spcPts val="0"/>
              </a:spcAft>
              <a:buNone/>
            </a:pPr>
            <a:r>
              <a:t/>
            </a:r>
            <a:endParaRPr b="1" sz="1700">
              <a:latin typeface="Montserrat"/>
              <a:ea typeface="Montserrat"/>
              <a:cs typeface="Montserrat"/>
              <a:sym typeface="Montserrat"/>
            </a:endParaRPr>
          </a:p>
          <a:p>
            <a:pPr indent="-336550" lvl="0" marL="2733675" marR="0" rtl="0" algn="just">
              <a:lnSpc>
                <a:spcPct val="100000"/>
              </a:lnSpc>
              <a:spcBef>
                <a:spcPts val="395"/>
              </a:spcBef>
              <a:spcAft>
                <a:spcPts val="0"/>
              </a:spcAft>
              <a:buSzPts val="1700"/>
              <a:buFont typeface="Montserrat"/>
              <a:buAutoNum type="alphaLcPeriod"/>
            </a:pPr>
            <a:r>
              <a:rPr b="1" lang="en-US" sz="1700">
                <a:latin typeface="Montserrat"/>
                <a:ea typeface="Montserrat"/>
                <a:cs typeface="Montserrat"/>
                <a:sym typeface="Montserrat"/>
              </a:rPr>
              <a:t>Scope and Limitation of the Study</a:t>
            </a:r>
            <a:endParaRPr b="1" sz="1700">
              <a:latin typeface="Montserrat"/>
              <a:ea typeface="Montserrat"/>
              <a:cs typeface="Montserrat"/>
              <a:sym typeface="Montserrat"/>
            </a:endParaRPr>
          </a:p>
          <a:p>
            <a:pPr indent="0" lvl="0" marL="2733675" marR="0" rtl="0" algn="just">
              <a:lnSpc>
                <a:spcPct val="100000"/>
              </a:lnSpc>
              <a:spcBef>
                <a:spcPts val="380"/>
              </a:spcBef>
              <a:spcAft>
                <a:spcPts val="0"/>
              </a:spcAft>
              <a:buNone/>
            </a:pPr>
            <a:r>
              <a:rPr b="1" lang="en-US" sz="1700">
                <a:latin typeface="Montserrat"/>
                <a:ea typeface="Montserrat"/>
                <a:cs typeface="Montserrat"/>
                <a:sym typeface="Montserrat"/>
              </a:rPr>
              <a:t> </a:t>
            </a:r>
            <a:endParaRPr b="1" sz="1600">
              <a:latin typeface="Montserrat"/>
              <a:ea typeface="Montserrat"/>
              <a:cs typeface="Montserrat"/>
              <a:sym typeface="Montserrat"/>
            </a:endParaRPr>
          </a:p>
          <a:p>
            <a:pPr indent="-336550" lvl="0" marL="2733675" marR="0" rtl="0" algn="just">
              <a:lnSpc>
                <a:spcPct val="100000"/>
              </a:lnSpc>
              <a:spcBef>
                <a:spcPts val="380"/>
              </a:spcBef>
              <a:spcAft>
                <a:spcPts val="1180"/>
              </a:spcAft>
              <a:buSzPts val="1700"/>
              <a:buFont typeface="Montserrat"/>
              <a:buAutoNum type="alphaLcPeriod"/>
            </a:pPr>
            <a:r>
              <a:rPr b="1" lang="en-US" sz="1700">
                <a:latin typeface="Montserrat"/>
                <a:ea typeface="Montserrat"/>
                <a:cs typeface="Montserrat"/>
                <a:sym typeface="Montserrat"/>
              </a:rPr>
              <a:t>Significance of the Study </a:t>
            </a:r>
            <a:endParaRPr b="1" sz="4500">
              <a:latin typeface="Montserrat"/>
              <a:ea typeface="Montserrat"/>
              <a:cs typeface="Montserrat"/>
              <a:sym typeface="Montserra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pic>
        <p:nvPicPr>
          <p:cNvPr id="49" name="Google Shape;49;p2"/>
          <p:cNvPicPr preferRelativeResize="0"/>
          <p:nvPr/>
        </p:nvPicPr>
        <p:blipFill>
          <a:blip r:embed="rId3">
            <a:alphaModFix/>
          </a:blip>
          <a:stretch>
            <a:fillRect/>
          </a:stretch>
        </p:blipFill>
        <p:spPr>
          <a:xfrm>
            <a:off x="4368405" y="611787"/>
            <a:ext cx="3475207" cy="1973075"/>
          </a:xfrm>
          <a:prstGeom prst="rect">
            <a:avLst/>
          </a:prstGeom>
          <a:noFill/>
          <a:ln>
            <a:noFill/>
          </a:ln>
        </p:spPr>
      </p:pic>
      <p:pic>
        <p:nvPicPr>
          <p:cNvPr id="50" name="Google Shape;50;p2"/>
          <p:cNvPicPr preferRelativeResize="0"/>
          <p:nvPr/>
        </p:nvPicPr>
        <p:blipFill>
          <a:blip r:embed="rId4">
            <a:alphaModFix/>
          </a:blip>
          <a:stretch>
            <a:fillRect/>
          </a:stretch>
        </p:blipFill>
        <p:spPr>
          <a:xfrm>
            <a:off x="4415837" y="667349"/>
            <a:ext cx="3380325" cy="1861926"/>
          </a:xfrm>
          <a:prstGeom prst="rect">
            <a:avLst/>
          </a:prstGeom>
          <a:noFill/>
          <a:ln>
            <a:noFill/>
          </a:ln>
          <a:effectLst>
            <a:outerShdw blurRad="57150" rotWithShape="0" algn="bl" dir="5400000" dist="19050">
              <a:srgbClr val="000000">
                <a:alpha val="50000"/>
              </a:srgbClr>
            </a:outerShdw>
          </a:effectLst>
        </p:spPr>
      </p:pic>
      <p:sp>
        <p:nvSpPr>
          <p:cNvPr id="51" name="Google Shape;51;p2"/>
          <p:cNvSpPr txBox="1"/>
          <p:nvPr/>
        </p:nvSpPr>
        <p:spPr>
          <a:xfrm>
            <a:off x="198150" y="1217500"/>
            <a:ext cx="3872100" cy="831300"/>
          </a:xfrm>
          <a:prstGeom prst="rect">
            <a:avLst/>
          </a:prstGeom>
          <a:noFill/>
          <a:ln>
            <a:noFill/>
          </a:ln>
        </p:spPr>
        <p:txBody>
          <a:bodyPr anchorCtr="0" anchor="t" bIns="91425" lIns="91425" spcFirstLastPara="1" rIns="91425" wrap="square" tIns="91425">
            <a:spAutoFit/>
          </a:bodyPr>
          <a:lstStyle/>
          <a:p>
            <a:pPr indent="457200" lvl="0" marL="457200" marR="0" rtl="0" algn="just">
              <a:lnSpc>
                <a:spcPct val="100000"/>
              </a:lnSpc>
              <a:spcBef>
                <a:spcPts val="0"/>
              </a:spcBef>
              <a:spcAft>
                <a:spcPts val="385"/>
              </a:spcAft>
              <a:buNone/>
            </a:pPr>
            <a:r>
              <a:rPr lang="en-US">
                <a:solidFill>
                  <a:schemeClr val="dk1"/>
                </a:solidFill>
                <a:latin typeface="Montserrat"/>
                <a:ea typeface="Montserrat"/>
                <a:cs typeface="Montserrat"/>
                <a:sym typeface="Montserrat"/>
              </a:rPr>
              <a:t>Each year, the Philippines is hit by an average of 20 storms and typhoons.</a:t>
            </a:r>
            <a:endParaRPr>
              <a:latin typeface="Montserrat"/>
              <a:ea typeface="Montserrat"/>
              <a:cs typeface="Montserrat"/>
              <a:sym typeface="Montserrat"/>
            </a:endParaRPr>
          </a:p>
        </p:txBody>
      </p:sp>
      <p:pic>
        <p:nvPicPr>
          <p:cNvPr id="52" name="Google Shape;52;p2"/>
          <p:cNvPicPr preferRelativeResize="0"/>
          <p:nvPr/>
        </p:nvPicPr>
        <p:blipFill>
          <a:blip r:embed="rId3">
            <a:alphaModFix/>
          </a:blip>
          <a:stretch>
            <a:fillRect/>
          </a:stretch>
        </p:blipFill>
        <p:spPr>
          <a:xfrm>
            <a:off x="4392113" y="2692274"/>
            <a:ext cx="3427750" cy="1946135"/>
          </a:xfrm>
          <a:prstGeom prst="rect">
            <a:avLst/>
          </a:prstGeom>
          <a:noFill/>
          <a:ln>
            <a:noFill/>
          </a:ln>
        </p:spPr>
      </p:pic>
      <p:pic>
        <p:nvPicPr>
          <p:cNvPr id="53" name="Google Shape;53;p2"/>
          <p:cNvPicPr preferRelativeResize="0"/>
          <p:nvPr/>
        </p:nvPicPr>
        <p:blipFill>
          <a:blip r:embed="rId5">
            <a:alphaModFix/>
          </a:blip>
          <a:stretch>
            <a:fillRect/>
          </a:stretch>
        </p:blipFill>
        <p:spPr>
          <a:xfrm>
            <a:off x="4458350" y="2757038"/>
            <a:ext cx="3295300" cy="1816600"/>
          </a:xfrm>
          <a:prstGeom prst="rect">
            <a:avLst/>
          </a:prstGeom>
          <a:noFill/>
          <a:ln>
            <a:noFill/>
          </a:ln>
        </p:spPr>
      </p:pic>
      <p:sp>
        <p:nvSpPr>
          <p:cNvPr id="54" name="Google Shape;54;p2"/>
          <p:cNvSpPr txBox="1"/>
          <p:nvPr/>
        </p:nvSpPr>
        <p:spPr>
          <a:xfrm>
            <a:off x="198150" y="2855925"/>
            <a:ext cx="3872100" cy="1046700"/>
          </a:xfrm>
          <a:prstGeom prst="rect">
            <a:avLst/>
          </a:prstGeom>
          <a:noFill/>
          <a:ln>
            <a:noFill/>
          </a:ln>
        </p:spPr>
        <p:txBody>
          <a:bodyPr anchorCtr="0" anchor="t" bIns="91425" lIns="91425" spcFirstLastPara="1" rIns="91425" wrap="square" tIns="91425">
            <a:spAutoFit/>
          </a:bodyPr>
          <a:lstStyle/>
          <a:p>
            <a:pPr indent="457200" lvl="0" marL="457200" marR="0" rtl="0" algn="just">
              <a:lnSpc>
                <a:spcPct val="100000"/>
              </a:lnSpc>
              <a:spcBef>
                <a:spcPts val="0"/>
              </a:spcBef>
              <a:spcAft>
                <a:spcPts val="385"/>
              </a:spcAft>
              <a:buNone/>
            </a:pPr>
            <a:r>
              <a:rPr lang="en-US">
                <a:solidFill>
                  <a:schemeClr val="dk1"/>
                </a:solidFill>
                <a:latin typeface="Montserrat"/>
                <a:ea typeface="Montserrat"/>
                <a:cs typeface="Montserrat"/>
                <a:sym typeface="Montserrat"/>
              </a:rPr>
              <a:t>The creation of dikes is one of the operations done that help prevent floods and control the flow of water.</a:t>
            </a:r>
            <a:endParaRPr>
              <a:latin typeface="Montserrat"/>
              <a:ea typeface="Montserrat"/>
              <a:cs typeface="Montserrat"/>
              <a:sym typeface="Montserrat"/>
            </a:endParaRPr>
          </a:p>
        </p:txBody>
      </p:sp>
      <p:sp>
        <p:nvSpPr>
          <p:cNvPr id="55" name="Google Shape;55;p2"/>
          <p:cNvSpPr txBox="1"/>
          <p:nvPr>
            <p:ph type="title"/>
          </p:nvPr>
        </p:nvSpPr>
        <p:spPr>
          <a:xfrm>
            <a:off x="390267" y="345058"/>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Introduction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type="title"/>
          </p:nvPr>
        </p:nvSpPr>
        <p:spPr>
          <a:xfrm>
            <a:off x="844367" y="2544383"/>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Objectives</a:t>
            </a:r>
            <a:endParaRPr/>
          </a:p>
        </p:txBody>
      </p:sp>
      <p:sp>
        <p:nvSpPr>
          <p:cNvPr id="61" name="Google Shape;61;p3"/>
          <p:cNvSpPr txBox="1"/>
          <p:nvPr/>
        </p:nvSpPr>
        <p:spPr>
          <a:xfrm>
            <a:off x="915820" y="1231525"/>
            <a:ext cx="6159600" cy="554100"/>
          </a:xfrm>
          <a:prstGeom prst="rect">
            <a:avLst/>
          </a:prstGeom>
          <a:noFill/>
          <a:ln>
            <a:noFill/>
          </a:ln>
        </p:spPr>
        <p:txBody>
          <a:bodyPr anchorCtr="0" anchor="t" bIns="45700" lIns="91425" spcFirstLastPara="1" rIns="91425" wrap="square" tIns="45700">
            <a:spAutoFit/>
          </a:bodyPr>
          <a:lstStyle/>
          <a:p>
            <a:pPr indent="-317500" lvl="0" marL="457200" marR="0" rtl="0" algn="just">
              <a:lnSpc>
                <a:spcPct val="100000"/>
              </a:lnSpc>
              <a:spcBef>
                <a:spcPts val="0"/>
              </a:spcBef>
              <a:spcAft>
                <a:spcPts val="0"/>
              </a:spcAft>
              <a:buClr>
                <a:srgbClr val="000000"/>
              </a:buClr>
              <a:buSzPts val="1400"/>
              <a:buFont typeface="Montserrat"/>
              <a:buChar char="●"/>
            </a:pPr>
            <a:r>
              <a:rPr lang="en-US">
                <a:latin typeface="Montserrat"/>
                <a:ea typeface="Montserrat"/>
                <a:cs typeface="Montserrat"/>
                <a:sym typeface="Montserrat"/>
              </a:rPr>
              <a:t>Possibility of overflowing in dike is a source of concern.</a:t>
            </a:r>
            <a:endParaRPr b="0" i="0" sz="1400" u="none" cap="none" strike="noStrike">
              <a:solidFill>
                <a:srgbClr val="000000"/>
              </a:solidFill>
              <a:latin typeface="Montserrat"/>
              <a:ea typeface="Montserrat"/>
              <a:cs typeface="Montserrat"/>
              <a:sym typeface="Montserrat"/>
            </a:endParaRPr>
          </a:p>
          <a:p>
            <a:pPr indent="0" lvl="0" marL="914400" marR="0" rtl="0" algn="just">
              <a:lnSpc>
                <a:spcPct val="100000"/>
              </a:lnSpc>
              <a:spcBef>
                <a:spcPts val="0"/>
              </a:spcBef>
              <a:spcAft>
                <a:spcPts val="0"/>
              </a:spcAft>
              <a:buNone/>
            </a:pPr>
            <a:r>
              <a:t/>
            </a:r>
            <a:endParaRPr b="0" i="0" sz="1600" u="none" cap="none" strike="noStrike">
              <a:solidFill>
                <a:srgbClr val="000000"/>
              </a:solidFill>
              <a:latin typeface="Montserrat"/>
              <a:ea typeface="Montserrat"/>
              <a:cs typeface="Montserrat"/>
              <a:sym typeface="Montserrat"/>
            </a:endParaRPr>
          </a:p>
        </p:txBody>
      </p:sp>
      <p:sp>
        <p:nvSpPr>
          <p:cNvPr id="62" name="Google Shape;62;p3"/>
          <p:cNvSpPr txBox="1"/>
          <p:nvPr/>
        </p:nvSpPr>
        <p:spPr>
          <a:xfrm>
            <a:off x="915825" y="1835138"/>
            <a:ext cx="7076100" cy="769500"/>
          </a:xfrm>
          <a:prstGeom prst="rect">
            <a:avLst/>
          </a:prstGeom>
          <a:noFill/>
          <a:ln>
            <a:noFill/>
          </a:ln>
        </p:spPr>
        <p:txBody>
          <a:bodyPr anchorCtr="0" anchor="t" bIns="45700" lIns="91425" spcFirstLastPara="1" rIns="91425" wrap="square" tIns="45700">
            <a:spAutoFit/>
          </a:bodyPr>
          <a:lstStyle/>
          <a:p>
            <a:pPr indent="-317500" lvl="0" marL="457200" marR="0" rtl="0" algn="just">
              <a:lnSpc>
                <a:spcPct val="100000"/>
              </a:lnSpc>
              <a:spcBef>
                <a:spcPts val="0"/>
              </a:spcBef>
              <a:spcAft>
                <a:spcPts val="0"/>
              </a:spcAft>
              <a:buClr>
                <a:srgbClr val="000000"/>
              </a:buClr>
              <a:buSzPts val="1400"/>
              <a:buFont typeface="Montserrat"/>
              <a:buChar char="●"/>
            </a:pPr>
            <a:r>
              <a:rPr lang="en-US">
                <a:latin typeface="Montserrat"/>
                <a:ea typeface="Montserrat"/>
                <a:cs typeface="Montserrat"/>
                <a:sym typeface="Montserrat"/>
              </a:rPr>
              <a:t>Residents living near the river visits the dike on regular basis to check the water level of the river</a:t>
            </a:r>
            <a:endParaRPr b="0" i="0" sz="1400" u="none" cap="none" strike="noStrike">
              <a:solidFill>
                <a:srgbClr val="000000"/>
              </a:solidFill>
              <a:latin typeface="Montserrat"/>
              <a:ea typeface="Montserrat"/>
              <a:cs typeface="Montserrat"/>
              <a:sym typeface="Montserrat"/>
            </a:endParaRPr>
          </a:p>
          <a:p>
            <a:pPr indent="0" lvl="0" marL="914400" marR="0" rtl="0" algn="just">
              <a:lnSpc>
                <a:spcPct val="100000"/>
              </a:lnSpc>
              <a:spcBef>
                <a:spcPts val="0"/>
              </a:spcBef>
              <a:spcAft>
                <a:spcPts val="0"/>
              </a:spcAft>
              <a:buNone/>
            </a:pPr>
            <a:r>
              <a:t/>
            </a:r>
            <a:endParaRPr b="0" i="0" sz="1600" u="none" cap="none" strike="noStrike">
              <a:solidFill>
                <a:srgbClr val="000000"/>
              </a:solidFill>
              <a:latin typeface="Montserrat"/>
              <a:ea typeface="Montserrat"/>
              <a:cs typeface="Montserrat"/>
              <a:sym typeface="Montserrat"/>
            </a:endParaRPr>
          </a:p>
        </p:txBody>
      </p:sp>
      <p:sp>
        <p:nvSpPr>
          <p:cNvPr id="63" name="Google Shape;63;p3"/>
          <p:cNvSpPr txBox="1"/>
          <p:nvPr>
            <p:ph type="title"/>
          </p:nvPr>
        </p:nvSpPr>
        <p:spPr>
          <a:xfrm>
            <a:off x="798617" y="431433"/>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Statement of the problem</a:t>
            </a:r>
            <a:endParaRPr/>
          </a:p>
        </p:txBody>
      </p:sp>
      <p:sp>
        <p:nvSpPr>
          <p:cNvPr id="64" name="Google Shape;64;p3"/>
          <p:cNvSpPr txBox="1"/>
          <p:nvPr/>
        </p:nvSpPr>
        <p:spPr>
          <a:xfrm>
            <a:off x="959850" y="3336600"/>
            <a:ext cx="72243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US">
                <a:latin typeface="Montserrat"/>
                <a:ea typeface="Montserrat"/>
                <a:cs typeface="Montserrat"/>
                <a:sym typeface="Montserrat"/>
              </a:rPr>
              <a:t>O</a:t>
            </a:r>
            <a:r>
              <a:rPr lang="en-US">
                <a:latin typeface="Montserrat"/>
                <a:ea typeface="Montserrat"/>
                <a:cs typeface="Montserrat"/>
                <a:sym typeface="Montserrat"/>
              </a:rPr>
              <a:t>ur goal is to have a monitoring system that will indicate the water level of the river.</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1332a7c83de_0_11"/>
          <p:cNvSpPr txBox="1"/>
          <p:nvPr>
            <p:ph type="title"/>
          </p:nvPr>
        </p:nvSpPr>
        <p:spPr>
          <a:xfrm>
            <a:off x="2322167" y="452408"/>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Scope and Limitation</a:t>
            </a:r>
            <a:endParaRPr/>
          </a:p>
        </p:txBody>
      </p:sp>
      <p:sp>
        <p:nvSpPr>
          <p:cNvPr id="70" name="Google Shape;70;g1332a7c83de_0_11"/>
          <p:cNvSpPr txBox="1"/>
          <p:nvPr/>
        </p:nvSpPr>
        <p:spPr>
          <a:xfrm>
            <a:off x="915825" y="1300525"/>
            <a:ext cx="7670400" cy="769500"/>
          </a:xfrm>
          <a:prstGeom prst="rect">
            <a:avLst/>
          </a:prstGeom>
          <a:noFill/>
          <a:ln>
            <a:noFill/>
          </a:ln>
        </p:spPr>
        <p:txBody>
          <a:bodyPr anchorCtr="0" anchor="t" bIns="45700" lIns="91425" spcFirstLastPara="1" rIns="91425" wrap="square" tIns="45700">
            <a:spAutoFit/>
          </a:bodyPr>
          <a:lstStyle/>
          <a:p>
            <a:pPr indent="-317500" lvl="0" marL="457200" marR="0" rtl="0" algn="just">
              <a:lnSpc>
                <a:spcPct val="100000"/>
              </a:lnSpc>
              <a:spcBef>
                <a:spcPts val="0"/>
              </a:spcBef>
              <a:spcAft>
                <a:spcPts val="0"/>
              </a:spcAft>
              <a:buClr>
                <a:srgbClr val="000000"/>
              </a:buClr>
              <a:buSzPts val="1400"/>
              <a:buFont typeface="Montserrat"/>
              <a:buChar char="●"/>
            </a:pPr>
            <a:r>
              <a:rPr lang="en-US">
                <a:latin typeface="Montserrat"/>
                <a:ea typeface="Montserrat"/>
                <a:cs typeface="Montserrat"/>
                <a:sym typeface="Montserrat"/>
              </a:rPr>
              <a:t>The project focuses solely on water level monitoring utilizing an ultrasonic sensor and an LCD display to show the current level.</a:t>
            </a:r>
            <a:endParaRPr b="0" i="0" sz="1400" u="none" cap="none" strike="noStrike">
              <a:solidFill>
                <a:srgbClr val="000000"/>
              </a:solidFill>
              <a:latin typeface="Montserrat"/>
              <a:ea typeface="Montserrat"/>
              <a:cs typeface="Montserrat"/>
              <a:sym typeface="Montserrat"/>
            </a:endParaRPr>
          </a:p>
          <a:p>
            <a:pPr indent="0" lvl="0" marL="914400" marR="0" rtl="0" algn="just">
              <a:lnSpc>
                <a:spcPct val="100000"/>
              </a:lnSpc>
              <a:spcBef>
                <a:spcPts val="0"/>
              </a:spcBef>
              <a:spcAft>
                <a:spcPts val="0"/>
              </a:spcAft>
              <a:buNone/>
            </a:pPr>
            <a:r>
              <a:t/>
            </a:r>
            <a:endParaRPr b="0" i="0" sz="1600" u="none" cap="none" strike="noStrike">
              <a:solidFill>
                <a:srgbClr val="000000"/>
              </a:solidFill>
              <a:latin typeface="Montserrat"/>
              <a:ea typeface="Montserrat"/>
              <a:cs typeface="Montserrat"/>
              <a:sym typeface="Montserrat"/>
            </a:endParaRPr>
          </a:p>
        </p:txBody>
      </p:sp>
      <p:sp>
        <p:nvSpPr>
          <p:cNvPr id="71" name="Google Shape;71;g1332a7c83de_0_11"/>
          <p:cNvSpPr txBox="1"/>
          <p:nvPr/>
        </p:nvSpPr>
        <p:spPr>
          <a:xfrm>
            <a:off x="915826" y="2070025"/>
            <a:ext cx="7076100" cy="554100"/>
          </a:xfrm>
          <a:prstGeom prst="rect">
            <a:avLst/>
          </a:prstGeom>
          <a:noFill/>
          <a:ln>
            <a:noFill/>
          </a:ln>
        </p:spPr>
        <p:txBody>
          <a:bodyPr anchorCtr="0" anchor="t" bIns="45700" lIns="91425" spcFirstLastPara="1" rIns="91425" wrap="square" tIns="45700">
            <a:spAutoFit/>
          </a:bodyPr>
          <a:lstStyle/>
          <a:p>
            <a:pPr indent="-317500" lvl="0" marL="457200" marR="0" rtl="0" algn="just">
              <a:lnSpc>
                <a:spcPct val="100000"/>
              </a:lnSpc>
              <a:spcBef>
                <a:spcPts val="0"/>
              </a:spcBef>
              <a:spcAft>
                <a:spcPts val="0"/>
              </a:spcAft>
              <a:buClr>
                <a:srgbClr val="000000"/>
              </a:buClr>
              <a:buSzPts val="1400"/>
              <a:buFont typeface="Montserrat"/>
              <a:buChar char="●"/>
            </a:pPr>
            <a:r>
              <a:rPr lang="en-US">
                <a:latin typeface="Montserrat"/>
                <a:ea typeface="Montserrat"/>
                <a:cs typeface="Montserrat"/>
                <a:sym typeface="Montserrat"/>
              </a:rPr>
              <a:t>And an alarm that uses Buzzer and LEDs that indicate warnings.</a:t>
            </a:r>
            <a:endParaRPr b="0" i="0" sz="1400" u="none" cap="none" strike="noStrike">
              <a:solidFill>
                <a:srgbClr val="000000"/>
              </a:solidFill>
              <a:latin typeface="Montserrat"/>
              <a:ea typeface="Montserrat"/>
              <a:cs typeface="Montserrat"/>
              <a:sym typeface="Montserrat"/>
            </a:endParaRPr>
          </a:p>
          <a:p>
            <a:pPr indent="0" lvl="0" marL="914400" marR="0" rtl="0" algn="just">
              <a:lnSpc>
                <a:spcPct val="100000"/>
              </a:lnSpc>
              <a:spcBef>
                <a:spcPts val="0"/>
              </a:spcBef>
              <a:spcAft>
                <a:spcPts val="0"/>
              </a:spcAft>
              <a:buNone/>
            </a:pPr>
            <a:r>
              <a:t/>
            </a:r>
            <a:endParaRPr b="0" i="0" sz="1600" u="none" cap="none" strike="noStrike">
              <a:solidFill>
                <a:srgbClr val="000000"/>
              </a:solidFill>
              <a:latin typeface="Montserrat"/>
              <a:ea typeface="Montserrat"/>
              <a:cs typeface="Montserrat"/>
              <a:sym typeface="Montserrat"/>
            </a:endParaRPr>
          </a:p>
        </p:txBody>
      </p:sp>
      <p:sp>
        <p:nvSpPr>
          <p:cNvPr id="72" name="Google Shape;72;g1332a7c83de_0_11"/>
          <p:cNvSpPr txBox="1"/>
          <p:nvPr>
            <p:ph type="title"/>
          </p:nvPr>
        </p:nvSpPr>
        <p:spPr>
          <a:xfrm>
            <a:off x="2216242" y="2528458"/>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Significance of the study</a:t>
            </a:r>
            <a:endParaRPr/>
          </a:p>
        </p:txBody>
      </p:sp>
      <p:sp>
        <p:nvSpPr>
          <p:cNvPr id="73" name="Google Shape;73;g1332a7c83de_0_11"/>
          <p:cNvSpPr txBox="1"/>
          <p:nvPr/>
        </p:nvSpPr>
        <p:spPr>
          <a:xfrm>
            <a:off x="915825" y="3252875"/>
            <a:ext cx="80802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US">
                <a:latin typeface="Montserrat"/>
                <a:ea typeface="Montserrat"/>
                <a:cs typeface="Montserrat"/>
                <a:sym typeface="Montserrat"/>
              </a:rPr>
              <a:t>The outcome of this study will be beneficial to the residents in the community especially those who live near the river area in CDO.</a:t>
            </a:r>
            <a:endParaRPr>
              <a:latin typeface="Montserrat"/>
              <a:ea typeface="Montserrat"/>
              <a:cs typeface="Montserrat"/>
              <a:sym typeface="Montserra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13335800a25_3_0"/>
          <p:cNvSpPr txBox="1"/>
          <p:nvPr>
            <p:ph type="ctrTitle"/>
          </p:nvPr>
        </p:nvSpPr>
        <p:spPr>
          <a:xfrm>
            <a:off x="601000" y="969675"/>
            <a:ext cx="7604700" cy="3400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US" sz="6000">
                <a:latin typeface="Garamond"/>
                <a:ea typeface="Garamond"/>
                <a:cs typeface="Garamond"/>
                <a:sym typeface="Garamond"/>
              </a:rPr>
              <a:t>Chapter 2</a:t>
            </a:r>
            <a:endParaRPr b="1" sz="6000">
              <a:latin typeface="Garamond"/>
              <a:ea typeface="Garamond"/>
              <a:cs typeface="Garamond"/>
              <a:sym typeface="Garamond"/>
            </a:endParaRPr>
          </a:p>
          <a:p>
            <a:pPr indent="0" lvl="0" marL="0" rtl="0" algn="ctr">
              <a:lnSpc>
                <a:spcPct val="100000"/>
              </a:lnSpc>
              <a:spcBef>
                <a:spcPts val="0"/>
              </a:spcBef>
              <a:spcAft>
                <a:spcPts val="0"/>
              </a:spcAft>
              <a:buSzPts val="5200"/>
              <a:buNone/>
            </a:pPr>
            <a:r>
              <a:t/>
            </a:r>
            <a:endParaRPr b="1" sz="4500">
              <a:latin typeface="Garamond"/>
              <a:ea typeface="Garamond"/>
              <a:cs typeface="Garamond"/>
              <a:sym typeface="Garamond"/>
            </a:endParaRPr>
          </a:p>
          <a:p>
            <a:pPr indent="0" lvl="0" marL="2733675" marR="0" rtl="0" algn="just">
              <a:lnSpc>
                <a:spcPct val="100000"/>
              </a:lnSpc>
              <a:spcBef>
                <a:spcPts val="0"/>
              </a:spcBef>
              <a:spcAft>
                <a:spcPts val="1180"/>
              </a:spcAft>
              <a:buNone/>
            </a:pPr>
            <a:r>
              <a:t/>
            </a:r>
            <a:endParaRPr b="1" sz="4500">
              <a:latin typeface="Montserrat"/>
              <a:ea typeface="Montserrat"/>
              <a:cs typeface="Montserrat"/>
              <a:sym typeface="Montserra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3335800a25_3_4"/>
          <p:cNvSpPr txBox="1"/>
          <p:nvPr>
            <p:ph type="title"/>
          </p:nvPr>
        </p:nvSpPr>
        <p:spPr>
          <a:xfrm>
            <a:off x="2666150" y="657578"/>
            <a:ext cx="4519200" cy="36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2500"/>
              <a:t>Related Literatures</a:t>
            </a:r>
            <a:endParaRPr sz="2500"/>
          </a:p>
        </p:txBody>
      </p:sp>
      <p:sp>
        <p:nvSpPr>
          <p:cNvPr id="84" name="Google Shape;84;g13335800a25_3_4"/>
          <p:cNvSpPr txBox="1"/>
          <p:nvPr/>
        </p:nvSpPr>
        <p:spPr>
          <a:xfrm>
            <a:off x="845100" y="1547425"/>
            <a:ext cx="7453800" cy="711900"/>
          </a:xfrm>
          <a:prstGeom prst="rect">
            <a:avLst/>
          </a:prstGeom>
          <a:noFill/>
          <a:ln>
            <a:noFill/>
          </a:ln>
        </p:spPr>
        <p:txBody>
          <a:bodyPr anchorCtr="0" anchor="t" bIns="45700" lIns="91425" spcFirstLastPara="1" rIns="91425" wrap="square" tIns="45700">
            <a:spAutoFit/>
          </a:bodyPr>
          <a:lstStyle/>
          <a:p>
            <a:pPr indent="-304800" lvl="0" marL="457200" rtl="0" algn="just">
              <a:lnSpc>
                <a:spcPct val="100000"/>
              </a:lnSpc>
              <a:spcBef>
                <a:spcPts val="0"/>
              </a:spcBef>
              <a:spcAft>
                <a:spcPts val="0"/>
              </a:spcAft>
              <a:buClr>
                <a:schemeClr val="dk1"/>
              </a:buClr>
              <a:buSzPts val="1200"/>
              <a:buFont typeface="Montserrat"/>
              <a:buChar char="●"/>
            </a:pPr>
            <a:r>
              <a:rPr lang="en-US" sz="1200">
                <a:solidFill>
                  <a:schemeClr val="dk1"/>
                </a:solidFill>
                <a:latin typeface="Montserrat"/>
                <a:ea typeface="Montserrat"/>
                <a:cs typeface="Montserrat"/>
                <a:sym typeface="Montserrat"/>
              </a:rPr>
              <a:t>Design and Implementation of Microcontroller Based Automated Water Level Indicator. </a:t>
            </a:r>
            <a:endParaRPr i="0" sz="1400" u="none" cap="none" strike="noStrike">
              <a:solidFill>
                <a:srgbClr val="000000"/>
              </a:solidFill>
              <a:latin typeface="Montserrat"/>
              <a:ea typeface="Montserrat"/>
              <a:cs typeface="Montserrat"/>
              <a:sym typeface="Montserrat"/>
            </a:endParaRPr>
          </a:p>
          <a:p>
            <a:pPr indent="0" lvl="0" marL="914400" marR="0" rtl="0" algn="just">
              <a:lnSpc>
                <a:spcPct val="100000"/>
              </a:lnSpc>
              <a:spcBef>
                <a:spcPts val="1470"/>
              </a:spcBef>
              <a:spcAft>
                <a:spcPts val="0"/>
              </a:spcAft>
              <a:buNone/>
            </a:pPr>
            <a:r>
              <a:t/>
            </a:r>
            <a:endParaRPr b="0" i="0" sz="1600" u="none" cap="none" strike="noStrike">
              <a:solidFill>
                <a:srgbClr val="000000"/>
              </a:solidFill>
              <a:latin typeface="Montserrat"/>
              <a:ea typeface="Montserrat"/>
              <a:cs typeface="Montserrat"/>
              <a:sym typeface="Montserrat"/>
            </a:endParaRPr>
          </a:p>
        </p:txBody>
      </p:sp>
      <p:sp>
        <p:nvSpPr>
          <p:cNvPr id="85" name="Google Shape;85;g13335800a25_3_4"/>
          <p:cNvSpPr txBox="1"/>
          <p:nvPr/>
        </p:nvSpPr>
        <p:spPr>
          <a:xfrm>
            <a:off x="845100" y="2498375"/>
            <a:ext cx="7453800" cy="1458300"/>
          </a:xfrm>
          <a:prstGeom prst="rect">
            <a:avLst/>
          </a:prstGeom>
          <a:noFill/>
          <a:ln>
            <a:noFill/>
          </a:ln>
        </p:spPr>
        <p:txBody>
          <a:bodyPr anchorCtr="0" anchor="t" bIns="45700" lIns="91425" spcFirstLastPara="1" rIns="91425" wrap="square" tIns="45700">
            <a:spAutoFit/>
          </a:bodyPr>
          <a:lstStyle/>
          <a:p>
            <a:pPr indent="-304800" lvl="0" marL="457200" rtl="0" algn="just">
              <a:lnSpc>
                <a:spcPct val="150000"/>
              </a:lnSpc>
              <a:spcBef>
                <a:spcPts val="1200"/>
              </a:spcBef>
              <a:spcAft>
                <a:spcPts val="0"/>
              </a:spcAft>
              <a:buClr>
                <a:schemeClr val="dk1"/>
              </a:buClr>
              <a:buSzPts val="1200"/>
              <a:buFont typeface="Montserrat"/>
              <a:buChar char="●"/>
            </a:pPr>
            <a:r>
              <a:rPr lang="en-US" sz="1200">
                <a:solidFill>
                  <a:schemeClr val="dk1"/>
                </a:solidFill>
                <a:latin typeface="Montserrat"/>
                <a:ea typeface="Montserrat"/>
                <a:cs typeface="Montserrat"/>
                <a:sym typeface="Montserrat"/>
              </a:rPr>
              <a:t>Design and Implementation Issues for Microcontroller-Based Automated Water Level Sensing and Control</a:t>
            </a:r>
            <a:endParaRPr sz="1200">
              <a:solidFill>
                <a:schemeClr val="dk1"/>
              </a:solidFill>
              <a:latin typeface="Montserrat"/>
              <a:ea typeface="Montserrat"/>
              <a:cs typeface="Montserrat"/>
              <a:sym typeface="Montserrat"/>
            </a:endParaRPr>
          </a:p>
          <a:p>
            <a:pPr indent="0" lvl="0" marL="457200" rtl="0" algn="just">
              <a:lnSpc>
                <a:spcPct val="100000"/>
              </a:lnSpc>
              <a:spcBef>
                <a:spcPts val="1500"/>
              </a:spcBef>
              <a:spcAft>
                <a:spcPts val="0"/>
              </a:spcAft>
              <a:buNone/>
            </a:pPr>
            <a:r>
              <a:t/>
            </a:r>
            <a:endParaRPr sz="1200">
              <a:solidFill>
                <a:schemeClr val="dk1"/>
              </a:solidFill>
              <a:latin typeface="Montserrat"/>
              <a:ea typeface="Montserrat"/>
              <a:cs typeface="Montserrat"/>
              <a:sym typeface="Montserrat"/>
            </a:endParaRPr>
          </a:p>
          <a:p>
            <a:pPr indent="0" lvl="0" marL="914400" marR="0" rtl="0" algn="just">
              <a:lnSpc>
                <a:spcPct val="100000"/>
              </a:lnSpc>
              <a:spcBef>
                <a:spcPts val="1470"/>
              </a:spcBef>
              <a:spcAft>
                <a:spcPts val="0"/>
              </a:spcAft>
              <a:buNone/>
            </a:pPr>
            <a:r>
              <a:t/>
            </a:r>
            <a:endParaRPr b="0" i="0" sz="1600" u="none" cap="none" strike="noStrike">
              <a:solidFill>
                <a:srgbClr val="000000"/>
              </a:solidFill>
              <a:latin typeface="Montserrat"/>
              <a:ea typeface="Montserrat"/>
              <a:cs typeface="Montserrat"/>
              <a:sym typeface="Montserrat"/>
            </a:endParaRPr>
          </a:p>
        </p:txBody>
      </p:sp>
      <p:sp>
        <p:nvSpPr>
          <p:cNvPr id="86" name="Google Shape;86;g13335800a25_3_4"/>
          <p:cNvSpPr txBox="1"/>
          <p:nvPr/>
        </p:nvSpPr>
        <p:spPr>
          <a:xfrm>
            <a:off x="845100" y="3359700"/>
            <a:ext cx="68487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Montserrat"/>
              <a:buChar char="●"/>
            </a:pPr>
            <a:r>
              <a:rPr lang="en-US" sz="1200">
                <a:solidFill>
                  <a:schemeClr val="dk1"/>
                </a:solidFill>
                <a:latin typeface="Montserrat"/>
                <a:ea typeface="Montserrat"/>
                <a:cs typeface="Montserrat"/>
                <a:sym typeface="Montserrat"/>
              </a:rPr>
              <a:t>River Water Level Sensor as River Flood Warning System.</a:t>
            </a:r>
            <a:endParaRPr>
              <a:latin typeface="Montserrat"/>
              <a:ea typeface="Montserrat"/>
              <a:cs typeface="Montserrat"/>
              <a:sym typeface="Montserra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332a7c83de_0_56"/>
          <p:cNvSpPr txBox="1"/>
          <p:nvPr>
            <p:ph type="ctrTitle"/>
          </p:nvPr>
        </p:nvSpPr>
        <p:spPr>
          <a:xfrm>
            <a:off x="769650" y="871650"/>
            <a:ext cx="7604700" cy="3400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b="1" sz="6000">
              <a:latin typeface="Garamond"/>
              <a:ea typeface="Garamond"/>
              <a:cs typeface="Garamond"/>
              <a:sym typeface="Garamond"/>
            </a:endParaRPr>
          </a:p>
          <a:p>
            <a:pPr indent="0" lvl="0" marL="0" rtl="0" algn="ctr">
              <a:lnSpc>
                <a:spcPct val="100000"/>
              </a:lnSpc>
              <a:spcBef>
                <a:spcPts val="0"/>
              </a:spcBef>
              <a:spcAft>
                <a:spcPts val="0"/>
              </a:spcAft>
              <a:buSzPts val="5200"/>
              <a:buNone/>
            </a:pPr>
            <a:r>
              <a:rPr b="1" lang="en-US" sz="6000">
                <a:latin typeface="Garamond"/>
                <a:ea typeface="Garamond"/>
                <a:cs typeface="Garamond"/>
                <a:sym typeface="Garamond"/>
              </a:rPr>
              <a:t>Chapter 3</a:t>
            </a:r>
            <a:endParaRPr b="1" sz="6000">
              <a:latin typeface="Garamond"/>
              <a:ea typeface="Garamond"/>
              <a:cs typeface="Garamond"/>
              <a:sym typeface="Garamond"/>
            </a:endParaRPr>
          </a:p>
          <a:p>
            <a:pPr indent="0" lvl="0" marL="0" rtl="0" algn="ctr">
              <a:lnSpc>
                <a:spcPct val="100000"/>
              </a:lnSpc>
              <a:spcBef>
                <a:spcPts val="0"/>
              </a:spcBef>
              <a:spcAft>
                <a:spcPts val="0"/>
              </a:spcAft>
              <a:buSzPts val="5200"/>
              <a:buNone/>
            </a:pPr>
            <a:r>
              <a:t/>
            </a:r>
            <a:endParaRPr b="1" sz="4500">
              <a:latin typeface="Garamond"/>
              <a:ea typeface="Garamond"/>
              <a:cs typeface="Garamond"/>
              <a:sym typeface="Garamond"/>
            </a:endParaRPr>
          </a:p>
          <a:p>
            <a:pPr indent="-336550" lvl="0" marL="2733675" marR="0" rtl="0" algn="just">
              <a:lnSpc>
                <a:spcPct val="100000"/>
              </a:lnSpc>
              <a:spcBef>
                <a:spcPts val="0"/>
              </a:spcBef>
              <a:spcAft>
                <a:spcPts val="0"/>
              </a:spcAft>
              <a:buSzPts val="1700"/>
              <a:buFont typeface="Montserrat"/>
              <a:buAutoNum type="alphaLcPeriod"/>
            </a:pPr>
            <a:r>
              <a:rPr b="1" lang="en-US" sz="1700">
                <a:latin typeface="Montserrat"/>
                <a:ea typeface="Montserrat"/>
                <a:cs typeface="Montserrat"/>
                <a:sym typeface="Montserrat"/>
              </a:rPr>
              <a:t>Component list and its Function </a:t>
            </a:r>
            <a:endParaRPr b="1" sz="1700">
              <a:latin typeface="Montserrat"/>
              <a:ea typeface="Montserrat"/>
              <a:cs typeface="Montserrat"/>
              <a:sym typeface="Montserrat"/>
            </a:endParaRPr>
          </a:p>
          <a:p>
            <a:pPr indent="-336550" lvl="0" marL="2733675" marR="0" rtl="0" algn="just">
              <a:lnSpc>
                <a:spcPct val="100000"/>
              </a:lnSpc>
              <a:spcBef>
                <a:spcPts val="1180"/>
              </a:spcBef>
              <a:spcAft>
                <a:spcPts val="0"/>
              </a:spcAft>
              <a:buSzPts val="1700"/>
              <a:buFont typeface="Montserrat"/>
              <a:buAutoNum type="alphaLcPeriod"/>
            </a:pPr>
            <a:r>
              <a:rPr b="1" lang="en-US" sz="1700">
                <a:latin typeface="Montserrat"/>
                <a:ea typeface="Montserrat"/>
                <a:cs typeface="Montserrat"/>
                <a:sym typeface="Montserrat"/>
              </a:rPr>
              <a:t>Circuit Diagram Flow </a:t>
            </a:r>
            <a:endParaRPr b="1" sz="1700">
              <a:latin typeface="Montserrat"/>
              <a:ea typeface="Montserrat"/>
              <a:cs typeface="Montserrat"/>
              <a:sym typeface="Montserrat"/>
            </a:endParaRPr>
          </a:p>
          <a:p>
            <a:pPr indent="-336550" lvl="0" marL="2733675" marR="0" rtl="0" algn="just">
              <a:lnSpc>
                <a:spcPct val="100000"/>
              </a:lnSpc>
              <a:spcBef>
                <a:spcPts val="1180"/>
              </a:spcBef>
              <a:spcAft>
                <a:spcPts val="0"/>
              </a:spcAft>
              <a:buSzPts val="1700"/>
              <a:buFont typeface="Montserrat"/>
              <a:buAutoNum type="alphaLcPeriod"/>
            </a:pPr>
            <a:r>
              <a:rPr b="1" lang="en-US" sz="1700">
                <a:latin typeface="Montserrat"/>
                <a:ea typeface="Montserrat"/>
                <a:cs typeface="Montserrat"/>
                <a:sym typeface="Montserrat"/>
              </a:rPr>
              <a:t>Flowchart </a:t>
            </a:r>
            <a:endParaRPr b="1" sz="1700">
              <a:latin typeface="Montserrat"/>
              <a:ea typeface="Montserrat"/>
              <a:cs typeface="Montserrat"/>
              <a:sym typeface="Montserrat"/>
            </a:endParaRPr>
          </a:p>
          <a:p>
            <a:pPr indent="-336550" lvl="0" marL="2733675" marR="0" rtl="0" algn="just">
              <a:lnSpc>
                <a:spcPct val="100000"/>
              </a:lnSpc>
              <a:spcBef>
                <a:spcPts val="1180"/>
              </a:spcBef>
              <a:spcAft>
                <a:spcPts val="0"/>
              </a:spcAft>
              <a:buSzPts val="1700"/>
              <a:buFont typeface="Montserrat"/>
              <a:buAutoNum type="alphaLcPeriod"/>
            </a:pPr>
            <a:r>
              <a:rPr b="1" lang="en-US" sz="1700">
                <a:latin typeface="Montserrat"/>
                <a:ea typeface="Montserrat"/>
                <a:cs typeface="Montserrat"/>
                <a:sym typeface="Montserrat"/>
              </a:rPr>
              <a:t>Schematic Diagram </a:t>
            </a:r>
            <a:endParaRPr b="1" sz="1700">
              <a:latin typeface="Montserrat"/>
              <a:ea typeface="Montserrat"/>
              <a:cs typeface="Montserrat"/>
              <a:sym typeface="Montserrat"/>
            </a:endParaRPr>
          </a:p>
          <a:p>
            <a:pPr indent="-336550" lvl="0" marL="2733675" marR="0" rtl="0" algn="just">
              <a:lnSpc>
                <a:spcPct val="100000"/>
              </a:lnSpc>
              <a:spcBef>
                <a:spcPts val="1180"/>
              </a:spcBef>
              <a:spcAft>
                <a:spcPts val="1180"/>
              </a:spcAft>
              <a:buSzPts val="1700"/>
              <a:buFont typeface="Montserrat"/>
              <a:buAutoNum type="alphaLcPeriod"/>
            </a:pPr>
            <a:r>
              <a:rPr b="1" lang="en-US" sz="1700">
                <a:latin typeface="Montserrat"/>
                <a:ea typeface="Montserrat"/>
                <a:cs typeface="Montserrat"/>
                <a:sym typeface="Montserrat"/>
              </a:rPr>
              <a:t>Prototype</a:t>
            </a:r>
            <a:r>
              <a:rPr b="1" lang="en-US" sz="1700">
                <a:latin typeface="Montserrat"/>
                <a:ea typeface="Montserrat"/>
                <a:cs typeface="Montserrat"/>
                <a:sym typeface="Montserrat"/>
              </a:rPr>
              <a:t> </a:t>
            </a:r>
            <a:endParaRPr b="1" sz="4500">
              <a:latin typeface="Montserrat"/>
              <a:ea typeface="Montserrat"/>
              <a:cs typeface="Montserrat"/>
              <a:sym typeface="Montserra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1332a7c83de_0_35"/>
          <p:cNvSpPr txBox="1"/>
          <p:nvPr>
            <p:ph type="title"/>
          </p:nvPr>
        </p:nvSpPr>
        <p:spPr>
          <a:xfrm>
            <a:off x="-8" y="276883"/>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Components</a:t>
            </a:r>
            <a:endParaRPr/>
          </a:p>
        </p:txBody>
      </p:sp>
      <p:sp>
        <p:nvSpPr>
          <p:cNvPr id="97" name="Google Shape;97;g1332a7c83de_0_35"/>
          <p:cNvSpPr txBox="1"/>
          <p:nvPr/>
        </p:nvSpPr>
        <p:spPr>
          <a:xfrm>
            <a:off x="637500" y="849575"/>
            <a:ext cx="4118700" cy="1077300"/>
          </a:xfrm>
          <a:prstGeom prst="rect">
            <a:avLst/>
          </a:prstGeom>
          <a:noFill/>
          <a:ln>
            <a:noFill/>
          </a:ln>
        </p:spPr>
        <p:txBody>
          <a:bodyPr anchorCtr="0" anchor="t" bIns="45700" lIns="91425" spcFirstLastPara="1" rIns="91425" wrap="square" tIns="45700">
            <a:spAutoFit/>
          </a:bodyPr>
          <a:lstStyle/>
          <a:p>
            <a:pPr indent="-330200" lvl="0" marL="457200" marR="0" rtl="0" algn="just">
              <a:lnSpc>
                <a:spcPct val="100000"/>
              </a:lnSpc>
              <a:spcBef>
                <a:spcPts val="0"/>
              </a:spcBef>
              <a:spcAft>
                <a:spcPts val="0"/>
              </a:spcAft>
              <a:buClr>
                <a:srgbClr val="000000"/>
              </a:buClr>
              <a:buSzPts val="1600"/>
              <a:buFont typeface="Montserrat"/>
              <a:buChar char="●"/>
            </a:pPr>
            <a:r>
              <a:rPr lang="en-US" sz="1600">
                <a:latin typeface="Montserrat"/>
                <a:ea typeface="Montserrat"/>
                <a:cs typeface="Montserrat"/>
                <a:sym typeface="Montserrat"/>
              </a:rPr>
              <a:t>9V Battery</a:t>
            </a:r>
            <a:endParaRPr sz="1600">
              <a:latin typeface="Montserrat"/>
              <a:ea typeface="Montserrat"/>
              <a:cs typeface="Montserrat"/>
              <a:sym typeface="Montserrat"/>
            </a:endParaRPr>
          </a:p>
          <a:p>
            <a:pPr indent="-330200" lvl="0" marL="457200" marR="0" rtl="0" algn="just">
              <a:lnSpc>
                <a:spcPct val="100000"/>
              </a:lnSpc>
              <a:spcBef>
                <a:spcPts val="0"/>
              </a:spcBef>
              <a:spcAft>
                <a:spcPts val="0"/>
              </a:spcAft>
              <a:buSzPts val="1600"/>
              <a:buFont typeface="Montserrat"/>
              <a:buChar char="●"/>
            </a:pPr>
            <a:r>
              <a:rPr lang="en-US" sz="1600">
                <a:latin typeface="Montserrat"/>
                <a:ea typeface="Montserrat"/>
                <a:cs typeface="Montserrat"/>
                <a:sym typeface="Montserrat"/>
              </a:rPr>
              <a:t>5 Resistors</a:t>
            </a:r>
            <a:endParaRPr sz="1600">
              <a:latin typeface="Montserrat"/>
              <a:ea typeface="Montserrat"/>
              <a:cs typeface="Montserrat"/>
              <a:sym typeface="Montserrat"/>
            </a:endParaRPr>
          </a:p>
          <a:p>
            <a:pPr indent="-330200" lvl="0" marL="457200" marR="0" rtl="0" algn="just">
              <a:lnSpc>
                <a:spcPct val="100000"/>
              </a:lnSpc>
              <a:spcBef>
                <a:spcPts val="0"/>
              </a:spcBef>
              <a:spcAft>
                <a:spcPts val="0"/>
              </a:spcAft>
              <a:buSzPts val="1600"/>
              <a:buFont typeface="Montserrat"/>
              <a:buChar char="●"/>
            </a:pPr>
            <a:r>
              <a:rPr lang="en-US" sz="1600">
                <a:latin typeface="Montserrat"/>
                <a:ea typeface="Montserrat"/>
                <a:cs typeface="Montserrat"/>
                <a:sym typeface="Montserrat"/>
              </a:rPr>
              <a:t>3 LED</a:t>
            </a:r>
            <a:endParaRPr sz="1600">
              <a:latin typeface="Montserrat"/>
              <a:ea typeface="Montserrat"/>
              <a:cs typeface="Montserrat"/>
              <a:sym typeface="Montserrat"/>
            </a:endParaRPr>
          </a:p>
          <a:p>
            <a:pPr indent="-330200" lvl="0" marL="457200" marR="0" rtl="0" algn="just">
              <a:lnSpc>
                <a:spcPct val="100000"/>
              </a:lnSpc>
              <a:spcBef>
                <a:spcPts val="0"/>
              </a:spcBef>
              <a:spcAft>
                <a:spcPts val="0"/>
              </a:spcAft>
              <a:buSzPts val="1600"/>
              <a:buFont typeface="Montserrat"/>
              <a:buChar char="●"/>
            </a:pPr>
            <a:r>
              <a:rPr lang="en-US" sz="1600">
                <a:latin typeface="Montserrat"/>
                <a:ea typeface="Montserrat"/>
                <a:cs typeface="Montserrat"/>
                <a:sym typeface="Montserrat"/>
              </a:rPr>
              <a:t>1 Buzzer</a:t>
            </a:r>
            <a:endParaRPr sz="1600">
              <a:latin typeface="Montserrat"/>
              <a:ea typeface="Montserrat"/>
              <a:cs typeface="Montserrat"/>
              <a:sym typeface="Montserrat"/>
            </a:endParaRPr>
          </a:p>
        </p:txBody>
      </p:sp>
      <p:sp>
        <p:nvSpPr>
          <p:cNvPr id="98" name="Google Shape;98;g1332a7c83de_0_35"/>
          <p:cNvSpPr txBox="1"/>
          <p:nvPr>
            <p:ph type="title"/>
          </p:nvPr>
        </p:nvSpPr>
        <p:spPr>
          <a:xfrm>
            <a:off x="-8" y="2019283"/>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Circuit Diagram Flow</a:t>
            </a:r>
            <a:endParaRPr/>
          </a:p>
        </p:txBody>
      </p:sp>
      <p:sp>
        <p:nvSpPr>
          <p:cNvPr id="99" name="Google Shape;99;g1332a7c83de_0_35"/>
          <p:cNvSpPr txBox="1"/>
          <p:nvPr/>
        </p:nvSpPr>
        <p:spPr>
          <a:xfrm>
            <a:off x="3548300" y="849575"/>
            <a:ext cx="3750000" cy="11697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1 Microcontroller</a:t>
            </a:r>
            <a:endParaRPr sz="1600">
              <a:solidFill>
                <a:schemeClr val="dk1"/>
              </a:solidFill>
              <a:latin typeface="Montserrat"/>
              <a:ea typeface="Montserrat"/>
              <a:cs typeface="Montserrat"/>
              <a:sym typeface="Montserrat"/>
            </a:endParaRPr>
          </a:p>
          <a:p>
            <a:pPr indent="-330200" lvl="0" marL="457200" rtl="0" algn="just">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1 Ultrasonic Distance Sensor</a:t>
            </a:r>
            <a:endParaRPr sz="1600">
              <a:solidFill>
                <a:schemeClr val="dk1"/>
              </a:solidFill>
              <a:latin typeface="Montserrat"/>
              <a:ea typeface="Montserrat"/>
              <a:cs typeface="Montserrat"/>
              <a:sym typeface="Montserrat"/>
            </a:endParaRPr>
          </a:p>
          <a:p>
            <a:pPr indent="-330200" lvl="0" marL="457200" rtl="0" algn="just">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1 LCD</a:t>
            </a:r>
            <a:endParaRPr sz="1600">
              <a:solidFill>
                <a:schemeClr val="dk1"/>
              </a:solidFill>
              <a:latin typeface="Montserrat"/>
              <a:ea typeface="Montserrat"/>
              <a:cs typeface="Montserrat"/>
              <a:sym typeface="Montserrat"/>
            </a:endParaRPr>
          </a:p>
          <a:p>
            <a:pPr indent="-330200" lvl="0" marL="457200" rtl="0" algn="just">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Ground</a:t>
            </a:r>
            <a:endParaRPr sz="1600">
              <a:solidFill>
                <a:schemeClr val="dk1"/>
              </a:solidFill>
              <a:latin typeface="Montserrat"/>
              <a:ea typeface="Montserrat"/>
              <a:cs typeface="Montserrat"/>
              <a:sym typeface="Montserrat"/>
            </a:endParaRPr>
          </a:p>
        </p:txBody>
      </p:sp>
      <p:sp>
        <p:nvSpPr>
          <p:cNvPr id="100" name="Google Shape;100;g1332a7c83de_0_35"/>
          <p:cNvSpPr txBox="1"/>
          <p:nvPr/>
        </p:nvSpPr>
        <p:spPr>
          <a:xfrm>
            <a:off x="357475" y="2492325"/>
            <a:ext cx="8281200" cy="21240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en-US">
                <a:solidFill>
                  <a:schemeClr val="dk1"/>
                </a:solidFill>
                <a:latin typeface="Montserrat"/>
                <a:ea typeface="Montserrat"/>
                <a:cs typeface="Montserrat"/>
                <a:sym typeface="Montserrat"/>
              </a:rPr>
              <a:t>When the software has completed its setup, the Vin and ground pins of the Arduino are connected to the 9V battery to supply power via single pole double throw switch. The ultrasonic sensor is connected to the 5V supply of the Arduino as well as to the ground pin while the signal pins of the sensor such as the trigger and echo pins are connected to the specific digital I/O  ports of the Arduino for its specific instruction assigned by the code. The three LEDs associated with the buzzer are connected to each of the digital I/O pins of the Arduino based on their specific instruction assigned by the code as well. The LCD display's Vcc and ground pins receive 5 volts from the Arduino, while its signal pins are connected to the Arduino's Analog ports. </a:t>
            </a:r>
            <a:endParaRPr>
              <a:latin typeface="Montserrat"/>
              <a:ea typeface="Montserrat"/>
              <a:cs typeface="Montserrat"/>
              <a:sym typeface="Montserra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