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8" r:id="rId4"/>
    <p:sldId id="262" r:id="rId6"/>
    <p:sldId id="261" r:id="rId7"/>
    <p:sldId id="365" r:id="rId8"/>
    <p:sldId id="264" r:id="rId9"/>
    <p:sldId id="368" r:id="rId10"/>
    <p:sldId id="366" r:id="rId11"/>
    <p:sldId id="367" r:id="rId12"/>
    <p:sldId id="272" r:id="rId13"/>
    <p:sldId id="387" r:id="rId14"/>
    <p:sldId id="386" r:id="rId15"/>
    <p:sldId id="265" r:id="rId16"/>
    <p:sldId id="397" r:id="rId17"/>
    <p:sldId id="388" r:id="rId18"/>
    <p:sldId id="389" r:id="rId19"/>
    <p:sldId id="392" r:id="rId20"/>
    <p:sldId id="393" r:id="rId21"/>
    <p:sldId id="394" r:id="rId22"/>
    <p:sldId id="395" r:id="rId23"/>
    <p:sldId id="396" r:id="rId24"/>
    <p:sldId id="363" r:id="rId25"/>
    <p:sldId id="364"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B9B"/>
    <a:srgbClr val="AACFCF"/>
    <a:srgbClr val="4C7574"/>
    <a:srgbClr val="2D5251"/>
    <a:srgbClr val="FAF4F4"/>
    <a:srgbClr val="FDE2E2"/>
    <a:srgbClr val="FF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10.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ECFB2B-BDFE-43ED-BEB6-CEAA007FD6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A7F68B-F2C6-4AB0-A2F1-59020AED86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CFB2B-BDFE-43ED-BEB6-CEAA007FD6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7F68B-F2C6-4AB0-A2F1-59020AED86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CFB2B-BDFE-43ED-BEB6-CEAA007FD6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7F68B-F2C6-4AB0-A2F1-59020AED86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8.xml"/><Relationship Id="rId2" Type="http://schemas.openxmlformats.org/officeDocument/2006/relationships/image" Target="../media/image1.jpeg"/><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3.png"/><Relationship Id="rId3" Type="http://schemas.openxmlformats.org/officeDocument/2006/relationships/tags" Target="../tags/tag4.xml"/><Relationship Id="rId2" Type="http://schemas.openxmlformats.org/officeDocument/2006/relationships/image" Target="../media/image1.jpe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tags" Target="../tags/tag5.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9" name="椭圆 8"/>
          <p:cNvSpPr/>
          <p:nvPr/>
        </p:nvSpPr>
        <p:spPr>
          <a:xfrm>
            <a:off x="390523" y="307673"/>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0524" y="1997008"/>
            <a:ext cx="11163301" cy="2593846"/>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0525" y="400050"/>
            <a:ext cx="11163300" cy="6057900"/>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27514" y="405826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14730" y="2440305"/>
            <a:ext cx="9626600" cy="1322070"/>
          </a:xfrm>
          <a:prstGeom prst="rect">
            <a:avLst/>
          </a:prstGeom>
          <a:noFill/>
        </p:spPr>
        <p:txBody>
          <a:bodyPr wrap="square" rtlCol="0">
            <a:spAutoFit/>
          </a:bodyPr>
          <a:lstStyle/>
          <a:p>
            <a:r>
              <a:rPr lang="en-US" altLang="zh-CN" sz="8000" dirty="0">
                <a:solidFill>
                  <a:srgbClr val="4C7574"/>
                </a:solidFill>
              </a:rPr>
              <a:t>  </a:t>
            </a:r>
            <a:r>
              <a:rPr lang="zh-CN" altLang="en-US" sz="8000" dirty="0">
                <a:solidFill>
                  <a:srgbClr val="4C7574"/>
                </a:solidFill>
              </a:rPr>
              <a:t>核酸</a:t>
            </a:r>
            <a:r>
              <a:rPr lang="zh-CN" altLang="en-US" sz="8000" dirty="0">
                <a:solidFill>
                  <a:srgbClr val="4C7574"/>
                </a:solidFill>
              </a:rPr>
              <a:t>报告管理系统</a:t>
            </a:r>
            <a:endParaRPr lang="zh-CN" altLang="en-US" sz="8000" dirty="0">
              <a:solidFill>
                <a:srgbClr val="4C757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4" name="矩形 3"/>
          <p:cNvSpPr/>
          <p:nvPr/>
        </p:nvSpPr>
        <p:spPr>
          <a:xfrm>
            <a:off x="357213" y="-2"/>
            <a:ext cx="4419600" cy="685800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12797" y="2685020"/>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605039" y="867612"/>
            <a:ext cx="1923947" cy="1568450"/>
          </a:xfrm>
          <a:prstGeom prst="rect">
            <a:avLst/>
          </a:prstGeom>
          <a:noFill/>
        </p:spPr>
        <p:txBody>
          <a:bodyPr wrap="square" rtlCol="0">
            <a:spAutoFit/>
          </a:bodyPr>
          <a:lstStyle/>
          <a:p>
            <a:r>
              <a:rPr lang="en-US" altLang="zh-CN" sz="9600" dirty="0">
                <a:solidFill>
                  <a:srgbClr val="295561"/>
                </a:solidFill>
                <a:latin typeface="Broadway" panose="04040905080B02020502" pitchFamily="82" charset="0"/>
              </a:rPr>
              <a:t>03</a:t>
            </a:r>
            <a:endParaRPr lang="zh-CN" altLang="en-US" sz="9600" dirty="0">
              <a:solidFill>
                <a:srgbClr val="295561"/>
              </a:solidFill>
              <a:latin typeface="Broadway" panose="04040905080B02020502" pitchFamily="82" charset="0"/>
            </a:endParaRPr>
          </a:p>
        </p:txBody>
      </p:sp>
      <p:sp>
        <p:nvSpPr>
          <p:cNvPr id="6" name="文本框 5"/>
          <p:cNvSpPr txBox="1"/>
          <p:nvPr/>
        </p:nvSpPr>
        <p:spPr>
          <a:xfrm>
            <a:off x="1425498" y="3627763"/>
            <a:ext cx="2752928" cy="521970"/>
          </a:xfrm>
          <a:prstGeom prst="rect">
            <a:avLst/>
          </a:prstGeom>
          <a:noFill/>
        </p:spPr>
        <p:txBody>
          <a:bodyPr wrap="square" rtlCol="0">
            <a:spAutoFit/>
          </a:bodyPr>
          <a:lstStyle/>
          <a:p>
            <a:r>
              <a:rPr lang="zh-CN" altLang="en-US" sz="2800" dirty="0">
                <a:solidFill>
                  <a:srgbClr val="2D5251"/>
                </a:solidFill>
              </a:rPr>
              <a:t>项目</a:t>
            </a:r>
            <a:r>
              <a:rPr lang="zh-CN" altLang="en-US" sz="2800" dirty="0">
                <a:solidFill>
                  <a:srgbClr val="2D5251"/>
                </a:solidFill>
              </a:rPr>
              <a:t>实施计划</a:t>
            </a:r>
            <a:endParaRPr lang="zh-CN" altLang="en-US" sz="2800" dirty="0">
              <a:solidFill>
                <a:srgbClr val="2D525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r="75694"/>
          <a:stretch>
            <a:fillRect/>
          </a:stretch>
        </p:blipFill>
        <p:spPr>
          <a:xfrm rot="5400000">
            <a:off x="5262563" y="-5262563"/>
            <a:ext cx="1666875" cy="12192002"/>
          </a:xfrm>
          <a:prstGeom prst="rect">
            <a:avLst/>
          </a:prstGeom>
        </p:spPr>
      </p:pic>
      <p:sp>
        <p:nvSpPr>
          <p:cNvPr id="6" name="矩形 5"/>
          <p:cNvSpPr/>
          <p:nvPr/>
        </p:nvSpPr>
        <p:spPr>
          <a:xfrm>
            <a:off x="9255576" y="3429000"/>
            <a:ext cx="2715456" cy="3277613"/>
          </a:xfrm>
          <a:prstGeom prst="rect">
            <a:avLst/>
          </a:prstGeom>
          <a:solidFill>
            <a:srgbClr val="AACFCF">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13271" y="3429000"/>
            <a:ext cx="2814802" cy="3277613"/>
          </a:xfrm>
          <a:prstGeom prst="rect">
            <a:avLst/>
          </a:prstGeom>
          <a:solidFill>
            <a:srgbClr val="AACFCF">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170966" y="3428999"/>
            <a:ext cx="2814802" cy="3277613"/>
          </a:xfrm>
          <a:prstGeom prst="rect">
            <a:avLst/>
          </a:prstGeom>
          <a:solidFill>
            <a:srgbClr val="AACFCF">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20968" y="3428998"/>
            <a:ext cx="2814802" cy="3277613"/>
          </a:xfrm>
          <a:prstGeom prst="rect">
            <a:avLst/>
          </a:prstGeom>
          <a:solidFill>
            <a:srgbClr val="AACFCF">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03248" y="2762764"/>
            <a:ext cx="1466747" cy="1200329"/>
          </a:xfrm>
          <a:prstGeom prst="rect">
            <a:avLst/>
          </a:prstGeom>
          <a:noFill/>
        </p:spPr>
        <p:txBody>
          <a:bodyPr wrap="square" rtlCol="0">
            <a:spAutoFit/>
          </a:bodyPr>
          <a:lstStyle/>
          <a:p>
            <a:r>
              <a:rPr lang="en-US" altLang="zh-CN" sz="7200" dirty="0">
                <a:solidFill>
                  <a:srgbClr val="679B9B"/>
                </a:solidFill>
                <a:latin typeface="Broadway" panose="04040905080B02020502" pitchFamily="82" charset="0"/>
              </a:rPr>
              <a:t>01</a:t>
            </a:r>
            <a:endParaRPr lang="zh-CN" altLang="en-US" sz="7200" dirty="0">
              <a:solidFill>
                <a:srgbClr val="679B9B"/>
              </a:solidFill>
              <a:latin typeface="Broadway" panose="04040905080B02020502" pitchFamily="82" charset="0"/>
            </a:endParaRPr>
          </a:p>
        </p:txBody>
      </p:sp>
      <p:sp>
        <p:nvSpPr>
          <p:cNvPr id="14" name="文本框 13"/>
          <p:cNvSpPr txBox="1"/>
          <p:nvPr/>
        </p:nvSpPr>
        <p:spPr>
          <a:xfrm>
            <a:off x="3899399" y="2828835"/>
            <a:ext cx="1466747" cy="1200329"/>
          </a:xfrm>
          <a:prstGeom prst="rect">
            <a:avLst/>
          </a:prstGeom>
          <a:noFill/>
        </p:spPr>
        <p:txBody>
          <a:bodyPr wrap="square" rtlCol="0">
            <a:spAutoFit/>
          </a:bodyPr>
          <a:lstStyle/>
          <a:p>
            <a:r>
              <a:rPr lang="en-US" altLang="zh-CN" sz="7200" dirty="0">
                <a:solidFill>
                  <a:srgbClr val="AACFCF"/>
                </a:solidFill>
                <a:latin typeface="Broadway" panose="04040905080B02020502" pitchFamily="82" charset="0"/>
              </a:rPr>
              <a:t>02</a:t>
            </a:r>
            <a:endParaRPr lang="zh-CN" altLang="en-US" sz="7200" dirty="0">
              <a:solidFill>
                <a:srgbClr val="AACFCF"/>
              </a:solidFill>
              <a:latin typeface="Broadway" panose="04040905080B02020502" pitchFamily="82" charset="0"/>
            </a:endParaRPr>
          </a:p>
        </p:txBody>
      </p:sp>
      <p:sp>
        <p:nvSpPr>
          <p:cNvPr id="15" name="文本框 14"/>
          <p:cNvSpPr txBox="1"/>
          <p:nvPr/>
        </p:nvSpPr>
        <p:spPr>
          <a:xfrm>
            <a:off x="6941704" y="2842961"/>
            <a:ext cx="1466747" cy="1200329"/>
          </a:xfrm>
          <a:prstGeom prst="rect">
            <a:avLst/>
          </a:prstGeom>
          <a:noFill/>
        </p:spPr>
        <p:txBody>
          <a:bodyPr wrap="square" rtlCol="0">
            <a:spAutoFit/>
          </a:bodyPr>
          <a:lstStyle/>
          <a:p>
            <a:r>
              <a:rPr lang="en-US" altLang="zh-CN" sz="7200" dirty="0">
                <a:solidFill>
                  <a:srgbClr val="679B9B"/>
                </a:solidFill>
                <a:latin typeface="Broadway" panose="04040905080B02020502" pitchFamily="82" charset="0"/>
              </a:rPr>
              <a:t>03</a:t>
            </a:r>
            <a:endParaRPr lang="zh-CN" altLang="en-US" sz="7200" dirty="0">
              <a:solidFill>
                <a:srgbClr val="679B9B"/>
              </a:solidFill>
              <a:latin typeface="Broadway" panose="04040905080B02020502" pitchFamily="82" charset="0"/>
            </a:endParaRPr>
          </a:p>
        </p:txBody>
      </p:sp>
      <p:sp>
        <p:nvSpPr>
          <p:cNvPr id="16" name="文本框 15"/>
          <p:cNvSpPr txBox="1"/>
          <p:nvPr/>
        </p:nvSpPr>
        <p:spPr>
          <a:xfrm>
            <a:off x="9835476" y="2842961"/>
            <a:ext cx="1466747" cy="1200329"/>
          </a:xfrm>
          <a:prstGeom prst="rect">
            <a:avLst/>
          </a:prstGeom>
          <a:noFill/>
        </p:spPr>
        <p:txBody>
          <a:bodyPr wrap="square" rtlCol="0">
            <a:spAutoFit/>
          </a:bodyPr>
          <a:lstStyle/>
          <a:p>
            <a:r>
              <a:rPr lang="en-US" altLang="zh-CN" sz="7200" dirty="0">
                <a:solidFill>
                  <a:srgbClr val="AACFCF"/>
                </a:solidFill>
                <a:latin typeface="Broadway" panose="04040905080B02020502" pitchFamily="82" charset="0"/>
              </a:rPr>
              <a:t>04</a:t>
            </a:r>
            <a:endParaRPr lang="zh-CN" altLang="en-US" sz="7200" dirty="0">
              <a:solidFill>
                <a:srgbClr val="AACFCF"/>
              </a:solidFill>
              <a:latin typeface="Broadway" panose="04040905080B02020502" pitchFamily="82" charset="0"/>
            </a:endParaRPr>
          </a:p>
        </p:txBody>
      </p:sp>
      <p:sp>
        <p:nvSpPr>
          <p:cNvPr id="5" name="文本框 4"/>
          <p:cNvSpPr txBox="1"/>
          <p:nvPr/>
        </p:nvSpPr>
        <p:spPr>
          <a:xfrm>
            <a:off x="9377198" y="3801292"/>
            <a:ext cx="2814802" cy="460375"/>
          </a:xfrm>
          <a:prstGeom prst="rect">
            <a:avLst/>
          </a:prstGeom>
          <a:noFill/>
        </p:spPr>
        <p:txBody>
          <a:bodyPr wrap="square" rtlCol="0">
            <a:spAutoFit/>
          </a:bodyPr>
          <a:lstStyle/>
          <a:p>
            <a:r>
              <a:rPr lang="zh-CN" altLang="en-US" sz="2400" dirty="0">
                <a:solidFill>
                  <a:srgbClr val="2D5251"/>
                </a:solidFill>
              </a:rPr>
              <a:t>用户</a:t>
            </a:r>
            <a:r>
              <a:rPr lang="zh-CN" altLang="en-US" sz="2400" dirty="0">
                <a:solidFill>
                  <a:srgbClr val="2D5251"/>
                </a:solidFill>
              </a:rPr>
              <a:t>模块设计</a:t>
            </a:r>
            <a:endParaRPr lang="zh-CN" altLang="en-US" sz="2400" dirty="0">
              <a:solidFill>
                <a:srgbClr val="2D5251"/>
              </a:solidFill>
            </a:endParaRPr>
          </a:p>
        </p:txBody>
      </p:sp>
      <p:sp>
        <p:nvSpPr>
          <p:cNvPr id="17" name="文本框 16"/>
          <p:cNvSpPr txBox="1"/>
          <p:nvPr/>
        </p:nvSpPr>
        <p:spPr>
          <a:xfrm>
            <a:off x="356193" y="3800815"/>
            <a:ext cx="2814802" cy="460375"/>
          </a:xfrm>
          <a:prstGeom prst="rect">
            <a:avLst/>
          </a:prstGeom>
          <a:noFill/>
        </p:spPr>
        <p:txBody>
          <a:bodyPr wrap="square" rtlCol="0">
            <a:spAutoFit/>
          </a:bodyPr>
          <a:lstStyle/>
          <a:p>
            <a:r>
              <a:rPr lang="zh-CN" altLang="en-US" sz="2400" dirty="0">
                <a:solidFill>
                  <a:srgbClr val="2D5251"/>
                </a:solidFill>
              </a:rPr>
              <a:t>需求</a:t>
            </a:r>
            <a:r>
              <a:rPr lang="zh-CN" altLang="en-US" sz="2400" dirty="0">
                <a:solidFill>
                  <a:srgbClr val="2D5251"/>
                </a:solidFill>
              </a:rPr>
              <a:t>分析</a:t>
            </a:r>
            <a:endParaRPr lang="zh-CN" altLang="en-US" sz="2400" dirty="0">
              <a:solidFill>
                <a:srgbClr val="2D5251"/>
              </a:solidFill>
            </a:endParaRPr>
          </a:p>
        </p:txBody>
      </p:sp>
      <p:sp>
        <p:nvSpPr>
          <p:cNvPr id="18" name="文本框 17"/>
          <p:cNvSpPr txBox="1"/>
          <p:nvPr/>
        </p:nvSpPr>
        <p:spPr>
          <a:xfrm>
            <a:off x="3358217" y="3801268"/>
            <a:ext cx="2814802" cy="460375"/>
          </a:xfrm>
          <a:prstGeom prst="rect">
            <a:avLst/>
          </a:prstGeom>
          <a:noFill/>
        </p:spPr>
        <p:txBody>
          <a:bodyPr wrap="square" rtlCol="0">
            <a:spAutoFit/>
          </a:bodyPr>
          <a:lstStyle/>
          <a:p>
            <a:r>
              <a:rPr lang="en-US" altLang="zh-CN" sz="2400" dirty="0">
                <a:solidFill>
                  <a:srgbClr val="2D5251"/>
                </a:solidFill>
              </a:rPr>
              <a:t> </a:t>
            </a:r>
            <a:r>
              <a:rPr lang="zh-CN" altLang="en-US" sz="2400" dirty="0">
                <a:solidFill>
                  <a:srgbClr val="2D5251"/>
                </a:solidFill>
              </a:rPr>
              <a:t>数据库</a:t>
            </a:r>
            <a:r>
              <a:rPr lang="zh-CN" altLang="en-US" sz="2400" dirty="0">
                <a:solidFill>
                  <a:srgbClr val="2D5251"/>
                </a:solidFill>
              </a:rPr>
              <a:t>表设计</a:t>
            </a:r>
            <a:endParaRPr lang="zh-CN" altLang="en-US" sz="2400" dirty="0">
              <a:solidFill>
                <a:srgbClr val="2D5251"/>
              </a:solidFill>
            </a:endParaRPr>
          </a:p>
        </p:txBody>
      </p:sp>
      <p:sp>
        <p:nvSpPr>
          <p:cNvPr id="19" name="文本框 18"/>
          <p:cNvSpPr txBox="1"/>
          <p:nvPr/>
        </p:nvSpPr>
        <p:spPr>
          <a:xfrm>
            <a:off x="6495641" y="3800815"/>
            <a:ext cx="2357602" cy="460375"/>
          </a:xfrm>
          <a:prstGeom prst="rect">
            <a:avLst/>
          </a:prstGeom>
          <a:noFill/>
        </p:spPr>
        <p:txBody>
          <a:bodyPr wrap="square" rtlCol="0">
            <a:spAutoFit/>
          </a:bodyPr>
          <a:lstStyle/>
          <a:p>
            <a:r>
              <a:rPr lang="zh-CN" altLang="en-US" sz="2400" dirty="0">
                <a:solidFill>
                  <a:srgbClr val="2D5251"/>
                </a:solidFill>
              </a:rPr>
              <a:t>后台</a:t>
            </a:r>
            <a:r>
              <a:rPr lang="zh-CN" altLang="en-US" sz="2400" dirty="0">
                <a:solidFill>
                  <a:srgbClr val="2D5251"/>
                </a:solidFill>
              </a:rPr>
              <a:t>模块设计</a:t>
            </a:r>
            <a:endParaRPr lang="zh-CN" altLang="en-US" sz="2400" dirty="0">
              <a:solidFill>
                <a:srgbClr val="2D5251"/>
              </a:solidFill>
            </a:endParaRPr>
          </a:p>
        </p:txBody>
      </p:sp>
      <p:sp>
        <p:nvSpPr>
          <p:cNvPr id="20" name="文本框 19"/>
          <p:cNvSpPr txBox="1"/>
          <p:nvPr/>
        </p:nvSpPr>
        <p:spPr>
          <a:xfrm>
            <a:off x="9438543" y="4261314"/>
            <a:ext cx="2349522" cy="1753235"/>
          </a:xfrm>
          <a:prstGeom prst="rect">
            <a:avLst/>
          </a:prstGeom>
          <a:noFill/>
        </p:spPr>
        <p:txBody>
          <a:bodyPr wrap="square" rtlCol="0">
            <a:spAutoFit/>
          </a:bodyPr>
          <a:lstStyle/>
          <a:p>
            <a:r>
              <a:rPr lang="zh-CN" altLang="en-US" dirty="0">
                <a:solidFill>
                  <a:schemeClr val="tx1">
                    <a:lumMod val="50000"/>
                    <a:lumOff val="50000"/>
                  </a:schemeClr>
                </a:solidFill>
              </a:rPr>
              <a:t>再概要结构设计的基础</a:t>
            </a:r>
            <a:r>
              <a:rPr lang="zh-CN" altLang="en-US" dirty="0">
                <a:solidFill>
                  <a:schemeClr val="tx1">
                    <a:lumMod val="50000"/>
                    <a:lumOff val="50000"/>
                  </a:schemeClr>
                </a:solidFill>
              </a:rPr>
              <a:t>上，将用户登录和注册模块集成到预约模块，删去根据用户当前</a:t>
            </a:r>
            <a:r>
              <a:rPr lang="zh-CN" altLang="en-US" dirty="0">
                <a:solidFill>
                  <a:schemeClr val="tx1">
                    <a:lumMod val="50000"/>
                    <a:lumOff val="50000"/>
                  </a:schemeClr>
                </a:solidFill>
              </a:rPr>
              <a:t>位置查看附近检测点的功能</a:t>
            </a:r>
            <a:endParaRPr lang="zh-CN" altLang="en-US" dirty="0">
              <a:solidFill>
                <a:schemeClr val="tx1">
                  <a:lumMod val="50000"/>
                  <a:lumOff val="50000"/>
                </a:schemeClr>
              </a:solidFill>
            </a:endParaRPr>
          </a:p>
        </p:txBody>
      </p:sp>
      <p:sp>
        <p:nvSpPr>
          <p:cNvPr id="21" name="文本框 20"/>
          <p:cNvSpPr txBox="1"/>
          <p:nvPr/>
        </p:nvSpPr>
        <p:spPr>
          <a:xfrm>
            <a:off x="6334760" y="4225290"/>
            <a:ext cx="2582545" cy="2306955"/>
          </a:xfrm>
          <a:prstGeom prst="rect">
            <a:avLst/>
          </a:prstGeom>
          <a:noFill/>
        </p:spPr>
        <p:txBody>
          <a:bodyPr wrap="square" rtlCol="0">
            <a:spAutoFit/>
          </a:bodyPr>
          <a:lstStyle/>
          <a:p>
            <a:r>
              <a:rPr lang="zh-CN" altLang="en-US" dirty="0">
                <a:solidFill>
                  <a:schemeClr val="tx1">
                    <a:lumMod val="50000"/>
                    <a:lumOff val="50000"/>
                  </a:schemeClr>
                </a:solidFill>
              </a:rPr>
              <a:t>考虑到实际应用和实现难度，在保证系统完整性的前提下，将冗余的、实现难度比较大的功能模块进行删减，后台</a:t>
            </a:r>
            <a:r>
              <a:rPr lang="zh-CN" altLang="en-US" dirty="0">
                <a:solidFill>
                  <a:schemeClr val="tx1">
                    <a:lumMod val="50000"/>
                    <a:lumOff val="50000"/>
                  </a:schemeClr>
                </a:solidFill>
              </a:rPr>
              <a:t>模块最终分为检测结果、检测地点和预约记录这三个</a:t>
            </a:r>
            <a:r>
              <a:rPr lang="zh-CN" altLang="en-US" dirty="0">
                <a:solidFill>
                  <a:schemeClr val="tx1">
                    <a:lumMod val="50000"/>
                    <a:lumOff val="50000"/>
                  </a:schemeClr>
                </a:solidFill>
              </a:rPr>
              <a:t>子功能模块</a:t>
            </a:r>
            <a:endParaRPr lang="zh-CN" altLang="en-US" dirty="0">
              <a:solidFill>
                <a:schemeClr val="tx1">
                  <a:lumMod val="50000"/>
                  <a:lumOff val="50000"/>
                </a:schemeClr>
              </a:solidFill>
            </a:endParaRPr>
          </a:p>
        </p:txBody>
      </p:sp>
      <p:sp>
        <p:nvSpPr>
          <p:cNvPr id="22" name="文本框 21"/>
          <p:cNvSpPr txBox="1"/>
          <p:nvPr/>
        </p:nvSpPr>
        <p:spPr>
          <a:xfrm>
            <a:off x="3413766" y="4261687"/>
            <a:ext cx="2349522" cy="2030095"/>
          </a:xfrm>
          <a:prstGeom prst="rect">
            <a:avLst/>
          </a:prstGeom>
          <a:noFill/>
        </p:spPr>
        <p:txBody>
          <a:bodyPr wrap="square" rtlCol="0">
            <a:spAutoFit/>
          </a:bodyPr>
          <a:lstStyle/>
          <a:p>
            <a:r>
              <a:rPr lang="zh-CN" altLang="en-US" dirty="0">
                <a:solidFill>
                  <a:schemeClr val="tx1">
                    <a:lumMod val="50000"/>
                    <a:lumOff val="50000"/>
                  </a:schemeClr>
                </a:solidFill>
              </a:rPr>
              <a:t>首先根据各个功能模块所需要用到的字段，设计出最基本的数据库表。接着再从性能和三范式的角度，对</a:t>
            </a:r>
            <a:r>
              <a:rPr lang="zh-CN" altLang="en-US" dirty="0">
                <a:solidFill>
                  <a:schemeClr val="tx1">
                    <a:lumMod val="50000"/>
                    <a:lumOff val="50000"/>
                  </a:schemeClr>
                </a:solidFill>
              </a:rPr>
              <a:t>表结构进行进一步</a:t>
            </a:r>
            <a:r>
              <a:rPr lang="zh-CN" altLang="en-US" dirty="0">
                <a:solidFill>
                  <a:schemeClr val="tx1">
                    <a:lumMod val="50000"/>
                    <a:lumOff val="50000"/>
                  </a:schemeClr>
                </a:solidFill>
              </a:rPr>
              <a:t>优化</a:t>
            </a:r>
            <a:endParaRPr lang="zh-CN" altLang="en-US" dirty="0">
              <a:solidFill>
                <a:schemeClr val="tx1">
                  <a:lumMod val="50000"/>
                  <a:lumOff val="50000"/>
                </a:schemeClr>
              </a:solidFill>
            </a:endParaRPr>
          </a:p>
        </p:txBody>
      </p:sp>
      <p:sp>
        <p:nvSpPr>
          <p:cNvPr id="23" name="文本框 22"/>
          <p:cNvSpPr txBox="1"/>
          <p:nvPr/>
        </p:nvSpPr>
        <p:spPr>
          <a:xfrm>
            <a:off x="356235" y="4225290"/>
            <a:ext cx="2233295" cy="2250440"/>
          </a:xfrm>
          <a:prstGeom prst="rect">
            <a:avLst/>
          </a:prstGeom>
          <a:noFill/>
        </p:spPr>
        <p:txBody>
          <a:bodyPr wrap="square" rtlCol="0">
            <a:noAutofit/>
          </a:bodyPr>
          <a:lstStyle/>
          <a:p>
            <a:r>
              <a:rPr lang="zh-CN" altLang="en-US" dirty="0">
                <a:solidFill>
                  <a:schemeClr val="tx1">
                    <a:lumMod val="50000"/>
                    <a:lumOff val="50000"/>
                  </a:schemeClr>
                </a:solidFill>
              </a:rPr>
              <a:t>结合项目背景以及项目特点，列出项目开发中的界面、功能模块等方面的需求，</a:t>
            </a:r>
            <a:r>
              <a:rPr lang="zh-CN" altLang="en-US" dirty="0">
                <a:solidFill>
                  <a:schemeClr val="tx1">
                    <a:lumMod val="50000"/>
                    <a:lumOff val="50000"/>
                  </a:schemeClr>
                </a:solidFill>
                <a:sym typeface="+mn-ea"/>
              </a:rPr>
              <a:t>简要分析业务逻辑，</a:t>
            </a:r>
            <a:r>
              <a:rPr lang="zh-CN" altLang="en-US" dirty="0">
                <a:solidFill>
                  <a:schemeClr val="tx1">
                    <a:lumMod val="50000"/>
                    <a:lumOff val="50000"/>
                  </a:schemeClr>
                </a:solidFill>
              </a:rPr>
              <a:t>同时</a:t>
            </a:r>
            <a:r>
              <a:rPr lang="zh-CN" altLang="en-US" dirty="0">
                <a:solidFill>
                  <a:schemeClr val="tx1">
                    <a:lumMod val="50000"/>
                    <a:lumOff val="50000"/>
                  </a:schemeClr>
                </a:solidFill>
              </a:rPr>
              <a:t>明确项目的</a:t>
            </a:r>
            <a:r>
              <a:rPr lang="zh-CN" altLang="en-US" dirty="0">
                <a:solidFill>
                  <a:schemeClr val="tx1">
                    <a:lumMod val="50000"/>
                    <a:lumOff val="50000"/>
                  </a:schemeClr>
                </a:solidFill>
              </a:rPr>
              <a:t>结构</a:t>
            </a:r>
            <a:endParaRPr lang="zh-CN" altLang="en-US" dirty="0">
              <a:solidFill>
                <a:schemeClr val="tx1">
                  <a:lumMod val="50000"/>
                  <a:lumOff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4" name="矩形 3"/>
          <p:cNvSpPr/>
          <p:nvPr/>
        </p:nvSpPr>
        <p:spPr>
          <a:xfrm>
            <a:off x="3800474" y="1314450"/>
            <a:ext cx="8391525" cy="3743325"/>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7996236" y="196310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49191" y="2382560"/>
            <a:ext cx="1923947" cy="1568450"/>
          </a:xfrm>
          <a:prstGeom prst="rect">
            <a:avLst/>
          </a:prstGeom>
          <a:noFill/>
        </p:spPr>
        <p:txBody>
          <a:bodyPr wrap="square" rtlCol="0">
            <a:spAutoFit/>
          </a:bodyPr>
          <a:lstStyle/>
          <a:p>
            <a:r>
              <a:rPr lang="en-US" altLang="zh-CN" sz="9600" dirty="0">
                <a:solidFill>
                  <a:srgbClr val="295561"/>
                </a:solidFill>
                <a:latin typeface="Broadway" panose="04040905080B02020502" pitchFamily="82" charset="0"/>
              </a:rPr>
              <a:t>04</a:t>
            </a:r>
            <a:endParaRPr lang="zh-CN" altLang="en-US" sz="9600" dirty="0">
              <a:solidFill>
                <a:srgbClr val="295561"/>
              </a:solidFill>
              <a:latin typeface="Broadway" panose="04040905080B02020502" pitchFamily="82" charset="0"/>
            </a:endParaRPr>
          </a:p>
        </p:txBody>
      </p:sp>
      <p:sp>
        <p:nvSpPr>
          <p:cNvPr id="6" name="文本框 5"/>
          <p:cNvSpPr txBox="1"/>
          <p:nvPr/>
        </p:nvSpPr>
        <p:spPr>
          <a:xfrm>
            <a:off x="8047977" y="2905912"/>
            <a:ext cx="2752928" cy="521970"/>
          </a:xfrm>
          <a:prstGeom prst="rect">
            <a:avLst/>
          </a:prstGeom>
          <a:noFill/>
        </p:spPr>
        <p:txBody>
          <a:bodyPr wrap="square" rtlCol="0">
            <a:spAutoFit/>
          </a:bodyPr>
          <a:lstStyle/>
          <a:p>
            <a:r>
              <a:rPr lang="zh-CN" altLang="en-US" sz="2800" dirty="0">
                <a:solidFill>
                  <a:srgbClr val="2D5251"/>
                </a:solidFill>
              </a:rPr>
              <a:t>功能模块</a:t>
            </a:r>
            <a:r>
              <a:rPr lang="zh-CN" altLang="en-US" sz="2800" dirty="0">
                <a:solidFill>
                  <a:srgbClr val="2D5251"/>
                </a:solidFill>
              </a:rPr>
              <a:t>实现</a:t>
            </a:r>
            <a:endParaRPr lang="zh-CN" altLang="en-US" sz="2800" dirty="0">
              <a:solidFill>
                <a:srgbClr val="2D525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9" name="矩形 8"/>
          <p:cNvSpPr/>
          <p:nvPr/>
        </p:nvSpPr>
        <p:spPr>
          <a:xfrm>
            <a:off x="0" y="556260"/>
            <a:ext cx="12192000" cy="577596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305175" y="848181"/>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79872" y="556125"/>
            <a:ext cx="3514167" cy="583565"/>
          </a:xfrm>
          <a:prstGeom prst="rect">
            <a:avLst/>
          </a:prstGeom>
          <a:noFill/>
        </p:spPr>
        <p:txBody>
          <a:bodyPr wrap="square" rtlCol="0">
            <a:spAutoFit/>
          </a:bodyPr>
          <a:lstStyle/>
          <a:p>
            <a:r>
              <a:rPr lang="zh-CN" altLang="en-US" sz="3200" dirty="0">
                <a:solidFill>
                  <a:srgbClr val="2D5251"/>
                </a:solidFill>
              </a:rPr>
              <a:t>优化后</a:t>
            </a:r>
            <a:r>
              <a:rPr lang="zh-CN" altLang="en-US" sz="3200" dirty="0">
                <a:solidFill>
                  <a:srgbClr val="2D5251"/>
                </a:solidFill>
              </a:rPr>
              <a:t>关系模式</a:t>
            </a:r>
            <a:endParaRPr lang="zh-CN" altLang="en-US" sz="3200" dirty="0">
              <a:solidFill>
                <a:srgbClr val="2D5251"/>
              </a:solidFill>
            </a:endParaRPr>
          </a:p>
        </p:txBody>
      </p:sp>
      <p:cxnSp>
        <p:nvCxnSpPr>
          <p:cNvPr id="13" name="直接连接符 12"/>
          <p:cNvCxnSpPr/>
          <p:nvPr/>
        </p:nvCxnSpPr>
        <p:spPr>
          <a:xfrm>
            <a:off x="7610475" y="819606"/>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679928" y="207043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2449195" y="1111885"/>
            <a:ext cx="8008620" cy="4907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9" name="矩形 8"/>
          <p:cNvSpPr/>
          <p:nvPr/>
        </p:nvSpPr>
        <p:spPr>
          <a:xfrm>
            <a:off x="0" y="556260"/>
            <a:ext cx="12192000" cy="577596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305175" y="848181"/>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08522" y="528185"/>
            <a:ext cx="3514167" cy="583565"/>
          </a:xfrm>
          <a:prstGeom prst="rect">
            <a:avLst/>
          </a:prstGeom>
          <a:noFill/>
        </p:spPr>
        <p:txBody>
          <a:bodyPr wrap="square" rtlCol="0">
            <a:spAutoFit/>
          </a:bodyPr>
          <a:lstStyle/>
          <a:p>
            <a:r>
              <a:rPr lang="zh-CN" altLang="en-US" sz="3200" dirty="0">
                <a:solidFill>
                  <a:srgbClr val="2D5251"/>
                </a:solidFill>
              </a:rPr>
              <a:t>后台</a:t>
            </a:r>
            <a:r>
              <a:rPr lang="zh-CN" altLang="en-US" sz="3200" dirty="0">
                <a:solidFill>
                  <a:srgbClr val="2D5251"/>
                </a:solidFill>
              </a:rPr>
              <a:t>管理</a:t>
            </a:r>
            <a:endParaRPr lang="zh-CN" altLang="en-US" sz="3200" dirty="0">
              <a:solidFill>
                <a:srgbClr val="2D5251"/>
              </a:solidFill>
            </a:endParaRPr>
          </a:p>
        </p:txBody>
      </p:sp>
      <p:cxnSp>
        <p:nvCxnSpPr>
          <p:cNvPr id="13" name="直接连接符 12"/>
          <p:cNvCxnSpPr/>
          <p:nvPr/>
        </p:nvCxnSpPr>
        <p:spPr>
          <a:xfrm>
            <a:off x="7610475" y="819606"/>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679928" y="207043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3"/>
            </p:custDataLst>
          </p:nvPr>
        </p:nvPicPr>
        <p:blipFill>
          <a:blip r:embed="rId4"/>
          <a:stretch>
            <a:fillRect/>
          </a:stretch>
        </p:blipFill>
        <p:spPr>
          <a:xfrm>
            <a:off x="782955" y="1140460"/>
            <a:ext cx="10730230" cy="5191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6611620" y="1002665"/>
            <a:ext cx="6858000" cy="4853305"/>
          </a:xfrm>
          <a:prstGeom prst="rect">
            <a:avLst/>
          </a:prstGeom>
        </p:spPr>
      </p:pic>
      <p:sp>
        <p:nvSpPr>
          <p:cNvPr id="4" name="矩形 3"/>
          <p:cNvSpPr/>
          <p:nvPr/>
        </p:nvSpPr>
        <p:spPr>
          <a:xfrm>
            <a:off x="4879975" y="0"/>
            <a:ext cx="7588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检测结果</a:t>
            </a:r>
            <a:endParaRPr lang="zh-CN" altLang="en-US" sz="3200" dirty="0">
              <a:solidFill>
                <a:srgbClr val="2D5251"/>
              </a:solidFill>
            </a:endParaRPr>
          </a:p>
        </p:txBody>
      </p:sp>
      <p:sp>
        <p:nvSpPr>
          <p:cNvPr id="10" name="文本框 9"/>
          <p:cNvSpPr txBox="1"/>
          <p:nvPr/>
        </p:nvSpPr>
        <p:spPr>
          <a:xfrm>
            <a:off x="1399620" y="2014920"/>
            <a:ext cx="5409733" cy="368300"/>
          </a:xfrm>
          <a:prstGeom prst="rect">
            <a:avLst/>
          </a:prstGeom>
          <a:noFill/>
        </p:spPr>
        <p:txBody>
          <a:bodyPr wrap="square" rtlCol="0">
            <a:spAutoFit/>
          </a:bodyPr>
          <a:lstStyle/>
          <a:p>
            <a:endParaRPr lang="zh-CN" altLang="en-US" dirty="0"/>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stretch>
            <a:fillRect/>
          </a:stretch>
        </p:blipFill>
        <p:spPr>
          <a:xfrm>
            <a:off x="1182370" y="122555"/>
            <a:ext cx="11073765" cy="3326130"/>
          </a:xfrm>
          <a:prstGeom prst="rect">
            <a:avLst/>
          </a:prstGeom>
        </p:spPr>
      </p:pic>
      <p:sp>
        <p:nvSpPr>
          <p:cNvPr id="23" name="文本框 22"/>
          <p:cNvSpPr txBox="1"/>
          <p:nvPr/>
        </p:nvSpPr>
        <p:spPr>
          <a:xfrm>
            <a:off x="1249045" y="3620135"/>
            <a:ext cx="10718800" cy="2437765"/>
          </a:xfrm>
          <a:prstGeom prst="rect">
            <a:avLst/>
          </a:prstGeom>
          <a:noFill/>
        </p:spPr>
        <p:txBody>
          <a:bodyPr wrap="square" rtlCol="0">
            <a:noAutofit/>
          </a:bodyPr>
          <a:p>
            <a:r>
              <a:rPr lang="zh-CN" altLang="en-US"/>
              <a:t>条件查询：管理员点击查询按钮之后，前端将查询的条件封装成对象发送给后端；后端接收到请求并解析出查询条件之后，利用查询条件在数据库中进行查找，并将查询结果封装成一个对象数组，转换数据格式之后通过接口发送给前端；前端接收到数据之后，将查询</a:t>
            </a:r>
            <a:r>
              <a:rPr lang="zh-CN" altLang="en-US"/>
              <a:t>结果渲染到页面</a:t>
            </a:r>
            <a:r>
              <a:rPr lang="zh-CN" altLang="en-US"/>
              <a:t>上</a:t>
            </a:r>
            <a:endParaRPr lang="zh-CN" altLang="en-US"/>
          </a:p>
          <a:p>
            <a:endParaRPr lang="zh-CN" altLang="en-US"/>
          </a:p>
          <a:p>
            <a:r>
              <a:rPr lang="zh-CN" altLang="en-US"/>
              <a:t>展示所有信息：刚进入这个界面的时候，通过连接用户表和结果表，查询所有的核酸结果信息。为了</a:t>
            </a:r>
            <a:r>
              <a:rPr lang="zh-CN" altLang="en-US"/>
              <a:t>降低代码的冗余性，这一部分直接调用条件查询的功能。因为页面初次加载的时候，查询框内查询条件为空，但是在</a:t>
            </a:r>
            <a:r>
              <a:rPr lang="en-US" altLang="zh-CN"/>
              <a:t>sql</a:t>
            </a:r>
            <a:r>
              <a:rPr lang="zh-CN" altLang="en-US"/>
              <a:t>中</a:t>
            </a:r>
            <a:r>
              <a:rPr lang="en-US" altLang="zh-CN"/>
              <a:t>where</a:t>
            </a:r>
            <a:r>
              <a:rPr lang="zh-CN" altLang="en-US"/>
              <a:t>子句的查询条件不能为空，所以可以利用</a:t>
            </a:r>
            <a:r>
              <a:rPr lang="en-US" altLang="zh-CN"/>
              <a:t>mybatis </a:t>
            </a:r>
            <a:r>
              <a:rPr lang="zh-CN" altLang="en-US"/>
              <a:t>的动态</a:t>
            </a:r>
            <a:r>
              <a:rPr lang="en-US" altLang="zh-CN"/>
              <a:t>sql</a:t>
            </a:r>
            <a:r>
              <a:rPr lang="zh-CN" altLang="en-US"/>
              <a:t>查询，只有当某个查询条件不为空的时候，才利用这个条件进行筛选，全都为空的时候就执行简单的</a:t>
            </a:r>
            <a:r>
              <a:rPr lang="en-US" altLang="zh-CN"/>
              <a:t>select * </a:t>
            </a:r>
            <a:r>
              <a:rPr lang="zh-CN" altLang="en-US"/>
              <a:t>语句，省去</a:t>
            </a:r>
            <a:r>
              <a:rPr lang="en-US" altLang="zh-CN"/>
              <a:t>where</a:t>
            </a:r>
            <a:r>
              <a:rPr lang="zh-CN" altLang="en-US"/>
              <a:t>子句</a:t>
            </a:r>
            <a:endParaRPr lang="zh-CN" altLang="en-US"/>
          </a:p>
          <a:p>
            <a:endParaRPr lang="zh-CN" altLang="en-US"/>
          </a:p>
          <a:p>
            <a:r>
              <a:rPr lang="zh-CN" altLang="en-US"/>
              <a:t>查看指定记录用户完整信息：每一条</a:t>
            </a:r>
            <a:r>
              <a:rPr lang="zh-CN" altLang="en-US"/>
              <a:t>核酸结果都记录每一个用户在用户表中对应的</a:t>
            </a:r>
            <a:r>
              <a:rPr lang="en-US" altLang="zh-CN"/>
              <a:t>id</a:t>
            </a:r>
            <a:r>
              <a:rPr lang="zh-CN" altLang="en-US"/>
              <a:t>（未显示出来），当查看用户信息的时候，会带着这个用户</a:t>
            </a:r>
            <a:r>
              <a:rPr lang="en-US" altLang="zh-CN"/>
              <a:t>id</a:t>
            </a:r>
            <a:r>
              <a:rPr lang="zh-CN" altLang="en-US"/>
              <a:t>在用户表中查询完整的用户</a:t>
            </a:r>
            <a:r>
              <a:rPr lang="zh-CN" altLang="en-US"/>
              <a:t>信息</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6611620" y="1002665"/>
            <a:ext cx="6858000" cy="4853305"/>
          </a:xfrm>
          <a:prstGeom prst="rect">
            <a:avLst/>
          </a:prstGeom>
        </p:spPr>
      </p:pic>
      <p:sp>
        <p:nvSpPr>
          <p:cNvPr id="4" name="矩形 3"/>
          <p:cNvSpPr/>
          <p:nvPr/>
        </p:nvSpPr>
        <p:spPr>
          <a:xfrm>
            <a:off x="4879975" y="0"/>
            <a:ext cx="7588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检测</a:t>
            </a:r>
            <a:r>
              <a:rPr lang="zh-CN" altLang="en-US" sz="3200" dirty="0">
                <a:solidFill>
                  <a:srgbClr val="2D5251"/>
                </a:solidFill>
              </a:rPr>
              <a:t>地点</a:t>
            </a:r>
            <a:endParaRPr lang="zh-CN" altLang="en-US" sz="3200" dirty="0">
              <a:solidFill>
                <a:srgbClr val="2D5251"/>
              </a:solidFill>
            </a:endParaRPr>
          </a:p>
        </p:txBody>
      </p:sp>
      <p:sp>
        <p:nvSpPr>
          <p:cNvPr id="10" name="文本框 9"/>
          <p:cNvSpPr txBox="1"/>
          <p:nvPr/>
        </p:nvSpPr>
        <p:spPr>
          <a:xfrm>
            <a:off x="1399620" y="2014920"/>
            <a:ext cx="5409733" cy="368300"/>
          </a:xfrm>
          <a:prstGeom prst="rect">
            <a:avLst/>
          </a:prstGeom>
          <a:noFill/>
        </p:spPr>
        <p:txBody>
          <a:bodyPr wrap="square" rtlCol="0">
            <a:spAutoFit/>
          </a:bodyPr>
          <a:lstStyle/>
          <a:p>
            <a:endParaRPr lang="zh-CN" altLang="en-US" dirty="0"/>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996315" y="52705"/>
            <a:ext cx="11525250" cy="3055620"/>
          </a:xfrm>
          <a:prstGeom prst="rect">
            <a:avLst/>
          </a:prstGeom>
        </p:spPr>
      </p:pic>
      <p:sp>
        <p:nvSpPr>
          <p:cNvPr id="23" name="文本框 22"/>
          <p:cNvSpPr txBox="1"/>
          <p:nvPr/>
        </p:nvSpPr>
        <p:spPr>
          <a:xfrm>
            <a:off x="1249045" y="3349625"/>
            <a:ext cx="10718800" cy="2996565"/>
          </a:xfrm>
          <a:prstGeom prst="rect">
            <a:avLst/>
          </a:prstGeom>
          <a:noFill/>
        </p:spPr>
        <p:txBody>
          <a:bodyPr wrap="square" rtlCol="0">
            <a:noAutofit/>
          </a:bodyPr>
          <a:p>
            <a:r>
              <a:rPr lang="zh-CN" altLang="en-US"/>
              <a:t>新增地点：管理员填写表单，进行提交之后，前端将表单中的信息封装成一个地点对象，并发送给后端相应的接口进行处理；后端收到请求之后，抽取信息并插入到</a:t>
            </a:r>
            <a:r>
              <a:rPr lang="en-US" altLang="zh-CN"/>
              <a:t>place</a:t>
            </a:r>
            <a:r>
              <a:rPr lang="zh-CN" altLang="en-US"/>
              <a:t>表</a:t>
            </a:r>
            <a:r>
              <a:rPr lang="zh-CN" altLang="en-US"/>
              <a:t>中</a:t>
            </a:r>
            <a:endParaRPr lang="zh-CN" altLang="en-US"/>
          </a:p>
          <a:p>
            <a:endParaRPr lang="zh-CN" altLang="en-US"/>
          </a:p>
          <a:p>
            <a:r>
              <a:rPr lang="zh-CN" altLang="en-US"/>
              <a:t>修改地点信息：点击修改之后，表单会预先填好这个地点的完整信息，为了降低执行逻辑的复杂度，此处不管地点信息是否被修改，后端都执行</a:t>
            </a:r>
            <a:r>
              <a:rPr lang="en-US" altLang="zh-CN"/>
              <a:t>set</a:t>
            </a:r>
            <a:r>
              <a:rPr lang="zh-CN" altLang="en-US"/>
              <a:t>语句对</a:t>
            </a:r>
            <a:r>
              <a:rPr lang="en-US" altLang="zh-CN"/>
              <a:t>place</a:t>
            </a:r>
            <a:r>
              <a:rPr lang="zh-CN" altLang="en-US"/>
              <a:t>表进行</a:t>
            </a:r>
            <a:r>
              <a:rPr lang="zh-CN" altLang="en-US"/>
              <a:t>修改</a:t>
            </a:r>
            <a:endParaRPr lang="zh-CN" altLang="en-US"/>
          </a:p>
          <a:p>
            <a:endParaRPr lang="zh-CN" altLang="en-US"/>
          </a:p>
          <a:p>
            <a:r>
              <a:rPr lang="zh-CN" altLang="en-US"/>
              <a:t>批量删除地点：前端从后端接收到的地点信息除了地点名称、预约人数和当前状态，还有这个地点的</a:t>
            </a:r>
            <a:r>
              <a:rPr lang="en-US" altLang="zh-CN"/>
              <a:t>id</a:t>
            </a:r>
            <a:r>
              <a:rPr lang="zh-CN" altLang="en-US"/>
              <a:t>（未显示）；前端会维护一个被删除地点的</a:t>
            </a:r>
            <a:r>
              <a:rPr lang="en-US" altLang="zh-CN"/>
              <a:t>id</a:t>
            </a:r>
            <a:r>
              <a:rPr lang="zh-CN" altLang="en-US"/>
              <a:t>数组，将被勾选的地点</a:t>
            </a:r>
            <a:r>
              <a:rPr lang="en-US" altLang="zh-CN"/>
              <a:t>id</a:t>
            </a:r>
            <a:r>
              <a:rPr lang="zh-CN" altLang="en-US"/>
              <a:t>加入到这个数组里面；点击批量删除之后，就将这个数组和删除</a:t>
            </a:r>
            <a:r>
              <a:rPr lang="zh-CN" altLang="en-US"/>
              <a:t>请求提交至后端，后端遍历</a:t>
            </a:r>
            <a:r>
              <a:rPr lang="en-US" altLang="zh-CN"/>
              <a:t>id</a:t>
            </a:r>
            <a:r>
              <a:rPr lang="zh-CN" altLang="en-US"/>
              <a:t>数组并在</a:t>
            </a:r>
            <a:r>
              <a:rPr lang="en-US" altLang="zh-CN"/>
              <a:t>place</a:t>
            </a:r>
            <a:r>
              <a:rPr lang="zh-CN" altLang="en-US"/>
              <a:t>表中根据</a:t>
            </a:r>
            <a:r>
              <a:rPr lang="en-US" altLang="zh-CN"/>
              <a:t>id</a:t>
            </a:r>
            <a:r>
              <a:rPr lang="zh-CN" altLang="en-US"/>
              <a:t>对地点进行逐个</a:t>
            </a:r>
            <a:r>
              <a:rPr lang="zh-CN" altLang="en-US"/>
              <a:t>删除</a:t>
            </a:r>
            <a:endParaRPr lang="zh-CN" altLang="en-US"/>
          </a:p>
          <a:p>
            <a:endParaRPr lang="zh-CN" altLang="en-US"/>
          </a:p>
          <a:p>
            <a:r>
              <a:rPr lang="zh-CN" altLang="en-US"/>
              <a:t>单个地点删除：除了批量删除，还可以直接点击每个地点信息后面的删除按钮进行删除。为了降低代码冗余度，这里直接调用批量删除的接口，将单个地点</a:t>
            </a:r>
            <a:r>
              <a:rPr lang="en-US" altLang="zh-CN"/>
              <a:t>id</a:t>
            </a:r>
            <a:r>
              <a:rPr lang="zh-CN" altLang="en-US"/>
              <a:t>加入到数组里面，后面执行和批量删除一样的</a:t>
            </a:r>
            <a:r>
              <a:rPr lang="zh-CN" altLang="en-US"/>
              <a:t>逻辑</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6611620" y="1002665"/>
            <a:ext cx="6858000" cy="4853305"/>
          </a:xfrm>
          <a:prstGeom prst="rect">
            <a:avLst/>
          </a:prstGeom>
        </p:spPr>
      </p:pic>
      <p:sp>
        <p:nvSpPr>
          <p:cNvPr id="4" name="矩形 3"/>
          <p:cNvSpPr/>
          <p:nvPr/>
        </p:nvSpPr>
        <p:spPr>
          <a:xfrm>
            <a:off x="4879975" y="0"/>
            <a:ext cx="7588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预约</a:t>
            </a:r>
            <a:r>
              <a:rPr lang="zh-CN" altLang="en-US" sz="3200" dirty="0">
                <a:solidFill>
                  <a:srgbClr val="2D5251"/>
                </a:solidFill>
              </a:rPr>
              <a:t>情况</a:t>
            </a:r>
            <a:endParaRPr lang="zh-CN" altLang="en-US" sz="3200" dirty="0">
              <a:solidFill>
                <a:srgbClr val="2D5251"/>
              </a:solidFill>
            </a:endParaRPr>
          </a:p>
        </p:txBody>
      </p:sp>
      <p:sp>
        <p:nvSpPr>
          <p:cNvPr id="10" name="文本框 9"/>
          <p:cNvSpPr txBox="1"/>
          <p:nvPr/>
        </p:nvSpPr>
        <p:spPr>
          <a:xfrm>
            <a:off x="1399620" y="2014920"/>
            <a:ext cx="5409733" cy="368300"/>
          </a:xfrm>
          <a:prstGeom prst="rect">
            <a:avLst/>
          </a:prstGeom>
          <a:noFill/>
        </p:spPr>
        <p:txBody>
          <a:bodyPr wrap="square" rtlCol="0">
            <a:spAutoFit/>
          </a:bodyPr>
          <a:lstStyle/>
          <a:p>
            <a:endParaRPr lang="zh-CN" altLang="en-US" dirty="0"/>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1399540" y="108585"/>
            <a:ext cx="10824210" cy="3493770"/>
          </a:xfrm>
          <a:prstGeom prst="rect">
            <a:avLst/>
          </a:prstGeom>
        </p:spPr>
      </p:pic>
      <p:sp>
        <p:nvSpPr>
          <p:cNvPr id="23" name="文本框 22"/>
          <p:cNvSpPr txBox="1"/>
          <p:nvPr/>
        </p:nvSpPr>
        <p:spPr>
          <a:xfrm>
            <a:off x="1315085" y="3899535"/>
            <a:ext cx="10718800" cy="2446655"/>
          </a:xfrm>
          <a:prstGeom prst="rect">
            <a:avLst/>
          </a:prstGeom>
          <a:noFill/>
        </p:spPr>
        <p:txBody>
          <a:bodyPr wrap="square" rtlCol="0">
            <a:noAutofit/>
          </a:bodyPr>
          <a:p>
            <a:r>
              <a:rPr lang="zh-CN" altLang="en-US"/>
              <a:t>分页查询：此界面是最早设计出来的，只有分页查询一个功能；分页查询中，页码部分是不需要进行操作，利用前端框架，可以用总的条目数量和每一页的大小，自动计算出当前页码，对于每一页的大小，前端可以直接知道，但是总条目数量是动态变化的，所以后端需要做的事，除了将查询得到的对象数组进行返回，还需要调用</a:t>
            </a:r>
            <a:r>
              <a:rPr lang="en-US" altLang="zh-CN"/>
              <a:t>count * </a:t>
            </a:r>
            <a:r>
              <a:rPr lang="zh-CN" altLang="en-US"/>
              <a:t>查询总的条目</a:t>
            </a:r>
            <a:r>
              <a:rPr lang="zh-CN" altLang="en-US"/>
              <a:t>数量</a:t>
            </a:r>
            <a:endParaRPr lang="zh-CN" altLang="en-US"/>
          </a:p>
          <a:p>
            <a:r>
              <a:rPr lang="zh-CN" altLang="en-US"/>
              <a:t> </a:t>
            </a:r>
            <a:r>
              <a:rPr lang="en-US" altLang="zh-CN"/>
              <a:t>                 </a:t>
            </a:r>
            <a:endParaRPr lang="en-US" altLang="zh-CN"/>
          </a:p>
          <a:p>
            <a:r>
              <a:rPr lang="en-US" altLang="zh-CN"/>
              <a:t> 	   </a:t>
            </a:r>
            <a:r>
              <a:rPr lang="zh-CN" altLang="en-US"/>
              <a:t>既然要分页查询，后端肯定要用到</a:t>
            </a:r>
            <a:r>
              <a:rPr lang="en-US" altLang="zh-CN"/>
              <a:t>limit  </a:t>
            </a:r>
            <a:r>
              <a:rPr lang="en-US" altLang="zh-CN">
                <a:sym typeface="+mn-ea"/>
              </a:rPr>
              <a:t>offset,</a:t>
            </a:r>
            <a:r>
              <a:rPr lang="en-US" altLang="zh-CN"/>
              <a:t>size</a:t>
            </a:r>
            <a:r>
              <a:rPr lang="zh-CN" altLang="en-US"/>
              <a:t>语句，需要用到</a:t>
            </a:r>
            <a:r>
              <a:rPr lang="en-US" altLang="zh-CN"/>
              <a:t>offset</a:t>
            </a:r>
            <a:r>
              <a:rPr lang="zh-CN" altLang="en-US"/>
              <a:t>（在表中从第几条记录开始）和</a:t>
            </a:r>
            <a:r>
              <a:rPr lang="en-US" altLang="zh-CN"/>
              <a:t>size</a:t>
            </a:r>
            <a:r>
              <a:rPr lang="zh-CN" altLang="en-US"/>
              <a:t>（查询多少条记录）这两个信息，都需要从前端进行获取；所以前端要做的事，除了调用后端的查询接口，还需要将</a:t>
            </a:r>
            <a:r>
              <a:rPr lang="en-US" altLang="zh-CN"/>
              <a:t>offset</a:t>
            </a:r>
            <a:r>
              <a:rPr lang="zh-CN" altLang="en-US"/>
              <a:t>和</a:t>
            </a:r>
            <a:r>
              <a:rPr lang="en-US" altLang="zh-CN"/>
              <a:t>size</a:t>
            </a:r>
            <a:r>
              <a:rPr lang="zh-CN" altLang="en-US"/>
              <a:t>这两个信息携带在请求当中发送给</a:t>
            </a:r>
            <a:r>
              <a:rPr lang="zh-CN" altLang="en-US"/>
              <a:t>后端</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9" name="矩形 8"/>
          <p:cNvSpPr/>
          <p:nvPr/>
        </p:nvSpPr>
        <p:spPr>
          <a:xfrm>
            <a:off x="0" y="556260"/>
            <a:ext cx="12192000" cy="577596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305175" y="848181"/>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75757" y="556760"/>
            <a:ext cx="3514167" cy="583565"/>
          </a:xfrm>
          <a:prstGeom prst="rect">
            <a:avLst/>
          </a:prstGeom>
          <a:noFill/>
        </p:spPr>
        <p:txBody>
          <a:bodyPr wrap="square" rtlCol="0">
            <a:spAutoFit/>
          </a:bodyPr>
          <a:lstStyle/>
          <a:p>
            <a:r>
              <a:rPr lang="en-US" altLang="zh-CN" sz="3200" dirty="0">
                <a:solidFill>
                  <a:srgbClr val="2D5251"/>
                </a:solidFill>
              </a:rPr>
              <a:t>    </a:t>
            </a:r>
            <a:r>
              <a:rPr lang="zh-CN" altLang="en-US" sz="3200" dirty="0">
                <a:solidFill>
                  <a:srgbClr val="2D5251"/>
                </a:solidFill>
              </a:rPr>
              <a:t>用户</a:t>
            </a:r>
            <a:r>
              <a:rPr lang="zh-CN" altLang="en-US" sz="3200" dirty="0">
                <a:solidFill>
                  <a:srgbClr val="2D5251"/>
                </a:solidFill>
              </a:rPr>
              <a:t>界面</a:t>
            </a:r>
            <a:endParaRPr lang="zh-CN" altLang="en-US" sz="3200" dirty="0">
              <a:solidFill>
                <a:srgbClr val="2D5251"/>
              </a:solidFill>
            </a:endParaRPr>
          </a:p>
        </p:txBody>
      </p:sp>
      <p:cxnSp>
        <p:nvCxnSpPr>
          <p:cNvPr id="13" name="直接连接符 12"/>
          <p:cNvCxnSpPr/>
          <p:nvPr/>
        </p:nvCxnSpPr>
        <p:spPr>
          <a:xfrm>
            <a:off x="7610475" y="819606"/>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679928" y="207043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3703955" y="1140460"/>
            <a:ext cx="4784725" cy="5806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6611620" y="1002665"/>
            <a:ext cx="6858000" cy="4853305"/>
          </a:xfrm>
          <a:prstGeom prst="rect">
            <a:avLst/>
          </a:prstGeom>
        </p:spPr>
      </p:pic>
      <p:sp>
        <p:nvSpPr>
          <p:cNvPr id="4" name="矩形 3"/>
          <p:cNvSpPr/>
          <p:nvPr/>
        </p:nvSpPr>
        <p:spPr>
          <a:xfrm>
            <a:off x="4879975" y="0"/>
            <a:ext cx="7588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用户预约</a:t>
            </a:r>
            <a:r>
              <a:rPr lang="zh-CN" altLang="en-US" sz="3200" dirty="0">
                <a:solidFill>
                  <a:srgbClr val="2D5251"/>
                </a:solidFill>
              </a:rPr>
              <a:t>表</a:t>
            </a:r>
            <a:endParaRPr lang="zh-CN" altLang="en-US" sz="3200" dirty="0">
              <a:solidFill>
                <a:srgbClr val="2D5251"/>
              </a:solidFill>
            </a:endParaRPr>
          </a:p>
        </p:txBody>
      </p:sp>
      <p:sp>
        <p:nvSpPr>
          <p:cNvPr id="10" name="文本框 9"/>
          <p:cNvSpPr txBox="1"/>
          <p:nvPr/>
        </p:nvSpPr>
        <p:spPr>
          <a:xfrm>
            <a:off x="1399620" y="2014920"/>
            <a:ext cx="5409733" cy="368300"/>
          </a:xfrm>
          <a:prstGeom prst="rect">
            <a:avLst/>
          </a:prstGeom>
          <a:noFill/>
        </p:spPr>
        <p:txBody>
          <a:bodyPr wrap="square" rtlCol="0">
            <a:spAutoFit/>
          </a:bodyPr>
          <a:lstStyle/>
          <a:p>
            <a:endParaRPr lang="zh-CN" altLang="en-US" dirty="0"/>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602105" y="144780"/>
            <a:ext cx="9108440" cy="3505200"/>
          </a:xfrm>
          <a:prstGeom prst="rect">
            <a:avLst/>
          </a:prstGeom>
        </p:spPr>
      </p:pic>
      <p:sp>
        <p:nvSpPr>
          <p:cNvPr id="11" name="文本框 10"/>
          <p:cNvSpPr txBox="1"/>
          <p:nvPr/>
        </p:nvSpPr>
        <p:spPr>
          <a:xfrm>
            <a:off x="1517015" y="3794760"/>
            <a:ext cx="10146665" cy="1709420"/>
          </a:xfrm>
          <a:prstGeom prst="rect">
            <a:avLst/>
          </a:prstGeom>
          <a:noFill/>
        </p:spPr>
        <p:txBody>
          <a:bodyPr wrap="square" rtlCol="0">
            <a:noAutofit/>
          </a:bodyPr>
          <a:p>
            <a:r>
              <a:rPr lang="zh-CN" altLang="en-US"/>
              <a:t>预约地点：</a:t>
            </a:r>
            <a:r>
              <a:rPr lang="en-US" altLang="zh-CN"/>
              <a:t>place</a:t>
            </a:r>
            <a:r>
              <a:rPr lang="zh-CN" altLang="en-US"/>
              <a:t>表中记录了每个检测点的状态（是否对外开放）；此界面加载的同时，会从</a:t>
            </a:r>
            <a:r>
              <a:rPr lang="en-US" altLang="zh-CN"/>
              <a:t>place</a:t>
            </a:r>
            <a:r>
              <a:rPr lang="zh-CN" altLang="en-US"/>
              <a:t>表中选择状态为</a:t>
            </a:r>
            <a:r>
              <a:rPr lang="en-US" altLang="zh-CN"/>
              <a:t>“</a:t>
            </a:r>
            <a:r>
              <a:rPr lang="zh-CN" altLang="en-US"/>
              <a:t>启用</a:t>
            </a:r>
            <a:r>
              <a:rPr lang="en-US" altLang="zh-CN"/>
              <a:t>” </a:t>
            </a:r>
            <a:r>
              <a:rPr lang="zh-CN" altLang="en-US"/>
              <a:t>的地点并存在</a:t>
            </a:r>
            <a:r>
              <a:rPr lang="en-US" altLang="zh-CN"/>
              <a:t>“</a:t>
            </a:r>
            <a:r>
              <a:rPr lang="zh-CN" altLang="en-US"/>
              <a:t>预约地点</a:t>
            </a:r>
            <a:r>
              <a:rPr lang="en-US" altLang="zh-CN"/>
              <a:t>”</a:t>
            </a:r>
            <a:r>
              <a:rPr lang="zh-CN" altLang="en-US"/>
              <a:t>的下拉框中，</a:t>
            </a:r>
            <a:r>
              <a:rPr lang="zh-CN" altLang="en-US"/>
              <a:t>所以用户选择预约地点的时候，只能看得到状态为</a:t>
            </a:r>
            <a:r>
              <a:rPr lang="en-US" altLang="zh-CN"/>
              <a:t>“</a:t>
            </a:r>
            <a:r>
              <a:rPr lang="zh-CN" altLang="en-US"/>
              <a:t>启用</a:t>
            </a:r>
            <a:r>
              <a:rPr lang="en-US" altLang="zh-CN"/>
              <a:t>” </a:t>
            </a:r>
            <a:r>
              <a:rPr lang="zh-CN" altLang="en-US"/>
              <a:t>的检测点，其他的地点虽然存在于数据库中，却不予显示。</a:t>
            </a:r>
            <a:endParaRPr lang="zh-CN" altLang="en-US"/>
          </a:p>
          <a:p>
            <a:endParaRPr lang="zh-CN" altLang="en-US"/>
          </a:p>
          <a:p>
            <a:r>
              <a:rPr lang="zh-CN" altLang="en-US"/>
              <a:t>提交预约信息：用户点击提交按钮的时候，执行了三个</a:t>
            </a:r>
            <a:r>
              <a:rPr lang="zh-CN" altLang="en-US"/>
              <a:t>操作</a:t>
            </a:r>
            <a:endParaRPr lang="zh-CN" altLang="en-US"/>
          </a:p>
          <a:p>
            <a:pPr indent="457200"/>
            <a:r>
              <a:rPr lang="en-US" altLang="zh-CN"/>
              <a:t>1.</a:t>
            </a:r>
            <a:r>
              <a:rPr lang="zh-CN" altLang="en-US"/>
              <a:t>根据用户填写的个人信息在</a:t>
            </a:r>
            <a:r>
              <a:rPr lang="en-US" altLang="zh-CN"/>
              <a:t>user</a:t>
            </a:r>
            <a:r>
              <a:rPr lang="zh-CN" altLang="en-US"/>
              <a:t>表中进行查找，若表中不存在这个人的信息，那么就在</a:t>
            </a:r>
            <a:r>
              <a:rPr lang="en-US" altLang="zh-CN"/>
              <a:t>user</a:t>
            </a:r>
            <a:r>
              <a:rPr lang="zh-CN" altLang="en-US"/>
              <a:t>表中将信息插入，否则执行第二个</a:t>
            </a:r>
            <a:r>
              <a:rPr lang="zh-CN" altLang="en-US"/>
              <a:t>操作</a:t>
            </a:r>
            <a:endParaRPr lang="zh-CN" altLang="en-US"/>
          </a:p>
          <a:p>
            <a:pPr indent="457200"/>
            <a:r>
              <a:rPr lang="en-US" altLang="zh-CN"/>
              <a:t>2. </a:t>
            </a:r>
            <a:r>
              <a:rPr lang="zh-CN" altLang="en-US"/>
              <a:t>在</a:t>
            </a:r>
            <a:r>
              <a:rPr lang="en-US" altLang="zh-CN"/>
              <a:t>place</a:t>
            </a:r>
            <a:r>
              <a:rPr lang="zh-CN" altLang="en-US"/>
              <a:t>表</a:t>
            </a:r>
            <a:r>
              <a:rPr lang="zh-CN" altLang="en-US"/>
              <a:t>当中，将用户选择检测点的预约人数</a:t>
            </a:r>
            <a:r>
              <a:rPr lang="en-US" altLang="zh-CN"/>
              <a:t>+1</a:t>
            </a:r>
            <a:endParaRPr lang="en-US" altLang="zh-CN"/>
          </a:p>
          <a:p>
            <a:pPr indent="457200"/>
            <a:r>
              <a:rPr lang="en-US" altLang="zh-CN"/>
              <a:t>3.</a:t>
            </a:r>
            <a:r>
              <a:rPr lang="zh-CN" altLang="en-US"/>
              <a:t>将预约信息插入到</a:t>
            </a:r>
            <a:r>
              <a:rPr lang="en-US" altLang="zh-CN"/>
              <a:t>book</a:t>
            </a:r>
            <a:r>
              <a:rPr lang="zh-CN" altLang="en-US"/>
              <a:t>表中</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t="16172" b="39844"/>
          <a:stretch>
            <a:fillRect/>
          </a:stretch>
        </p:blipFill>
        <p:spPr>
          <a:xfrm rot="5400000">
            <a:off x="-890587" y="747713"/>
            <a:ext cx="6857998" cy="5362576"/>
          </a:xfrm>
          <a:prstGeom prst="rect">
            <a:avLst/>
          </a:prstGeom>
        </p:spPr>
      </p:pic>
      <p:sp>
        <p:nvSpPr>
          <p:cNvPr id="4" name="矩形 3"/>
          <p:cNvSpPr/>
          <p:nvPr/>
        </p:nvSpPr>
        <p:spPr>
          <a:xfrm>
            <a:off x="4347845" y="682625"/>
            <a:ext cx="5945505" cy="5767070"/>
          </a:xfrm>
          <a:prstGeom prst="rect">
            <a:avLst/>
          </a:prstGeom>
          <a:solidFill>
            <a:srgbClr val="AA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12436" y="2467381"/>
            <a:ext cx="1292662" cy="2197031"/>
          </a:xfrm>
          <a:prstGeom prst="rect">
            <a:avLst/>
          </a:prstGeom>
          <a:noFill/>
        </p:spPr>
        <p:txBody>
          <a:bodyPr vert="eaVert" wrap="square" rtlCol="0">
            <a:spAutoFit/>
          </a:bodyPr>
          <a:lstStyle/>
          <a:p>
            <a:r>
              <a:rPr lang="zh-CN" altLang="en-US" sz="7200" dirty="0">
                <a:solidFill>
                  <a:srgbClr val="4C7574"/>
                </a:solidFill>
              </a:rPr>
              <a:t>目录</a:t>
            </a:r>
            <a:endParaRPr lang="zh-CN" altLang="en-US" sz="7200" dirty="0">
              <a:solidFill>
                <a:srgbClr val="4C7574"/>
              </a:solidFill>
            </a:endParaRPr>
          </a:p>
        </p:txBody>
      </p:sp>
      <p:sp>
        <p:nvSpPr>
          <p:cNvPr id="5" name="文本框 4"/>
          <p:cNvSpPr txBox="1"/>
          <p:nvPr/>
        </p:nvSpPr>
        <p:spPr>
          <a:xfrm>
            <a:off x="5944158" y="1517515"/>
            <a:ext cx="2752928" cy="521970"/>
          </a:xfrm>
          <a:prstGeom prst="rect">
            <a:avLst/>
          </a:prstGeom>
          <a:noFill/>
        </p:spPr>
        <p:txBody>
          <a:bodyPr wrap="square" rtlCol="0">
            <a:spAutoFit/>
          </a:bodyPr>
          <a:lstStyle/>
          <a:p>
            <a:r>
              <a:rPr lang="zh-CN" altLang="en-US" sz="2800" dirty="0">
                <a:solidFill>
                  <a:srgbClr val="2D5251"/>
                </a:solidFill>
              </a:rPr>
              <a:t>选题及其</a:t>
            </a:r>
            <a:r>
              <a:rPr lang="zh-CN" altLang="en-US" sz="2800" dirty="0">
                <a:solidFill>
                  <a:srgbClr val="2D5251"/>
                </a:solidFill>
              </a:rPr>
              <a:t>背景</a:t>
            </a:r>
            <a:endParaRPr lang="zh-CN" altLang="en-US" sz="2800" dirty="0">
              <a:solidFill>
                <a:srgbClr val="2D5251"/>
              </a:solidFill>
            </a:endParaRPr>
          </a:p>
        </p:txBody>
      </p:sp>
      <p:sp>
        <p:nvSpPr>
          <p:cNvPr id="7" name="文本框 6"/>
          <p:cNvSpPr txBox="1"/>
          <p:nvPr/>
        </p:nvSpPr>
        <p:spPr>
          <a:xfrm>
            <a:off x="4981678" y="1486737"/>
            <a:ext cx="761152" cy="584775"/>
          </a:xfrm>
          <a:prstGeom prst="rect">
            <a:avLst/>
          </a:prstGeom>
          <a:noFill/>
        </p:spPr>
        <p:txBody>
          <a:bodyPr wrap="square" rtlCol="0">
            <a:spAutoFit/>
          </a:bodyPr>
          <a:lstStyle/>
          <a:p>
            <a:r>
              <a:rPr lang="en-US" altLang="zh-CN" sz="3200" dirty="0">
                <a:solidFill>
                  <a:srgbClr val="295561"/>
                </a:solidFill>
                <a:latin typeface="Broadway" panose="04040905080B02020502" pitchFamily="82" charset="0"/>
              </a:rPr>
              <a:t>01</a:t>
            </a:r>
            <a:endParaRPr lang="zh-CN" altLang="en-US" sz="3200" dirty="0">
              <a:solidFill>
                <a:srgbClr val="295561"/>
              </a:solidFill>
              <a:latin typeface="Broadway" panose="04040905080B02020502" pitchFamily="82" charset="0"/>
            </a:endParaRPr>
          </a:p>
        </p:txBody>
      </p:sp>
      <p:sp>
        <p:nvSpPr>
          <p:cNvPr id="8" name="文本框 7"/>
          <p:cNvSpPr txBox="1"/>
          <p:nvPr/>
        </p:nvSpPr>
        <p:spPr>
          <a:xfrm>
            <a:off x="4981678" y="4609743"/>
            <a:ext cx="761152" cy="584775"/>
          </a:xfrm>
          <a:prstGeom prst="rect">
            <a:avLst/>
          </a:prstGeom>
          <a:noFill/>
        </p:spPr>
        <p:txBody>
          <a:bodyPr wrap="square" rtlCol="0">
            <a:spAutoFit/>
          </a:bodyPr>
          <a:lstStyle/>
          <a:p>
            <a:r>
              <a:rPr lang="en-US" altLang="zh-CN" sz="3200" dirty="0">
                <a:solidFill>
                  <a:srgbClr val="295561"/>
                </a:solidFill>
                <a:latin typeface="Broadway" panose="04040905080B02020502" pitchFamily="82" charset="0"/>
              </a:rPr>
              <a:t>04</a:t>
            </a:r>
            <a:endParaRPr lang="zh-CN" altLang="en-US" sz="3200" dirty="0">
              <a:solidFill>
                <a:srgbClr val="295561"/>
              </a:solidFill>
              <a:latin typeface="Broadway" panose="04040905080B02020502" pitchFamily="82" charset="0"/>
            </a:endParaRPr>
          </a:p>
        </p:txBody>
      </p:sp>
      <p:sp>
        <p:nvSpPr>
          <p:cNvPr id="9" name="文本框 8"/>
          <p:cNvSpPr txBox="1"/>
          <p:nvPr/>
        </p:nvSpPr>
        <p:spPr>
          <a:xfrm>
            <a:off x="4981678" y="3599935"/>
            <a:ext cx="761152" cy="584775"/>
          </a:xfrm>
          <a:prstGeom prst="rect">
            <a:avLst/>
          </a:prstGeom>
          <a:noFill/>
        </p:spPr>
        <p:txBody>
          <a:bodyPr wrap="square" rtlCol="0">
            <a:spAutoFit/>
          </a:bodyPr>
          <a:lstStyle/>
          <a:p>
            <a:r>
              <a:rPr lang="en-US" altLang="zh-CN" sz="3200" dirty="0">
                <a:solidFill>
                  <a:srgbClr val="295561"/>
                </a:solidFill>
                <a:latin typeface="Broadway" panose="04040905080B02020502" pitchFamily="82" charset="0"/>
              </a:rPr>
              <a:t>03</a:t>
            </a:r>
            <a:endParaRPr lang="zh-CN" altLang="en-US" sz="3200" dirty="0">
              <a:solidFill>
                <a:srgbClr val="295561"/>
              </a:solidFill>
              <a:latin typeface="Broadway" panose="04040905080B02020502" pitchFamily="82" charset="0"/>
            </a:endParaRPr>
          </a:p>
        </p:txBody>
      </p:sp>
      <p:sp>
        <p:nvSpPr>
          <p:cNvPr id="10" name="文本框 9"/>
          <p:cNvSpPr txBox="1"/>
          <p:nvPr/>
        </p:nvSpPr>
        <p:spPr>
          <a:xfrm>
            <a:off x="4981678" y="2565627"/>
            <a:ext cx="761152" cy="584775"/>
          </a:xfrm>
          <a:prstGeom prst="rect">
            <a:avLst/>
          </a:prstGeom>
          <a:noFill/>
        </p:spPr>
        <p:txBody>
          <a:bodyPr wrap="square" rtlCol="0">
            <a:spAutoFit/>
          </a:bodyPr>
          <a:lstStyle/>
          <a:p>
            <a:r>
              <a:rPr lang="en-US" altLang="zh-CN" sz="3200" dirty="0">
                <a:solidFill>
                  <a:srgbClr val="295561"/>
                </a:solidFill>
                <a:latin typeface="Broadway" panose="04040905080B02020502" pitchFamily="82" charset="0"/>
              </a:rPr>
              <a:t>02</a:t>
            </a:r>
            <a:endParaRPr lang="zh-CN" altLang="en-US" sz="3200" dirty="0">
              <a:solidFill>
                <a:srgbClr val="295561"/>
              </a:solidFill>
              <a:latin typeface="Broadway" panose="04040905080B02020502" pitchFamily="82" charset="0"/>
            </a:endParaRPr>
          </a:p>
        </p:txBody>
      </p:sp>
      <p:sp>
        <p:nvSpPr>
          <p:cNvPr id="11" name="文本框 10"/>
          <p:cNvSpPr txBox="1"/>
          <p:nvPr/>
        </p:nvSpPr>
        <p:spPr>
          <a:xfrm>
            <a:off x="5989955" y="2560955"/>
            <a:ext cx="4166235" cy="521970"/>
          </a:xfrm>
          <a:prstGeom prst="rect">
            <a:avLst/>
          </a:prstGeom>
          <a:noFill/>
        </p:spPr>
        <p:txBody>
          <a:bodyPr wrap="square" rtlCol="0">
            <a:spAutoFit/>
          </a:bodyPr>
          <a:lstStyle/>
          <a:p>
            <a:pPr algn="ctr"/>
            <a:r>
              <a:rPr lang="zh-CN" altLang="en-US" sz="2800" dirty="0">
                <a:solidFill>
                  <a:srgbClr val="2D5251"/>
                </a:solidFill>
                <a:sym typeface="+mn-ea"/>
              </a:rPr>
              <a:t>模块划分和概要结构设计</a:t>
            </a:r>
            <a:endParaRPr lang="zh-CN" altLang="en-US" sz="2800" dirty="0">
              <a:solidFill>
                <a:srgbClr val="2D5251"/>
              </a:solidFill>
            </a:endParaRPr>
          </a:p>
        </p:txBody>
      </p:sp>
      <p:sp>
        <p:nvSpPr>
          <p:cNvPr id="12" name="文本框 11"/>
          <p:cNvSpPr txBox="1"/>
          <p:nvPr/>
        </p:nvSpPr>
        <p:spPr>
          <a:xfrm>
            <a:off x="6092113" y="3596543"/>
            <a:ext cx="2752928" cy="521970"/>
          </a:xfrm>
          <a:prstGeom prst="rect">
            <a:avLst/>
          </a:prstGeom>
          <a:noFill/>
        </p:spPr>
        <p:txBody>
          <a:bodyPr wrap="square" rtlCol="0">
            <a:spAutoFit/>
          </a:bodyPr>
          <a:lstStyle/>
          <a:p>
            <a:r>
              <a:rPr lang="zh-CN" altLang="en-US" sz="2800" dirty="0">
                <a:solidFill>
                  <a:srgbClr val="2D5251"/>
                </a:solidFill>
              </a:rPr>
              <a:t>项目</a:t>
            </a:r>
            <a:r>
              <a:rPr lang="zh-CN" altLang="en-US" sz="2800" dirty="0">
                <a:solidFill>
                  <a:srgbClr val="2D5251"/>
                </a:solidFill>
              </a:rPr>
              <a:t>实施计划</a:t>
            </a:r>
            <a:endParaRPr lang="zh-CN" altLang="en-US" sz="2800" dirty="0">
              <a:solidFill>
                <a:srgbClr val="2D5251"/>
              </a:solidFill>
            </a:endParaRPr>
          </a:p>
        </p:txBody>
      </p:sp>
      <p:sp>
        <p:nvSpPr>
          <p:cNvPr id="13" name="文本框 12"/>
          <p:cNvSpPr txBox="1"/>
          <p:nvPr/>
        </p:nvSpPr>
        <p:spPr>
          <a:xfrm>
            <a:off x="6092295" y="4680823"/>
            <a:ext cx="2752928" cy="521970"/>
          </a:xfrm>
          <a:prstGeom prst="rect">
            <a:avLst/>
          </a:prstGeom>
          <a:noFill/>
        </p:spPr>
        <p:txBody>
          <a:bodyPr wrap="square" rtlCol="0">
            <a:spAutoFit/>
          </a:bodyPr>
          <a:lstStyle/>
          <a:p>
            <a:r>
              <a:rPr lang="zh-CN" altLang="en-US" sz="2800" dirty="0">
                <a:solidFill>
                  <a:srgbClr val="2D5251"/>
                </a:solidFill>
              </a:rPr>
              <a:t>功能模块</a:t>
            </a:r>
            <a:r>
              <a:rPr lang="zh-CN" altLang="en-US" sz="2800" dirty="0">
                <a:solidFill>
                  <a:srgbClr val="2D5251"/>
                </a:solidFill>
              </a:rPr>
              <a:t>实现</a:t>
            </a:r>
            <a:endParaRPr lang="zh-CN" altLang="en-US" sz="2800" dirty="0">
              <a:solidFill>
                <a:srgbClr val="2D5251"/>
              </a:solidFill>
            </a:endParaRPr>
          </a:p>
        </p:txBody>
      </p:sp>
      <p:sp>
        <p:nvSpPr>
          <p:cNvPr id="14" name="椭圆 13"/>
          <p:cNvSpPr/>
          <p:nvPr/>
        </p:nvSpPr>
        <p:spPr>
          <a:xfrm>
            <a:off x="8310510" y="404086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990053" y="-89106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81678" y="5632093"/>
            <a:ext cx="761152" cy="583565"/>
          </a:xfrm>
          <a:prstGeom prst="rect">
            <a:avLst/>
          </a:prstGeom>
          <a:noFill/>
        </p:spPr>
        <p:txBody>
          <a:bodyPr wrap="square" rtlCol="0">
            <a:spAutoFit/>
          </a:bodyPr>
          <a:p>
            <a:r>
              <a:rPr lang="en-US" altLang="zh-CN" sz="3200" dirty="0">
                <a:solidFill>
                  <a:srgbClr val="295561"/>
                </a:solidFill>
                <a:latin typeface="Broadway" panose="04040905080B02020502" pitchFamily="82" charset="0"/>
              </a:rPr>
              <a:t>05</a:t>
            </a:r>
            <a:endParaRPr lang="zh-CN" altLang="en-US" sz="3200" dirty="0">
              <a:solidFill>
                <a:srgbClr val="295561"/>
              </a:solidFill>
              <a:latin typeface="Broadway" panose="04040905080B02020502" pitchFamily="82" charset="0"/>
            </a:endParaRPr>
          </a:p>
        </p:txBody>
      </p:sp>
      <p:sp>
        <p:nvSpPr>
          <p:cNvPr id="16" name="文本框 15"/>
          <p:cNvSpPr txBox="1"/>
          <p:nvPr/>
        </p:nvSpPr>
        <p:spPr>
          <a:xfrm>
            <a:off x="6155795" y="5693648"/>
            <a:ext cx="2752928" cy="521970"/>
          </a:xfrm>
          <a:prstGeom prst="rect">
            <a:avLst/>
          </a:prstGeom>
          <a:noFill/>
        </p:spPr>
        <p:txBody>
          <a:bodyPr wrap="square" rtlCol="0">
            <a:spAutoFit/>
          </a:bodyPr>
          <a:p>
            <a:r>
              <a:rPr lang="zh-CN" altLang="en-US" sz="2800" dirty="0">
                <a:solidFill>
                  <a:srgbClr val="2D5251"/>
                </a:solidFill>
              </a:rPr>
              <a:t>项目总结</a:t>
            </a:r>
            <a:endParaRPr lang="zh-CN" altLang="en-US" sz="2800" dirty="0">
              <a:solidFill>
                <a:srgbClr val="2D525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6611620" y="1002665"/>
            <a:ext cx="6858000" cy="4853305"/>
          </a:xfrm>
          <a:prstGeom prst="rect">
            <a:avLst/>
          </a:prstGeom>
        </p:spPr>
      </p:pic>
      <p:sp>
        <p:nvSpPr>
          <p:cNvPr id="4" name="矩形 3"/>
          <p:cNvSpPr/>
          <p:nvPr/>
        </p:nvSpPr>
        <p:spPr>
          <a:xfrm>
            <a:off x="4879975" y="0"/>
            <a:ext cx="7588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用户核酸</a:t>
            </a:r>
            <a:r>
              <a:rPr lang="zh-CN" altLang="en-US" sz="3200" dirty="0">
                <a:solidFill>
                  <a:srgbClr val="2D5251"/>
                </a:solidFill>
              </a:rPr>
              <a:t>查询</a:t>
            </a:r>
            <a:endParaRPr lang="zh-CN" altLang="en-US" sz="3200" dirty="0">
              <a:solidFill>
                <a:srgbClr val="2D5251"/>
              </a:solidFill>
            </a:endParaRPr>
          </a:p>
        </p:txBody>
      </p:sp>
      <p:sp>
        <p:nvSpPr>
          <p:cNvPr id="10" name="文本框 9"/>
          <p:cNvSpPr txBox="1"/>
          <p:nvPr/>
        </p:nvSpPr>
        <p:spPr>
          <a:xfrm>
            <a:off x="1399620" y="2014920"/>
            <a:ext cx="5409733" cy="368300"/>
          </a:xfrm>
          <a:prstGeom prst="rect">
            <a:avLst/>
          </a:prstGeom>
          <a:noFill/>
        </p:spPr>
        <p:txBody>
          <a:bodyPr wrap="square" rtlCol="0">
            <a:spAutoFit/>
          </a:bodyPr>
          <a:lstStyle/>
          <a:p>
            <a:endParaRPr lang="zh-CN" altLang="en-US" dirty="0"/>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2145030" y="60325"/>
            <a:ext cx="9550400" cy="3661410"/>
          </a:xfrm>
          <a:prstGeom prst="rect">
            <a:avLst/>
          </a:prstGeom>
        </p:spPr>
      </p:pic>
      <p:sp>
        <p:nvSpPr>
          <p:cNvPr id="11" name="文本框 10"/>
          <p:cNvSpPr txBox="1"/>
          <p:nvPr/>
        </p:nvSpPr>
        <p:spPr>
          <a:xfrm>
            <a:off x="2075815" y="3899535"/>
            <a:ext cx="9056370" cy="2584450"/>
          </a:xfrm>
          <a:prstGeom prst="rect">
            <a:avLst/>
          </a:prstGeom>
          <a:noFill/>
        </p:spPr>
        <p:txBody>
          <a:bodyPr wrap="square" rtlCol="0">
            <a:spAutoFit/>
          </a:bodyPr>
          <a:p>
            <a:r>
              <a:rPr lang="zh-CN" altLang="en-US"/>
              <a:t>查询用户所有的核酸检测记录：为了方便起见，在用户提交预约信息之后，后端同时为这个用户生成了一个随机的检测结果（阴性</a:t>
            </a:r>
            <a:r>
              <a:rPr lang="en-US" altLang="zh-CN"/>
              <a:t>:</a:t>
            </a:r>
            <a:r>
              <a:rPr lang="zh-CN" altLang="en-US"/>
              <a:t>阳性</a:t>
            </a:r>
            <a:r>
              <a:rPr lang="en-US" altLang="zh-CN"/>
              <a:t>7</a:t>
            </a:r>
            <a:r>
              <a:rPr lang="zh-CN" altLang="en-US"/>
              <a:t>：</a:t>
            </a:r>
            <a:r>
              <a:rPr lang="en-US" altLang="zh-CN"/>
              <a:t>3</a:t>
            </a:r>
            <a:r>
              <a:rPr lang="zh-CN" altLang="en-US"/>
              <a:t>概率），同时将这个随机生成的结果插入到检测结果</a:t>
            </a:r>
            <a:r>
              <a:rPr lang="en-US" altLang="zh-CN"/>
              <a:t>result</a:t>
            </a:r>
            <a:r>
              <a:rPr lang="zh-CN" altLang="en-US"/>
              <a:t>表中。就相当于用户预约之后已经去做过核酸并且出了检测结果。</a:t>
            </a:r>
            <a:endParaRPr lang="zh-CN" altLang="en-US"/>
          </a:p>
          <a:p>
            <a:endParaRPr lang="zh-CN" altLang="en-US"/>
          </a:p>
          <a:p>
            <a:r>
              <a:rPr lang="zh-CN" altLang="en-US"/>
              <a:t>用户输入姓名和身份证号之后，点击查询，就可以显示所有的检测结果，包括检测时间、检测地点和检测</a:t>
            </a:r>
            <a:r>
              <a:rPr lang="zh-CN" altLang="en-US"/>
              <a:t>结果</a:t>
            </a:r>
            <a:endParaRPr lang="zh-CN" altLang="en-US"/>
          </a:p>
          <a:p>
            <a:endParaRPr lang="zh-CN" altLang="en-US"/>
          </a:p>
          <a:p>
            <a:endParaRPr lang="zh-CN" altLang="en-US"/>
          </a:p>
          <a:p>
            <a:pPr marL="2743200" lvl="6" indent="457200"/>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525448" y="295832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0525" y="400050"/>
            <a:ext cx="11163300" cy="6057900"/>
          </a:xfrm>
          <a:prstGeom prst="rect">
            <a:avLst/>
          </a:prstGeom>
          <a:noFill/>
          <a:ln w="31750">
            <a:solidFill>
              <a:srgbClr val="67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88284" y="540529"/>
            <a:ext cx="3402459" cy="583565"/>
          </a:xfrm>
          <a:prstGeom prst="rect">
            <a:avLst/>
          </a:prstGeom>
          <a:solidFill>
            <a:schemeClr val="bg1"/>
          </a:solidFill>
        </p:spPr>
        <p:txBody>
          <a:bodyPr wrap="square" rtlCol="0">
            <a:spAutoFit/>
          </a:bodyPr>
          <a:lstStyle/>
          <a:p>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项目</a:t>
            </a: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总结</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1449185" y="4936301"/>
            <a:ext cx="9348518" cy="1198880"/>
          </a:xfrm>
          <a:prstGeom prst="rect">
            <a:avLst/>
          </a:prstGeom>
          <a:noFill/>
        </p:spPr>
        <p:txBody>
          <a:bodyPr wrap="square" rtlCol="0">
            <a:spAutoFit/>
          </a:bodyPr>
          <a:lstStyle/>
          <a:p>
            <a:r>
              <a:rPr lang="zh-CN" altLang="en-US" dirty="0">
                <a:solidFill>
                  <a:schemeClr val="tx1">
                    <a:lumMod val="50000"/>
                    <a:lumOff val="50000"/>
                  </a:schemeClr>
                </a:solidFill>
                <a:sym typeface="+mn-ea"/>
              </a:rPr>
              <a:t>整体上，项目完成度比较好，从模块划分到概要结构设计，再到编码</a:t>
            </a:r>
            <a:r>
              <a:rPr lang="zh-CN" altLang="en-US" dirty="0">
                <a:solidFill>
                  <a:schemeClr val="tx1">
                    <a:lumMod val="50000"/>
                    <a:lumOff val="50000"/>
                  </a:schemeClr>
                </a:solidFill>
                <a:sym typeface="+mn-ea"/>
              </a:rPr>
              <a:t>环节基本上</a:t>
            </a:r>
            <a:r>
              <a:rPr lang="zh-CN" altLang="en-US" dirty="0">
                <a:solidFill>
                  <a:schemeClr val="tx1">
                    <a:lumMod val="50000"/>
                    <a:lumOff val="50000"/>
                  </a:schemeClr>
                </a:solidFill>
                <a:sym typeface="+mn-ea"/>
              </a:rPr>
              <a:t>都能按照预期计划执行。开发过程中每个成员的团队协作能力、沟通能力、工程思维都得到了一定程度上的锻炼，并且初步体验到了实际开发的过程，锻炼了编码能力，并且为日后开发大型项目开发打下了坚实的基础</a:t>
            </a:r>
            <a:endParaRPr lang="zh-CN" altLang="en-US" dirty="0"/>
          </a:p>
        </p:txBody>
      </p:sp>
      <p:pic>
        <p:nvPicPr>
          <p:cNvPr id="20" name="图片 19"/>
          <p:cNvPicPr>
            <a:picLocks noChangeAspect="1"/>
          </p:cNvPicPr>
          <p:nvPr/>
        </p:nvPicPr>
        <p:blipFill rotWithShape="1">
          <a:blip r:embed="rId1">
            <a:extLst>
              <a:ext uri="{28A0092B-C50C-407E-A947-70E740481C1C}">
                <a14:useLocalDpi xmlns:a14="http://schemas.microsoft.com/office/drawing/2010/main" val="0"/>
              </a:ext>
            </a:extLst>
          </a:blip>
          <a:srcRect l="20426" t="21465" r="27801" b="5130"/>
          <a:stretch>
            <a:fillRect/>
          </a:stretch>
        </p:blipFill>
        <p:spPr>
          <a:xfrm rot="5400000">
            <a:off x="4320701" y="-1444675"/>
            <a:ext cx="3550598" cy="8949685"/>
          </a:xfrm>
          <a:prstGeom prst="rect">
            <a:avLst/>
          </a:prstGeom>
        </p:spPr>
      </p:pic>
      <p:sp>
        <p:nvSpPr>
          <p:cNvPr id="7" name="椭圆 6"/>
          <p:cNvSpPr/>
          <p:nvPr/>
        </p:nvSpPr>
        <p:spPr>
          <a:xfrm>
            <a:off x="516925" y="5836936"/>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25805" y="6004605"/>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65364" y="585963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77671" y="525366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345585" y="6537809"/>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6" name="矩形 5"/>
          <p:cNvSpPr/>
          <p:nvPr/>
        </p:nvSpPr>
        <p:spPr>
          <a:xfrm>
            <a:off x="-1" y="1997008"/>
            <a:ext cx="12192001" cy="220980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90869" y="2110859"/>
            <a:ext cx="2105006" cy="1982095"/>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547049" y="2440188"/>
            <a:ext cx="5097902" cy="1322070"/>
          </a:xfrm>
          <a:prstGeom prst="rect">
            <a:avLst/>
          </a:prstGeom>
          <a:noFill/>
        </p:spPr>
        <p:txBody>
          <a:bodyPr wrap="square" rtlCol="0">
            <a:spAutoFit/>
          </a:bodyPr>
          <a:lstStyle/>
          <a:p>
            <a:r>
              <a:rPr lang="zh-CN" altLang="en-US" sz="8000" dirty="0">
                <a:solidFill>
                  <a:srgbClr val="4C7574"/>
                </a:solidFill>
              </a:rPr>
              <a:t>感谢观看</a:t>
            </a:r>
            <a:endParaRPr lang="zh-CN" altLang="en-US" sz="8000" dirty="0">
              <a:solidFill>
                <a:srgbClr val="4C7574"/>
              </a:solidFill>
            </a:endParaRPr>
          </a:p>
        </p:txBody>
      </p:sp>
      <p:sp>
        <p:nvSpPr>
          <p:cNvPr id="8" name="矩形 7"/>
          <p:cNvSpPr/>
          <p:nvPr/>
        </p:nvSpPr>
        <p:spPr>
          <a:xfrm>
            <a:off x="390525" y="400050"/>
            <a:ext cx="11163300" cy="6057900"/>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4" name="矩形 3"/>
          <p:cNvSpPr/>
          <p:nvPr/>
        </p:nvSpPr>
        <p:spPr>
          <a:xfrm>
            <a:off x="3800475" y="-2"/>
            <a:ext cx="4419600" cy="685800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841785" y="286476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34026" y="896187"/>
            <a:ext cx="1923947" cy="1569660"/>
          </a:xfrm>
          <a:prstGeom prst="rect">
            <a:avLst/>
          </a:prstGeom>
          <a:noFill/>
        </p:spPr>
        <p:txBody>
          <a:bodyPr wrap="square" rtlCol="0">
            <a:spAutoFit/>
          </a:bodyPr>
          <a:lstStyle/>
          <a:p>
            <a:r>
              <a:rPr lang="en-US" altLang="zh-CN" sz="9600" dirty="0">
                <a:solidFill>
                  <a:srgbClr val="295561"/>
                </a:solidFill>
                <a:latin typeface="Broadway" panose="04040905080B02020502" pitchFamily="82" charset="0"/>
              </a:rPr>
              <a:t>01</a:t>
            </a:r>
            <a:endParaRPr lang="zh-CN" altLang="en-US" sz="9600" dirty="0">
              <a:solidFill>
                <a:srgbClr val="295561"/>
              </a:solidFill>
              <a:latin typeface="Broadway" panose="04040905080B02020502" pitchFamily="82" charset="0"/>
            </a:endParaRPr>
          </a:p>
        </p:txBody>
      </p:sp>
      <p:sp>
        <p:nvSpPr>
          <p:cNvPr id="6" name="文本框 5"/>
          <p:cNvSpPr txBox="1"/>
          <p:nvPr/>
        </p:nvSpPr>
        <p:spPr>
          <a:xfrm>
            <a:off x="4720170" y="3807470"/>
            <a:ext cx="2752928" cy="521970"/>
          </a:xfrm>
          <a:prstGeom prst="rect">
            <a:avLst/>
          </a:prstGeom>
          <a:noFill/>
        </p:spPr>
        <p:txBody>
          <a:bodyPr wrap="square" rtlCol="0">
            <a:spAutoFit/>
          </a:bodyPr>
          <a:lstStyle/>
          <a:p>
            <a:pPr algn="ctr"/>
            <a:r>
              <a:rPr lang="zh-CN" altLang="en-US" sz="2800" dirty="0">
                <a:solidFill>
                  <a:srgbClr val="2D5251"/>
                </a:solidFill>
              </a:rPr>
              <a:t>选题及其背景</a:t>
            </a:r>
            <a:endParaRPr lang="zh-CN" altLang="en-US" sz="2800" dirty="0">
              <a:solidFill>
                <a:srgbClr val="2D52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5319006" y="-289805"/>
            <a:ext cx="6857998" cy="7437608"/>
          </a:xfrm>
          <a:prstGeom prst="rect">
            <a:avLst/>
          </a:prstGeom>
        </p:spPr>
      </p:pic>
      <p:sp>
        <p:nvSpPr>
          <p:cNvPr id="4" name="矩形 3"/>
          <p:cNvSpPr/>
          <p:nvPr/>
        </p:nvSpPr>
        <p:spPr>
          <a:xfrm>
            <a:off x="4879975" y="0"/>
            <a:ext cx="24320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背景</a:t>
            </a:r>
            <a:r>
              <a:rPr lang="en-US" altLang="zh-CN" sz="3200" dirty="0">
                <a:solidFill>
                  <a:srgbClr val="2D5251"/>
                </a:solidFill>
              </a:rPr>
              <a:t>|</a:t>
            </a:r>
            <a:r>
              <a:rPr lang="zh-CN" altLang="en-US" sz="3200" dirty="0">
                <a:solidFill>
                  <a:srgbClr val="2D5251"/>
                </a:solidFill>
              </a:rPr>
              <a:t>系统介绍</a:t>
            </a:r>
            <a:endParaRPr lang="zh-CN" altLang="en-US" sz="3200" dirty="0">
              <a:solidFill>
                <a:srgbClr val="2D5251"/>
              </a:solidFill>
            </a:endParaRPr>
          </a:p>
        </p:txBody>
      </p:sp>
      <p:sp>
        <p:nvSpPr>
          <p:cNvPr id="10" name="文本框 9"/>
          <p:cNvSpPr txBox="1"/>
          <p:nvPr/>
        </p:nvSpPr>
        <p:spPr>
          <a:xfrm>
            <a:off x="1323975" y="1499870"/>
            <a:ext cx="5805805" cy="3054985"/>
          </a:xfrm>
          <a:prstGeom prst="rect">
            <a:avLst/>
          </a:prstGeom>
          <a:noFill/>
        </p:spPr>
        <p:txBody>
          <a:bodyPr wrap="square" rtlCol="0">
            <a:noAutofit/>
          </a:bodyPr>
          <a:lstStyle/>
          <a:p>
            <a:r>
              <a:rPr lang="zh-CN" altLang="en-US" dirty="0">
                <a:solidFill>
                  <a:schemeClr val="tx1">
                    <a:lumMod val="50000"/>
                    <a:lumOff val="50000"/>
                  </a:schemeClr>
                </a:solidFill>
              </a:rPr>
              <a:t>自从2020年1月新冠病毒爆发，“做核酸”这个活动就融入了人们的生活当中，为了让人们更方便，更合理，更安全的进行核酸检测，日常使用的核酸管理系统基本上有以下功能，参考这些功能，我们开发了一个核酸管理</a:t>
            </a:r>
            <a:r>
              <a:rPr lang="zh-CN" altLang="en-US" dirty="0">
                <a:solidFill>
                  <a:schemeClr val="tx1">
                    <a:lumMod val="50000"/>
                    <a:lumOff val="50000"/>
                  </a:schemeClr>
                </a:solidFill>
              </a:rPr>
              <a:t>系统</a:t>
            </a:r>
            <a:endParaRPr lang="zh-CN" altLang="en-US" dirty="0">
              <a:solidFill>
                <a:schemeClr val="tx1">
                  <a:lumMod val="50000"/>
                  <a:lumOff val="50000"/>
                </a:schemeClr>
              </a:solidFill>
            </a:endParaRPr>
          </a:p>
          <a:p>
            <a:r>
              <a:rPr lang="zh-CN" altLang="en-US" dirty="0">
                <a:solidFill>
                  <a:schemeClr val="tx1">
                    <a:lumMod val="50000"/>
                    <a:lumOff val="50000"/>
                  </a:schemeClr>
                </a:solidFill>
              </a:rPr>
              <a:t>1、收集用户的个人信息以及核酸检测信息，方便查询个人核酸结果和进行其他操作。</a:t>
            </a:r>
            <a:endParaRPr lang="zh-CN" altLang="en-US" dirty="0">
              <a:solidFill>
                <a:schemeClr val="tx1">
                  <a:lumMod val="50000"/>
                  <a:lumOff val="50000"/>
                </a:schemeClr>
              </a:solidFill>
            </a:endParaRPr>
          </a:p>
          <a:p>
            <a:r>
              <a:rPr lang="zh-CN" altLang="en-US" dirty="0">
                <a:solidFill>
                  <a:schemeClr val="tx1">
                    <a:lumMod val="50000"/>
                    <a:lumOff val="50000"/>
                  </a:schemeClr>
                </a:solidFill>
              </a:rPr>
              <a:t>2、大规模数据统计，即对一个区域或一个单位内的所有人员的核酸情况进行汇总统计，可以为防疫工作提供稳定的数据支持。</a:t>
            </a:r>
            <a:endParaRPr lang="zh-CN" altLang="en-US" dirty="0">
              <a:solidFill>
                <a:schemeClr val="tx1">
                  <a:lumMod val="50000"/>
                  <a:lumOff val="50000"/>
                </a:schemeClr>
              </a:solidFill>
            </a:endParaRPr>
          </a:p>
          <a:p>
            <a:r>
              <a:rPr lang="zh-CN" altLang="en-US" dirty="0">
                <a:solidFill>
                  <a:schemeClr val="tx1">
                    <a:lumMod val="50000"/>
                    <a:lumOff val="50000"/>
                  </a:schemeClr>
                </a:solidFill>
              </a:rPr>
              <a:t>3、可以为需要做核酸的用户查询附近的核酸监测点和该监测点的实时人流量，方便用户更加合理的安排核酸检测时间。</a:t>
            </a:r>
            <a:endParaRPr lang="zh-CN" altLang="en-US" dirty="0">
              <a:solidFill>
                <a:schemeClr val="tx1">
                  <a:lumMod val="50000"/>
                  <a:lumOff val="50000"/>
                </a:schemeClr>
              </a:solidFill>
            </a:endParaRPr>
          </a:p>
          <a:p>
            <a:r>
              <a:rPr lang="zh-CN" altLang="en-US" dirty="0">
                <a:solidFill>
                  <a:schemeClr val="tx1">
                    <a:lumMod val="50000"/>
                    <a:lumOff val="50000"/>
                  </a:schemeClr>
                </a:solidFill>
              </a:rPr>
              <a:t>4、为用户核酸检测提供预约服务，为用户推荐核酸检测的人数低峰期，可以错开核酸检测高峰期，避免人员聚集过多的感染风险，减少用户核酸检测的等候时间。</a:t>
            </a:r>
            <a:endParaRPr lang="zh-CN" altLang="en-US" dirty="0">
              <a:solidFill>
                <a:schemeClr val="tx1">
                  <a:lumMod val="50000"/>
                  <a:lumOff val="50000"/>
                </a:schemeClr>
              </a:solidFill>
            </a:endParaRPr>
          </a:p>
          <a:p>
            <a:r>
              <a:rPr lang="zh-CN" altLang="en-US" dirty="0">
                <a:solidFill>
                  <a:schemeClr val="tx1">
                    <a:lumMod val="50000"/>
                    <a:lumOff val="50000"/>
                  </a:schemeClr>
                </a:solidFill>
              </a:rPr>
              <a:t>5、在用户核酸检测的有效日期到期时进行提醒，以免用户忘记进行常态性核酸检测。</a:t>
            </a:r>
            <a:endParaRPr lang="zh-CN" altLang="en-US" dirty="0">
              <a:solidFill>
                <a:schemeClr val="tx1">
                  <a:lumMod val="50000"/>
                  <a:lumOff val="50000"/>
                </a:schemeClr>
              </a:solidFill>
            </a:endParaRPr>
          </a:p>
        </p:txBody>
      </p:sp>
      <p:sp>
        <p:nvSpPr>
          <p:cNvPr id="12" name="文本框 11"/>
          <p:cNvSpPr txBox="1"/>
          <p:nvPr/>
        </p:nvSpPr>
        <p:spPr>
          <a:xfrm>
            <a:off x="1324055" y="960142"/>
            <a:ext cx="2357602" cy="460375"/>
          </a:xfrm>
          <a:prstGeom prst="rect">
            <a:avLst/>
          </a:prstGeom>
          <a:noFill/>
        </p:spPr>
        <p:txBody>
          <a:bodyPr wrap="square" rtlCol="0">
            <a:spAutoFit/>
          </a:bodyPr>
          <a:lstStyle/>
          <a:p>
            <a:r>
              <a:rPr lang="zh-CN" altLang="en-US" sz="2400" dirty="0">
                <a:solidFill>
                  <a:srgbClr val="2D5251"/>
                </a:solidFill>
              </a:rPr>
              <a:t>背景及系统介绍</a:t>
            </a:r>
            <a:endParaRPr lang="zh-CN" altLang="en-US" sz="2400" dirty="0">
              <a:solidFill>
                <a:srgbClr val="2D5251"/>
              </a:solidFill>
            </a:endParaRPr>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4" name="矩形 3"/>
          <p:cNvSpPr/>
          <p:nvPr/>
        </p:nvSpPr>
        <p:spPr>
          <a:xfrm>
            <a:off x="357213" y="-2"/>
            <a:ext cx="4419600" cy="6858000"/>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12797" y="2685020"/>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605039" y="867612"/>
            <a:ext cx="1923947" cy="1569660"/>
          </a:xfrm>
          <a:prstGeom prst="rect">
            <a:avLst/>
          </a:prstGeom>
          <a:noFill/>
        </p:spPr>
        <p:txBody>
          <a:bodyPr wrap="square" rtlCol="0">
            <a:spAutoFit/>
          </a:bodyPr>
          <a:lstStyle/>
          <a:p>
            <a:r>
              <a:rPr lang="en-US" altLang="zh-CN" sz="9600" dirty="0">
                <a:solidFill>
                  <a:srgbClr val="295561"/>
                </a:solidFill>
                <a:latin typeface="Broadway" panose="04040905080B02020502" pitchFamily="82" charset="0"/>
              </a:rPr>
              <a:t>02</a:t>
            </a:r>
            <a:endParaRPr lang="zh-CN" altLang="en-US" sz="9600" dirty="0">
              <a:solidFill>
                <a:srgbClr val="295561"/>
              </a:solidFill>
              <a:latin typeface="Broadway" panose="04040905080B02020502" pitchFamily="82" charset="0"/>
            </a:endParaRPr>
          </a:p>
        </p:txBody>
      </p:sp>
      <p:sp>
        <p:nvSpPr>
          <p:cNvPr id="6" name="文本框 5"/>
          <p:cNvSpPr txBox="1"/>
          <p:nvPr/>
        </p:nvSpPr>
        <p:spPr>
          <a:xfrm>
            <a:off x="357505" y="3627755"/>
            <a:ext cx="4419600" cy="521970"/>
          </a:xfrm>
          <a:prstGeom prst="rect">
            <a:avLst/>
          </a:prstGeom>
          <a:noFill/>
        </p:spPr>
        <p:txBody>
          <a:bodyPr wrap="square" rtlCol="0">
            <a:spAutoFit/>
          </a:bodyPr>
          <a:lstStyle/>
          <a:p>
            <a:pPr algn="ctr"/>
            <a:r>
              <a:rPr lang="zh-CN" altLang="en-US" sz="2800" dirty="0">
                <a:solidFill>
                  <a:srgbClr val="2D5251"/>
                </a:solidFill>
              </a:rPr>
              <a:t>模块划分和概要结构设计</a:t>
            </a:r>
            <a:endParaRPr lang="zh-CN" altLang="en-US" sz="2800" dirty="0">
              <a:solidFill>
                <a:srgbClr val="2D525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67002" y="-2667000"/>
            <a:ext cx="6857998" cy="12192002"/>
          </a:xfrm>
          <a:prstGeom prst="rect">
            <a:avLst/>
          </a:prstGeom>
        </p:spPr>
      </p:pic>
      <p:sp>
        <p:nvSpPr>
          <p:cNvPr id="9" name="矩形 8"/>
          <p:cNvSpPr/>
          <p:nvPr/>
        </p:nvSpPr>
        <p:spPr>
          <a:xfrm>
            <a:off x="0" y="0"/>
            <a:ext cx="12192000" cy="5437762"/>
          </a:xfrm>
          <a:prstGeom prst="rect">
            <a:avLst/>
          </a:prstGeom>
          <a:solidFill>
            <a:srgbClr val="FAF4F4">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295650" y="629741"/>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91685" y="308610"/>
            <a:ext cx="3008630" cy="583565"/>
          </a:xfrm>
          <a:prstGeom prst="rect">
            <a:avLst/>
          </a:prstGeom>
          <a:noFill/>
        </p:spPr>
        <p:txBody>
          <a:bodyPr wrap="square" rtlCol="0">
            <a:spAutoFit/>
          </a:bodyPr>
          <a:lstStyle/>
          <a:p>
            <a:pPr algn="ctr"/>
            <a:r>
              <a:rPr lang="zh-CN" altLang="en-US" sz="3200" dirty="0">
                <a:solidFill>
                  <a:srgbClr val="2D5251"/>
                </a:solidFill>
              </a:rPr>
              <a:t>系统需求分析</a:t>
            </a:r>
            <a:endParaRPr lang="zh-CN" altLang="en-US" sz="3200" dirty="0">
              <a:solidFill>
                <a:srgbClr val="2D5251"/>
              </a:solidFill>
            </a:endParaRPr>
          </a:p>
        </p:txBody>
      </p:sp>
      <p:cxnSp>
        <p:nvCxnSpPr>
          <p:cNvPr id="13" name="直接连接符 12"/>
          <p:cNvCxnSpPr/>
          <p:nvPr/>
        </p:nvCxnSpPr>
        <p:spPr>
          <a:xfrm>
            <a:off x="7600950" y="601166"/>
            <a:ext cx="1295957" cy="0"/>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83598" y="822443"/>
            <a:ext cx="2414947" cy="460375"/>
          </a:xfrm>
          <a:prstGeom prst="rect">
            <a:avLst/>
          </a:prstGeom>
          <a:noFill/>
        </p:spPr>
        <p:txBody>
          <a:bodyPr wrap="square" rtlCol="0">
            <a:spAutoFit/>
          </a:bodyPr>
          <a:lstStyle/>
          <a:p>
            <a:r>
              <a:rPr lang="zh-CN" altLang="en-US" sz="2400" dirty="0">
                <a:solidFill>
                  <a:srgbClr val="2D5251"/>
                </a:solidFill>
              </a:rPr>
              <a:t>管理员部分</a:t>
            </a:r>
            <a:endParaRPr lang="zh-CN" altLang="en-US" sz="2400" dirty="0">
              <a:solidFill>
                <a:srgbClr val="2D5251"/>
              </a:solidFill>
            </a:endParaRPr>
          </a:p>
        </p:txBody>
      </p:sp>
      <p:sp>
        <p:nvSpPr>
          <p:cNvPr id="16" name="文本框 15"/>
          <p:cNvSpPr txBox="1"/>
          <p:nvPr/>
        </p:nvSpPr>
        <p:spPr>
          <a:xfrm>
            <a:off x="6500643" y="822442"/>
            <a:ext cx="2414947" cy="460375"/>
          </a:xfrm>
          <a:prstGeom prst="rect">
            <a:avLst/>
          </a:prstGeom>
          <a:noFill/>
        </p:spPr>
        <p:txBody>
          <a:bodyPr wrap="square" rtlCol="0">
            <a:spAutoFit/>
          </a:bodyPr>
          <a:lstStyle/>
          <a:p>
            <a:r>
              <a:rPr lang="zh-CN" altLang="en-US" sz="2400" dirty="0">
                <a:solidFill>
                  <a:srgbClr val="2D5251"/>
                </a:solidFill>
              </a:rPr>
              <a:t>普通用户部分</a:t>
            </a:r>
            <a:endParaRPr lang="zh-CN" altLang="en-US" sz="2400" dirty="0">
              <a:solidFill>
                <a:srgbClr val="2D5251"/>
              </a:solidFill>
            </a:endParaRPr>
          </a:p>
        </p:txBody>
      </p:sp>
      <p:sp>
        <p:nvSpPr>
          <p:cNvPr id="17" name="文本框 16"/>
          <p:cNvSpPr txBox="1"/>
          <p:nvPr/>
        </p:nvSpPr>
        <p:spPr>
          <a:xfrm>
            <a:off x="1124585" y="1282700"/>
            <a:ext cx="4552950" cy="2645410"/>
          </a:xfrm>
          <a:prstGeom prst="rect">
            <a:avLst/>
          </a:prstGeom>
          <a:noFill/>
        </p:spPr>
        <p:txBody>
          <a:bodyPr wrap="square" rtlCol="0">
            <a:noAutofit/>
          </a:bodyPr>
          <a:lstStyle/>
          <a:p>
            <a:r>
              <a:rPr lang="zh-CN" altLang="en-US" dirty="0">
                <a:solidFill>
                  <a:schemeClr val="tx1">
                    <a:lumMod val="50000"/>
                    <a:lumOff val="50000"/>
                  </a:schemeClr>
                </a:solidFill>
              </a:rPr>
              <a:t>用户核酸信息管理：可对用户的各项信息进行增删改查等操作。</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风险地区评估：统计不同地区的核酸检测情况，并根据数据对该地区进行风险评估。</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高危人员管理：在检测出阳性病例时，自动筛选病例经过的对应地区，并且将其接触过的人员标为密接人员</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预约信用机制：为每个用户建立信用模块，在预约核酸检测后，如果失约，则扣除相应的信用分数，在信用分数过低时进行恰当的惩罚。</a:t>
            </a:r>
            <a:endParaRPr lang="zh-CN" altLang="en-US" dirty="0">
              <a:solidFill>
                <a:schemeClr val="tx1">
                  <a:lumMod val="50000"/>
                  <a:lumOff val="50000"/>
                </a:schemeClr>
              </a:solidFill>
            </a:endParaRPr>
          </a:p>
        </p:txBody>
      </p:sp>
      <p:sp>
        <p:nvSpPr>
          <p:cNvPr id="19" name="文本框 18"/>
          <p:cNvSpPr txBox="1"/>
          <p:nvPr/>
        </p:nvSpPr>
        <p:spPr>
          <a:xfrm>
            <a:off x="6500495" y="1282700"/>
            <a:ext cx="4591050" cy="2645410"/>
          </a:xfrm>
          <a:prstGeom prst="rect">
            <a:avLst/>
          </a:prstGeom>
          <a:noFill/>
        </p:spPr>
        <p:txBody>
          <a:bodyPr wrap="square" rtlCol="0">
            <a:noAutofit/>
          </a:bodyPr>
          <a:lstStyle/>
          <a:p>
            <a:r>
              <a:rPr lang="zh-CN" altLang="en-US" dirty="0">
                <a:solidFill>
                  <a:schemeClr val="tx1">
                    <a:lumMod val="50000"/>
                    <a:lumOff val="50000"/>
                  </a:schemeClr>
                </a:solidFill>
              </a:rPr>
              <a:t>用户信息档案管理：收集记录用户的姓名，身份证号等信息。</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用户核酸结果管理：收集记录用户的核酸检测时间；核酸检测结果并同步更新；根据用户的核酸检测时间在核酸有效性到期前提醒用户进行下一次核酸检测。</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核酸检测地点：获取用户位置；根据用户位置获取附近一定范围内的核酸检测地点；动态获取核酸检测地点的人流量并渲染到用户界面。</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核酸检测预约：将核酸检测时间分为数个时间段，统筹各时间段用户的预约人数。</a:t>
            </a:r>
            <a:endParaRPr lang="zh-CN" altLang="en-US" dirty="0">
              <a:solidFill>
                <a:schemeClr val="tx1">
                  <a:lumMod val="50000"/>
                  <a:lumOff val="50000"/>
                </a:schemeClr>
              </a:solidFill>
            </a:endParaRPr>
          </a:p>
        </p:txBody>
      </p:sp>
      <p:sp>
        <p:nvSpPr>
          <p:cNvPr id="21" name="椭圆 20"/>
          <p:cNvSpPr/>
          <p:nvPr/>
        </p:nvSpPr>
        <p:spPr>
          <a:xfrm>
            <a:off x="4679928" y="207043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9880240" y="1776200"/>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37608" y="4484569"/>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38996"/>
          <a:stretch>
            <a:fillRect/>
          </a:stretch>
        </p:blipFill>
        <p:spPr>
          <a:xfrm rot="5400000">
            <a:off x="289805" y="-289803"/>
            <a:ext cx="6857998" cy="7437608"/>
          </a:xfrm>
          <a:prstGeom prst="rect">
            <a:avLst/>
          </a:prstGeom>
        </p:spPr>
      </p:pic>
      <p:sp>
        <p:nvSpPr>
          <p:cNvPr id="3" name="矩形 2"/>
          <p:cNvSpPr/>
          <p:nvPr/>
        </p:nvSpPr>
        <p:spPr>
          <a:xfrm>
            <a:off x="721360" y="390525"/>
            <a:ext cx="10840720" cy="6106795"/>
          </a:xfrm>
          <a:prstGeom prst="rect">
            <a:avLst/>
          </a:prstGeom>
          <a:solidFill>
            <a:srgbClr val="AA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672904" y="-1032264"/>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4"/>
          <p:cNvPicPr>
            <a:picLocks noChangeAspect="1"/>
          </p:cNvPicPr>
          <p:nvPr>
            <p:custDataLst>
              <p:tags r:id="rId3"/>
            </p:custDataLst>
          </p:nvPr>
        </p:nvPicPr>
        <p:blipFill>
          <a:blip r:embed="rId4"/>
          <a:stretch>
            <a:fillRect/>
          </a:stretch>
        </p:blipFill>
        <p:spPr>
          <a:xfrm>
            <a:off x="714375" y="1317625"/>
            <a:ext cx="10927715" cy="4246880"/>
          </a:xfrm>
          <a:prstGeom prst="rect">
            <a:avLst/>
          </a:prstGeom>
          <a:noFill/>
          <a:ln w="9525">
            <a:noFill/>
          </a:ln>
        </p:spPr>
      </p:pic>
      <p:sp>
        <p:nvSpPr>
          <p:cNvPr id="8" name="文本框 7"/>
          <p:cNvSpPr txBox="1"/>
          <p:nvPr/>
        </p:nvSpPr>
        <p:spPr>
          <a:xfrm>
            <a:off x="1052195" y="765175"/>
            <a:ext cx="5333365" cy="552450"/>
          </a:xfrm>
          <a:prstGeom prst="rect">
            <a:avLst/>
          </a:prstGeom>
          <a:noFill/>
        </p:spPr>
        <p:txBody>
          <a:bodyPr wrap="square" rtlCol="0">
            <a:noAutofit/>
          </a:bodyPr>
          <a:p>
            <a:r>
              <a:rPr lang="zh-CN" altLang="en-US" sz="2800" b="1">
                <a:latin typeface="微软雅黑" panose="020B0503020204020204" charset="-122"/>
                <a:ea typeface="微软雅黑" panose="020B0503020204020204" charset="-122"/>
              </a:rPr>
              <a:t>系统设计</a:t>
            </a:r>
            <a:endParaRPr lang="zh-CN" altLang="en-US" sz="2800" b="1">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9880240" y="1776200"/>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37608" y="4484569"/>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38996"/>
          <a:stretch>
            <a:fillRect/>
          </a:stretch>
        </p:blipFill>
        <p:spPr>
          <a:xfrm rot="5400000">
            <a:off x="289805" y="-289803"/>
            <a:ext cx="6857998" cy="7437608"/>
          </a:xfrm>
          <a:prstGeom prst="rect">
            <a:avLst/>
          </a:prstGeom>
        </p:spPr>
      </p:pic>
      <p:sp>
        <p:nvSpPr>
          <p:cNvPr id="3" name="矩形 2"/>
          <p:cNvSpPr/>
          <p:nvPr/>
        </p:nvSpPr>
        <p:spPr>
          <a:xfrm>
            <a:off x="1602740" y="730250"/>
            <a:ext cx="9959340" cy="5767070"/>
          </a:xfrm>
          <a:prstGeom prst="rect">
            <a:avLst/>
          </a:prstGeom>
          <a:solidFill>
            <a:srgbClr val="AA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672904" y="-1032264"/>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760855" y="893445"/>
            <a:ext cx="4900295" cy="521970"/>
          </a:xfrm>
          <a:prstGeom prst="rect">
            <a:avLst/>
          </a:prstGeom>
          <a:noFill/>
        </p:spPr>
        <p:txBody>
          <a:bodyPr wrap="square" rtlCol="0">
            <a:spAutoFit/>
          </a:bodyPr>
          <a:p>
            <a:r>
              <a:rPr lang="zh-CN" sz="2800" b="1">
                <a:latin typeface="微软雅黑" panose="020B0503020204020204" charset="-122"/>
                <a:ea typeface="微软雅黑" panose="020B0503020204020204" charset="-122"/>
              </a:rPr>
              <a:t>系统结构图</a:t>
            </a:r>
            <a:endParaRPr lang="zh-CN" sz="2800" b="1">
              <a:latin typeface="微软雅黑" panose="020B0503020204020204" charset="-122"/>
              <a:ea typeface="微软雅黑" panose="020B0503020204020204" charset="-122"/>
            </a:endParaRPr>
          </a:p>
        </p:txBody>
      </p:sp>
      <p:pic>
        <p:nvPicPr>
          <p:cNvPr id="4" name="图片 5"/>
          <p:cNvPicPr>
            <a:picLocks noChangeAspect="1"/>
          </p:cNvPicPr>
          <p:nvPr>
            <p:custDataLst>
              <p:tags r:id="rId3"/>
            </p:custDataLst>
          </p:nvPr>
        </p:nvPicPr>
        <p:blipFill>
          <a:blip r:embed="rId4"/>
          <a:stretch>
            <a:fillRect/>
          </a:stretch>
        </p:blipFill>
        <p:spPr>
          <a:xfrm>
            <a:off x="1870710" y="1450975"/>
            <a:ext cx="7705090" cy="504634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48791" y="-1274778"/>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315082" y="2661251"/>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b="38996"/>
          <a:stretch>
            <a:fillRect/>
          </a:stretch>
        </p:blipFill>
        <p:spPr>
          <a:xfrm rot="5400000">
            <a:off x="5319006" y="-289805"/>
            <a:ext cx="6857998" cy="7437608"/>
          </a:xfrm>
          <a:prstGeom prst="rect">
            <a:avLst/>
          </a:prstGeom>
        </p:spPr>
      </p:pic>
      <p:sp>
        <p:nvSpPr>
          <p:cNvPr id="4" name="矩形 3"/>
          <p:cNvSpPr/>
          <p:nvPr/>
        </p:nvSpPr>
        <p:spPr>
          <a:xfrm>
            <a:off x="4879943" y="1090916"/>
            <a:ext cx="2432113" cy="5767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46662" y="0"/>
            <a:ext cx="0" cy="4649821"/>
          </a:xfrm>
          <a:prstGeom prst="line">
            <a:avLst/>
          </a:prstGeom>
          <a:ln w="31750">
            <a:solidFill>
              <a:srgbClr val="679B9B"/>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211" y="2140086"/>
            <a:ext cx="675005" cy="3219855"/>
          </a:xfrm>
          <a:prstGeom prst="rect">
            <a:avLst/>
          </a:prstGeom>
          <a:solidFill>
            <a:schemeClr val="bg1"/>
          </a:solidFill>
        </p:spPr>
        <p:txBody>
          <a:bodyPr vert="eaVert" wrap="square" rtlCol="0">
            <a:spAutoFit/>
          </a:bodyPr>
          <a:lstStyle/>
          <a:p>
            <a:r>
              <a:rPr lang="zh-CN" altLang="en-US" sz="3200" dirty="0">
                <a:solidFill>
                  <a:srgbClr val="2D5251"/>
                </a:solidFill>
              </a:rPr>
              <a:t>概念结构设计</a:t>
            </a:r>
            <a:endParaRPr lang="zh-CN" altLang="en-US" sz="3200" dirty="0">
              <a:solidFill>
                <a:srgbClr val="2D5251"/>
              </a:solidFill>
            </a:endParaRPr>
          </a:p>
        </p:txBody>
      </p:sp>
      <p:sp>
        <p:nvSpPr>
          <p:cNvPr id="18" name="椭圆 17"/>
          <p:cNvSpPr/>
          <p:nvPr/>
        </p:nvSpPr>
        <p:spPr>
          <a:xfrm>
            <a:off x="1182370" y="6400212"/>
            <a:ext cx="2508430" cy="2408576"/>
          </a:xfrm>
          <a:prstGeom prst="ellipse">
            <a:avLst/>
          </a:prstGeom>
          <a:solidFill>
            <a:srgbClr val="AACFC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2147482527" descr="MOWK0ZPWWFHFTR2VEHKLK(3"/>
          <p:cNvPicPr>
            <a:picLocks noChangeAspect="1"/>
          </p:cNvPicPr>
          <p:nvPr>
            <p:custDataLst>
              <p:tags r:id="rId2"/>
            </p:custDataLst>
          </p:nvPr>
        </p:nvPicPr>
        <p:blipFill>
          <a:blip r:embed="rId3"/>
          <a:stretch>
            <a:fillRect/>
          </a:stretch>
        </p:blipFill>
        <p:spPr>
          <a:xfrm>
            <a:off x="1249045" y="593090"/>
            <a:ext cx="10060305" cy="6096000"/>
          </a:xfrm>
          <a:prstGeom prst="rect">
            <a:avLst/>
          </a:prstGeom>
          <a:noFill/>
          <a:ln w="9525">
            <a:noFill/>
          </a:ln>
        </p:spPr>
      </p:pic>
      <p:sp>
        <p:nvSpPr>
          <p:cNvPr id="8" name="文本框 7"/>
          <p:cNvSpPr txBox="1"/>
          <p:nvPr/>
        </p:nvSpPr>
        <p:spPr>
          <a:xfrm>
            <a:off x="712470" y="53975"/>
            <a:ext cx="5333365" cy="552450"/>
          </a:xfrm>
          <a:prstGeom prst="rect">
            <a:avLst/>
          </a:prstGeom>
          <a:noFill/>
        </p:spPr>
        <p:txBody>
          <a:bodyPr wrap="square" rtlCol="0">
            <a:noAutofit/>
          </a:bodyPr>
          <a:p>
            <a:r>
              <a:rPr lang="zh-CN" altLang="en-US" sz="2800" b="1">
                <a:latin typeface="微软雅黑" panose="020B0503020204020204" charset="-122"/>
                <a:ea typeface="微软雅黑" panose="020B0503020204020204" charset="-122"/>
              </a:rPr>
              <a:t>关系模式</a:t>
            </a:r>
            <a:r>
              <a:rPr lang="en-US" altLang="zh-CN" sz="2800" b="1">
                <a:latin typeface="微软雅黑" panose="020B0503020204020204" charset="-122"/>
                <a:ea typeface="微软雅黑" panose="020B0503020204020204" charset="-122"/>
              </a:rPr>
              <a:t>E-R</a:t>
            </a:r>
            <a:r>
              <a:rPr lang="zh-CN" altLang="en-US" sz="2800" b="1">
                <a:latin typeface="微软雅黑" panose="020B0503020204020204" charset="-122"/>
                <a:ea typeface="微软雅黑" panose="020B0503020204020204" charset="-122"/>
              </a:rPr>
              <a:t>图</a:t>
            </a:r>
            <a:endParaRPr lang="zh-CN" altLang="en-US" sz="2800" b="1">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11712.768503937008,&quot;width&quot;:10799.9968503937}"/>
</p:tagLst>
</file>

<file path=ppt/tags/tag10.xml><?xml version="1.0" encoding="utf-8"?>
<p:tagLst xmlns:p="http://schemas.openxmlformats.org/presentationml/2006/main">
  <p:tag name="KSO_WPP_MARK_KEY" val="017ce629-564f-47c4-a6c6-965a1c9956fb"/>
  <p:tag name="COMMONDATA" val="eyJoZGlkIjoiOTcwM2NjZDIyZjhlMDgyNzM1ZGRlMDYzMDU0OWVhMWQifQ=="/>
</p:tagLst>
</file>

<file path=ppt/tags/tag2.xml><?xml version="1.0" encoding="utf-8"?>
<p:tagLst xmlns:p="http://schemas.openxmlformats.org/presentationml/2006/main">
  <p:tag name="KSO_WM_BEAUTIFY_FLAG" val=""/>
  <p:tag name="KSO_WM_UNIT_PLACING_PICTURE_USER_VIEWPORT" val="{&quot;height&quot;:3223,&quot;width&quot;:8294}"/>
</p:tagLst>
</file>

<file path=ppt/tags/tag3.xml><?xml version="1.0" encoding="utf-8"?>
<p:tagLst xmlns:p="http://schemas.openxmlformats.org/presentationml/2006/main">
  <p:tag name="KSO_WM_UNIT_PLACING_PICTURE_USER_VIEWPORT" val="{&quot;height&quot;:11712.768503937008,&quot;width&quot;:10799.9968503937}"/>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19200.0031496063,&quot;width&quot;:10799.9968503937}"/>
</p:tagLst>
</file>

<file path=ppt/tags/tag7.xml><?xml version="1.0" encoding="utf-8"?>
<p:tagLst xmlns:p="http://schemas.openxmlformats.org/presentationml/2006/main">
  <p:tag name="KSO_WM_UNIT_PLACING_PICTURE_USER_VIEWPORT" val="{&quot;height&quot;:19200.0031496063,&quot;width&quot;:10799.9968503937}"/>
</p:tagLst>
</file>

<file path=ppt/tags/tag8.xml><?xml version="1.0" encoding="utf-8"?>
<p:tagLst xmlns:p="http://schemas.openxmlformats.org/presentationml/2006/main">
  <p:tag name="KSO_WM_UNIT_PLACING_PICTURE_USER_VIEWPORT" val="{&quot;height&quot;:9132,&quot;width&quot;:18876}"/>
</p:tagLst>
</file>

<file path=ppt/tags/tag9.xml><?xml version="1.0" encoding="utf-8"?>
<p:tagLst xmlns:p="http://schemas.openxmlformats.org/presentationml/2006/main">
  <p:tag name="KSO_WM_UNIT_PLACING_PICTURE_USER_VIEWPORT" val="{&quot;height&quot;:19200.0031496063,&quot;width&quot;:10799.99685039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2877</Words>
  <Application>WPS 演示</Application>
  <PresentationFormat>宽屏</PresentationFormat>
  <Paragraphs>161</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Arial</vt:lpstr>
      <vt:lpstr>宋体</vt:lpstr>
      <vt:lpstr>Wingdings</vt:lpstr>
      <vt:lpstr>Broadway</vt:lpstr>
      <vt:lpstr>微软雅黑</vt:lpstr>
      <vt:lpstr>等线</vt:lpstr>
      <vt:lpstr>Arial Unicode MS</vt:lpstr>
      <vt:lpstr>等线 Light</vt:lpstr>
      <vt:lpstr>Calibri</vt:lpstr>
      <vt:lpstr>幼圆</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3253048264@qq.com</dc:creator>
  <cp:lastModifiedBy>WPS_1601730805</cp:lastModifiedBy>
  <cp:revision>130</cp:revision>
  <dcterms:created xsi:type="dcterms:W3CDTF">2020-04-02T02:53:00Z</dcterms:created>
  <dcterms:modified xsi:type="dcterms:W3CDTF">2022-12-17T08:08:17Z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AA035DF7F29649DDA9A817893DB6617F</vt:lpwstr>
  </property>
  <property fmtid="{D5CDD505-2E9C-101B-9397-08002B2CF9AE}" pid="3" name="KSOProductBuildVer">
    <vt:lpwstr>2052-11.1.0.12763</vt:lpwstr>
  </property>
</Properties>
</file>