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0" r:id="rId6"/>
    <p:sldId id="268" r:id="rId7"/>
    <p:sldId id="269" r:id="rId8"/>
    <p:sldId id="270" r:id="rId9"/>
    <p:sldId id="271" r:id="rId10"/>
    <p:sldId id="272" r:id="rId11"/>
    <p:sldId id="273" r:id="rId12"/>
    <p:sldId id="262" r:id="rId13"/>
    <p:sldId id="26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321D8-D54F-4755-8711-90F7B609DB82}"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C7168-E1BA-4649-A8F1-0CD88C5677E9}" type="slidenum">
              <a:rPr lang="en-US" smtClean="0"/>
              <a:t>‹#›</a:t>
            </a:fld>
            <a:endParaRPr lang="en-US"/>
          </a:p>
        </p:txBody>
      </p:sp>
    </p:spTree>
    <p:extLst>
      <p:ext uri="{BB962C8B-B14F-4D97-AF65-F5344CB8AC3E}">
        <p14:creationId xmlns:p14="http://schemas.microsoft.com/office/powerpoint/2010/main" val="136424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744138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283188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296923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44439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39579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ECE 721, Spring'23</a:t>
            </a:r>
          </a:p>
        </p:txBody>
      </p:sp>
      <p:sp>
        <p:nvSpPr>
          <p:cNvPr id="6" name="Footer Placeholder 5"/>
          <p:cNvSpPr>
            <a:spLocks noGrp="1"/>
          </p:cNvSpPr>
          <p:nvPr>
            <p:ph type="ftr" sz="quarter" idx="11"/>
          </p:nvPr>
        </p:nvSpPr>
        <p:spPr/>
        <p:txBody>
          <a:bodyPr/>
          <a:lstStyle/>
          <a:p>
            <a:r>
              <a:rPr lang="en-US"/>
              <a:t>Prof. Eric Rotenberg</a:t>
            </a:r>
          </a:p>
        </p:txBody>
      </p:sp>
      <p:sp>
        <p:nvSpPr>
          <p:cNvPr id="7" name="Slide Number Placeholder 6"/>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7029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ECE 721, Spring'23</a:t>
            </a:r>
          </a:p>
        </p:txBody>
      </p:sp>
      <p:sp>
        <p:nvSpPr>
          <p:cNvPr id="8" name="Footer Placeholder 7"/>
          <p:cNvSpPr>
            <a:spLocks noGrp="1"/>
          </p:cNvSpPr>
          <p:nvPr>
            <p:ph type="ftr" sz="quarter" idx="11"/>
          </p:nvPr>
        </p:nvSpPr>
        <p:spPr/>
        <p:txBody>
          <a:bodyPr/>
          <a:lstStyle/>
          <a:p>
            <a:r>
              <a:rPr lang="en-US"/>
              <a:t>Prof. Eric Rotenberg</a:t>
            </a:r>
          </a:p>
        </p:txBody>
      </p:sp>
      <p:sp>
        <p:nvSpPr>
          <p:cNvPr id="9" name="Slide Number Placeholder 8"/>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428382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ECE 721, Spring'23</a:t>
            </a:r>
          </a:p>
        </p:txBody>
      </p:sp>
      <p:sp>
        <p:nvSpPr>
          <p:cNvPr id="4" name="Footer Placeholder 3"/>
          <p:cNvSpPr>
            <a:spLocks noGrp="1"/>
          </p:cNvSpPr>
          <p:nvPr>
            <p:ph type="ftr" sz="quarter" idx="11"/>
          </p:nvPr>
        </p:nvSpPr>
        <p:spPr/>
        <p:txBody>
          <a:bodyPr/>
          <a:lstStyle/>
          <a:p>
            <a:r>
              <a:rPr lang="en-US"/>
              <a:t>Prof. Eric Rotenberg</a:t>
            </a:r>
          </a:p>
        </p:txBody>
      </p:sp>
      <p:sp>
        <p:nvSpPr>
          <p:cNvPr id="5" name="Slide Number Placeholder 4"/>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258786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ECE 721, Spring'23</a:t>
            </a:r>
          </a:p>
        </p:txBody>
      </p:sp>
      <p:sp>
        <p:nvSpPr>
          <p:cNvPr id="3" name="Footer Placeholder 2"/>
          <p:cNvSpPr>
            <a:spLocks noGrp="1"/>
          </p:cNvSpPr>
          <p:nvPr>
            <p:ph type="ftr" sz="quarter" idx="11"/>
          </p:nvPr>
        </p:nvSpPr>
        <p:spPr/>
        <p:txBody>
          <a:bodyPr/>
          <a:lstStyle/>
          <a:p>
            <a:r>
              <a:rPr lang="en-US"/>
              <a:t>Prof. Eric Rotenberg</a:t>
            </a:r>
          </a:p>
        </p:txBody>
      </p:sp>
      <p:sp>
        <p:nvSpPr>
          <p:cNvPr id="4" name="Slide Number Placeholder 3"/>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207580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ECE 721, Spring'23</a:t>
            </a:r>
          </a:p>
        </p:txBody>
      </p:sp>
      <p:sp>
        <p:nvSpPr>
          <p:cNvPr id="6" name="Footer Placeholder 5"/>
          <p:cNvSpPr>
            <a:spLocks noGrp="1"/>
          </p:cNvSpPr>
          <p:nvPr>
            <p:ph type="ftr" sz="quarter" idx="11"/>
          </p:nvPr>
        </p:nvSpPr>
        <p:spPr/>
        <p:txBody>
          <a:bodyPr/>
          <a:lstStyle/>
          <a:p>
            <a:r>
              <a:rPr lang="en-US"/>
              <a:t>Prof. Eric Rotenberg</a:t>
            </a:r>
          </a:p>
        </p:txBody>
      </p:sp>
      <p:sp>
        <p:nvSpPr>
          <p:cNvPr id="7" name="Slide Number Placeholder 6"/>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108509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ECE 721, Spring'23</a:t>
            </a:r>
          </a:p>
        </p:txBody>
      </p:sp>
      <p:sp>
        <p:nvSpPr>
          <p:cNvPr id="6" name="Footer Placeholder 5"/>
          <p:cNvSpPr>
            <a:spLocks noGrp="1"/>
          </p:cNvSpPr>
          <p:nvPr>
            <p:ph type="ftr" sz="quarter" idx="11"/>
          </p:nvPr>
        </p:nvSpPr>
        <p:spPr/>
        <p:txBody>
          <a:bodyPr/>
          <a:lstStyle/>
          <a:p>
            <a:r>
              <a:rPr lang="en-US"/>
              <a:t>Prof. Eric Rotenberg</a:t>
            </a:r>
          </a:p>
        </p:txBody>
      </p:sp>
      <p:sp>
        <p:nvSpPr>
          <p:cNvPr id="7" name="Slide Number Placeholder 6"/>
          <p:cNvSpPr>
            <a:spLocks noGrp="1"/>
          </p:cNvSpPr>
          <p:nvPr>
            <p:ph type="sldNum" sz="quarter" idx="12"/>
          </p:nvPr>
        </p:nvSpPr>
        <p:spPr/>
        <p:txBody>
          <a:bodyPr/>
          <a:lstStyle/>
          <a:p>
            <a:fld id="{2A331BD3-4ECE-4E65-A808-233153B59F8F}" type="slidenum">
              <a:rPr lang="en-US" smtClean="0"/>
              <a:t>‹#›</a:t>
            </a:fld>
            <a:endParaRPr lang="en-US"/>
          </a:p>
        </p:txBody>
      </p:sp>
    </p:spTree>
    <p:extLst>
      <p:ext uri="{BB962C8B-B14F-4D97-AF65-F5344CB8AC3E}">
        <p14:creationId xmlns:p14="http://schemas.microsoft.com/office/powerpoint/2010/main" val="11894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ECE 721, Spring'23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Prof. Eric Rotenberg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31BD3-4ECE-4E65-A808-233153B59F8F}" type="slidenum">
              <a:rPr lang="en-US" smtClean="0"/>
              <a:t>‹#›</a:t>
            </a:fld>
            <a:endParaRPr lang="en-US"/>
          </a:p>
        </p:txBody>
      </p:sp>
    </p:spTree>
    <p:extLst>
      <p:ext uri="{BB962C8B-B14F-4D97-AF65-F5344CB8AC3E}">
        <p14:creationId xmlns:p14="http://schemas.microsoft.com/office/powerpoint/2010/main" val="92875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ECE 721 Overview</a:t>
            </a:r>
          </a:p>
        </p:txBody>
      </p:sp>
      <p:sp>
        <p:nvSpPr>
          <p:cNvPr id="3" name="Subtitle 2"/>
          <p:cNvSpPr>
            <a:spLocks noGrp="1"/>
          </p:cNvSpPr>
          <p:nvPr>
            <p:ph type="subTitle" idx="1"/>
          </p:nvPr>
        </p:nvSpPr>
        <p:spPr/>
        <p:txBody>
          <a:bodyPr/>
          <a:lstStyle/>
          <a:p>
            <a:r>
              <a:rPr lang="en-US" dirty="0"/>
              <a:t>Spring’23</a:t>
            </a:r>
          </a:p>
          <a:p>
            <a:r>
              <a:rPr lang="en-US" dirty="0"/>
              <a:t>Prof. Rotenberg</a:t>
            </a:r>
          </a:p>
        </p:txBody>
      </p:sp>
    </p:spTree>
    <p:extLst>
      <p:ext uri="{BB962C8B-B14F-4D97-AF65-F5344CB8AC3E}">
        <p14:creationId xmlns:p14="http://schemas.microsoft.com/office/powerpoint/2010/main" val="301556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B97-9415-AF93-1F8A-7542CACE9FE9}"/>
              </a:ext>
            </a:extLst>
          </p:cNvPr>
          <p:cNvSpPr>
            <a:spLocks noGrp="1"/>
          </p:cNvSpPr>
          <p:nvPr>
            <p:ph type="title"/>
          </p:nvPr>
        </p:nvSpPr>
        <p:spPr/>
        <p:txBody>
          <a:bodyPr/>
          <a:lstStyle/>
          <a:p>
            <a:r>
              <a:rPr lang="en-US" dirty="0"/>
              <a:t>ECE 721 Topics (cont.)</a:t>
            </a:r>
          </a:p>
        </p:txBody>
      </p:sp>
      <p:sp>
        <p:nvSpPr>
          <p:cNvPr id="3" name="Content Placeholder 2">
            <a:extLst>
              <a:ext uri="{FF2B5EF4-FFF2-40B4-BE49-F238E27FC236}">
                <a16:creationId xmlns:a16="http://schemas.microsoft.com/office/drawing/2014/main" id="{B2465109-D49C-B737-A491-108AA9E8897E}"/>
              </a:ext>
            </a:extLst>
          </p:cNvPr>
          <p:cNvSpPr>
            <a:spLocks noGrp="1"/>
          </p:cNvSpPr>
          <p:nvPr>
            <p:ph idx="1"/>
          </p:nvPr>
        </p:nvSpPr>
        <p:spPr/>
        <p:txBody>
          <a:bodyPr/>
          <a:lstStyle/>
          <a:p>
            <a:r>
              <a:rPr lang="en-US" dirty="0"/>
              <a:t>Try to improve </a:t>
            </a:r>
            <a:r>
              <a:rPr lang="en-US" i="1" dirty="0" err="1"/>
              <a:t>gshare</a:t>
            </a:r>
            <a:r>
              <a:rPr lang="en-US" dirty="0"/>
              <a:t> accuracy with the TAGE predictor</a:t>
            </a:r>
          </a:p>
          <a:p>
            <a:r>
              <a:rPr lang="en-US" dirty="0"/>
              <a:t>Dealing with delinquent (hard-to-predict) branches</a:t>
            </a:r>
          </a:p>
          <a:p>
            <a:pPr lvl="1"/>
            <a:r>
              <a:rPr lang="en-US" dirty="0"/>
              <a:t>Major IPC bottleneck in some benchmarks</a:t>
            </a:r>
          </a:p>
          <a:p>
            <a:pPr lvl="1"/>
            <a:r>
              <a:rPr lang="en-US" dirty="0"/>
              <a:t>Don’t predict the branch: predication and skipper</a:t>
            </a:r>
          </a:p>
          <a:p>
            <a:pPr lvl="1"/>
            <a:r>
              <a:rPr lang="en-US" dirty="0"/>
              <a:t>Predict branch and exploit control independence for selective recovery</a:t>
            </a:r>
          </a:p>
          <a:p>
            <a:pPr lvl="1"/>
            <a:r>
              <a:rPr lang="en-US" dirty="0"/>
              <a:t>Improve branch prediction via branch pre-execution</a:t>
            </a:r>
          </a:p>
          <a:p>
            <a:pPr lvl="1"/>
            <a:r>
              <a:rPr lang="en-US" i="1" dirty="0"/>
              <a:t>About multipath execution: it is a hard-sell (see me for my perspective)</a:t>
            </a:r>
          </a:p>
        </p:txBody>
      </p:sp>
      <p:sp>
        <p:nvSpPr>
          <p:cNvPr id="4" name="Date Placeholder 3">
            <a:extLst>
              <a:ext uri="{FF2B5EF4-FFF2-40B4-BE49-F238E27FC236}">
                <a16:creationId xmlns:a16="http://schemas.microsoft.com/office/drawing/2014/main" id="{421D8434-0655-0F1F-65A1-12FFBDCBFB79}"/>
              </a:ext>
            </a:extLst>
          </p:cNvPr>
          <p:cNvSpPr>
            <a:spLocks noGrp="1"/>
          </p:cNvSpPr>
          <p:nvPr>
            <p:ph type="dt" sz="half" idx="10"/>
          </p:nvPr>
        </p:nvSpPr>
        <p:spPr/>
        <p:txBody>
          <a:bodyPr/>
          <a:lstStyle/>
          <a:p>
            <a:r>
              <a:rPr lang="en-US"/>
              <a:t>ECE 721, Spring'23</a:t>
            </a:r>
          </a:p>
        </p:txBody>
      </p:sp>
      <p:sp>
        <p:nvSpPr>
          <p:cNvPr id="5" name="Footer Placeholder 4">
            <a:extLst>
              <a:ext uri="{FF2B5EF4-FFF2-40B4-BE49-F238E27FC236}">
                <a16:creationId xmlns:a16="http://schemas.microsoft.com/office/drawing/2014/main" id="{A39C22A3-33D2-C84D-0950-E833780533C1}"/>
              </a:ext>
            </a:extLst>
          </p:cNvPr>
          <p:cNvSpPr>
            <a:spLocks noGrp="1"/>
          </p:cNvSpPr>
          <p:nvPr>
            <p:ph type="ftr" sz="quarter" idx="11"/>
          </p:nvPr>
        </p:nvSpPr>
        <p:spPr/>
        <p:txBody>
          <a:bodyPr/>
          <a:lstStyle/>
          <a:p>
            <a:r>
              <a:rPr lang="en-US"/>
              <a:t>Prof. Eric Rotenberg</a:t>
            </a:r>
          </a:p>
        </p:txBody>
      </p:sp>
      <p:sp>
        <p:nvSpPr>
          <p:cNvPr id="6" name="Slide Number Placeholder 5">
            <a:extLst>
              <a:ext uri="{FF2B5EF4-FFF2-40B4-BE49-F238E27FC236}">
                <a16:creationId xmlns:a16="http://schemas.microsoft.com/office/drawing/2014/main" id="{1E9EC4B8-8438-CB3B-6D32-20E736CC4A01}"/>
              </a:ext>
            </a:extLst>
          </p:cNvPr>
          <p:cNvSpPr>
            <a:spLocks noGrp="1"/>
          </p:cNvSpPr>
          <p:nvPr>
            <p:ph type="sldNum" sz="quarter" idx="12"/>
          </p:nvPr>
        </p:nvSpPr>
        <p:spPr/>
        <p:txBody>
          <a:bodyPr/>
          <a:lstStyle/>
          <a:p>
            <a:fld id="{2A331BD3-4ECE-4E65-A808-233153B59F8F}" type="slidenum">
              <a:rPr lang="en-US" smtClean="0"/>
              <a:t>10</a:t>
            </a:fld>
            <a:endParaRPr lang="en-US"/>
          </a:p>
        </p:txBody>
      </p:sp>
      <p:pic>
        <p:nvPicPr>
          <p:cNvPr id="8" name="Picture 7">
            <a:extLst>
              <a:ext uri="{FF2B5EF4-FFF2-40B4-BE49-F238E27FC236}">
                <a16:creationId xmlns:a16="http://schemas.microsoft.com/office/drawing/2014/main" id="{B9CEBD40-6CA6-75A0-1C19-76A6EA442498}"/>
              </a:ext>
            </a:extLst>
          </p:cNvPr>
          <p:cNvPicPr>
            <a:picLocks noChangeAspect="1"/>
          </p:cNvPicPr>
          <p:nvPr/>
        </p:nvPicPr>
        <p:blipFill>
          <a:blip r:embed="rId2"/>
          <a:stretch>
            <a:fillRect/>
          </a:stretch>
        </p:blipFill>
        <p:spPr>
          <a:xfrm>
            <a:off x="7142943" y="403811"/>
            <a:ext cx="4714875" cy="828675"/>
          </a:xfrm>
          <a:prstGeom prst="rect">
            <a:avLst/>
          </a:prstGeom>
        </p:spPr>
      </p:pic>
      <p:pic>
        <p:nvPicPr>
          <p:cNvPr id="10" name="Picture 9">
            <a:extLst>
              <a:ext uri="{FF2B5EF4-FFF2-40B4-BE49-F238E27FC236}">
                <a16:creationId xmlns:a16="http://schemas.microsoft.com/office/drawing/2014/main" id="{F00A7372-25E2-B8FF-CC8E-3925C8CDC56E}"/>
              </a:ext>
            </a:extLst>
          </p:cNvPr>
          <p:cNvPicPr>
            <a:picLocks noChangeAspect="1"/>
          </p:cNvPicPr>
          <p:nvPr/>
        </p:nvPicPr>
        <p:blipFill>
          <a:blip r:embed="rId3"/>
          <a:stretch>
            <a:fillRect/>
          </a:stretch>
        </p:blipFill>
        <p:spPr>
          <a:xfrm>
            <a:off x="421445" y="4746885"/>
            <a:ext cx="11658600" cy="1600200"/>
          </a:xfrm>
          <a:prstGeom prst="rect">
            <a:avLst/>
          </a:prstGeom>
        </p:spPr>
      </p:pic>
      <p:sp>
        <p:nvSpPr>
          <p:cNvPr id="11" name="TextBox 10">
            <a:extLst>
              <a:ext uri="{FF2B5EF4-FFF2-40B4-BE49-F238E27FC236}">
                <a16:creationId xmlns:a16="http://schemas.microsoft.com/office/drawing/2014/main" id="{DEF61C0C-95E6-3B23-F5C1-D4BBF002EF05}"/>
              </a:ext>
            </a:extLst>
          </p:cNvPr>
          <p:cNvSpPr txBox="1"/>
          <p:nvPr/>
        </p:nvSpPr>
        <p:spPr>
          <a:xfrm>
            <a:off x="6250745" y="4746885"/>
            <a:ext cx="2506071" cy="369332"/>
          </a:xfrm>
          <a:prstGeom prst="rect">
            <a:avLst/>
          </a:prstGeom>
          <a:noFill/>
        </p:spPr>
        <p:txBody>
          <a:bodyPr wrap="none" rtlCol="0">
            <a:spAutoFit/>
          </a:bodyPr>
          <a:lstStyle/>
          <a:p>
            <a:r>
              <a:rPr lang="en-US" i="1" dirty="0"/>
              <a:t>TAGE paper to be posted</a:t>
            </a:r>
          </a:p>
        </p:txBody>
      </p:sp>
      <p:sp>
        <p:nvSpPr>
          <p:cNvPr id="12" name="TextBox 11">
            <a:extLst>
              <a:ext uri="{FF2B5EF4-FFF2-40B4-BE49-F238E27FC236}">
                <a16:creationId xmlns:a16="http://schemas.microsoft.com/office/drawing/2014/main" id="{7436A76D-0AA7-9774-0848-C89A4A56F250}"/>
              </a:ext>
            </a:extLst>
          </p:cNvPr>
          <p:cNvSpPr txBox="1"/>
          <p:nvPr/>
        </p:nvSpPr>
        <p:spPr>
          <a:xfrm>
            <a:off x="6264813" y="5446727"/>
            <a:ext cx="4336956" cy="369332"/>
          </a:xfrm>
          <a:prstGeom prst="rect">
            <a:avLst/>
          </a:prstGeom>
          <a:noFill/>
        </p:spPr>
        <p:txBody>
          <a:bodyPr wrap="none" rtlCol="0">
            <a:spAutoFit/>
          </a:bodyPr>
          <a:lstStyle/>
          <a:p>
            <a:r>
              <a:rPr lang="en-US" i="1" dirty="0"/>
              <a:t>A control-independence paper will be posted</a:t>
            </a:r>
          </a:p>
        </p:txBody>
      </p:sp>
      <p:sp>
        <p:nvSpPr>
          <p:cNvPr id="13" name="TextBox 12">
            <a:extLst>
              <a:ext uri="{FF2B5EF4-FFF2-40B4-BE49-F238E27FC236}">
                <a16:creationId xmlns:a16="http://schemas.microsoft.com/office/drawing/2014/main" id="{162BD36C-1DF4-4194-90EE-CB698212B89E}"/>
              </a:ext>
            </a:extLst>
          </p:cNvPr>
          <p:cNvSpPr txBox="1"/>
          <p:nvPr/>
        </p:nvSpPr>
        <p:spPr>
          <a:xfrm>
            <a:off x="6250745" y="5712240"/>
            <a:ext cx="2679067" cy="369332"/>
          </a:xfrm>
          <a:prstGeom prst="rect">
            <a:avLst/>
          </a:prstGeom>
          <a:noFill/>
        </p:spPr>
        <p:txBody>
          <a:bodyPr wrap="none" rtlCol="0">
            <a:spAutoFit/>
          </a:bodyPr>
          <a:lstStyle/>
          <a:p>
            <a:r>
              <a:rPr lang="en-US" i="1" dirty="0"/>
              <a:t>Skipper paper to be posted</a:t>
            </a:r>
          </a:p>
        </p:txBody>
      </p:sp>
      <p:sp>
        <p:nvSpPr>
          <p:cNvPr id="14" name="TextBox 13">
            <a:extLst>
              <a:ext uri="{FF2B5EF4-FFF2-40B4-BE49-F238E27FC236}">
                <a16:creationId xmlns:a16="http://schemas.microsoft.com/office/drawing/2014/main" id="{6174E05C-961D-5C0B-6C0D-A825A44238B8}"/>
              </a:ext>
            </a:extLst>
          </p:cNvPr>
          <p:cNvSpPr txBox="1"/>
          <p:nvPr/>
        </p:nvSpPr>
        <p:spPr>
          <a:xfrm>
            <a:off x="6250744" y="5977753"/>
            <a:ext cx="4281813" cy="369332"/>
          </a:xfrm>
          <a:prstGeom prst="rect">
            <a:avLst/>
          </a:prstGeom>
          <a:noFill/>
        </p:spPr>
        <p:txBody>
          <a:bodyPr wrap="none" rtlCol="0">
            <a:spAutoFit/>
          </a:bodyPr>
          <a:lstStyle/>
          <a:p>
            <a:r>
              <a:rPr lang="en-US" i="1" dirty="0"/>
              <a:t>A branch pre-execution paper will be posted</a:t>
            </a:r>
          </a:p>
        </p:txBody>
      </p:sp>
    </p:spTree>
    <p:extLst>
      <p:ext uri="{BB962C8B-B14F-4D97-AF65-F5344CB8AC3E}">
        <p14:creationId xmlns:p14="http://schemas.microsoft.com/office/powerpoint/2010/main" val="182786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2D48-1A5B-C2CF-402D-98BDE35D5CCE}"/>
              </a:ext>
            </a:extLst>
          </p:cNvPr>
          <p:cNvSpPr>
            <a:spLocks noGrp="1"/>
          </p:cNvSpPr>
          <p:nvPr>
            <p:ph type="title"/>
          </p:nvPr>
        </p:nvSpPr>
        <p:spPr/>
        <p:txBody>
          <a:bodyPr/>
          <a:lstStyle/>
          <a:p>
            <a:r>
              <a:rPr lang="en-US" dirty="0"/>
              <a:t>ECE 721 Topics (cont.)</a:t>
            </a:r>
          </a:p>
        </p:txBody>
      </p:sp>
      <p:sp>
        <p:nvSpPr>
          <p:cNvPr id="3" name="Content Placeholder 2">
            <a:extLst>
              <a:ext uri="{FF2B5EF4-FFF2-40B4-BE49-F238E27FC236}">
                <a16:creationId xmlns:a16="http://schemas.microsoft.com/office/drawing/2014/main" id="{71428D63-62E0-B003-9E0F-B32457A4F3DD}"/>
              </a:ext>
            </a:extLst>
          </p:cNvPr>
          <p:cNvSpPr>
            <a:spLocks noGrp="1"/>
          </p:cNvSpPr>
          <p:nvPr>
            <p:ph idx="1"/>
          </p:nvPr>
        </p:nvSpPr>
        <p:spPr>
          <a:xfrm>
            <a:off x="402106" y="1825625"/>
            <a:ext cx="4943621" cy="4351338"/>
          </a:xfrm>
        </p:spPr>
        <p:txBody>
          <a:bodyPr>
            <a:normAutofit/>
          </a:bodyPr>
          <a:lstStyle/>
          <a:p>
            <a:r>
              <a:rPr lang="en-US" sz="2400" dirty="0"/>
              <a:t>Value prediction</a:t>
            </a:r>
          </a:p>
          <a:p>
            <a:pPr lvl="1"/>
            <a:r>
              <a:rPr lang="en-US" sz="2000" dirty="0"/>
              <a:t>Try to increase ILP by breaking true data dependencies</a:t>
            </a:r>
          </a:p>
          <a:p>
            <a:pPr lvl="1"/>
            <a:r>
              <a:rPr lang="en-US" sz="2000" dirty="0"/>
              <a:t>Improve load latency tolerance</a:t>
            </a:r>
          </a:p>
          <a:p>
            <a:pPr lvl="1"/>
            <a:r>
              <a:rPr lang="en-US" sz="2000" dirty="0"/>
              <a:t>Alternative to larger windows</a:t>
            </a:r>
          </a:p>
          <a:p>
            <a:endParaRPr lang="en-US" sz="2000" dirty="0"/>
          </a:p>
        </p:txBody>
      </p:sp>
      <p:sp>
        <p:nvSpPr>
          <p:cNvPr id="4" name="Date Placeholder 3">
            <a:extLst>
              <a:ext uri="{FF2B5EF4-FFF2-40B4-BE49-F238E27FC236}">
                <a16:creationId xmlns:a16="http://schemas.microsoft.com/office/drawing/2014/main" id="{DACD9145-FD02-652B-B4AA-D12ECA10C761}"/>
              </a:ext>
            </a:extLst>
          </p:cNvPr>
          <p:cNvSpPr>
            <a:spLocks noGrp="1"/>
          </p:cNvSpPr>
          <p:nvPr>
            <p:ph type="dt" sz="half" idx="10"/>
          </p:nvPr>
        </p:nvSpPr>
        <p:spPr/>
        <p:txBody>
          <a:bodyPr/>
          <a:lstStyle/>
          <a:p>
            <a:r>
              <a:rPr lang="en-US"/>
              <a:t>ECE 721, Spring'23</a:t>
            </a:r>
          </a:p>
        </p:txBody>
      </p:sp>
      <p:sp>
        <p:nvSpPr>
          <p:cNvPr id="5" name="Footer Placeholder 4">
            <a:extLst>
              <a:ext uri="{FF2B5EF4-FFF2-40B4-BE49-F238E27FC236}">
                <a16:creationId xmlns:a16="http://schemas.microsoft.com/office/drawing/2014/main" id="{937EFE3C-EAE9-7849-C58F-F2FDD1F29CE0}"/>
              </a:ext>
            </a:extLst>
          </p:cNvPr>
          <p:cNvSpPr>
            <a:spLocks noGrp="1"/>
          </p:cNvSpPr>
          <p:nvPr>
            <p:ph type="ftr" sz="quarter" idx="11"/>
          </p:nvPr>
        </p:nvSpPr>
        <p:spPr/>
        <p:txBody>
          <a:bodyPr/>
          <a:lstStyle/>
          <a:p>
            <a:r>
              <a:rPr lang="en-US"/>
              <a:t>Prof. Eric Rotenberg</a:t>
            </a:r>
          </a:p>
        </p:txBody>
      </p:sp>
      <p:sp>
        <p:nvSpPr>
          <p:cNvPr id="6" name="Slide Number Placeholder 5">
            <a:extLst>
              <a:ext uri="{FF2B5EF4-FFF2-40B4-BE49-F238E27FC236}">
                <a16:creationId xmlns:a16="http://schemas.microsoft.com/office/drawing/2014/main" id="{2CA2E2A1-4469-4782-8F42-6A6AF4748FC3}"/>
              </a:ext>
            </a:extLst>
          </p:cNvPr>
          <p:cNvSpPr>
            <a:spLocks noGrp="1"/>
          </p:cNvSpPr>
          <p:nvPr>
            <p:ph type="sldNum" sz="quarter" idx="12"/>
          </p:nvPr>
        </p:nvSpPr>
        <p:spPr/>
        <p:txBody>
          <a:bodyPr/>
          <a:lstStyle/>
          <a:p>
            <a:fld id="{2A331BD3-4ECE-4E65-A808-233153B59F8F}" type="slidenum">
              <a:rPr lang="en-US" smtClean="0"/>
              <a:t>11</a:t>
            </a:fld>
            <a:endParaRPr lang="en-US"/>
          </a:p>
        </p:txBody>
      </p:sp>
      <p:pic>
        <p:nvPicPr>
          <p:cNvPr id="8" name="Picture 7">
            <a:extLst>
              <a:ext uri="{FF2B5EF4-FFF2-40B4-BE49-F238E27FC236}">
                <a16:creationId xmlns:a16="http://schemas.microsoft.com/office/drawing/2014/main" id="{6AFF627C-2B12-BCE8-867D-558E7E2DFF59}"/>
              </a:ext>
            </a:extLst>
          </p:cNvPr>
          <p:cNvPicPr>
            <a:picLocks noChangeAspect="1"/>
          </p:cNvPicPr>
          <p:nvPr/>
        </p:nvPicPr>
        <p:blipFill>
          <a:blip r:embed="rId2"/>
          <a:stretch>
            <a:fillRect/>
          </a:stretch>
        </p:blipFill>
        <p:spPr>
          <a:xfrm>
            <a:off x="838200" y="3697783"/>
            <a:ext cx="10456302" cy="2601240"/>
          </a:xfrm>
          <a:prstGeom prst="rect">
            <a:avLst/>
          </a:prstGeom>
        </p:spPr>
      </p:pic>
      <p:sp>
        <p:nvSpPr>
          <p:cNvPr id="10" name="TextBox 9">
            <a:extLst>
              <a:ext uri="{FF2B5EF4-FFF2-40B4-BE49-F238E27FC236}">
                <a16:creationId xmlns:a16="http://schemas.microsoft.com/office/drawing/2014/main" id="{A2F4D417-63C1-EC74-84ED-6B9BAD3EA0FD}"/>
              </a:ext>
            </a:extLst>
          </p:cNvPr>
          <p:cNvSpPr txBox="1"/>
          <p:nvPr/>
        </p:nvSpPr>
        <p:spPr>
          <a:xfrm>
            <a:off x="5561428" y="1825625"/>
            <a:ext cx="6098344" cy="1692771"/>
          </a:xfrm>
          <a:prstGeom prst="rect">
            <a:avLst/>
          </a:prstGeom>
          <a:noFill/>
        </p:spPr>
        <p:txBody>
          <a:bodyPr wrap="square">
            <a:spAutoFit/>
          </a:bodyPr>
          <a:lstStyle/>
          <a:p>
            <a:pPr marL="342900" indent="-342900">
              <a:buFont typeface="Arial" panose="020B0604020202020204" pitchFamily="34" charset="0"/>
              <a:buChar char="•"/>
            </a:pPr>
            <a:r>
              <a:rPr lang="en-US" sz="2400" dirty="0"/>
              <a:t>Simultaneous Multithreading (SMT)</a:t>
            </a:r>
          </a:p>
          <a:p>
            <a:pPr marL="800100" lvl="1" indent="-342900">
              <a:buFont typeface="Arial" panose="020B0604020202020204" pitchFamily="34" charset="0"/>
              <a:buChar char="•"/>
            </a:pPr>
            <a:r>
              <a:rPr lang="en-US" sz="2000" dirty="0"/>
              <a:t>Intel’s implementation is called “hyperthreading”</a:t>
            </a:r>
          </a:p>
          <a:p>
            <a:pPr marL="800100" lvl="1" indent="-342900">
              <a:buFont typeface="Arial" panose="020B0604020202020204" pitchFamily="34" charset="0"/>
              <a:buChar char="•"/>
            </a:pPr>
            <a:r>
              <a:rPr lang="en-US" sz="2000" dirty="0"/>
              <a:t>Multiple threads share the superscalar processor</a:t>
            </a:r>
          </a:p>
          <a:p>
            <a:pPr marL="800100" lvl="1" indent="-342900">
              <a:buFont typeface="Arial" panose="020B0604020202020204" pitchFamily="34" charset="0"/>
              <a:buChar char="•"/>
            </a:pPr>
            <a:r>
              <a:rPr lang="en-US" sz="2000" dirty="0"/>
              <a:t>Increase utilization of the superscalar processor</a:t>
            </a:r>
          </a:p>
          <a:p>
            <a:pPr marL="800100" lvl="1" indent="-342900">
              <a:buFont typeface="Arial" panose="020B0604020202020204" pitchFamily="34" charset="0"/>
              <a:buChar char="•"/>
            </a:pPr>
            <a:r>
              <a:rPr lang="en-US" sz="2000" dirty="0"/>
              <a:t>More so-called ILP via TLP</a:t>
            </a:r>
            <a:endParaRPr lang="en-US" dirty="0"/>
          </a:p>
        </p:txBody>
      </p:sp>
    </p:spTree>
    <p:extLst>
      <p:ext uri="{BB962C8B-B14F-4D97-AF65-F5344CB8AC3E}">
        <p14:creationId xmlns:p14="http://schemas.microsoft.com/office/powerpoint/2010/main" val="32081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1 (ECE 563)</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12</a:t>
            </a:fld>
            <a:endParaRPr lang="en-US"/>
          </a:p>
        </p:txBody>
      </p:sp>
      <p:pic>
        <p:nvPicPr>
          <p:cNvPr id="7" name="Picture 6"/>
          <p:cNvPicPr>
            <a:picLocks noChangeAspect="1"/>
          </p:cNvPicPr>
          <p:nvPr/>
        </p:nvPicPr>
        <p:blipFill>
          <a:blip r:embed="rId2"/>
          <a:stretch>
            <a:fillRect/>
          </a:stretch>
        </p:blipFill>
        <p:spPr>
          <a:xfrm>
            <a:off x="2950191" y="1308091"/>
            <a:ext cx="6291617" cy="5230821"/>
          </a:xfrm>
          <a:prstGeom prst="rect">
            <a:avLst/>
          </a:prstGeom>
        </p:spPr>
      </p:pic>
      <p:sp>
        <p:nvSpPr>
          <p:cNvPr id="3" name="TextBox 2">
            <a:extLst>
              <a:ext uri="{FF2B5EF4-FFF2-40B4-BE49-F238E27FC236}">
                <a16:creationId xmlns:a16="http://schemas.microsoft.com/office/drawing/2014/main" id="{75974CD5-CAF8-4FC5-81A5-84266BA4D6B0}"/>
              </a:ext>
            </a:extLst>
          </p:cNvPr>
          <p:cNvSpPr txBox="1"/>
          <p:nvPr/>
        </p:nvSpPr>
        <p:spPr>
          <a:xfrm>
            <a:off x="4814448" y="6141444"/>
            <a:ext cx="1212640" cy="400110"/>
          </a:xfrm>
          <a:prstGeom prst="rect">
            <a:avLst/>
          </a:prstGeom>
          <a:solidFill>
            <a:schemeClr val="bg1"/>
          </a:solidFill>
        </p:spPr>
        <p:txBody>
          <a:bodyPr wrap="none" rtlCol="0">
            <a:spAutoFit/>
          </a:bodyPr>
          <a:lstStyle/>
          <a:p>
            <a:r>
              <a:rPr lang="en-US" sz="2000" dirty="0"/>
              <a:t>writeback</a:t>
            </a:r>
            <a:endParaRPr lang="en-US" dirty="0"/>
          </a:p>
        </p:txBody>
      </p:sp>
      <p:sp>
        <p:nvSpPr>
          <p:cNvPr id="8" name="TextBox 7">
            <a:extLst>
              <a:ext uri="{FF2B5EF4-FFF2-40B4-BE49-F238E27FC236}">
                <a16:creationId xmlns:a16="http://schemas.microsoft.com/office/drawing/2014/main" id="{04510679-56A6-4C33-B531-605D523A5340}"/>
              </a:ext>
            </a:extLst>
          </p:cNvPr>
          <p:cNvSpPr txBox="1"/>
          <p:nvPr/>
        </p:nvSpPr>
        <p:spPr>
          <a:xfrm>
            <a:off x="7695980" y="5338091"/>
            <a:ext cx="1194802" cy="400110"/>
          </a:xfrm>
          <a:prstGeom prst="rect">
            <a:avLst/>
          </a:prstGeom>
          <a:solidFill>
            <a:schemeClr val="bg1"/>
          </a:solidFill>
        </p:spPr>
        <p:txBody>
          <a:bodyPr wrap="square" rtlCol="0">
            <a:spAutoFit/>
          </a:bodyPr>
          <a:lstStyle/>
          <a:p>
            <a:r>
              <a:rPr lang="en-US" sz="2000" dirty="0"/>
              <a:t>execute</a:t>
            </a:r>
            <a:endParaRPr lang="en-US" dirty="0"/>
          </a:p>
        </p:txBody>
      </p:sp>
    </p:spTree>
    <p:extLst>
      <p:ext uri="{BB962C8B-B14F-4D97-AF65-F5344CB8AC3E}">
        <p14:creationId xmlns:p14="http://schemas.microsoft.com/office/powerpoint/2010/main" val="236929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 2 (ECE 721)</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13</a:t>
            </a:fld>
            <a:endParaRPr lang="en-US"/>
          </a:p>
        </p:txBody>
      </p:sp>
      <p:grpSp>
        <p:nvGrpSpPr>
          <p:cNvPr id="7" name="Group 83"/>
          <p:cNvGrpSpPr>
            <a:grpSpLocks/>
          </p:cNvGrpSpPr>
          <p:nvPr/>
        </p:nvGrpSpPr>
        <p:grpSpPr bwMode="auto">
          <a:xfrm>
            <a:off x="5105400" y="3581400"/>
            <a:ext cx="914400" cy="685800"/>
            <a:chOff x="3264" y="2016"/>
            <a:chExt cx="576" cy="432"/>
          </a:xfrm>
        </p:grpSpPr>
        <p:sp>
          <p:nvSpPr>
            <p:cNvPr id="8" name="Rectangle 5"/>
            <p:cNvSpPr>
              <a:spLocks noChangeArrowheads="1"/>
            </p:cNvSpPr>
            <p:nvPr/>
          </p:nvSpPr>
          <p:spPr bwMode="auto">
            <a:xfrm>
              <a:off x="3264" y="2064"/>
              <a:ext cx="576" cy="38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sp>
          <p:nvSpPr>
            <p:cNvPr id="9" name="Line 6"/>
            <p:cNvSpPr>
              <a:spLocks noChangeShapeType="1"/>
            </p:cNvSpPr>
            <p:nvPr/>
          </p:nvSpPr>
          <p:spPr bwMode="auto">
            <a:xfrm>
              <a:off x="3264" y="2160"/>
              <a:ext cx="5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7"/>
            <p:cNvSpPr>
              <a:spLocks noChangeShapeType="1"/>
            </p:cNvSpPr>
            <p:nvPr/>
          </p:nvSpPr>
          <p:spPr bwMode="auto">
            <a:xfrm>
              <a:off x="3264" y="2256"/>
              <a:ext cx="5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8"/>
            <p:cNvSpPr>
              <a:spLocks noChangeShapeType="1"/>
            </p:cNvSpPr>
            <p:nvPr/>
          </p:nvSpPr>
          <p:spPr bwMode="auto">
            <a:xfrm>
              <a:off x="3264" y="2352"/>
              <a:ext cx="57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9"/>
            <p:cNvSpPr txBox="1">
              <a:spLocks noChangeArrowheads="1"/>
            </p:cNvSpPr>
            <p:nvPr/>
          </p:nvSpPr>
          <p:spPr bwMode="auto">
            <a:xfrm>
              <a:off x="3360" y="2016"/>
              <a:ext cx="367" cy="3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b="1"/>
                <a:t>Issue</a:t>
              </a:r>
            </a:p>
            <a:p>
              <a:pPr>
                <a:spcBef>
                  <a:spcPct val="0"/>
                </a:spcBef>
                <a:buFontTx/>
                <a:buNone/>
              </a:pPr>
              <a:r>
                <a:rPr lang="en-US" altLang="en-US" sz="1000" b="1"/>
                <a:t>Queue</a:t>
              </a:r>
            </a:p>
            <a:p>
              <a:pPr>
                <a:spcBef>
                  <a:spcPct val="0"/>
                </a:spcBef>
                <a:buFontTx/>
                <a:buNone/>
              </a:pPr>
              <a:r>
                <a:rPr lang="en-US" altLang="en-US" sz="1000" b="1"/>
                <a:t>(IQ)</a:t>
              </a:r>
            </a:p>
          </p:txBody>
        </p:sp>
      </p:grpSp>
      <p:sp>
        <p:nvSpPr>
          <p:cNvPr id="13" name="Rectangle 10"/>
          <p:cNvSpPr>
            <a:spLocks noChangeArrowheads="1"/>
          </p:cNvSpPr>
          <p:nvPr/>
        </p:nvSpPr>
        <p:spPr bwMode="auto">
          <a:xfrm>
            <a:off x="5105400" y="4648200"/>
            <a:ext cx="914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sp>
        <p:nvSpPr>
          <p:cNvPr id="14" name="Text Box 11"/>
          <p:cNvSpPr txBox="1">
            <a:spLocks noChangeArrowheads="1"/>
          </p:cNvSpPr>
          <p:nvPr/>
        </p:nvSpPr>
        <p:spPr bwMode="auto">
          <a:xfrm>
            <a:off x="5181600" y="4724400"/>
            <a:ext cx="8620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b="1"/>
              <a:t>Function</a:t>
            </a:r>
          </a:p>
          <a:p>
            <a:pPr>
              <a:spcBef>
                <a:spcPct val="0"/>
              </a:spcBef>
              <a:buFontTx/>
              <a:buNone/>
            </a:pPr>
            <a:r>
              <a:rPr lang="en-US" altLang="en-US" sz="1000" b="1"/>
              <a:t>Units (FUs)</a:t>
            </a:r>
          </a:p>
        </p:txBody>
      </p:sp>
      <p:sp>
        <p:nvSpPr>
          <p:cNvPr id="15" name="Line 12"/>
          <p:cNvSpPr>
            <a:spLocks noChangeShapeType="1"/>
          </p:cNvSpPr>
          <p:nvPr/>
        </p:nvSpPr>
        <p:spPr bwMode="auto">
          <a:xfrm>
            <a:off x="5867400" y="5181600"/>
            <a:ext cx="0" cy="381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4"/>
          <p:cNvSpPr>
            <a:spLocks noChangeArrowheads="1"/>
          </p:cNvSpPr>
          <p:nvPr/>
        </p:nvSpPr>
        <p:spPr bwMode="auto">
          <a:xfrm>
            <a:off x="7010400" y="3886200"/>
            <a:ext cx="685800" cy="19812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sp>
        <p:nvSpPr>
          <p:cNvPr id="17" name="Text Box 15"/>
          <p:cNvSpPr txBox="1">
            <a:spLocks noChangeArrowheads="1"/>
          </p:cNvSpPr>
          <p:nvPr/>
        </p:nvSpPr>
        <p:spPr bwMode="auto">
          <a:xfrm>
            <a:off x="7010400" y="4572000"/>
            <a:ext cx="6953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000" b="1"/>
              <a:t>Physical</a:t>
            </a:r>
          </a:p>
          <a:p>
            <a:pPr>
              <a:spcBef>
                <a:spcPct val="0"/>
              </a:spcBef>
              <a:buFontTx/>
              <a:buNone/>
            </a:pPr>
            <a:r>
              <a:rPr lang="en-US" altLang="en-US" sz="1000" b="1"/>
              <a:t>RF</a:t>
            </a:r>
          </a:p>
        </p:txBody>
      </p:sp>
      <p:sp>
        <p:nvSpPr>
          <p:cNvPr id="18" name="Line 17"/>
          <p:cNvSpPr>
            <a:spLocks noChangeShapeType="1"/>
          </p:cNvSpPr>
          <p:nvPr/>
        </p:nvSpPr>
        <p:spPr bwMode="auto">
          <a:xfrm flipH="1">
            <a:off x="5867400" y="4419600"/>
            <a:ext cx="1143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 name="Line 18"/>
          <p:cNvSpPr>
            <a:spLocks noChangeShapeType="1"/>
          </p:cNvSpPr>
          <p:nvPr/>
        </p:nvSpPr>
        <p:spPr bwMode="auto">
          <a:xfrm>
            <a:off x="5867400" y="4419600"/>
            <a:ext cx="0" cy="22860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 name="Line 19"/>
          <p:cNvSpPr>
            <a:spLocks noChangeShapeType="1"/>
          </p:cNvSpPr>
          <p:nvPr/>
        </p:nvSpPr>
        <p:spPr bwMode="auto">
          <a:xfrm flipV="1">
            <a:off x="6629400" y="4419600"/>
            <a:ext cx="0" cy="114300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 name="Rectangle 20"/>
          <p:cNvSpPr>
            <a:spLocks noChangeArrowheads="1"/>
          </p:cNvSpPr>
          <p:nvPr/>
        </p:nvSpPr>
        <p:spPr bwMode="auto">
          <a:xfrm>
            <a:off x="2590800" y="2971800"/>
            <a:ext cx="381000" cy="4572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sp>
        <p:nvSpPr>
          <p:cNvPr id="22" name="Text Box 21"/>
          <p:cNvSpPr txBox="1">
            <a:spLocks noChangeArrowheads="1"/>
          </p:cNvSpPr>
          <p:nvPr/>
        </p:nvSpPr>
        <p:spPr bwMode="auto">
          <a:xfrm>
            <a:off x="2514600" y="3048000"/>
            <a:ext cx="511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Map</a:t>
            </a:r>
          </a:p>
        </p:txBody>
      </p:sp>
      <p:sp>
        <p:nvSpPr>
          <p:cNvPr id="23" name="Rectangle 22"/>
          <p:cNvSpPr>
            <a:spLocks noChangeArrowheads="1"/>
          </p:cNvSpPr>
          <p:nvPr/>
        </p:nvSpPr>
        <p:spPr bwMode="auto">
          <a:xfrm>
            <a:off x="1676400" y="3810000"/>
            <a:ext cx="304800"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sp>
        <p:nvSpPr>
          <p:cNvPr id="24" name="Text Box 23"/>
          <p:cNvSpPr txBox="1">
            <a:spLocks noChangeArrowheads="1"/>
          </p:cNvSpPr>
          <p:nvPr/>
        </p:nvSpPr>
        <p:spPr bwMode="auto">
          <a:xfrm>
            <a:off x="1371600" y="5715000"/>
            <a:ext cx="9794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Active List</a:t>
            </a:r>
          </a:p>
        </p:txBody>
      </p:sp>
      <p:sp>
        <p:nvSpPr>
          <p:cNvPr id="25" name="Line 24"/>
          <p:cNvSpPr>
            <a:spLocks noChangeShapeType="1"/>
          </p:cNvSpPr>
          <p:nvPr/>
        </p:nvSpPr>
        <p:spPr bwMode="auto">
          <a:xfrm>
            <a:off x="3581400" y="3352800"/>
            <a:ext cx="0" cy="2057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 name="Line 25"/>
          <p:cNvSpPr>
            <a:spLocks noChangeShapeType="1"/>
          </p:cNvSpPr>
          <p:nvPr/>
        </p:nvSpPr>
        <p:spPr bwMode="auto">
          <a:xfrm flipH="1">
            <a:off x="1981200" y="5410200"/>
            <a:ext cx="1600200"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 name="Text Box 26"/>
          <p:cNvSpPr txBox="1">
            <a:spLocks noChangeArrowheads="1"/>
          </p:cNvSpPr>
          <p:nvPr/>
        </p:nvSpPr>
        <p:spPr bwMode="auto">
          <a:xfrm>
            <a:off x="2057400" y="5334000"/>
            <a:ext cx="4206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i="1">
                <a:latin typeface="Times New Roman" panose="02020603050405020304" pitchFamily="18" charset="0"/>
              </a:rPr>
              <a:t>tail</a:t>
            </a:r>
          </a:p>
        </p:txBody>
      </p:sp>
      <p:sp>
        <p:nvSpPr>
          <p:cNvPr id="28" name="Line 27"/>
          <p:cNvSpPr>
            <a:spLocks noChangeShapeType="1"/>
          </p:cNvSpPr>
          <p:nvPr/>
        </p:nvSpPr>
        <p:spPr bwMode="auto">
          <a:xfrm flipH="1">
            <a:off x="1524000" y="4114800"/>
            <a:ext cx="1524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 name="Line 28"/>
          <p:cNvSpPr>
            <a:spLocks noChangeShapeType="1"/>
          </p:cNvSpPr>
          <p:nvPr/>
        </p:nvSpPr>
        <p:spPr bwMode="auto">
          <a:xfrm>
            <a:off x="1295400" y="3200400"/>
            <a:ext cx="152400"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0" name="Text Box 29"/>
          <p:cNvSpPr txBox="1">
            <a:spLocks noChangeArrowheads="1"/>
          </p:cNvSpPr>
          <p:nvPr/>
        </p:nvSpPr>
        <p:spPr bwMode="auto">
          <a:xfrm>
            <a:off x="1219200" y="4114800"/>
            <a:ext cx="5302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i="1">
                <a:latin typeface="Times New Roman" panose="02020603050405020304" pitchFamily="18" charset="0"/>
              </a:rPr>
              <a:t>head</a:t>
            </a:r>
          </a:p>
        </p:txBody>
      </p:sp>
      <p:sp>
        <p:nvSpPr>
          <p:cNvPr id="31" name="Rectangle 30"/>
          <p:cNvSpPr>
            <a:spLocks noChangeArrowheads="1"/>
          </p:cNvSpPr>
          <p:nvPr/>
        </p:nvSpPr>
        <p:spPr bwMode="auto">
          <a:xfrm>
            <a:off x="1676400" y="2286000"/>
            <a:ext cx="7620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sp>
        <p:nvSpPr>
          <p:cNvPr id="32" name="Text Box 31"/>
          <p:cNvSpPr txBox="1">
            <a:spLocks noChangeArrowheads="1"/>
          </p:cNvSpPr>
          <p:nvPr/>
        </p:nvSpPr>
        <p:spPr bwMode="auto">
          <a:xfrm>
            <a:off x="1676400" y="2286000"/>
            <a:ext cx="762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Free list</a:t>
            </a:r>
          </a:p>
        </p:txBody>
      </p:sp>
      <p:sp>
        <p:nvSpPr>
          <p:cNvPr id="33" name="Line 32"/>
          <p:cNvSpPr>
            <a:spLocks noChangeShapeType="1"/>
          </p:cNvSpPr>
          <p:nvPr/>
        </p:nvSpPr>
        <p:spPr bwMode="auto">
          <a:xfrm>
            <a:off x="2438400" y="2438400"/>
            <a:ext cx="7620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 name="Line 33"/>
          <p:cNvSpPr>
            <a:spLocks noChangeShapeType="1"/>
          </p:cNvSpPr>
          <p:nvPr/>
        </p:nvSpPr>
        <p:spPr bwMode="auto">
          <a:xfrm>
            <a:off x="3200400" y="2438400"/>
            <a:ext cx="0" cy="609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 name="Line 34"/>
          <p:cNvSpPr>
            <a:spLocks noChangeShapeType="1"/>
          </p:cNvSpPr>
          <p:nvPr/>
        </p:nvSpPr>
        <p:spPr bwMode="auto">
          <a:xfrm flipH="1">
            <a:off x="2971800" y="3048000"/>
            <a:ext cx="228600"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 name="Line 35"/>
          <p:cNvSpPr>
            <a:spLocks noChangeShapeType="1"/>
          </p:cNvSpPr>
          <p:nvPr/>
        </p:nvSpPr>
        <p:spPr bwMode="auto">
          <a:xfrm flipH="1">
            <a:off x="1295400" y="4114800"/>
            <a:ext cx="228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 name="Line 36"/>
          <p:cNvSpPr>
            <a:spLocks noChangeShapeType="1"/>
          </p:cNvSpPr>
          <p:nvPr/>
        </p:nvSpPr>
        <p:spPr bwMode="auto">
          <a:xfrm flipV="1">
            <a:off x="1295400" y="2438400"/>
            <a:ext cx="0" cy="1676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 name="Line 37"/>
          <p:cNvSpPr>
            <a:spLocks noChangeShapeType="1"/>
          </p:cNvSpPr>
          <p:nvPr/>
        </p:nvSpPr>
        <p:spPr bwMode="auto">
          <a:xfrm>
            <a:off x="1295400" y="2438400"/>
            <a:ext cx="381000"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39" name="Group 38"/>
          <p:cNvGrpSpPr>
            <a:grpSpLocks/>
          </p:cNvGrpSpPr>
          <p:nvPr/>
        </p:nvGrpSpPr>
        <p:grpSpPr bwMode="auto">
          <a:xfrm>
            <a:off x="2590800" y="4114800"/>
            <a:ext cx="909638" cy="685800"/>
            <a:chOff x="1680" y="3216"/>
            <a:chExt cx="573" cy="432"/>
          </a:xfrm>
        </p:grpSpPr>
        <p:grpSp>
          <p:nvGrpSpPr>
            <p:cNvPr id="40" name="Group 39"/>
            <p:cNvGrpSpPr>
              <a:grpSpLocks/>
            </p:cNvGrpSpPr>
            <p:nvPr/>
          </p:nvGrpSpPr>
          <p:grpSpPr bwMode="auto">
            <a:xfrm>
              <a:off x="1680" y="3216"/>
              <a:ext cx="384" cy="432"/>
              <a:chOff x="1680" y="3216"/>
              <a:chExt cx="384" cy="432"/>
            </a:xfrm>
          </p:grpSpPr>
          <p:grpSp>
            <p:nvGrpSpPr>
              <p:cNvPr id="42" name="Group 40"/>
              <p:cNvGrpSpPr>
                <a:grpSpLocks/>
              </p:cNvGrpSpPr>
              <p:nvPr/>
            </p:nvGrpSpPr>
            <p:grpSpPr bwMode="auto">
              <a:xfrm>
                <a:off x="1776" y="3312"/>
                <a:ext cx="240" cy="288"/>
                <a:chOff x="1200" y="2688"/>
                <a:chExt cx="240" cy="288"/>
              </a:xfrm>
            </p:grpSpPr>
            <p:sp>
              <p:nvSpPr>
                <p:cNvPr id="54" name="Line 41"/>
                <p:cNvSpPr>
                  <a:spLocks noChangeShapeType="1"/>
                </p:cNvSpPr>
                <p:nvPr/>
              </p:nvSpPr>
              <p:spPr bwMode="auto">
                <a:xfrm>
                  <a:off x="1200" y="297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5" name="Line 42"/>
                <p:cNvSpPr>
                  <a:spLocks noChangeShapeType="1"/>
                </p:cNvSpPr>
                <p:nvPr/>
              </p:nvSpPr>
              <p:spPr bwMode="auto">
                <a:xfrm flipV="1">
                  <a:off x="1200" y="26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 name="Line 43"/>
                <p:cNvSpPr>
                  <a:spLocks noChangeShapeType="1"/>
                </p:cNvSpPr>
                <p:nvPr/>
              </p:nvSpPr>
              <p:spPr bwMode="auto">
                <a:xfrm>
                  <a:off x="1200" y="268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7" name="Line 44"/>
                <p:cNvSpPr>
                  <a:spLocks noChangeShapeType="1"/>
                </p:cNvSpPr>
                <p:nvPr/>
              </p:nvSpPr>
              <p:spPr bwMode="auto">
                <a:xfrm>
                  <a:off x="1440" y="26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43" name="Group 45"/>
              <p:cNvGrpSpPr>
                <a:grpSpLocks/>
              </p:cNvGrpSpPr>
              <p:nvPr/>
            </p:nvGrpSpPr>
            <p:grpSpPr bwMode="auto">
              <a:xfrm>
                <a:off x="1728" y="3264"/>
                <a:ext cx="240" cy="288"/>
                <a:chOff x="1200" y="2688"/>
                <a:chExt cx="240" cy="288"/>
              </a:xfrm>
            </p:grpSpPr>
            <p:sp>
              <p:nvSpPr>
                <p:cNvPr id="50" name="Line 46"/>
                <p:cNvSpPr>
                  <a:spLocks noChangeShapeType="1"/>
                </p:cNvSpPr>
                <p:nvPr/>
              </p:nvSpPr>
              <p:spPr bwMode="auto">
                <a:xfrm>
                  <a:off x="1200" y="297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1" name="Line 47"/>
                <p:cNvSpPr>
                  <a:spLocks noChangeShapeType="1"/>
                </p:cNvSpPr>
                <p:nvPr/>
              </p:nvSpPr>
              <p:spPr bwMode="auto">
                <a:xfrm flipV="1">
                  <a:off x="1200" y="26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2" name="Line 48"/>
                <p:cNvSpPr>
                  <a:spLocks noChangeShapeType="1"/>
                </p:cNvSpPr>
                <p:nvPr/>
              </p:nvSpPr>
              <p:spPr bwMode="auto">
                <a:xfrm>
                  <a:off x="1200" y="268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 name="Line 49"/>
                <p:cNvSpPr>
                  <a:spLocks noChangeShapeType="1"/>
                </p:cNvSpPr>
                <p:nvPr/>
              </p:nvSpPr>
              <p:spPr bwMode="auto">
                <a:xfrm>
                  <a:off x="1440" y="26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4" name="Rectangle 50"/>
              <p:cNvSpPr>
                <a:spLocks noChangeArrowheads="1"/>
              </p:cNvSpPr>
              <p:nvPr/>
            </p:nvSpPr>
            <p:spPr bwMode="auto">
              <a:xfrm>
                <a:off x="1824" y="3360"/>
                <a:ext cx="24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grpSp>
            <p:nvGrpSpPr>
              <p:cNvPr id="45" name="Group 51"/>
              <p:cNvGrpSpPr>
                <a:grpSpLocks/>
              </p:cNvGrpSpPr>
              <p:nvPr/>
            </p:nvGrpSpPr>
            <p:grpSpPr bwMode="auto">
              <a:xfrm>
                <a:off x="1680" y="3216"/>
                <a:ext cx="240" cy="288"/>
                <a:chOff x="1200" y="2688"/>
                <a:chExt cx="240" cy="288"/>
              </a:xfrm>
            </p:grpSpPr>
            <p:sp>
              <p:nvSpPr>
                <p:cNvPr id="46" name="Line 52"/>
                <p:cNvSpPr>
                  <a:spLocks noChangeShapeType="1"/>
                </p:cNvSpPr>
                <p:nvPr/>
              </p:nvSpPr>
              <p:spPr bwMode="auto">
                <a:xfrm>
                  <a:off x="1200" y="2976"/>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7" name="Line 53"/>
                <p:cNvSpPr>
                  <a:spLocks noChangeShapeType="1"/>
                </p:cNvSpPr>
                <p:nvPr/>
              </p:nvSpPr>
              <p:spPr bwMode="auto">
                <a:xfrm flipV="1">
                  <a:off x="1200" y="2688"/>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 name="Line 54"/>
                <p:cNvSpPr>
                  <a:spLocks noChangeShapeType="1"/>
                </p:cNvSpPr>
                <p:nvPr/>
              </p:nvSpPr>
              <p:spPr bwMode="auto">
                <a:xfrm>
                  <a:off x="1200" y="2688"/>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 name="Line 55"/>
                <p:cNvSpPr>
                  <a:spLocks noChangeShapeType="1"/>
                </p:cNvSpPr>
                <p:nvPr/>
              </p:nvSpPr>
              <p:spPr bwMode="auto">
                <a:xfrm>
                  <a:off x="1440" y="2688"/>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sp>
          <p:nvSpPr>
            <p:cNvPr id="41" name="Text Box 56"/>
            <p:cNvSpPr txBox="1">
              <a:spLocks noChangeArrowheads="1"/>
            </p:cNvSpPr>
            <p:nvPr/>
          </p:nvSpPr>
          <p:spPr bwMode="auto">
            <a:xfrm>
              <a:off x="1776" y="3312"/>
              <a:ext cx="477"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Shadow</a:t>
              </a:r>
            </a:p>
            <a:p>
              <a:pPr algn="ctr" eaLnBrk="1" hangingPunct="1">
                <a:spcBef>
                  <a:spcPct val="0"/>
                </a:spcBef>
                <a:buFontTx/>
                <a:buNone/>
              </a:pPr>
              <a:r>
                <a:rPr lang="en-US" altLang="en-US" sz="1400">
                  <a:latin typeface="Times New Roman" panose="02020603050405020304" pitchFamily="18" charset="0"/>
                </a:rPr>
                <a:t>Maps</a:t>
              </a:r>
            </a:p>
          </p:txBody>
        </p:sp>
      </p:grpSp>
      <p:grpSp>
        <p:nvGrpSpPr>
          <p:cNvPr id="58" name="Group 57"/>
          <p:cNvGrpSpPr>
            <a:grpSpLocks/>
          </p:cNvGrpSpPr>
          <p:nvPr/>
        </p:nvGrpSpPr>
        <p:grpSpPr bwMode="auto">
          <a:xfrm>
            <a:off x="1371600" y="2971800"/>
            <a:ext cx="584200" cy="517525"/>
            <a:chOff x="1680" y="3408"/>
            <a:chExt cx="368" cy="326"/>
          </a:xfrm>
        </p:grpSpPr>
        <p:sp>
          <p:nvSpPr>
            <p:cNvPr id="59" name="Rectangle 58"/>
            <p:cNvSpPr>
              <a:spLocks noChangeArrowheads="1"/>
            </p:cNvSpPr>
            <p:nvPr/>
          </p:nvSpPr>
          <p:spPr bwMode="auto">
            <a:xfrm>
              <a:off x="1728" y="3408"/>
              <a:ext cx="240"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sp>
          <p:nvSpPr>
            <p:cNvPr id="60" name="Text Box 59"/>
            <p:cNvSpPr txBox="1">
              <a:spLocks noChangeArrowheads="1"/>
            </p:cNvSpPr>
            <p:nvPr/>
          </p:nvSpPr>
          <p:spPr bwMode="auto">
            <a:xfrm>
              <a:off x="1680" y="3408"/>
              <a:ext cx="368"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Times New Roman" panose="02020603050405020304" pitchFamily="18" charset="0"/>
                </a:rPr>
                <a:t>Arch.</a:t>
              </a:r>
            </a:p>
            <a:p>
              <a:pPr algn="ctr" eaLnBrk="1" hangingPunct="1">
                <a:spcBef>
                  <a:spcPct val="0"/>
                </a:spcBef>
                <a:buFontTx/>
                <a:buNone/>
              </a:pPr>
              <a:r>
                <a:rPr lang="en-US" altLang="en-US" sz="1400">
                  <a:latin typeface="Times New Roman" panose="02020603050405020304" pitchFamily="18" charset="0"/>
                </a:rPr>
                <a:t>Map</a:t>
              </a:r>
            </a:p>
          </p:txBody>
        </p:sp>
      </p:grpSp>
      <p:sp>
        <p:nvSpPr>
          <p:cNvPr id="61" name="Text Box 60"/>
          <p:cNvSpPr txBox="1">
            <a:spLocks noChangeArrowheads="1"/>
          </p:cNvSpPr>
          <p:nvPr/>
        </p:nvSpPr>
        <p:spPr bwMode="auto">
          <a:xfrm>
            <a:off x="1828800" y="2819400"/>
            <a:ext cx="771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i="1">
                <a:latin typeface="Times New Roman" panose="02020603050405020304" pitchFamily="18" charset="0"/>
              </a:rPr>
              <a:t>exception</a:t>
            </a:r>
          </a:p>
          <a:p>
            <a:pPr algn="ctr" eaLnBrk="1" hangingPunct="1">
              <a:spcBef>
                <a:spcPct val="0"/>
              </a:spcBef>
              <a:buFontTx/>
              <a:buNone/>
            </a:pPr>
            <a:r>
              <a:rPr lang="en-US" altLang="en-US" sz="1200" i="1">
                <a:latin typeface="Times New Roman" panose="02020603050405020304" pitchFamily="18" charset="0"/>
              </a:rPr>
              <a:t>recovery</a:t>
            </a:r>
          </a:p>
        </p:txBody>
      </p:sp>
      <p:sp>
        <p:nvSpPr>
          <p:cNvPr id="62" name="Line 61"/>
          <p:cNvSpPr>
            <a:spLocks noChangeShapeType="1"/>
          </p:cNvSpPr>
          <p:nvPr/>
        </p:nvSpPr>
        <p:spPr bwMode="auto">
          <a:xfrm>
            <a:off x="1828800" y="3200400"/>
            <a:ext cx="762000" cy="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3" name="Line 62"/>
          <p:cNvSpPr>
            <a:spLocks noChangeShapeType="1"/>
          </p:cNvSpPr>
          <p:nvPr/>
        </p:nvSpPr>
        <p:spPr bwMode="auto">
          <a:xfrm>
            <a:off x="2667000" y="3429000"/>
            <a:ext cx="0" cy="68580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4" name="Text Box 63"/>
          <p:cNvSpPr txBox="1">
            <a:spLocks noChangeArrowheads="1"/>
          </p:cNvSpPr>
          <p:nvPr/>
        </p:nvSpPr>
        <p:spPr bwMode="auto">
          <a:xfrm>
            <a:off x="2133600" y="3581400"/>
            <a:ext cx="719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i="1">
                <a:latin typeface="Times New Roman" panose="02020603050405020304" pitchFamily="18" charset="0"/>
              </a:rPr>
              <a:t>misp.</a:t>
            </a:r>
          </a:p>
          <a:p>
            <a:pPr algn="ctr" eaLnBrk="1" hangingPunct="1">
              <a:spcBef>
                <a:spcPct val="0"/>
              </a:spcBef>
              <a:buFontTx/>
              <a:buNone/>
            </a:pPr>
            <a:r>
              <a:rPr lang="en-US" altLang="en-US" sz="1200" i="1">
                <a:latin typeface="Times New Roman" panose="02020603050405020304" pitchFamily="18" charset="0"/>
              </a:rPr>
              <a:t>recovery</a:t>
            </a:r>
          </a:p>
        </p:txBody>
      </p:sp>
      <p:sp>
        <p:nvSpPr>
          <p:cNvPr id="65" name="Text Box 64"/>
          <p:cNvSpPr txBox="1">
            <a:spLocks noChangeArrowheads="1"/>
          </p:cNvSpPr>
          <p:nvPr/>
        </p:nvSpPr>
        <p:spPr bwMode="auto">
          <a:xfrm>
            <a:off x="2667000" y="3581400"/>
            <a:ext cx="6159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i="1">
                <a:latin typeface="Times New Roman" panose="02020603050405020304" pitchFamily="18" charset="0"/>
              </a:rPr>
              <a:t>branch</a:t>
            </a:r>
          </a:p>
        </p:txBody>
      </p:sp>
      <p:sp>
        <p:nvSpPr>
          <p:cNvPr id="66" name="Line 65"/>
          <p:cNvSpPr>
            <a:spLocks noChangeShapeType="1"/>
          </p:cNvSpPr>
          <p:nvPr/>
        </p:nvSpPr>
        <p:spPr bwMode="auto">
          <a:xfrm>
            <a:off x="2971800" y="3352800"/>
            <a:ext cx="6096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7" name="Text Box 66"/>
          <p:cNvSpPr txBox="1">
            <a:spLocks noChangeArrowheads="1"/>
          </p:cNvSpPr>
          <p:nvPr/>
        </p:nvSpPr>
        <p:spPr bwMode="auto">
          <a:xfrm>
            <a:off x="2971800" y="3048000"/>
            <a:ext cx="6413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i="1">
                <a:latin typeface="Times New Roman" panose="02020603050405020304" pitchFamily="18" charset="0"/>
              </a:rPr>
              <a:t>rename</a:t>
            </a:r>
          </a:p>
        </p:txBody>
      </p:sp>
      <p:sp>
        <p:nvSpPr>
          <p:cNvPr id="68" name="Line 67"/>
          <p:cNvSpPr>
            <a:spLocks noChangeShapeType="1"/>
          </p:cNvSpPr>
          <p:nvPr/>
        </p:nvSpPr>
        <p:spPr bwMode="auto">
          <a:xfrm>
            <a:off x="2895600" y="3429000"/>
            <a:ext cx="0" cy="685800"/>
          </a:xfrm>
          <a:prstGeom prst="line">
            <a:avLst/>
          </a:prstGeom>
          <a:noFill/>
          <a:ln w="9525" cap="rnd">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9" name="AutoShape 68"/>
          <p:cNvSpPr>
            <a:spLocks noChangeArrowheads="1"/>
          </p:cNvSpPr>
          <p:nvPr/>
        </p:nvSpPr>
        <p:spPr bwMode="auto">
          <a:xfrm>
            <a:off x="3619500" y="3048000"/>
            <a:ext cx="723900" cy="304800"/>
          </a:xfrm>
          <a:prstGeom prst="leftRightArrow">
            <a:avLst>
              <a:gd name="adj1" fmla="val 50000"/>
              <a:gd name="adj2" fmla="val 4750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sp>
        <p:nvSpPr>
          <p:cNvPr id="70" name="Line 71"/>
          <p:cNvSpPr>
            <a:spLocks noChangeShapeType="1"/>
          </p:cNvSpPr>
          <p:nvPr/>
        </p:nvSpPr>
        <p:spPr bwMode="auto">
          <a:xfrm>
            <a:off x="5867400" y="5562600"/>
            <a:ext cx="1143000" cy="0"/>
          </a:xfrm>
          <a:prstGeom prst="line">
            <a:avLst/>
          </a:prstGeom>
          <a:noFill/>
          <a:ln w="381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 name="Line 72"/>
          <p:cNvSpPr>
            <a:spLocks noChangeShapeType="1"/>
          </p:cNvSpPr>
          <p:nvPr/>
        </p:nvSpPr>
        <p:spPr bwMode="auto">
          <a:xfrm>
            <a:off x="5562600" y="4267200"/>
            <a:ext cx="0" cy="3810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 name="Text Box 73"/>
          <p:cNvSpPr txBox="1">
            <a:spLocks noChangeArrowheads="1"/>
          </p:cNvSpPr>
          <p:nvPr/>
        </p:nvSpPr>
        <p:spPr bwMode="auto">
          <a:xfrm>
            <a:off x="533400" y="3657600"/>
            <a:ext cx="717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Times New Roman" panose="02020603050405020304" pitchFamily="18" charset="0"/>
              </a:rPr>
              <a:t>retire</a:t>
            </a:r>
          </a:p>
        </p:txBody>
      </p:sp>
      <p:sp>
        <p:nvSpPr>
          <p:cNvPr id="73" name="Rectangle 74"/>
          <p:cNvSpPr>
            <a:spLocks noChangeArrowheads="1"/>
          </p:cNvSpPr>
          <p:nvPr/>
        </p:nvSpPr>
        <p:spPr bwMode="auto">
          <a:xfrm>
            <a:off x="5257800" y="2286000"/>
            <a:ext cx="6096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3600">
              <a:latin typeface="Times New Roman" panose="02020603050405020304" pitchFamily="18" charset="0"/>
            </a:endParaRPr>
          </a:p>
        </p:txBody>
      </p:sp>
      <p:sp>
        <p:nvSpPr>
          <p:cNvPr id="74" name="Text Box 75"/>
          <p:cNvSpPr txBox="1">
            <a:spLocks noChangeArrowheads="1"/>
          </p:cNvSpPr>
          <p:nvPr/>
        </p:nvSpPr>
        <p:spPr bwMode="auto">
          <a:xfrm>
            <a:off x="5410200" y="2362200"/>
            <a:ext cx="3190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1">
                <a:latin typeface="Times New Roman" panose="02020603050405020304" pitchFamily="18" charset="0"/>
              </a:rPr>
              <a:t>I$</a:t>
            </a:r>
          </a:p>
        </p:txBody>
      </p:sp>
      <p:sp>
        <p:nvSpPr>
          <p:cNvPr id="75" name="Rectangle 76"/>
          <p:cNvSpPr>
            <a:spLocks noChangeArrowheads="1"/>
          </p:cNvSpPr>
          <p:nvPr/>
        </p:nvSpPr>
        <p:spPr bwMode="auto">
          <a:xfrm>
            <a:off x="5181600" y="1524000"/>
            <a:ext cx="762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000">
              <a:latin typeface="Times New Roman" panose="02020603050405020304" pitchFamily="18" charset="0"/>
            </a:endParaRPr>
          </a:p>
        </p:txBody>
      </p:sp>
      <p:sp>
        <p:nvSpPr>
          <p:cNvPr id="76" name="Text Box 77"/>
          <p:cNvSpPr txBox="1">
            <a:spLocks noChangeArrowheads="1"/>
          </p:cNvSpPr>
          <p:nvPr/>
        </p:nvSpPr>
        <p:spPr bwMode="auto">
          <a:xfrm>
            <a:off x="5181600" y="1524000"/>
            <a:ext cx="795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b="1">
                <a:latin typeface="Times New Roman" panose="02020603050405020304" pitchFamily="18" charset="0"/>
              </a:rPr>
              <a:t>branch</a:t>
            </a:r>
          </a:p>
          <a:p>
            <a:pPr algn="ctr" eaLnBrk="1" hangingPunct="1">
              <a:spcBef>
                <a:spcPct val="0"/>
              </a:spcBef>
              <a:buFontTx/>
              <a:buNone/>
            </a:pPr>
            <a:r>
              <a:rPr lang="en-US" altLang="en-US" sz="1200" b="1">
                <a:latin typeface="Times New Roman" panose="02020603050405020304" pitchFamily="18" charset="0"/>
              </a:rPr>
              <a:t>predictor</a:t>
            </a:r>
          </a:p>
        </p:txBody>
      </p:sp>
      <p:sp>
        <p:nvSpPr>
          <p:cNvPr id="77" name="Text Box 78"/>
          <p:cNvSpPr txBox="1">
            <a:spLocks noChangeArrowheads="1"/>
          </p:cNvSpPr>
          <p:nvPr/>
        </p:nvSpPr>
        <p:spPr bwMode="auto">
          <a:xfrm>
            <a:off x="4343400" y="2971800"/>
            <a:ext cx="2747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Times New Roman" panose="02020603050405020304" pitchFamily="18" charset="0"/>
              </a:rPr>
              <a:t>decode, rename, dispatch</a:t>
            </a:r>
          </a:p>
        </p:txBody>
      </p:sp>
      <p:sp>
        <p:nvSpPr>
          <p:cNvPr id="78" name="Line 80"/>
          <p:cNvSpPr>
            <a:spLocks noChangeShapeType="1"/>
          </p:cNvSpPr>
          <p:nvPr/>
        </p:nvSpPr>
        <p:spPr bwMode="auto">
          <a:xfrm>
            <a:off x="5562600" y="2743200"/>
            <a:ext cx="0" cy="304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9" name="Text Box 81"/>
          <p:cNvSpPr txBox="1">
            <a:spLocks noChangeArrowheads="1"/>
          </p:cNvSpPr>
          <p:nvPr/>
        </p:nvSpPr>
        <p:spPr bwMode="auto">
          <a:xfrm>
            <a:off x="6096000" y="1981200"/>
            <a:ext cx="1836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Times New Roman" panose="02020603050405020304" pitchFamily="18" charset="0"/>
              </a:rPr>
              <a:t>instruction fetch</a:t>
            </a:r>
          </a:p>
        </p:txBody>
      </p:sp>
      <p:sp>
        <p:nvSpPr>
          <p:cNvPr id="80" name="Line 82"/>
          <p:cNvSpPr>
            <a:spLocks noChangeShapeType="1"/>
          </p:cNvSpPr>
          <p:nvPr/>
        </p:nvSpPr>
        <p:spPr bwMode="auto">
          <a:xfrm>
            <a:off x="5562600" y="3352800"/>
            <a:ext cx="0" cy="304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1" name="Line 84"/>
          <p:cNvSpPr>
            <a:spLocks noChangeShapeType="1"/>
          </p:cNvSpPr>
          <p:nvPr/>
        </p:nvSpPr>
        <p:spPr bwMode="auto">
          <a:xfrm>
            <a:off x="5562600" y="1981200"/>
            <a:ext cx="0" cy="30480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2" name="Text Box 85"/>
          <p:cNvSpPr txBox="1">
            <a:spLocks noChangeArrowheads="1"/>
          </p:cNvSpPr>
          <p:nvPr/>
        </p:nvSpPr>
        <p:spPr bwMode="auto">
          <a:xfrm>
            <a:off x="4114800" y="4154656"/>
            <a:ext cx="1306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latin typeface="Times New Roman" panose="02020603050405020304" pitchFamily="18" charset="0"/>
              </a:rPr>
              <a:t>OOO issue</a:t>
            </a:r>
          </a:p>
        </p:txBody>
      </p:sp>
      <p:sp>
        <p:nvSpPr>
          <p:cNvPr id="83" name="Text Box 86"/>
          <p:cNvSpPr txBox="1">
            <a:spLocks noChangeArrowheads="1"/>
          </p:cNvSpPr>
          <p:nvPr/>
        </p:nvSpPr>
        <p:spPr bwMode="auto">
          <a:xfrm>
            <a:off x="4011613" y="4724400"/>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Times New Roman" panose="02020603050405020304" pitchFamily="18" charset="0"/>
              </a:rPr>
              <a:t>execution</a:t>
            </a:r>
          </a:p>
        </p:txBody>
      </p:sp>
      <p:sp>
        <p:nvSpPr>
          <p:cNvPr id="84" name="Text Box 87"/>
          <p:cNvSpPr txBox="1">
            <a:spLocks noChangeArrowheads="1"/>
          </p:cNvSpPr>
          <p:nvPr/>
        </p:nvSpPr>
        <p:spPr bwMode="auto">
          <a:xfrm>
            <a:off x="5140742" y="5562600"/>
            <a:ext cx="11945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latin typeface="Times New Roman" panose="02020603050405020304" pitchFamily="18" charset="0"/>
              </a:rPr>
              <a:t>writeback</a:t>
            </a:r>
          </a:p>
        </p:txBody>
      </p:sp>
      <p:sp>
        <p:nvSpPr>
          <p:cNvPr id="85" name="Text Box 85">
            <a:extLst>
              <a:ext uri="{FF2B5EF4-FFF2-40B4-BE49-F238E27FC236}">
                <a16:creationId xmlns:a16="http://schemas.microsoft.com/office/drawing/2014/main" id="{90FCAAF9-CEE6-46C0-A405-796C05077062}"/>
              </a:ext>
            </a:extLst>
          </p:cNvPr>
          <p:cNvSpPr txBox="1">
            <a:spLocks noChangeArrowheads="1"/>
          </p:cNvSpPr>
          <p:nvPr/>
        </p:nvSpPr>
        <p:spPr bwMode="auto">
          <a:xfrm>
            <a:off x="3938479" y="4378214"/>
            <a:ext cx="15718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dirty="0">
                <a:latin typeface="Times New Roman" panose="02020603050405020304" pitchFamily="18" charset="0"/>
              </a:rPr>
              <a:t>register read</a:t>
            </a:r>
          </a:p>
        </p:txBody>
      </p:sp>
    </p:spTree>
    <p:extLst>
      <p:ext uri="{BB962C8B-B14F-4D97-AF65-F5344CB8AC3E}">
        <p14:creationId xmlns:p14="http://schemas.microsoft.com/office/powerpoint/2010/main" val="476187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Framework and Projects 1-4</a:t>
            </a:r>
          </a:p>
        </p:txBody>
      </p:sp>
      <p:sp>
        <p:nvSpPr>
          <p:cNvPr id="3" name="Content Placeholder 2"/>
          <p:cNvSpPr>
            <a:spLocks noGrp="1"/>
          </p:cNvSpPr>
          <p:nvPr>
            <p:ph idx="1"/>
          </p:nvPr>
        </p:nvSpPr>
        <p:spPr>
          <a:xfrm>
            <a:off x="263241" y="1491175"/>
            <a:ext cx="11928759" cy="5001700"/>
          </a:xfrm>
        </p:spPr>
        <p:txBody>
          <a:bodyPr>
            <a:normAutofit fontScale="77500" lnSpcReduction="20000"/>
          </a:bodyPr>
          <a:lstStyle/>
          <a:p>
            <a:r>
              <a:rPr lang="en-US" altLang="en-US" dirty="0"/>
              <a:t>721sim (C++)</a:t>
            </a:r>
          </a:p>
          <a:p>
            <a:pPr lvl="1"/>
            <a:r>
              <a:rPr lang="en-US" altLang="en-US" dirty="0"/>
              <a:t>Cycle-level, execution-driven, execute-at-execute simulator of a superscalar processor</a:t>
            </a:r>
          </a:p>
          <a:p>
            <a:pPr lvl="1"/>
            <a:r>
              <a:rPr lang="en-US" altLang="en-US" dirty="0"/>
              <a:t>Actually two simulators: a functional-only simulator checks retired values of the functional-and-timing simulator</a:t>
            </a:r>
          </a:p>
          <a:p>
            <a:r>
              <a:rPr lang="en-US" altLang="en-US" dirty="0"/>
              <a:t>Project 1</a:t>
            </a:r>
          </a:p>
          <a:p>
            <a:pPr lvl="1"/>
            <a:r>
              <a:rPr lang="en-US" altLang="en-US" dirty="0"/>
              <a:t>ILP limit study (identify performance bottlenecks and opportunities in real benchmarks)</a:t>
            </a:r>
          </a:p>
          <a:p>
            <a:pPr lvl="1"/>
            <a:r>
              <a:rPr lang="en-US" altLang="en-US" dirty="0"/>
              <a:t>No coding.  Use 721sim executable.</a:t>
            </a:r>
          </a:p>
          <a:p>
            <a:pPr lvl="1"/>
            <a:r>
              <a:rPr lang="en-US" altLang="en-US" dirty="0"/>
              <a:t>Learn how to run benchmark “</a:t>
            </a:r>
            <a:r>
              <a:rPr lang="en-US" altLang="en-US" dirty="0" err="1"/>
              <a:t>SimPoints</a:t>
            </a:r>
            <a:r>
              <a:rPr lang="en-US" altLang="en-US" dirty="0"/>
              <a:t>” on 721sim</a:t>
            </a:r>
          </a:p>
          <a:p>
            <a:r>
              <a:rPr lang="en-US" altLang="en-US" dirty="0"/>
              <a:t>Projects 2 and 3</a:t>
            </a:r>
          </a:p>
          <a:p>
            <a:pPr lvl="1"/>
            <a:r>
              <a:rPr lang="en-US" altLang="en-US" dirty="0"/>
              <a:t>Project 2: Implement centerpiece </a:t>
            </a:r>
            <a:r>
              <a:rPr lang="en-US" altLang="en-US" dirty="0" err="1"/>
              <a:t>Renamer</a:t>
            </a:r>
            <a:r>
              <a:rPr lang="en-US" altLang="en-US" dirty="0"/>
              <a:t> module (PRF management), plug into 721sim</a:t>
            </a:r>
          </a:p>
          <a:p>
            <a:pPr lvl="1"/>
            <a:r>
              <a:rPr lang="en-US" altLang="en-US" dirty="0"/>
              <a:t>Project 3: 721sim source code revealed, implement missing pieces that interface with the </a:t>
            </a:r>
            <a:r>
              <a:rPr lang="en-US" altLang="en-US" dirty="0" err="1"/>
              <a:t>Renamer</a:t>
            </a:r>
            <a:r>
              <a:rPr lang="en-US" altLang="en-US" dirty="0"/>
              <a:t> module</a:t>
            </a:r>
          </a:p>
          <a:p>
            <a:pPr lvl="1"/>
            <a:r>
              <a:rPr lang="en-US" altLang="en-US" dirty="0"/>
              <a:t>Projects 2 and 3 are training ground (reinforce concepts and get familiar with 721sim for Project 4)</a:t>
            </a:r>
          </a:p>
          <a:p>
            <a:r>
              <a:rPr lang="en-US" altLang="en-US" dirty="0"/>
              <a:t>Project 4</a:t>
            </a:r>
          </a:p>
          <a:p>
            <a:pPr lvl="1"/>
            <a:r>
              <a:rPr lang="en-US" altLang="en-US" dirty="0"/>
              <a:t>The current plan is for the whole class to implement CPR in 721sim</a:t>
            </a:r>
          </a:p>
          <a:p>
            <a:pPr lvl="1"/>
            <a:r>
              <a:rPr lang="en-US" altLang="en-US" dirty="0"/>
              <a:t>CPR’s PRF management, hierarchical SQ, and coarse-grain recovery</a:t>
            </a:r>
          </a:p>
          <a:p>
            <a:pPr lvl="1"/>
            <a:r>
              <a:rPr lang="en-US" altLang="en-US" dirty="0"/>
              <a:t>Address 721sim infrastructure aspects and CPR microarchitecture aspects</a:t>
            </a:r>
          </a:p>
          <a:p>
            <a:pPr lvl="1"/>
            <a:r>
              <a:rPr lang="en-US" altLang="en-US" dirty="0"/>
              <a:t>Validate performance across many configurations and multiple benchmarks (for grading and for gaining insights about CPR performance)</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pPr/>
              <a:t>14</a:t>
            </a:fld>
            <a:endParaRPr lang="en-US"/>
          </a:p>
        </p:txBody>
      </p:sp>
    </p:spTree>
    <p:extLst>
      <p:ext uri="{BB962C8B-B14F-4D97-AF65-F5344CB8AC3E}">
        <p14:creationId xmlns:p14="http://schemas.microsoft.com/office/powerpoint/2010/main" val="1073571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Strategies</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2</a:t>
            </a:fld>
            <a:endParaRPr lang="en-US"/>
          </a:p>
        </p:txBody>
      </p:sp>
      <p:graphicFrame>
        <p:nvGraphicFramePr>
          <p:cNvPr id="7" name="Group 80"/>
          <p:cNvGraphicFramePr>
            <a:graphicFrameLocks noGrp="1"/>
          </p:cNvGraphicFramePr>
          <p:nvPr>
            <p:ph idx="1"/>
            <p:extLst>
              <p:ext uri="{D42A27DB-BD31-4B8C-83A1-F6EECF244321}">
                <p14:modId xmlns:p14="http://schemas.microsoft.com/office/powerpoint/2010/main" val="1916360169"/>
              </p:ext>
            </p:extLst>
          </p:nvPr>
        </p:nvGraphicFramePr>
        <p:xfrm>
          <a:off x="1169377" y="1690688"/>
          <a:ext cx="9073661" cy="3157688"/>
        </p:xfrm>
        <a:graphic>
          <a:graphicData uri="http://schemas.openxmlformats.org/drawingml/2006/table">
            <a:tbl>
              <a:tblPr/>
              <a:tblGrid>
                <a:gridCol w="2488785">
                  <a:extLst>
                    <a:ext uri="{9D8B030D-6E8A-4147-A177-3AD203B41FA5}">
                      <a16:colId xmlns:a16="http://schemas.microsoft.com/office/drawing/2014/main" val="20000"/>
                    </a:ext>
                  </a:extLst>
                </a:gridCol>
                <a:gridCol w="3177371">
                  <a:extLst>
                    <a:ext uri="{9D8B030D-6E8A-4147-A177-3AD203B41FA5}">
                      <a16:colId xmlns:a16="http://schemas.microsoft.com/office/drawing/2014/main" val="20001"/>
                    </a:ext>
                  </a:extLst>
                </a:gridCol>
                <a:gridCol w="3407505">
                  <a:extLst>
                    <a:ext uri="{9D8B030D-6E8A-4147-A177-3AD203B41FA5}">
                      <a16:colId xmlns:a16="http://schemas.microsoft.com/office/drawing/2014/main" val="20003"/>
                    </a:ext>
                  </a:extLst>
                </a:gridCol>
              </a:tblGrid>
              <a:tr h="2438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mn-lt"/>
                        </a:rPr>
                        <a:t>Application Class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mn-lt"/>
                        </a:rPr>
                        <a:t>Nature of Parallelism</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mn-lt"/>
                        </a:rPr>
                        <a:t>Architecture Approach</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extLst>
                  <a:ext uri="{0D108BD9-81ED-4DB2-BD59-A6C34878D82A}">
                    <a16:rowId xmlns:a16="http://schemas.microsoft.com/office/drawing/2014/main" val="10000"/>
                  </a:ext>
                </a:extLst>
              </a:tr>
              <a:tr h="5665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sequential programs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Instruction-Level Parallelism (ILP)</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irregular and fine-grained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general-purpose superscalar or VLIW</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a:ln>
                            <a:noFill/>
                          </a:ln>
                          <a:solidFill>
                            <a:schemeClr val="tx1"/>
                          </a:solidFill>
                          <a:effectLst/>
                          <a:latin typeface="+mn-lt"/>
                        </a:rPr>
                        <a:t>speculation is key theme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66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data-parallel programs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Data-Level Parallelism (DLP)</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regular and  fine-grained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vector, SIMD, SIMT (GPGPU)</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65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thread-parallel programs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Thread-Level Parallelism (TLP)</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regular and coarse-grained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parallel computers, multi-core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TextBox 8"/>
          <p:cNvSpPr txBox="1"/>
          <p:nvPr/>
        </p:nvSpPr>
        <p:spPr>
          <a:xfrm>
            <a:off x="52485" y="2402125"/>
            <a:ext cx="1180451" cy="461665"/>
          </a:xfrm>
          <a:prstGeom prst="rect">
            <a:avLst/>
          </a:prstGeom>
          <a:noFill/>
          <a:ln>
            <a:noFill/>
          </a:ln>
        </p:spPr>
        <p:txBody>
          <a:bodyPr wrap="none" rtlCol="0">
            <a:spAutoFit/>
          </a:bodyPr>
          <a:lstStyle/>
          <a:p>
            <a:r>
              <a:rPr lang="en-US" sz="2400" b="1" dirty="0"/>
              <a:t>ECE 721</a:t>
            </a:r>
          </a:p>
        </p:txBody>
      </p:sp>
      <p:sp>
        <p:nvSpPr>
          <p:cNvPr id="10" name="TextBox 9"/>
          <p:cNvSpPr txBox="1"/>
          <p:nvPr/>
        </p:nvSpPr>
        <p:spPr>
          <a:xfrm>
            <a:off x="149470" y="3198662"/>
            <a:ext cx="933782" cy="369332"/>
          </a:xfrm>
          <a:prstGeom prst="rect">
            <a:avLst/>
          </a:prstGeom>
          <a:noFill/>
        </p:spPr>
        <p:txBody>
          <a:bodyPr wrap="none" rtlCol="0">
            <a:spAutoFit/>
          </a:bodyPr>
          <a:lstStyle/>
          <a:p>
            <a:r>
              <a:rPr lang="en-US" dirty="0"/>
              <a:t>ECE 786</a:t>
            </a:r>
          </a:p>
        </p:txBody>
      </p:sp>
      <p:sp>
        <p:nvSpPr>
          <p:cNvPr id="11" name="TextBox 10"/>
          <p:cNvSpPr txBox="1"/>
          <p:nvPr/>
        </p:nvSpPr>
        <p:spPr>
          <a:xfrm>
            <a:off x="149470" y="4184867"/>
            <a:ext cx="933782" cy="369332"/>
          </a:xfrm>
          <a:prstGeom prst="rect">
            <a:avLst/>
          </a:prstGeom>
          <a:noFill/>
        </p:spPr>
        <p:txBody>
          <a:bodyPr wrap="none" rtlCol="0">
            <a:spAutoFit/>
          </a:bodyPr>
          <a:lstStyle/>
          <a:p>
            <a:r>
              <a:rPr lang="en-US" dirty="0"/>
              <a:t>ECE 706</a:t>
            </a:r>
          </a:p>
        </p:txBody>
      </p:sp>
      <p:sp>
        <p:nvSpPr>
          <p:cNvPr id="12" name="TextBox 11"/>
          <p:cNvSpPr txBox="1"/>
          <p:nvPr/>
        </p:nvSpPr>
        <p:spPr>
          <a:xfrm>
            <a:off x="149470" y="3944731"/>
            <a:ext cx="933782" cy="369332"/>
          </a:xfrm>
          <a:prstGeom prst="rect">
            <a:avLst/>
          </a:prstGeom>
          <a:noFill/>
        </p:spPr>
        <p:txBody>
          <a:bodyPr wrap="none" rtlCol="0">
            <a:spAutoFit/>
          </a:bodyPr>
          <a:lstStyle/>
          <a:p>
            <a:r>
              <a:rPr lang="en-US" dirty="0"/>
              <a:t>ECE 506</a:t>
            </a:r>
          </a:p>
        </p:txBody>
      </p:sp>
      <p:sp>
        <p:nvSpPr>
          <p:cNvPr id="13" name="TextBox 12"/>
          <p:cNvSpPr txBox="1"/>
          <p:nvPr/>
        </p:nvSpPr>
        <p:spPr>
          <a:xfrm>
            <a:off x="149470" y="2168341"/>
            <a:ext cx="933782" cy="369332"/>
          </a:xfrm>
          <a:prstGeom prst="rect">
            <a:avLst/>
          </a:prstGeom>
          <a:noFill/>
        </p:spPr>
        <p:txBody>
          <a:bodyPr wrap="none" rtlCol="0">
            <a:spAutoFit/>
          </a:bodyPr>
          <a:lstStyle/>
          <a:p>
            <a:r>
              <a:rPr lang="en-US" dirty="0"/>
              <a:t>ECE 563</a:t>
            </a:r>
          </a:p>
        </p:txBody>
      </p:sp>
    </p:spTree>
    <p:extLst>
      <p:ext uri="{BB962C8B-B14F-4D97-AF65-F5344CB8AC3E}">
        <p14:creationId xmlns:p14="http://schemas.microsoft.com/office/powerpoint/2010/main" val="124134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Five ILP Techniques </a:t>
            </a:r>
            <a:br>
              <a:rPr lang="en-US" dirty="0"/>
            </a:br>
            <a:r>
              <a:rPr lang="en-US" dirty="0"/>
              <a:t>(ECE 463/563 Review)</a:t>
            </a:r>
          </a:p>
        </p:txBody>
      </p:sp>
      <p:sp>
        <p:nvSpPr>
          <p:cNvPr id="3" name="Content Placeholder 2"/>
          <p:cNvSpPr>
            <a:spLocks noGrp="1"/>
          </p:cNvSpPr>
          <p:nvPr>
            <p:ph idx="1"/>
          </p:nvPr>
        </p:nvSpPr>
        <p:spPr/>
        <p:txBody>
          <a:bodyPr>
            <a:normAutofit fontScale="85000" lnSpcReduction="20000"/>
          </a:bodyPr>
          <a:lstStyle/>
          <a:p>
            <a:r>
              <a:rPr lang="en-US" dirty="0"/>
              <a:t>Pipelining</a:t>
            </a:r>
          </a:p>
          <a:p>
            <a:pPr lvl="1"/>
            <a:r>
              <a:rPr lang="en-US" dirty="0"/>
              <a:t>Overlap instructions for higher throughput</a:t>
            </a:r>
          </a:p>
          <a:p>
            <a:r>
              <a:rPr lang="en-US" dirty="0"/>
              <a:t>Caches, prefetching</a:t>
            </a:r>
          </a:p>
          <a:p>
            <a:pPr lvl="1"/>
            <a:r>
              <a:rPr lang="en-US" dirty="0"/>
              <a:t>Bridge processor-memory speed gap</a:t>
            </a:r>
          </a:p>
          <a:p>
            <a:r>
              <a:rPr lang="en-US" dirty="0"/>
              <a:t>Branch prediction</a:t>
            </a:r>
          </a:p>
          <a:p>
            <a:pPr lvl="1"/>
            <a:r>
              <a:rPr lang="en-US" dirty="0"/>
              <a:t>Remove control dependencies for effective pipelining</a:t>
            </a:r>
          </a:p>
          <a:p>
            <a:r>
              <a:rPr lang="en-US" dirty="0"/>
              <a:t>Out-of-order execution</a:t>
            </a:r>
          </a:p>
          <a:p>
            <a:pPr lvl="1"/>
            <a:r>
              <a:rPr lang="en-US" dirty="0"/>
              <a:t>Tolerate long-latency instructions (multi-cycle instructions, cache-missed loads) by fetching and executing future independent instructions while dependent instructions wait</a:t>
            </a:r>
          </a:p>
          <a:p>
            <a:pPr lvl="1"/>
            <a:r>
              <a:rPr lang="en-US" dirty="0"/>
              <a:t>Expose adequate instruction-level parallelism to supply the parallel execution lanes of a superscalar processor (next bullet)</a:t>
            </a:r>
          </a:p>
          <a:p>
            <a:r>
              <a:rPr lang="en-US" dirty="0"/>
              <a:t>Superscalar</a:t>
            </a:r>
          </a:p>
          <a:p>
            <a:pPr lvl="1"/>
            <a:r>
              <a:rPr lang="en-US" dirty="0"/>
              <a:t>Exceed scalar (1 instr./cycle) performance via multiple-instruction issue (N instr./cycle)</a:t>
            </a:r>
          </a:p>
          <a:p>
            <a:endParaRPr lang="en-US" dirty="0"/>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3</a:t>
            </a:fld>
            <a:endParaRPr lang="en-US"/>
          </a:p>
        </p:txBody>
      </p:sp>
    </p:spTree>
    <p:extLst>
      <p:ext uri="{BB962C8B-B14F-4D97-AF65-F5344CB8AC3E}">
        <p14:creationId xmlns:p14="http://schemas.microsoft.com/office/powerpoint/2010/main" val="5223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ILP Scaling in Commercial Processors</a:t>
            </a:r>
          </a:p>
        </p:txBody>
      </p:sp>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4</a:t>
            </a:fld>
            <a:endParaRPr lang="en-US"/>
          </a:p>
        </p:txBody>
      </p:sp>
      <p:graphicFrame>
        <p:nvGraphicFramePr>
          <p:cNvPr id="7" name="Group 54"/>
          <p:cNvGraphicFramePr>
            <a:graphicFrameLocks noGrp="1"/>
          </p:cNvGraphicFramePr>
          <p:nvPr>
            <p:ph sz="half" idx="4294967295"/>
            <p:extLst>
              <p:ext uri="{D42A27DB-BD31-4B8C-83A1-F6EECF244321}">
                <p14:modId xmlns:p14="http://schemas.microsoft.com/office/powerpoint/2010/main" val="3575136496"/>
              </p:ext>
            </p:extLst>
          </p:nvPr>
        </p:nvGraphicFramePr>
        <p:xfrm>
          <a:off x="2347546" y="2008799"/>
          <a:ext cx="6096000" cy="3073401"/>
        </p:xfrm>
        <a:graphic>
          <a:graphicData uri="http://schemas.openxmlformats.org/drawingml/2006/table">
            <a:tbl>
              <a:tblPr/>
              <a:tblGrid>
                <a:gridCol w="1371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6404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Processor Generation</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Pipeline Depth (fetch to execute)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Issue Width</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In-flight Instructions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Pentium</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5</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1 instr.</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~5</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Pentium-III</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10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3 µ-ops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~40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Pentium-IV</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20</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3 µ-ops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126</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IBM Power4</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12</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5 instr.</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200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500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IBM Power8</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n-lt"/>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 (issue)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8 (retire)</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224</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559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ECE 721, Spring'23</a:t>
            </a:r>
          </a:p>
        </p:txBody>
      </p:sp>
      <p:sp>
        <p:nvSpPr>
          <p:cNvPr id="5" name="Footer Placeholder 4"/>
          <p:cNvSpPr>
            <a:spLocks noGrp="1"/>
          </p:cNvSpPr>
          <p:nvPr>
            <p:ph type="ftr" sz="quarter" idx="11"/>
          </p:nvPr>
        </p:nvSpPr>
        <p:spPr/>
        <p:txBody>
          <a:bodyPr/>
          <a:lstStyle/>
          <a:p>
            <a:r>
              <a:rPr lang="en-US"/>
              <a:t>Prof. Eric Rotenberg</a:t>
            </a:r>
          </a:p>
        </p:txBody>
      </p:sp>
      <p:sp>
        <p:nvSpPr>
          <p:cNvPr id="6" name="Slide Number Placeholder 5"/>
          <p:cNvSpPr>
            <a:spLocks noGrp="1"/>
          </p:cNvSpPr>
          <p:nvPr>
            <p:ph type="sldNum" sz="quarter" idx="12"/>
          </p:nvPr>
        </p:nvSpPr>
        <p:spPr/>
        <p:txBody>
          <a:bodyPr/>
          <a:lstStyle/>
          <a:p>
            <a:fld id="{2A331BD3-4ECE-4E65-A808-233153B59F8F}" type="slidenum">
              <a:rPr lang="en-US" smtClean="0"/>
              <a:t>5</a:t>
            </a:fld>
            <a:endParaRPr lang="en-US"/>
          </a:p>
        </p:txBody>
      </p:sp>
      <p:pic>
        <p:nvPicPr>
          <p:cNvPr id="8" name="Picture 7"/>
          <p:cNvPicPr>
            <a:picLocks noChangeAspect="1"/>
          </p:cNvPicPr>
          <p:nvPr/>
        </p:nvPicPr>
        <p:blipFill>
          <a:blip r:embed="rId2"/>
          <a:stretch>
            <a:fillRect/>
          </a:stretch>
        </p:blipFill>
        <p:spPr>
          <a:xfrm>
            <a:off x="331910" y="272561"/>
            <a:ext cx="7042559" cy="5978769"/>
          </a:xfrm>
          <a:prstGeom prst="rect">
            <a:avLst/>
          </a:prstGeom>
        </p:spPr>
      </p:pic>
      <p:sp>
        <p:nvSpPr>
          <p:cNvPr id="9" name="TextBox 8"/>
          <p:cNvSpPr txBox="1"/>
          <p:nvPr/>
        </p:nvSpPr>
        <p:spPr>
          <a:xfrm>
            <a:off x="5805853" y="2092570"/>
            <a:ext cx="4820230" cy="369332"/>
          </a:xfrm>
          <a:prstGeom prst="rect">
            <a:avLst/>
          </a:prstGeom>
          <a:noFill/>
        </p:spPr>
        <p:txBody>
          <a:bodyPr wrap="none" rtlCol="0">
            <a:spAutoFit/>
          </a:bodyPr>
          <a:lstStyle/>
          <a:p>
            <a:r>
              <a:rPr lang="en-US" dirty="0"/>
              <a:t>ECE 463/563: Reorder Buffer; </a:t>
            </a:r>
            <a:r>
              <a:rPr lang="en-US" b="1" dirty="0"/>
              <a:t>ECE 721: Active List</a:t>
            </a:r>
          </a:p>
        </p:txBody>
      </p:sp>
      <p:sp>
        <p:nvSpPr>
          <p:cNvPr id="10" name="TextBox 9"/>
          <p:cNvSpPr txBox="1"/>
          <p:nvPr/>
        </p:nvSpPr>
        <p:spPr>
          <a:xfrm>
            <a:off x="5805853" y="2329746"/>
            <a:ext cx="1332416" cy="369332"/>
          </a:xfrm>
          <a:prstGeom prst="rect">
            <a:avLst/>
          </a:prstGeom>
          <a:noFill/>
        </p:spPr>
        <p:txBody>
          <a:bodyPr wrap="none" rtlCol="0">
            <a:spAutoFit/>
          </a:bodyPr>
          <a:lstStyle/>
          <a:p>
            <a:r>
              <a:rPr lang="en-US" b="1" dirty="0"/>
              <a:t>Load Queue</a:t>
            </a:r>
          </a:p>
        </p:txBody>
      </p:sp>
      <p:sp>
        <p:nvSpPr>
          <p:cNvPr id="11" name="TextBox 10"/>
          <p:cNvSpPr txBox="1"/>
          <p:nvPr/>
        </p:nvSpPr>
        <p:spPr>
          <a:xfrm>
            <a:off x="5805853" y="2540667"/>
            <a:ext cx="1378904" cy="369332"/>
          </a:xfrm>
          <a:prstGeom prst="rect">
            <a:avLst/>
          </a:prstGeom>
          <a:noFill/>
        </p:spPr>
        <p:txBody>
          <a:bodyPr wrap="none" rtlCol="0">
            <a:spAutoFit/>
          </a:bodyPr>
          <a:lstStyle/>
          <a:p>
            <a:r>
              <a:rPr lang="en-US" b="1" dirty="0"/>
              <a:t>Store Queue</a:t>
            </a:r>
          </a:p>
        </p:txBody>
      </p:sp>
      <p:sp>
        <p:nvSpPr>
          <p:cNvPr id="12" name="TextBox 11"/>
          <p:cNvSpPr txBox="1"/>
          <p:nvPr/>
        </p:nvSpPr>
        <p:spPr>
          <a:xfrm>
            <a:off x="5812435" y="2751588"/>
            <a:ext cx="5578771" cy="369332"/>
          </a:xfrm>
          <a:prstGeom prst="rect">
            <a:avLst/>
          </a:prstGeom>
          <a:noFill/>
        </p:spPr>
        <p:txBody>
          <a:bodyPr wrap="none" rtlCol="0">
            <a:spAutoFit/>
          </a:bodyPr>
          <a:lstStyle/>
          <a:p>
            <a:r>
              <a:rPr lang="en-US" b="1" dirty="0"/>
              <a:t>Issue Queue, a.k.a. Reservation Stations, a.k.a. Scheduler</a:t>
            </a:r>
          </a:p>
        </p:txBody>
      </p:sp>
      <p:sp>
        <p:nvSpPr>
          <p:cNvPr id="13" name="TextBox 12"/>
          <p:cNvSpPr txBox="1"/>
          <p:nvPr/>
        </p:nvSpPr>
        <p:spPr>
          <a:xfrm>
            <a:off x="5812435" y="2962509"/>
            <a:ext cx="6301533" cy="369332"/>
          </a:xfrm>
          <a:prstGeom prst="rect">
            <a:avLst/>
          </a:prstGeom>
          <a:noFill/>
        </p:spPr>
        <p:txBody>
          <a:bodyPr wrap="none" rtlCol="0">
            <a:spAutoFit/>
          </a:bodyPr>
          <a:lstStyle/>
          <a:p>
            <a:r>
              <a:rPr lang="en-US" dirty="0"/>
              <a:t>ECE 463/563: </a:t>
            </a:r>
            <a:r>
              <a:rPr lang="en-US" dirty="0" err="1"/>
              <a:t>ARF+Reorder</a:t>
            </a:r>
            <a:r>
              <a:rPr lang="en-US" dirty="0"/>
              <a:t> Buffer; </a:t>
            </a:r>
            <a:r>
              <a:rPr lang="en-US" b="1" dirty="0"/>
              <a:t>ECE 721: Physical Register File</a:t>
            </a:r>
          </a:p>
        </p:txBody>
      </p:sp>
      <p:sp>
        <p:nvSpPr>
          <p:cNvPr id="14" name="TextBox 13"/>
          <p:cNvSpPr txBox="1"/>
          <p:nvPr/>
        </p:nvSpPr>
        <p:spPr>
          <a:xfrm>
            <a:off x="5812435" y="3164344"/>
            <a:ext cx="6301533" cy="369332"/>
          </a:xfrm>
          <a:prstGeom prst="rect">
            <a:avLst/>
          </a:prstGeom>
          <a:noFill/>
        </p:spPr>
        <p:txBody>
          <a:bodyPr wrap="none" rtlCol="0">
            <a:spAutoFit/>
          </a:bodyPr>
          <a:lstStyle/>
          <a:p>
            <a:r>
              <a:rPr lang="en-US" dirty="0"/>
              <a:t>ECE 463/563: </a:t>
            </a:r>
            <a:r>
              <a:rPr lang="en-US" dirty="0" err="1"/>
              <a:t>ARF+Reorder</a:t>
            </a:r>
            <a:r>
              <a:rPr lang="en-US" dirty="0"/>
              <a:t> Buffer; </a:t>
            </a:r>
            <a:r>
              <a:rPr lang="en-US" b="1" dirty="0"/>
              <a:t>ECE 721: Physical Register File</a:t>
            </a:r>
          </a:p>
        </p:txBody>
      </p:sp>
    </p:spTree>
    <p:extLst>
      <p:ext uri="{BB962C8B-B14F-4D97-AF65-F5344CB8AC3E}">
        <p14:creationId xmlns:p14="http://schemas.microsoft.com/office/powerpoint/2010/main" val="141094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6E21F1-4DEF-4D3B-B5A9-976CDF06941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ECE 721, Spring'23</a:t>
            </a:r>
          </a:p>
        </p:txBody>
      </p:sp>
      <p:sp>
        <p:nvSpPr>
          <p:cNvPr id="5" name="Footer Placeholder 4">
            <a:extLst>
              <a:ext uri="{FF2B5EF4-FFF2-40B4-BE49-F238E27FC236}">
                <a16:creationId xmlns:a16="http://schemas.microsoft.com/office/drawing/2014/main" id="{4D1CA2EE-C6AD-439D-8C67-8BB265BFBA3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Prof. Eric Rotenberg</a:t>
            </a:r>
          </a:p>
        </p:txBody>
      </p:sp>
      <p:sp>
        <p:nvSpPr>
          <p:cNvPr id="6" name="Slide Number Placeholder 5">
            <a:extLst>
              <a:ext uri="{FF2B5EF4-FFF2-40B4-BE49-F238E27FC236}">
                <a16:creationId xmlns:a16="http://schemas.microsoft.com/office/drawing/2014/main" id="{F6839BB8-2792-457E-B1BC-6F09164429D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A331BD3-4ECE-4E65-A808-233153B59F8F}" type="slidenum">
              <a:rPr lang="en-US" smtClean="0"/>
              <a:pPr>
                <a:spcAft>
                  <a:spcPts val="600"/>
                </a:spcAft>
              </a:pPr>
              <a:t>6</a:t>
            </a:fld>
            <a:endParaRPr lang="en-US"/>
          </a:p>
        </p:txBody>
      </p:sp>
      <p:pic>
        <p:nvPicPr>
          <p:cNvPr id="10" name="Picture 9">
            <a:extLst>
              <a:ext uri="{FF2B5EF4-FFF2-40B4-BE49-F238E27FC236}">
                <a16:creationId xmlns:a16="http://schemas.microsoft.com/office/drawing/2014/main" id="{8BA6601C-6D14-4B8E-AA50-282A5BD57AE4}"/>
              </a:ext>
            </a:extLst>
          </p:cNvPr>
          <p:cNvPicPr>
            <a:picLocks noChangeAspect="1"/>
          </p:cNvPicPr>
          <p:nvPr/>
        </p:nvPicPr>
        <p:blipFill>
          <a:blip r:embed="rId2"/>
          <a:stretch>
            <a:fillRect/>
          </a:stretch>
        </p:blipFill>
        <p:spPr>
          <a:xfrm>
            <a:off x="289119" y="835272"/>
            <a:ext cx="8212317" cy="5523328"/>
          </a:xfrm>
          <a:prstGeom prst="rect">
            <a:avLst/>
          </a:prstGeom>
        </p:spPr>
      </p:pic>
      <p:sp>
        <p:nvSpPr>
          <p:cNvPr id="11" name="TextBox 10">
            <a:extLst>
              <a:ext uri="{FF2B5EF4-FFF2-40B4-BE49-F238E27FC236}">
                <a16:creationId xmlns:a16="http://schemas.microsoft.com/office/drawing/2014/main" id="{A0862C87-D8EA-46AE-8336-BD44133EEBCF}"/>
              </a:ext>
            </a:extLst>
          </p:cNvPr>
          <p:cNvSpPr txBox="1"/>
          <p:nvPr/>
        </p:nvSpPr>
        <p:spPr>
          <a:xfrm>
            <a:off x="8876714" y="835272"/>
            <a:ext cx="2869809" cy="369332"/>
          </a:xfrm>
          <a:prstGeom prst="rect">
            <a:avLst/>
          </a:prstGeom>
          <a:noFill/>
        </p:spPr>
        <p:txBody>
          <a:bodyPr wrap="square" rtlCol="0">
            <a:noAutofit/>
          </a:bodyPr>
          <a:lstStyle/>
          <a:p>
            <a:r>
              <a:rPr lang="en-US" sz="1400" dirty="0"/>
              <a:t>Apple’s CPUs still pretty much remain a black box design given that the company doesn’t disclose any details, and the only publicly available resources on the matter date back to LLVM patches in the A7 Cyclone era, which very much aren’t relevant anymore to today’s designs. While we don’t have the official means and information as to how Apple’s CPU work, that doesn’t mean we cannot figure out certain aspects of the design. Through our own in-house tests as well as third party microbenchmarks (A special credit due for @Veedrac’s microarchitecturometer test suite), we can however unveil some of the details of Apple’s designs. The following disclosures are estimated based on testing the behavior of the latest Apple A14 SoC inside of the iPhone 12 Pro:</a:t>
            </a:r>
            <a:br>
              <a:rPr lang="en-US" sz="1400" dirty="0"/>
            </a:br>
            <a:r>
              <a:rPr lang="en-US" sz="1400" b="1" dirty="0"/>
              <a:t>Apple's Firestorm CPU Core: Even Bigger &amp; Wider</a:t>
            </a:r>
          </a:p>
          <a:p>
            <a:r>
              <a:rPr lang="en-US" sz="1400" b="1" dirty="0"/>
              <a:t>…</a:t>
            </a:r>
          </a:p>
          <a:p>
            <a:endParaRPr lang="en-US" sz="1400" dirty="0"/>
          </a:p>
        </p:txBody>
      </p:sp>
      <p:sp>
        <p:nvSpPr>
          <p:cNvPr id="13" name="TextBox 12">
            <a:extLst>
              <a:ext uri="{FF2B5EF4-FFF2-40B4-BE49-F238E27FC236}">
                <a16:creationId xmlns:a16="http://schemas.microsoft.com/office/drawing/2014/main" id="{5E39A2BF-81FC-4833-99B5-69D3F5175BA1}"/>
              </a:ext>
            </a:extLst>
          </p:cNvPr>
          <p:cNvSpPr txBox="1"/>
          <p:nvPr/>
        </p:nvSpPr>
        <p:spPr>
          <a:xfrm>
            <a:off x="1552721" y="21276"/>
            <a:ext cx="9086557" cy="369332"/>
          </a:xfrm>
          <a:prstGeom prst="rect">
            <a:avLst/>
          </a:prstGeom>
          <a:noFill/>
        </p:spPr>
        <p:txBody>
          <a:bodyPr wrap="square">
            <a:spAutoFit/>
          </a:bodyPr>
          <a:lstStyle/>
          <a:p>
            <a:r>
              <a:rPr lang="en-US" dirty="0">
                <a:solidFill>
                  <a:srgbClr val="FF0000"/>
                </a:solidFill>
              </a:rPr>
              <a:t>Source: https://www.anandtech.com/show/16226/apple-silicon-m1-a14-deep-dive/2</a:t>
            </a:r>
          </a:p>
        </p:txBody>
      </p:sp>
      <p:sp>
        <p:nvSpPr>
          <p:cNvPr id="15" name="TextBox 14">
            <a:extLst>
              <a:ext uri="{FF2B5EF4-FFF2-40B4-BE49-F238E27FC236}">
                <a16:creationId xmlns:a16="http://schemas.microsoft.com/office/drawing/2014/main" id="{33309D54-A22A-4385-B687-E9EB4E1A2754}"/>
              </a:ext>
            </a:extLst>
          </p:cNvPr>
          <p:cNvSpPr txBox="1"/>
          <p:nvPr/>
        </p:nvSpPr>
        <p:spPr>
          <a:xfrm>
            <a:off x="2403092" y="368759"/>
            <a:ext cx="6098344" cy="369332"/>
          </a:xfrm>
          <a:prstGeom prst="rect">
            <a:avLst/>
          </a:prstGeom>
          <a:noFill/>
        </p:spPr>
        <p:txBody>
          <a:bodyPr wrap="square">
            <a:spAutoFit/>
          </a:bodyPr>
          <a:lstStyle/>
          <a:p>
            <a:r>
              <a:rPr lang="en-US" b="1" dirty="0"/>
              <a:t>“Apple's Humongous CPU Microarchitecture”</a:t>
            </a:r>
          </a:p>
        </p:txBody>
      </p:sp>
      <p:sp>
        <p:nvSpPr>
          <p:cNvPr id="16" name="TextBox 15">
            <a:extLst>
              <a:ext uri="{FF2B5EF4-FFF2-40B4-BE49-F238E27FC236}">
                <a16:creationId xmlns:a16="http://schemas.microsoft.com/office/drawing/2014/main" id="{96D1FFBF-4CD4-418F-86BE-F60896616BAE}"/>
              </a:ext>
            </a:extLst>
          </p:cNvPr>
          <p:cNvSpPr txBox="1"/>
          <p:nvPr/>
        </p:nvSpPr>
        <p:spPr>
          <a:xfrm>
            <a:off x="8876714" y="468011"/>
            <a:ext cx="1226618" cy="369332"/>
          </a:xfrm>
          <a:prstGeom prst="rect">
            <a:avLst/>
          </a:prstGeom>
          <a:noFill/>
        </p:spPr>
        <p:txBody>
          <a:bodyPr wrap="none" rtlCol="0">
            <a:spAutoFit/>
          </a:bodyPr>
          <a:lstStyle/>
          <a:p>
            <a:r>
              <a:rPr lang="en-US" i="1" dirty="0"/>
              <a:t>Disclaimer:</a:t>
            </a:r>
          </a:p>
        </p:txBody>
      </p:sp>
    </p:spTree>
    <p:extLst>
      <p:ext uri="{BB962C8B-B14F-4D97-AF65-F5344CB8AC3E}">
        <p14:creationId xmlns:p14="http://schemas.microsoft.com/office/powerpoint/2010/main" val="339030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8487-A5A4-397F-76CF-4AE7C308D49A}"/>
              </a:ext>
            </a:extLst>
          </p:cNvPr>
          <p:cNvSpPr>
            <a:spLocks noGrp="1"/>
          </p:cNvSpPr>
          <p:nvPr>
            <p:ph type="title"/>
          </p:nvPr>
        </p:nvSpPr>
        <p:spPr/>
        <p:txBody>
          <a:bodyPr/>
          <a:lstStyle/>
          <a:p>
            <a:r>
              <a:rPr lang="en-US" dirty="0"/>
              <a:t>ECE 721 Topics</a:t>
            </a:r>
          </a:p>
        </p:txBody>
      </p:sp>
      <p:sp>
        <p:nvSpPr>
          <p:cNvPr id="3" name="Content Placeholder 2">
            <a:extLst>
              <a:ext uri="{FF2B5EF4-FFF2-40B4-BE49-F238E27FC236}">
                <a16:creationId xmlns:a16="http://schemas.microsoft.com/office/drawing/2014/main" id="{67C3E66C-2EBF-D8D4-9AD0-A475AEA3226B}"/>
              </a:ext>
            </a:extLst>
          </p:cNvPr>
          <p:cNvSpPr>
            <a:spLocks noGrp="1"/>
          </p:cNvSpPr>
          <p:nvPr>
            <p:ph idx="1"/>
          </p:nvPr>
        </p:nvSpPr>
        <p:spPr/>
        <p:txBody>
          <a:bodyPr/>
          <a:lstStyle/>
          <a:p>
            <a:r>
              <a:rPr lang="en-US" dirty="0"/>
              <a:t>Two styles of OOO</a:t>
            </a:r>
          </a:p>
          <a:p>
            <a:pPr lvl="1"/>
            <a:r>
              <a:rPr lang="en-US" dirty="0"/>
              <a:t>563: ARF+ROB</a:t>
            </a:r>
          </a:p>
          <a:p>
            <a:pPr lvl="1"/>
            <a:r>
              <a:rPr lang="en-US" dirty="0"/>
              <a:t>721: PRF (Physical Register File)</a:t>
            </a:r>
          </a:p>
          <a:p>
            <a:pPr lvl="1"/>
            <a:r>
              <a:rPr lang="en-US" dirty="0"/>
              <a:t>0.5 lecture contrasting the two</a:t>
            </a:r>
          </a:p>
          <a:p>
            <a:pPr lvl="1"/>
            <a:r>
              <a:rPr lang="en-US" dirty="0"/>
              <a:t>4.5 lectures on PRF management</a:t>
            </a:r>
          </a:p>
          <a:p>
            <a:endParaRPr lang="en-US" dirty="0"/>
          </a:p>
          <a:p>
            <a:r>
              <a:rPr lang="en-US" dirty="0"/>
              <a:t>Handling loads and stores</a:t>
            </a:r>
          </a:p>
          <a:p>
            <a:pPr lvl="1"/>
            <a:r>
              <a:rPr lang="en-US" dirty="0"/>
              <a:t>Review from 563</a:t>
            </a:r>
          </a:p>
          <a:p>
            <a:pPr lvl="1"/>
            <a:r>
              <a:rPr lang="en-US" dirty="0"/>
              <a:t>Some additional depth</a:t>
            </a:r>
          </a:p>
        </p:txBody>
      </p:sp>
      <p:sp>
        <p:nvSpPr>
          <p:cNvPr id="4" name="Date Placeholder 3">
            <a:extLst>
              <a:ext uri="{FF2B5EF4-FFF2-40B4-BE49-F238E27FC236}">
                <a16:creationId xmlns:a16="http://schemas.microsoft.com/office/drawing/2014/main" id="{44943520-A7BE-D474-8AA7-90044A3A6E2A}"/>
              </a:ext>
            </a:extLst>
          </p:cNvPr>
          <p:cNvSpPr>
            <a:spLocks noGrp="1"/>
          </p:cNvSpPr>
          <p:nvPr>
            <p:ph type="dt" sz="half" idx="10"/>
          </p:nvPr>
        </p:nvSpPr>
        <p:spPr/>
        <p:txBody>
          <a:bodyPr/>
          <a:lstStyle/>
          <a:p>
            <a:r>
              <a:rPr lang="en-US"/>
              <a:t>ECE 721, Spring'23</a:t>
            </a:r>
          </a:p>
        </p:txBody>
      </p:sp>
      <p:sp>
        <p:nvSpPr>
          <p:cNvPr id="5" name="Footer Placeholder 4">
            <a:extLst>
              <a:ext uri="{FF2B5EF4-FFF2-40B4-BE49-F238E27FC236}">
                <a16:creationId xmlns:a16="http://schemas.microsoft.com/office/drawing/2014/main" id="{975E4ADB-0613-7F0B-B1BB-342B8E90F407}"/>
              </a:ext>
            </a:extLst>
          </p:cNvPr>
          <p:cNvSpPr>
            <a:spLocks noGrp="1"/>
          </p:cNvSpPr>
          <p:nvPr>
            <p:ph type="ftr" sz="quarter" idx="11"/>
          </p:nvPr>
        </p:nvSpPr>
        <p:spPr/>
        <p:txBody>
          <a:bodyPr/>
          <a:lstStyle/>
          <a:p>
            <a:r>
              <a:rPr lang="en-US"/>
              <a:t>Prof. Eric Rotenberg</a:t>
            </a:r>
          </a:p>
        </p:txBody>
      </p:sp>
      <p:sp>
        <p:nvSpPr>
          <p:cNvPr id="6" name="Slide Number Placeholder 5">
            <a:extLst>
              <a:ext uri="{FF2B5EF4-FFF2-40B4-BE49-F238E27FC236}">
                <a16:creationId xmlns:a16="http://schemas.microsoft.com/office/drawing/2014/main" id="{8F3185F3-9681-BB6A-F3E0-6E0F23FE8269}"/>
              </a:ext>
            </a:extLst>
          </p:cNvPr>
          <p:cNvSpPr>
            <a:spLocks noGrp="1"/>
          </p:cNvSpPr>
          <p:nvPr>
            <p:ph type="sldNum" sz="quarter" idx="12"/>
          </p:nvPr>
        </p:nvSpPr>
        <p:spPr/>
        <p:txBody>
          <a:bodyPr/>
          <a:lstStyle/>
          <a:p>
            <a:fld id="{2A331BD3-4ECE-4E65-A808-233153B59F8F}" type="slidenum">
              <a:rPr lang="en-US" smtClean="0"/>
              <a:t>7</a:t>
            </a:fld>
            <a:endParaRPr lang="en-US"/>
          </a:p>
        </p:txBody>
      </p:sp>
      <p:pic>
        <p:nvPicPr>
          <p:cNvPr id="8" name="Picture 7">
            <a:extLst>
              <a:ext uri="{FF2B5EF4-FFF2-40B4-BE49-F238E27FC236}">
                <a16:creationId xmlns:a16="http://schemas.microsoft.com/office/drawing/2014/main" id="{6F3BE21F-B483-4942-9485-9DE330396538}"/>
              </a:ext>
            </a:extLst>
          </p:cNvPr>
          <p:cNvPicPr>
            <a:picLocks noChangeAspect="1"/>
          </p:cNvPicPr>
          <p:nvPr/>
        </p:nvPicPr>
        <p:blipFill>
          <a:blip r:embed="rId2"/>
          <a:stretch>
            <a:fillRect/>
          </a:stretch>
        </p:blipFill>
        <p:spPr>
          <a:xfrm>
            <a:off x="6898591" y="544316"/>
            <a:ext cx="4781550" cy="3152775"/>
          </a:xfrm>
          <a:prstGeom prst="rect">
            <a:avLst/>
          </a:prstGeom>
        </p:spPr>
      </p:pic>
      <p:cxnSp>
        <p:nvCxnSpPr>
          <p:cNvPr id="10" name="Straight Connector 9">
            <a:extLst>
              <a:ext uri="{FF2B5EF4-FFF2-40B4-BE49-F238E27FC236}">
                <a16:creationId xmlns:a16="http://schemas.microsoft.com/office/drawing/2014/main" id="{77C3FF81-8ADE-6C08-8E6A-08E073628BD9}"/>
              </a:ext>
            </a:extLst>
          </p:cNvPr>
          <p:cNvCxnSpPr>
            <a:cxnSpLocks/>
          </p:cNvCxnSpPr>
          <p:nvPr/>
        </p:nvCxnSpPr>
        <p:spPr>
          <a:xfrm flipV="1">
            <a:off x="5430129" y="874176"/>
            <a:ext cx="1603717" cy="2431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7AD9AF-F8A4-C5AE-F998-E955160FEC53}"/>
              </a:ext>
            </a:extLst>
          </p:cNvPr>
          <p:cNvCxnSpPr/>
          <p:nvPr/>
        </p:nvCxnSpPr>
        <p:spPr>
          <a:xfrm flipV="1">
            <a:off x="5655212" y="886265"/>
            <a:ext cx="1378634" cy="2798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48F7AB-3AB6-467F-77FB-B2757937357C}"/>
              </a:ext>
            </a:extLst>
          </p:cNvPr>
          <p:cNvCxnSpPr/>
          <p:nvPr/>
        </p:nvCxnSpPr>
        <p:spPr>
          <a:xfrm flipV="1">
            <a:off x="5655212" y="1869879"/>
            <a:ext cx="1378634" cy="18151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3AC1B7B-7AF7-BF92-FCCC-328C121C3068}"/>
              </a:ext>
            </a:extLst>
          </p:cNvPr>
          <p:cNvCxnSpPr/>
          <p:nvPr/>
        </p:nvCxnSpPr>
        <p:spPr>
          <a:xfrm flipV="1">
            <a:off x="5655212" y="2285633"/>
            <a:ext cx="1378634" cy="1399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CAF198-0B5B-7D66-68CB-A308C7FF7A7B}"/>
              </a:ext>
            </a:extLst>
          </p:cNvPr>
          <p:cNvCxnSpPr/>
          <p:nvPr/>
        </p:nvCxnSpPr>
        <p:spPr>
          <a:xfrm flipV="1">
            <a:off x="5655212" y="2695917"/>
            <a:ext cx="1378634" cy="989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B218FB0-AFC3-B8E6-4409-7570F97E0ABA}"/>
              </a:ext>
            </a:extLst>
          </p:cNvPr>
          <p:cNvCxnSpPr/>
          <p:nvPr/>
        </p:nvCxnSpPr>
        <p:spPr>
          <a:xfrm flipV="1">
            <a:off x="5655212" y="3208593"/>
            <a:ext cx="1378634" cy="476409"/>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B39C3A27-3D54-EE1C-091A-C7D8910B9EFE}"/>
              </a:ext>
            </a:extLst>
          </p:cNvPr>
          <p:cNvPicPr>
            <a:picLocks noChangeAspect="1"/>
          </p:cNvPicPr>
          <p:nvPr/>
        </p:nvPicPr>
        <p:blipFill>
          <a:blip r:embed="rId3"/>
          <a:stretch>
            <a:fillRect/>
          </a:stretch>
        </p:blipFill>
        <p:spPr>
          <a:xfrm>
            <a:off x="6974791" y="4068310"/>
            <a:ext cx="4705350" cy="2095500"/>
          </a:xfrm>
          <a:prstGeom prst="rect">
            <a:avLst/>
          </a:prstGeom>
        </p:spPr>
      </p:pic>
      <p:cxnSp>
        <p:nvCxnSpPr>
          <p:cNvPr id="29" name="Straight Connector 28">
            <a:extLst>
              <a:ext uri="{FF2B5EF4-FFF2-40B4-BE49-F238E27FC236}">
                <a16:creationId xmlns:a16="http://schemas.microsoft.com/office/drawing/2014/main" id="{0BF1721E-744A-A47C-92B2-8967C0C10C37}"/>
              </a:ext>
            </a:extLst>
          </p:cNvPr>
          <p:cNvCxnSpPr/>
          <p:nvPr/>
        </p:nvCxnSpPr>
        <p:spPr>
          <a:xfrm>
            <a:off x="4951828" y="4656406"/>
            <a:ext cx="1946763" cy="8018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87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9D71-F28C-EEF9-A31C-078FEC3AEE49}"/>
              </a:ext>
            </a:extLst>
          </p:cNvPr>
          <p:cNvSpPr>
            <a:spLocks noGrp="1"/>
          </p:cNvSpPr>
          <p:nvPr>
            <p:ph type="title"/>
          </p:nvPr>
        </p:nvSpPr>
        <p:spPr/>
        <p:txBody>
          <a:bodyPr/>
          <a:lstStyle/>
          <a:p>
            <a:r>
              <a:rPr lang="en-US" dirty="0"/>
              <a:t>ECE 721 Topics (cont.)</a:t>
            </a:r>
          </a:p>
        </p:txBody>
      </p:sp>
      <p:sp>
        <p:nvSpPr>
          <p:cNvPr id="3" name="Content Placeholder 2">
            <a:extLst>
              <a:ext uri="{FF2B5EF4-FFF2-40B4-BE49-F238E27FC236}">
                <a16:creationId xmlns:a16="http://schemas.microsoft.com/office/drawing/2014/main" id="{A998DE96-A6C4-0E01-8521-19C8D9F35B13}"/>
              </a:ext>
            </a:extLst>
          </p:cNvPr>
          <p:cNvSpPr>
            <a:spLocks noGrp="1"/>
          </p:cNvSpPr>
          <p:nvPr>
            <p:ph idx="1"/>
          </p:nvPr>
        </p:nvSpPr>
        <p:spPr/>
        <p:txBody>
          <a:bodyPr/>
          <a:lstStyle/>
          <a:p>
            <a:r>
              <a:rPr lang="en-US" dirty="0"/>
              <a:t>How to scale the processor window to thousands of instructions?</a:t>
            </a:r>
          </a:p>
          <a:p>
            <a:pPr lvl="1"/>
            <a:r>
              <a:rPr lang="en-US" dirty="0"/>
              <a:t>More latency tolerance</a:t>
            </a:r>
          </a:p>
          <a:p>
            <a:pPr lvl="1"/>
            <a:r>
              <a:rPr lang="en-US" dirty="0"/>
              <a:t>Expose more ILP</a:t>
            </a:r>
          </a:p>
          <a:p>
            <a:pPr lvl="1"/>
            <a:r>
              <a:rPr lang="en-US" dirty="0"/>
              <a:t>Checkpoint Processing and Recovery (CPR)</a:t>
            </a:r>
          </a:p>
          <a:p>
            <a:pPr lvl="2"/>
            <a:r>
              <a:rPr lang="en-US" dirty="0"/>
              <a:t>Large virtual window (</a:t>
            </a:r>
            <a:r>
              <a:rPr lang="en-US" i="1" dirty="0"/>
              <a:t>e.g.</a:t>
            </a:r>
            <a:r>
              <a:rPr lang="en-US" dirty="0"/>
              <a:t>, 2K in-flight instructions) with smaller PRF</a:t>
            </a:r>
          </a:p>
          <a:p>
            <a:pPr lvl="2"/>
            <a:r>
              <a:rPr lang="en-US" dirty="0"/>
              <a:t>Hierarchical SQ</a:t>
            </a:r>
          </a:p>
          <a:p>
            <a:pPr lvl="1"/>
            <a:endParaRPr lang="en-US" dirty="0"/>
          </a:p>
        </p:txBody>
      </p:sp>
      <p:sp>
        <p:nvSpPr>
          <p:cNvPr id="4" name="Date Placeholder 3">
            <a:extLst>
              <a:ext uri="{FF2B5EF4-FFF2-40B4-BE49-F238E27FC236}">
                <a16:creationId xmlns:a16="http://schemas.microsoft.com/office/drawing/2014/main" id="{645DF902-1DCD-CDAE-9C2B-4BA791A91182}"/>
              </a:ext>
            </a:extLst>
          </p:cNvPr>
          <p:cNvSpPr>
            <a:spLocks noGrp="1"/>
          </p:cNvSpPr>
          <p:nvPr>
            <p:ph type="dt" sz="half" idx="10"/>
          </p:nvPr>
        </p:nvSpPr>
        <p:spPr/>
        <p:txBody>
          <a:bodyPr/>
          <a:lstStyle/>
          <a:p>
            <a:r>
              <a:rPr lang="en-US"/>
              <a:t>ECE 721, Spring'23</a:t>
            </a:r>
          </a:p>
        </p:txBody>
      </p:sp>
      <p:sp>
        <p:nvSpPr>
          <p:cNvPr id="5" name="Footer Placeholder 4">
            <a:extLst>
              <a:ext uri="{FF2B5EF4-FFF2-40B4-BE49-F238E27FC236}">
                <a16:creationId xmlns:a16="http://schemas.microsoft.com/office/drawing/2014/main" id="{E6E3D4F5-67E1-E039-623E-A9B677D7BEF1}"/>
              </a:ext>
            </a:extLst>
          </p:cNvPr>
          <p:cNvSpPr>
            <a:spLocks noGrp="1"/>
          </p:cNvSpPr>
          <p:nvPr>
            <p:ph type="ftr" sz="quarter" idx="11"/>
          </p:nvPr>
        </p:nvSpPr>
        <p:spPr/>
        <p:txBody>
          <a:bodyPr/>
          <a:lstStyle/>
          <a:p>
            <a:r>
              <a:rPr lang="en-US"/>
              <a:t>Prof. Eric Rotenberg</a:t>
            </a:r>
          </a:p>
        </p:txBody>
      </p:sp>
      <p:sp>
        <p:nvSpPr>
          <p:cNvPr id="6" name="Slide Number Placeholder 5">
            <a:extLst>
              <a:ext uri="{FF2B5EF4-FFF2-40B4-BE49-F238E27FC236}">
                <a16:creationId xmlns:a16="http://schemas.microsoft.com/office/drawing/2014/main" id="{530C9B26-79E1-4499-07A7-C288ABC3D9A7}"/>
              </a:ext>
            </a:extLst>
          </p:cNvPr>
          <p:cNvSpPr>
            <a:spLocks noGrp="1"/>
          </p:cNvSpPr>
          <p:nvPr>
            <p:ph type="sldNum" sz="quarter" idx="12"/>
          </p:nvPr>
        </p:nvSpPr>
        <p:spPr/>
        <p:txBody>
          <a:bodyPr/>
          <a:lstStyle/>
          <a:p>
            <a:fld id="{2A331BD3-4ECE-4E65-A808-233153B59F8F}" type="slidenum">
              <a:rPr lang="en-US" smtClean="0"/>
              <a:t>8</a:t>
            </a:fld>
            <a:endParaRPr lang="en-US"/>
          </a:p>
        </p:txBody>
      </p:sp>
      <p:pic>
        <p:nvPicPr>
          <p:cNvPr id="8" name="Picture 7">
            <a:extLst>
              <a:ext uri="{FF2B5EF4-FFF2-40B4-BE49-F238E27FC236}">
                <a16:creationId xmlns:a16="http://schemas.microsoft.com/office/drawing/2014/main" id="{21B2EE1D-38CC-B98E-FB71-077F228A971A}"/>
              </a:ext>
            </a:extLst>
          </p:cNvPr>
          <p:cNvPicPr>
            <a:picLocks noChangeAspect="1"/>
          </p:cNvPicPr>
          <p:nvPr/>
        </p:nvPicPr>
        <p:blipFill>
          <a:blip r:embed="rId2"/>
          <a:stretch>
            <a:fillRect/>
          </a:stretch>
        </p:blipFill>
        <p:spPr>
          <a:xfrm>
            <a:off x="504385" y="4110038"/>
            <a:ext cx="11639550" cy="2066925"/>
          </a:xfrm>
          <a:prstGeom prst="rect">
            <a:avLst/>
          </a:prstGeom>
        </p:spPr>
      </p:pic>
      <p:cxnSp>
        <p:nvCxnSpPr>
          <p:cNvPr id="10" name="Straight Connector 9">
            <a:extLst>
              <a:ext uri="{FF2B5EF4-FFF2-40B4-BE49-F238E27FC236}">
                <a16:creationId xmlns:a16="http://schemas.microsoft.com/office/drawing/2014/main" id="{153D22CD-81B4-B6B4-0335-5C35455B4D4A}"/>
              </a:ext>
            </a:extLst>
          </p:cNvPr>
          <p:cNvCxnSpPr/>
          <p:nvPr/>
        </p:nvCxnSpPr>
        <p:spPr>
          <a:xfrm flipH="1">
            <a:off x="838200" y="3429000"/>
            <a:ext cx="779585" cy="79130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8DEB382-FE96-3939-EF86-9E9EE82C3BC8}"/>
              </a:ext>
            </a:extLst>
          </p:cNvPr>
          <p:cNvSpPr txBox="1"/>
          <p:nvPr/>
        </p:nvSpPr>
        <p:spPr>
          <a:xfrm>
            <a:off x="8061896" y="2669531"/>
            <a:ext cx="3686971" cy="461665"/>
          </a:xfrm>
          <a:prstGeom prst="rect">
            <a:avLst/>
          </a:prstGeom>
          <a:solidFill>
            <a:schemeClr val="accent1"/>
          </a:solidFill>
          <a:ln>
            <a:noFill/>
          </a:ln>
        </p:spPr>
        <p:txBody>
          <a:bodyPr wrap="none" rtlCol="0">
            <a:spAutoFit/>
          </a:bodyPr>
          <a:lstStyle/>
          <a:p>
            <a:r>
              <a:rPr lang="en-US" sz="2400" dirty="0">
                <a:solidFill>
                  <a:schemeClr val="bg1"/>
                </a:solidFill>
              </a:rPr>
              <a:t>Project 4 (final project): CPR</a:t>
            </a:r>
          </a:p>
        </p:txBody>
      </p:sp>
    </p:spTree>
    <p:extLst>
      <p:ext uri="{BB962C8B-B14F-4D97-AF65-F5344CB8AC3E}">
        <p14:creationId xmlns:p14="http://schemas.microsoft.com/office/powerpoint/2010/main" val="103794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5D2D-1FD7-268B-DC93-7FDC4D170B17}"/>
              </a:ext>
            </a:extLst>
          </p:cNvPr>
          <p:cNvSpPr>
            <a:spLocks noGrp="1"/>
          </p:cNvSpPr>
          <p:nvPr>
            <p:ph type="title"/>
          </p:nvPr>
        </p:nvSpPr>
        <p:spPr/>
        <p:txBody>
          <a:bodyPr/>
          <a:lstStyle/>
          <a:p>
            <a:r>
              <a:rPr lang="en-US" dirty="0"/>
              <a:t>ECE 721 Topics (cont.)</a:t>
            </a:r>
          </a:p>
        </p:txBody>
      </p:sp>
      <p:sp>
        <p:nvSpPr>
          <p:cNvPr id="3" name="Content Placeholder 2">
            <a:extLst>
              <a:ext uri="{FF2B5EF4-FFF2-40B4-BE49-F238E27FC236}">
                <a16:creationId xmlns:a16="http://schemas.microsoft.com/office/drawing/2014/main" id="{C3CF7F17-1E01-42CA-5443-916789C15680}"/>
              </a:ext>
            </a:extLst>
          </p:cNvPr>
          <p:cNvSpPr>
            <a:spLocks noGrp="1"/>
          </p:cNvSpPr>
          <p:nvPr>
            <p:ph idx="1"/>
          </p:nvPr>
        </p:nvSpPr>
        <p:spPr/>
        <p:txBody>
          <a:bodyPr/>
          <a:lstStyle/>
          <a:p>
            <a:r>
              <a:rPr lang="en-US" dirty="0"/>
              <a:t>Canonical superscalar pipeline</a:t>
            </a:r>
          </a:p>
          <a:p>
            <a:pPr lvl="1"/>
            <a:r>
              <a:rPr lang="en-US" dirty="0"/>
              <a:t>Example superscalar fetch stage</a:t>
            </a:r>
          </a:p>
          <a:p>
            <a:pPr lvl="1"/>
            <a:r>
              <a:rPr lang="en-US" dirty="0"/>
              <a:t>Example superscalar rename stage</a:t>
            </a:r>
          </a:p>
          <a:p>
            <a:pPr lvl="1"/>
            <a:r>
              <a:rPr lang="en-US" dirty="0"/>
              <a:t>Challenges to scaling superscalar width</a:t>
            </a:r>
          </a:p>
          <a:p>
            <a:r>
              <a:rPr lang="en-US" dirty="0"/>
              <a:t>Scaling superscalar width</a:t>
            </a:r>
          </a:p>
          <a:p>
            <a:pPr lvl="1"/>
            <a:r>
              <a:rPr lang="en-US" dirty="0"/>
              <a:t>Trace cache</a:t>
            </a:r>
          </a:p>
          <a:p>
            <a:pPr lvl="1"/>
            <a:r>
              <a:rPr lang="en-US" dirty="0"/>
              <a:t>Trace processor</a:t>
            </a:r>
          </a:p>
        </p:txBody>
      </p:sp>
      <p:sp>
        <p:nvSpPr>
          <p:cNvPr id="4" name="Date Placeholder 3">
            <a:extLst>
              <a:ext uri="{FF2B5EF4-FFF2-40B4-BE49-F238E27FC236}">
                <a16:creationId xmlns:a16="http://schemas.microsoft.com/office/drawing/2014/main" id="{AB0AC6D7-52F3-6C1F-05E5-070C7F45D213}"/>
              </a:ext>
            </a:extLst>
          </p:cNvPr>
          <p:cNvSpPr>
            <a:spLocks noGrp="1"/>
          </p:cNvSpPr>
          <p:nvPr>
            <p:ph type="dt" sz="half" idx="10"/>
          </p:nvPr>
        </p:nvSpPr>
        <p:spPr/>
        <p:txBody>
          <a:bodyPr/>
          <a:lstStyle/>
          <a:p>
            <a:r>
              <a:rPr lang="en-US"/>
              <a:t>ECE 721, Spring'23</a:t>
            </a:r>
          </a:p>
        </p:txBody>
      </p:sp>
      <p:sp>
        <p:nvSpPr>
          <p:cNvPr id="5" name="Footer Placeholder 4">
            <a:extLst>
              <a:ext uri="{FF2B5EF4-FFF2-40B4-BE49-F238E27FC236}">
                <a16:creationId xmlns:a16="http://schemas.microsoft.com/office/drawing/2014/main" id="{80A74777-CA2F-10D5-3FAC-94C9994691DC}"/>
              </a:ext>
            </a:extLst>
          </p:cNvPr>
          <p:cNvSpPr>
            <a:spLocks noGrp="1"/>
          </p:cNvSpPr>
          <p:nvPr>
            <p:ph type="ftr" sz="quarter" idx="11"/>
          </p:nvPr>
        </p:nvSpPr>
        <p:spPr/>
        <p:txBody>
          <a:bodyPr/>
          <a:lstStyle/>
          <a:p>
            <a:r>
              <a:rPr lang="en-US"/>
              <a:t>Prof. Eric Rotenberg</a:t>
            </a:r>
          </a:p>
        </p:txBody>
      </p:sp>
      <p:sp>
        <p:nvSpPr>
          <p:cNvPr id="6" name="Slide Number Placeholder 5">
            <a:extLst>
              <a:ext uri="{FF2B5EF4-FFF2-40B4-BE49-F238E27FC236}">
                <a16:creationId xmlns:a16="http://schemas.microsoft.com/office/drawing/2014/main" id="{10B06123-5B68-A4E0-7319-F4B0E261A5D8}"/>
              </a:ext>
            </a:extLst>
          </p:cNvPr>
          <p:cNvSpPr>
            <a:spLocks noGrp="1"/>
          </p:cNvSpPr>
          <p:nvPr>
            <p:ph type="sldNum" sz="quarter" idx="12"/>
          </p:nvPr>
        </p:nvSpPr>
        <p:spPr/>
        <p:txBody>
          <a:bodyPr/>
          <a:lstStyle/>
          <a:p>
            <a:fld id="{2A331BD3-4ECE-4E65-A808-233153B59F8F}" type="slidenum">
              <a:rPr lang="en-US" smtClean="0"/>
              <a:t>9</a:t>
            </a:fld>
            <a:endParaRPr lang="en-US"/>
          </a:p>
        </p:txBody>
      </p:sp>
      <p:pic>
        <p:nvPicPr>
          <p:cNvPr id="8" name="Picture 7">
            <a:extLst>
              <a:ext uri="{FF2B5EF4-FFF2-40B4-BE49-F238E27FC236}">
                <a16:creationId xmlns:a16="http://schemas.microsoft.com/office/drawing/2014/main" id="{44459E88-0722-FA9D-2F02-942BDC96389C}"/>
              </a:ext>
            </a:extLst>
          </p:cNvPr>
          <p:cNvPicPr>
            <a:picLocks noChangeAspect="1"/>
          </p:cNvPicPr>
          <p:nvPr/>
        </p:nvPicPr>
        <p:blipFill>
          <a:blip r:embed="rId2"/>
          <a:stretch>
            <a:fillRect/>
          </a:stretch>
        </p:blipFill>
        <p:spPr>
          <a:xfrm>
            <a:off x="6753811" y="1779905"/>
            <a:ext cx="4705350" cy="1628775"/>
          </a:xfrm>
          <a:prstGeom prst="rect">
            <a:avLst/>
          </a:prstGeom>
        </p:spPr>
      </p:pic>
      <p:cxnSp>
        <p:nvCxnSpPr>
          <p:cNvPr id="10" name="Straight Connector 9">
            <a:extLst>
              <a:ext uri="{FF2B5EF4-FFF2-40B4-BE49-F238E27FC236}">
                <a16:creationId xmlns:a16="http://schemas.microsoft.com/office/drawing/2014/main" id="{061F189E-BF71-85CC-1F8A-6D526E9E817B}"/>
              </a:ext>
            </a:extLst>
          </p:cNvPr>
          <p:cNvCxnSpPr>
            <a:endCxn id="8" idx="1"/>
          </p:cNvCxnSpPr>
          <p:nvPr/>
        </p:nvCxnSpPr>
        <p:spPr>
          <a:xfrm>
            <a:off x="6096000" y="2594292"/>
            <a:ext cx="657811" cy="1"/>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CDC8F151-0F86-D35B-8F0F-5A5511EBBEE9}"/>
              </a:ext>
            </a:extLst>
          </p:cNvPr>
          <p:cNvPicPr>
            <a:picLocks noChangeAspect="1"/>
          </p:cNvPicPr>
          <p:nvPr/>
        </p:nvPicPr>
        <p:blipFill>
          <a:blip r:embed="rId3"/>
          <a:stretch>
            <a:fillRect/>
          </a:stretch>
        </p:blipFill>
        <p:spPr>
          <a:xfrm>
            <a:off x="416902" y="4781344"/>
            <a:ext cx="11639550" cy="1514475"/>
          </a:xfrm>
          <a:prstGeom prst="rect">
            <a:avLst/>
          </a:prstGeom>
        </p:spPr>
      </p:pic>
      <p:cxnSp>
        <p:nvCxnSpPr>
          <p:cNvPr id="25" name="Straight Connector 24">
            <a:extLst>
              <a:ext uri="{FF2B5EF4-FFF2-40B4-BE49-F238E27FC236}">
                <a16:creationId xmlns:a16="http://schemas.microsoft.com/office/drawing/2014/main" id="{DDE5BE82-7A9C-A2AF-FD0B-F20E2D9DC60F}"/>
              </a:ext>
            </a:extLst>
          </p:cNvPr>
          <p:cNvCxnSpPr>
            <a:cxnSpLocks/>
          </p:cNvCxnSpPr>
          <p:nvPr/>
        </p:nvCxnSpPr>
        <p:spPr>
          <a:xfrm flipH="1">
            <a:off x="838200" y="4304714"/>
            <a:ext cx="371622" cy="6049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037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1073</Words>
  <Application>Microsoft Office PowerPoint</Application>
  <PresentationFormat>Widescreen</PresentationFormat>
  <Paragraphs>217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ECE 721 Overview</vt:lpstr>
      <vt:lpstr>Performance Strategies</vt:lpstr>
      <vt:lpstr>The Big Five ILP Techniques  (ECE 463/563 Review)</vt:lpstr>
      <vt:lpstr>ILP Scaling in Commercial Processors</vt:lpstr>
      <vt:lpstr>PowerPoint Presentation</vt:lpstr>
      <vt:lpstr>PowerPoint Presentation</vt:lpstr>
      <vt:lpstr>ECE 721 Topics</vt:lpstr>
      <vt:lpstr>ECE 721 Topics (cont.)</vt:lpstr>
      <vt:lpstr>ECE 721 Topics (cont.)</vt:lpstr>
      <vt:lpstr>ECE 721 Topics (cont.)</vt:lpstr>
      <vt:lpstr>ECE 721 Topics (cont.)</vt:lpstr>
      <vt:lpstr>Style 1 (ECE 563)</vt:lpstr>
      <vt:lpstr>Style 2 (ECE 721)</vt:lpstr>
      <vt:lpstr>Project Framework and Projects 1-4</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721 Overview</dc:title>
  <dc:creator>Eric Rotenberg</dc:creator>
  <cp:lastModifiedBy>Eric Rotenberg</cp:lastModifiedBy>
  <cp:revision>39</cp:revision>
  <dcterms:created xsi:type="dcterms:W3CDTF">2020-01-07T12:19:20Z</dcterms:created>
  <dcterms:modified xsi:type="dcterms:W3CDTF">2023-01-07T21:45:36Z</dcterms:modified>
</cp:coreProperties>
</file>