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DC4A5-3533-4A63-BBA4-6C1024761BE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1187-16C2-4FC5-832D-5B9F453B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ARF+ROB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PRF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/>
              <a:t>ECE 721</a:t>
            </a:r>
          </a:p>
          <a:p>
            <a:r>
              <a:rPr lang="en-US" dirty="0"/>
              <a:t>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5252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ECE 563 Style (ARF+ROB)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physical register file</a:t>
            </a:r>
            <a:br>
              <a:rPr lang="en-US" sz="2800" dirty="0"/>
            </a:br>
            <a:r>
              <a:rPr lang="en-US" sz="2800" dirty="0"/>
              <a:t>= ARF + ROB values</a:t>
            </a:r>
          </a:p>
          <a:p>
            <a:r>
              <a:rPr lang="en-US" sz="2800" dirty="0"/>
              <a:t>Commit by moving ROB value at head into ARF</a:t>
            </a:r>
          </a:p>
          <a:p>
            <a:r>
              <a:rPr lang="en-US" sz="2800" dirty="0"/>
              <a:t>Recovery</a:t>
            </a:r>
          </a:p>
          <a:p>
            <a:pPr lvl="1"/>
            <a:r>
              <a:rPr lang="en-US" sz="1800" dirty="0"/>
              <a:t>Wait until exception/</a:t>
            </a:r>
            <a:r>
              <a:rPr lang="en-US" sz="1800" dirty="0" err="1"/>
              <a:t>misprediction</a:t>
            </a:r>
            <a:r>
              <a:rPr lang="en-US" sz="1800" dirty="0"/>
              <a:t> reaches head</a:t>
            </a:r>
          </a:p>
          <a:p>
            <a:pPr lvl="1"/>
            <a:r>
              <a:rPr lang="en-US" sz="1800" dirty="0"/>
              <a:t>T=H</a:t>
            </a:r>
          </a:p>
          <a:p>
            <a:pPr lvl="1"/>
            <a:r>
              <a:rPr lang="en-US" sz="1800" dirty="0"/>
              <a:t>Clear all “v” bits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817132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401920"/>
            <a:ext cx="1066800" cy="27702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2564" y="1752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545" y="2667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352800"/>
            <a:ext cx="62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88" y="5867400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rob127</a:t>
            </a:r>
          </a:p>
        </p:txBody>
      </p:sp>
      <p:cxnSp>
        <p:nvCxnSpPr>
          <p:cNvPr id="13" name="Straight Arrow Connector 12"/>
          <p:cNvCxnSpPr>
            <a:stCxn id="7" idx="0"/>
            <a:endCxn id="6" idx="2"/>
          </p:cNvCxnSpPr>
          <p:nvPr/>
        </p:nvCxnSpPr>
        <p:spPr>
          <a:xfrm flipV="1">
            <a:off x="1371600" y="2960132"/>
            <a:ext cx="0" cy="441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8912" y="297180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1817132"/>
            <a:ext cx="609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7000" y="1817132"/>
            <a:ext cx="15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23866" y="121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4791" y="1219200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 tag</a:t>
            </a:r>
          </a:p>
        </p:txBody>
      </p:sp>
      <p:cxnSp>
        <p:nvCxnSpPr>
          <p:cNvPr id="20" name="Straight Connector 19"/>
          <p:cNvCxnSpPr>
            <a:stCxn id="17" idx="2"/>
            <a:endCxn id="16" idx="0"/>
          </p:cNvCxnSpPr>
          <p:nvPr/>
        </p:nvCxnSpPr>
        <p:spPr>
          <a:xfrm>
            <a:off x="2468297" y="1588532"/>
            <a:ext cx="27490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2"/>
            <a:endCxn id="15" idx="0"/>
          </p:cNvCxnSpPr>
          <p:nvPr/>
        </p:nvCxnSpPr>
        <p:spPr>
          <a:xfrm flipH="1">
            <a:off x="3124200" y="1588532"/>
            <a:ext cx="296296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3810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1200" y="5410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09252" y="4006780"/>
            <a:ext cx="1481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05000" y="5585568"/>
            <a:ext cx="1481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872659"/>
            <a:ext cx="1066800" cy="161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2069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297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0528" y="1752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3509" y="2667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61364" y="2069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1364" y="2297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5608" y="4011634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rob15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608" y="4679529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rob77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4760" y="40155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0548" y="4659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90800" y="2101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67000" y="3401919"/>
            <a:ext cx="152400" cy="2770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2000" y="6400800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 values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57400" y="6412468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 ready bits</a:t>
            </a:r>
          </a:p>
        </p:txBody>
      </p:sp>
      <p:cxnSp>
        <p:nvCxnSpPr>
          <p:cNvPr id="53" name="Straight Connector 52"/>
          <p:cNvCxnSpPr>
            <a:stCxn id="50" idx="0"/>
            <a:endCxn id="7" idx="2"/>
          </p:cNvCxnSpPr>
          <p:nvPr/>
        </p:nvCxnSpPr>
        <p:spPr>
          <a:xfrm flipH="1" flipV="1">
            <a:off x="1371600" y="6172199"/>
            <a:ext cx="4896" cy="2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2"/>
          </p:cNvCxnSpPr>
          <p:nvPr/>
        </p:nvCxnSpPr>
        <p:spPr>
          <a:xfrm flipH="1" flipV="1">
            <a:off x="2743200" y="6172198"/>
            <a:ext cx="94799" cy="24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31250" y="8498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Rename Map Table (RMT)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3400" y="829270"/>
            <a:ext cx="164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Architectural</a:t>
            </a:r>
            <a:br>
              <a:rPr lang="en-US" b="1" dirty="0"/>
            </a:br>
            <a:r>
              <a:rPr lang="en-US" b="1" dirty="0"/>
              <a:t>Register File (ARF)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95600" y="21000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5142" y="2315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45202" y="231528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65309" y="4290536"/>
            <a:ext cx="949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Reorder</a:t>
            </a:r>
            <a:br>
              <a:rPr lang="en-US" b="1" dirty="0"/>
            </a:br>
            <a:r>
              <a:rPr lang="en-US" b="1" dirty="0"/>
              <a:t>Buffer</a:t>
            </a:r>
            <a:br>
              <a:rPr lang="en-US" b="1" dirty="0"/>
            </a:br>
            <a:r>
              <a:rPr lang="en-US" b="1" dirty="0"/>
              <a:t>(ROB)</a:t>
            </a:r>
          </a:p>
        </p:txBody>
      </p:sp>
    </p:spTree>
    <p:extLst>
      <p:ext uri="{BB962C8B-B14F-4D97-AF65-F5344CB8AC3E}">
        <p14:creationId xmlns:p14="http://schemas.microsoft.com/office/powerpoint/2010/main" val="519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563 Style (ARF+ROB)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590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438" y="1676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048000"/>
            <a:ext cx="1524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505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438" y="4724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144" y="5181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2401669"/>
            <a:ext cx="224228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 = RMT[r].v</a:t>
            </a:r>
          </a:p>
          <a:p>
            <a:r>
              <a:rPr lang="en-US" dirty="0"/>
              <a:t>tag = RMT[r].</a:t>
            </a:r>
            <a:r>
              <a:rPr lang="en-US" dirty="0" err="1"/>
              <a:t>ROB_tag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0353" y="1524000"/>
            <a:ext cx="3968843" cy="34163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Read ARF and ROB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set up operand for Issue Queue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(v==0) {</a:t>
            </a:r>
          </a:p>
          <a:p>
            <a:pPr lvl="1"/>
            <a:r>
              <a:rPr lang="en-US" dirty="0"/>
              <a:t>   ready = 1;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tag_or_value</a:t>
            </a:r>
            <a:r>
              <a:rPr lang="en-US" dirty="0"/>
              <a:t> = ARF[r];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else {</a:t>
            </a:r>
          </a:p>
          <a:p>
            <a:pPr lvl="1"/>
            <a:r>
              <a:rPr lang="en-US" dirty="0"/>
              <a:t>   ready = ROB[tag].ready;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tag_or_value</a:t>
            </a:r>
            <a:r>
              <a:rPr lang="en-US" dirty="0"/>
              <a:t> = </a:t>
            </a:r>
          </a:p>
          <a:p>
            <a:pPr lvl="1"/>
            <a:r>
              <a:rPr lang="en-US" dirty="0"/>
              <a:t>          (ready ? ROB[tag].value : tag);</a:t>
            </a:r>
          </a:p>
          <a:p>
            <a:pPr lvl="1"/>
            <a:r>
              <a:rPr lang="en-US" dirty="0"/>
              <a:t>}</a:t>
            </a:r>
          </a:p>
        </p:txBody>
      </p:sp>
      <p:cxnSp>
        <p:nvCxnSpPr>
          <p:cNvPr id="15" name="Straight Connector 14"/>
          <p:cNvCxnSpPr>
            <a:stCxn id="4" idx="3"/>
            <a:endCxn id="12" idx="1"/>
          </p:cNvCxnSpPr>
          <p:nvPr/>
        </p:nvCxnSpPr>
        <p:spPr>
          <a:xfrm flipV="1">
            <a:off x="1676400" y="2724835"/>
            <a:ext cx="304800" cy="1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13" idx="1"/>
          </p:cNvCxnSpPr>
          <p:nvPr/>
        </p:nvCxnSpPr>
        <p:spPr>
          <a:xfrm>
            <a:off x="1676400" y="3200400"/>
            <a:ext cx="3463953" cy="3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79279" y="3505200"/>
            <a:ext cx="302134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IQ[x].src1.ready = ready</a:t>
            </a:r>
          </a:p>
          <a:p>
            <a:r>
              <a:rPr lang="en-US" sz="1400" dirty="0"/>
              <a:t>IQ[x].src1.tag_or_value = </a:t>
            </a:r>
            <a:r>
              <a:rPr lang="en-US" sz="1400" dirty="0" err="1"/>
              <a:t>tag_or_value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8" idx="3"/>
            <a:endCxn id="18" idx="1"/>
          </p:cNvCxnSpPr>
          <p:nvPr/>
        </p:nvCxnSpPr>
        <p:spPr>
          <a:xfrm>
            <a:off x="1676400" y="3657600"/>
            <a:ext cx="302879" cy="10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144" y="594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8014" y="5785723"/>
            <a:ext cx="706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What’s shown in this picture:</a:t>
            </a:r>
            <a:br>
              <a:rPr lang="en-US" sz="1600" dirty="0"/>
            </a:br>
            <a:r>
              <a:rPr lang="en-US" sz="1600" dirty="0"/>
              <a:t>renaming an instruction’s first source operand, denoted with architectural register specifier “r”, and setting up its state in the Issue Queue (IQ).</a:t>
            </a:r>
          </a:p>
        </p:txBody>
      </p:sp>
    </p:spTree>
    <p:extLst>
      <p:ext uri="{BB962C8B-B14F-4D97-AF65-F5344CB8AC3E}">
        <p14:creationId xmlns:p14="http://schemas.microsoft.com/office/powerpoint/2010/main" val="220277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563 Style (ARF+ROB)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590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438" y="1676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048000"/>
            <a:ext cx="1524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505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267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438" y="4724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144" y="5181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6858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“Register Read” stage </a:t>
            </a:r>
            <a:r>
              <a:rPr lang="en-US" sz="2800" i="1" dirty="0"/>
              <a:t>before</a:t>
            </a:r>
            <a:r>
              <a:rPr lang="en-US" sz="2800" dirty="0"/>
              <a:t> “Issue” stage</a:t>
            </a:r>
          </a:p>
          <a:p>
            <a:pPr lvl="1"/>
            <a:r>
              <a:rPr lang="en-US" sz="2400" dirty="0"/>
              <a:t>Can’t be after</a:t>
            </a:r>
          </a:p>
          <a:p>
            <a:pPr lvl="1"/>
            <a:r>
              <a:rPr lang="en-US" sz="2400" dirty="0"/>
              <a:t>If value is available at time of renaming, must grab it and capture it in Issue Queue (IQ)</a:t>
            </a:r>
          </a:p>
          <a:p>
            <a:pPr lvl="1"/>
            <a:r>
              <a:rPr lang="en-US" sz="2400" dirty="0"/>
              <a:t>If IQ only kept pointer to value (ROB tag), value could move from ROB to ARF before instruction issues and then the pointer is stale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8144" y="594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</p:spTree>
    <p:extLst>
      <p:ext uri="{BB962C8B-B14F-4D97-AF65-F5344CB8AC3E}">
        <p14:creationId xmlns:p14="http://schemas.microsoft.com/office/powerpoint/2010/main" val="234045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ECE 721 Style (PRF)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dirty="0"/>
              <a:t>Committing and freeing registers does not involve data movement</a:t>
            </a:r>
          </a:p>
          <a:p>
            <a:r>
              <a:rPr lang="en-US" dirty="0"/>
              <a:t>Recovery conceptually similar, but restoring RMT not a simple flash-clear of bits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86" y="1752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972" y="586917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p159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1817132"/>
            <a:ext cx="60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54791" y="1219200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Phys. Reg. Tag</a:t>
            </a:r>
          </a:p>
        </p:txBody>
      </p:sp>
      <p:cxnSp>
        <p:nvCxnSpPr>
          <p:cNvPr id="22" name="Straight Connector 21"/>
          <p:cNvCxnSpPr>
            <a:stCxn id="18" idx="2"/>
            <a:endCxn id="15" idx="0"/>
          </p:cNvCxnSpPr>
          <p:nvPr/>
        </p:nvCxnSpPr>
        <p:spPr>
          <a:xfrm flipH="1">
            <a:off x="3124200" y="1588532"/>
            <a:ext cx="577142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2928" y="1752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5909" y="2667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13764" y="2069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3764" y="2297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57400" y="1817133"/>
            <a:ext cx="152400" cy="4355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064129" y="6409468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PRF ready bits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31250" y="8498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Rename Map Table (RMT)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3400" y="829270"/>
            <a:ext cx="164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</a:t>
            </a:r>
            <a:br>
              <a:rPr lang="en-US" b="1" dirty="0"/>
            </a:br>
            <a:r>
              <a:rPr lang="en-US" b="1" dirty="0"/>
              <a:t>Register File (PRF)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95600" y="21000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p99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95600" y="228302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p13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5600" y="175260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08965" y="266259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8200" y="2590800"/>
            <a:ext cx="10668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38200" y="3581400"/>
            <a:ext cx="1066800" cy="184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" y="4419600"/>
            <a:ext cx="1066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38200" y="5257800"/>
            <a:ext cx="10668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8200" y="5715000"/>
            <a:ext cx="10668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38200" y="1937267"/>
            <a:ext cx="1066800" cy="451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38200" y="3110659"/>
            <a:ext cx="1066800" cy="318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38200" y="3872659"/>
            <a:ext cx="1066800" cy="546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200" y="4876800"/>
            <a:ext cx="1066800" cy="273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5791201"/>
            <a:ext cx="1066800" cy="380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2864" y="6412468"/>
            <a:ext cx="117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PRF values</a:t>
            </a:r>
          </a:p>
        </p:txBody>
      </p:sp>
      <p:cxnSp>
        <p:nvCxnSpPr>
          <p:cNvPr id="23" name="Straight Connector 22"/>
          <p:cNvCxnSpPr>
            <a:stCxn id="75" idx="0"/>
            <a:endCxn id="6" idx="2"/>
          </p:cNvCxnSpPr>
          <p:nvPr/>
        </p:nvCxnSpPr>
        <p:spPr>
          <a:xfrm flipH="1" flipV="1">
            <a:off x="1371600" y="6172198"/>
            <a:ext cx="20432" cy="24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1" idx="0"/>
            <a:endCxn id="49" idx="2"/>
          </p:cNvCxnSpPr>
          <p:nvPr/>
        </p:nvCxnSpPr>
        <p:spPr>
          <a:xfrm flipH="1" flipV="1">
            <a:off x="2133600" y="6172199"/>
            <a:ext cx="685800" cy="23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817132"/>
            <a:ext cx="1066800" cy="4355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721 Style (PRF)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590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133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438" y="1676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144" y="4408264"/>
            <a:ext cx="1524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140" y="3065859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962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438" y="4800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144" y="5257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2514600"/>
            <a:ext cx="135524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tag = RMT[r]</a:t>
            </a:r>
          </a:p>
        </p:txBody>
      </p:sp>
      <p:cxnSp>
        <p:nvCxnSpPr>
          <p:cNvPr id="15" name="Straight Connector 14"/>
          <p:cNvCxnSpPr>
            <a:stCxn id="4" idx="3"/>
            <a:endCxn id="12" idx="1"/>
          </p:cNvCxnSpPr>
          <p:nvPr/>
        </p:nvCxnSpPr>
        <p:spPr>
          <a:xfrm flipV="1">
            <a:off x="1676400" y="2699266"/>
            <a:ext cx="304800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79279" y="3059668"/>
            <a:ext cx="325659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IQ[x].src1.ready = PRF[tag].ready</a:t>
            </a:r>
          </a:p>
          <a:p>
            <a:r>
              <a:rPr lang="en-US" dirty="0"/>
              <a:t>IQ[x].src1.tag = tag</a:t>
            </a:r>
          </a:p>
        </p:txBody>
      </p:sp>
      <p:cxnSp>
        <p:nvCxnSpPr>
          <p:cNvPr id="20" name="Straight Connector 19"/>
          <p:cNvCxnSpPr>
            <a:stCxn id="8" idx="3"/>
            <a:endCxn id="18" idx="1"/>
          </p:cNvCxnSpPr>
          <p:nvPr/>
        </p:nvCxnSpPr>
        <p:spPr>
          <a:xfrm>
            <a:off x="1675140" y="3218259"/>
            <a:ext cx="304139" cy="16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1200" y="4408264"/>
            <a:ext cx="224228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value = PRF[tag].value</a:t>
            </a:r>
          </a:p>
        </p:txBody>
      </p:sp>
      <p:cxnSp>
        <p:nvCxnSpPr>
          <p:cNvPr id="24" name="Straight Connector 23"/>
          <p:cNvCxnSpPr>
            <a:stCxn id="7" idx="3"/>
            <a:endCxn id="23" idx="1"/>
          </p:cNvCxnSpPr>
          <p:nvPr/>
        </p:nvCxnSpPr>
        <p:spPr>
          <a:xfrm>
            <a:off x="1692144" y="4560664"/>
            <a:ext cx="289056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054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“Register Read” stage </a:t>
            </a:r>
            <a:r>
              <a:rPr lang="en-US" sz="2800" i="1" dirty="0"/>
              <a:t>after</a:t>
            </a:r>
            <a:r>
              <a:rPr lang="en-US" sz="2800" dirty="0"/>
              <a:t> “Issue” stage</a:t>
            </a:r>
            <a:endParaRPr lang="en-US" sz="2400" dirty="0"/>
          </a:p>
          <a:p>
            <a:r>
              <a:rPr lang="en-US" sz="2400" dirty="0"/>
              <a:t>Issue Queue (IQ)</a:t>
            </a:r>
          </a:p>
          <a:p>
            <a:pPr lvl="1"/>
            <a:r>
              <a:rPr lang="en-US" sz="2000" dirty="0"/>
              <a:t>No values, just tags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5213" y="6126163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78014" y="5785723"/>
            <a:ext cx="706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What’s shown in this picture:</a:t>
            </a:r>
            <a:br>
              <a:rPr lang="en-US" sz="1600" dirty="0"/>
            </a:br>
            <a:r>
              <a:rPr lang="en-US" sz="1600" dirty="0"/>
              <a:t>renaming an instruction’s first source operand, denoted with architectural register specifier “r”, and setting up its state in the Issue Queue (IQ).</a:t>
            </a:r>
          </a:p>
        </p:txBody>
      </p:sp>
    </p:spTree>
    <p:extLst>
      <p:ext uri="{BB962C8B-B14F-4D97-AF65-F5344CB8AC3E}">
        <p14:creationId xmlns:p14="http://schemas.microsoft.com/office/powerpoint/2010/main" val="356961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515</Words>
  <Application>Microsoft Office PowerPoint</Application>
  <PresentationFormat>On-screen Show (4:3)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ARF+ROB vs. PRF</vt:lpstr>
      <vt:lpstr>ECE 563 Style (ARF+ROB)</vt:lpstr>
      <vt:lpstr>ECE 563 Style (ARF+ROB)</vt:lpstr>
      <vt:lpstr>ECE 563 Style (ARF+ROB)</vt:lpstr>
      <vt:lpstr>ECE 721 Style (PRF)</vt:lpstr>
      <vt:lpstr>ECE 721 Style (PRF)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35</cp:revision>
  <dcterms:created xsi:type="dcterms:W3CDTF">2006-08-16T00:00:00Z</dcterms:created>
  <dcterms:modified xsi:type="dcterms:W3CDTF">2023-01-11T14:44:53Z</dcterms:modified>
</cp:coreProperties>
</file>