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321D8-D54F-4755-8711-90F7B609DB82}"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C7168-E1BA-4649-A8F1-0CD88C5677E9}" type="slidenum">
              <a:rPr lang="en-US" smtClean="0"/>
              <a:t>‹#›</a:t>
            </a:fld>
            <a:endParaRPr lang="en-US"/>
          </a:p>
        </p:txBody>
      </p:sp>
    </p:spTree>
    <p:extLst>
      <p:ext uri="{BB962C8B-B14F-4D97-AF65-F5344CB8AC3E}">
        <p14:creationId xmlns:p14="http://schemas.microsoft.com/office/powerpoint/2010/main" val="136424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744138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283188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296923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44439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39579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ECE 721</a:t>
            </a:r>
          </a:p>
        </p:txBody>
      </p:sp>
      <p:sp>
        <p:nvSpPr>
          <p:cNvPr id="6" name="Footer Placeholder 5"/>
          <p:cNvSpPr>
            <a:spLocks noGrp="1"/>
          </p:cNvSpPr>
          <p:nvPr>
            <p:ph type="ftr" sz="quarter" idx="11"/>
          </p:nvPr>
        </p:nvSpPr>
        <p:spPr/>
        <p:txBody>
          <a:bodyPr/>
          <a:lstStyle/>
          <a:p>
            <a:r>
              <a:rPr lang="en-US"/>
              <a:t>Prof. Eric Rotenberg</a:t>
            </a:r>
          </a:p>
        </p:txBody>
      </p:sp>
      <p:sp>
        <p:nvSpPr>
          <p:cNvPr id="7" name="Slide Number Placeholder 6"/>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70294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ECE 721</a:t>
            </a:r>
          </a:p>
        </p:txBody>
      </p:sp>
      <p:sp>
        <p:nvSpPr>
          <p:cNvPr id="8" name="Footer Placeholder 7"/>
          <p:cNvSpPr>
            <a:spLocks noGrp="1"/>
          </p:cNvSpPr>
          <p:nvPr>
            <p:ph type="ftr" sz="quarter" idx="11"/>
          </p:nvPr>
        </p:nvSpPr>
        <p:spPr/>
        <p:txBody>
          <a:bodyPr/>
          <a:lstStyle/>
          <a:p>
            <a:r>
              <a:rPr lang="en-US"/>
              <a:t>Prof. Eric Rotenberg</a:t>
            </a:r>
          </a:p>
        </p:txBody>
      </p:sp>
      <p:sp>
        <p:nvSpPr>
          <p:cNvPr id="9" name="Slide Number Placeholder 8"/>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428382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ECE 721</a:t>
            </a:r>
          </a:p>
        </p:txBody>
      </p:sp>
      <p:sp>
        <p:nvSpPr>
          <p:cNvPr id="4" name="Footer Placeholder 3"/>
          <p:cNvSpPr>
            <a:spLocks noGrp="1"/>
          </p:cNvSpPr>
          <p:nvPr>
            <p:ph type="ftr" sz="quarter" idx="11"/>
          </p:nvPr>
        </p:nvSpPr>
        <p:spPr/>
        <p:txBody>
          <a:bodyPr/>
          <a:lstStyle/>
          <a:p>
            <a:r>
              <a:rPr lang="en-US"/>
              <a:t>Prof. Eric Rotenberg</a:t>
            </a:r>
          </a:p>
        </p:txBody>
      </p:sp>
      <p:sp>
        <p:nvSpPr>
          <p:cNvPr id="5" name="Slide Number Placeholder 4"/>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2587869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ECE 721</a:t>
            </a:r>
          </a:p>
        </p:txBody>
      </p:sp>
      <p:sp>
        <p:nvSpPr>
          <p:cNvPr id="3" name="Footer Placeholder 2"/>
          <p:cNvSpPr>
            <a:spLocks noGrp="1"/>
          </p:cNvSpPr>
          <p:nvPr>
            <p:ph type="ftr" sz="quarter" idx="11"/>
          </p:nvPr>
        </p:nvSpPr>
        <p:spPr/>
        <p:txBody>
          <a:bodyPr/>
          <a:lstStyle/>
          <a:p>
            <a:r>
              <a:rPr lang="en-US"/>
              <a:t>Prof. Eric Rotenberg</a:t>
            </a:r>
          </a:p>
        </p:txBody>
      </p:sp>
      <p:sp>
        <p:nvSpPr>
          <p:cNvPr id="4" name="Slide Number Placeholder 3"/>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207580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ECE 721</a:t>
            </a:r>
          </a:p>
        </p:txBody>
      </p:sp>
      <p:sp>
        <p:nvSpPr>
          <p:cNvPr id="6" name="Footer Placeholder 5"/>
          <p:cNvSpPr>
            <a:spLocks noGrp="1"/>
          </p:cNvSpPr>
          <p:nvPr>
            <p:ph type="ftr" sz="quarter" idx="11"/>
          </p:nvPr>
        </p:nvSpPr>
        <p:spPr/>
        <p:txBody>
          <a:bodyPr/>
          <a:lstStyle/>
          <a:p>
            <a:r>
              <a:rPr lang="en-US"/>
              <a:t>Prof. Eric Rotenberg</a:t>
            </a:r>
          </a:p>
        </p:txBody>
      </p:sp>
      <p:sp>
        <p:nvSpPr>
          <p:cNvPr id="7" name="Slide Number Placeholder 6"/>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108509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ECE 721</a:t>
            </a:r>
          </a:p>
        </p:txBody>
      </p:sp>
      <p:sp>
        <p:nvSpPr>
          <p:cNvPr id="6" name="Footer Placeholder 5"/>
          <p:cNvSpPr>
            <a:spLocks noGrp="1"/>
          </p:cNvSpPr>
          <p:nvPr>
            <p:ph type="ftr" sz="quarter" idx="11"/>
          </p:nvPr>
        </p:nvSpPr>
        <p:spPr/>
        <p:txBody>
          <a:bodyPr/>
          <a:lstStyle/>
          <a:p>
            <a:r>
              <a:rPr lang="en-US"/>
              <a:t>Prof. Eric Rotenberg</a:t>
            </a:r>
          </a:p>
        </p:txBody>
      </p:sp>
      <p:sp>
        <p:nvSpPr>
          <p:cNvPr id="7" name="Slide Number Placeholder 6"/>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118942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ECE 721</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Prof. Eric Rotenberg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31BD3-4ECE-4E65-A808-233153B59F8F}" type="slidenum">
              <a:rPr lang="en-US" smtClean="0"/>
              <a:t>‹#›</a:t>
            </a:fld>
            <a:endParaRPr lang="en-US"/>
          </a:p>
        </p:txBody>
      </p:sp>
    </p:spTree>
    <p:extLst>
      <p:ext uri="{BB962C8B-B14F-4D97-AF65-F5344CB8AC3E}">
        <p14:creationId xmlns:p14="http://schemas.microsoft.com/office/powerpoint/2010/main" val="92875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Physical Register File Management:</a:t>
            </a:r>
            <a:br>
              <a:rPr lang="en-US" sz="4800" dirty="0"/>
            </a:br>
            <a:r>
              <a:rPr lang="en-US" sz="4800" dirty="0"/>
              <a:t>Renaming</a:t>
            </a:r>
          </a:p>
        </p:txBody>
      </p:sp>
      <p:sp>
        <p:nvSpPr>
          <p:cNvPr id="3" name="Subtitle 2"/>
          <p:cNvSpPr>
            <a:spLocks noGrp="1"/>
          </p:cNvSpPr>
          <p:nvPr>
            <p:ph type="subTitle" idx="1"/>
          </p:nvPr>
        </p:nvSpPr>
        <p:spPr/>
        <p:txBody>
          <a:bodyPr/>
          <a:lstStyle/>
          <a:p>
            <a:r>
              <a:rPr lang="en-US" dirty="0"/>
              <a:t>ECE 721</a:t>
            </a:r>
          </a:p>
          <a:p>
            <a:r>
              <a:rPr lang="en-US" dirty="0"/>
              <a:t>Prof. Eric Rotenberg</a:t>
            </a:r>
          </a:p>
        </p:txBody>
      </p:sp>
    </p:spTree>
    <p:extLst>
      <p:ext uri="{BB962C8B-B14F-4D97-AF65-F5344CB8AC3E}">
        <p14:creationId xmlns:p14="http://schemas.microsoft.com/office/powerpoint/2010/main" val="301556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example (cont.)</a:t>
            </a:r>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10</a:t>
            </a:fld>
            <a:endParaRPr lang="en-US"/>
          </a:p>
        </p:txBody>
      </p:sp>
      <p:sp>
        <p:nvSpPr>
          <p:cNvPr id="39" name="Text Box 3"/>
          <p:cNvSpPr txBox="1">
            <a:spLocks noChangeArrowheads="1"/>
          </p:cNvSpPr>
          <p:nvPr/>
        </p:nvSpPr>
        <p:spPr bwMode="auto">
          <a:xfrm>
            <a:off x="3509963" y="1828800"/>
            <a:ext cx="22050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Rename Map Table (before)</a:t>
            </a:r>
          </a:p>
        </p:txBody>
      </p:sp>
      <p:sp>
        <p:nvSpPr>
          <p:cNvPr id="40" name="Text Box 4"/>
          <p:cNvSpPr txBox="1">
            <a:spLocks noChangeArrowheads="1"/>
          </p:cNvSpPr>
          <p:nvPr/>
        </p:nvSpPr>
        <p:spPr bwMode="auto">
          <a:xfrm>
            <a:off x="39688" y="2209800"/>
            <a:ext cx="20177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latin typeface="Courier New" panose="02070309020205020404" pitchFamily="49" charset="0"/>
              </a:rPr>
              <a:t>load r1, 16(r2)</a:t>
            </a:r>
          </a:p>
        </p:txBody>
      </p:sp>
      <p:graphicFrame>
        <p:nvGraphicFramePr>
          <p:cNvPr id="41" name="Group 5"/>
          <p:cNvGraphicFramePr>
            <a:graphicFrameLocks noGrp="1"/>
          </p:cNvGraphicFramePr>
          <p:nvPr/>
        </p:nvGraphicFramePr>
        <p:xfrm>
          <a:off x="3581400" y="2209800"/>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42" name="Group 39"/>
          <p:cNvGraphicFramePr>
            <a:graphicFrameLocks noGrp="1"/>
          </p:cNvGraphicFramePr>
          <p:nvPr/>
        </p:nvGraphicFramePr>
        <p:xfrm>
          <a:off x="2971800" y="5181600"/>
          <a:ext cx="2819400" cy="304800"/>
        </p:xfrm>
        <a:graphic>
          <a:graphicData uri="http://schemas.openxmlformats.org/drawingml/2006/table">
            <a:tbl>
              <a:tblPr/>
              <a:tblGrid>
                <a:gridCol w="40322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404812">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04813">
                  <a:extLst>
                    <a:ext uri="{9D8B030D-6E8A-4147-A177-3AD203B41FA5}">
                      <a16:colId xmlns:a16="http://schemas.microsoft.com/office/drawing/2014/main" val="20004"/>
                    </a:ext>
                  </a:extLst>
                </a:gridCol>
                <a:gridCol w="401637">
                  <a:extLst>
                    <a:ext uri="{9D8B030D-6E8A-4147-A177-3AD203B41FA5}">
                      <a16:colId xmlns:a16="http://schemas.microsoft.com/office/drawing/2014/main" val="20005"/>
                    </a:ext>
                  </a:extLst>
                </a:gridCol>
                <a:gridCol w="403225">
                  <a:extLst>
                    <a:ext uri="{9D8B030D-6E8A-4147-A177-3AD203B41FA5}">
                      <a16:colId xmlns:a16="http://schemas.microsoft.com/office/drawing/2014/main" val="20006"/>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p67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p19</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p28</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43" name="Line 57"/>
          <p:cNvSpPr>
            <a:spLocks noChangeShapeType="1"/>
          </p:cNvSpPr>
          <p:nvPr/>
        </p:nvSpPr>
        <p:spPr bwMode="auto">
          <a:xfrm>
            <a:off x="1676400" y="2514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4" name="Line 58"/>
          <p:cNvSpPr>
            <a:spLocks noChangeShapeType="1"/>
          </p:cNvSpPr>
          <p:nvPr/>
        </p:nvSpPr>
        <p:spPr bwMode="auto">
          <a:xfrm>
            <a:off x="1676400" y="2971800"/>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5" name="Line 59"/>
          <p:cNvSpPr>
            <a:spLocks noChangeShapeType="1"/>
          </p:cNvSpPr>
          <p:nvPr/>
        </p:nvSpPr>
        <p:spPr bwMode="auto">
          <a:xfrm>
            <a:off x="4648200" y="29718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6" name="Rectangle 60"/>
          <p:cNvSpPr>
            <a:spLocks noChangeArrowheads="1"/>
          </p:cNvSpPr>
          <p:nvPr/>
        </p:nvSpPr>
        <p:spPr bwMode="auto">
          <a:xfrm>
            <a:off x="5226050" y="2849563"/>
            <a:ext cx="48895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latin typeface="Arial Black" panose="020B0A04020102020204" pitchFamily="34" charset="0"/>
              </a:rPr>
              <a:t>p11</a:t>
            </a:r>
          </a:p>
        </p:txBody>
      </p:sp>
      <p:sp>
        <p:nvSpPr>
          <p:cNvPr id="47" name="Line 61"/>
          <p:cNvSpPr>
            <a:spLocks noChangeShapeType="1"/>
          </p:cNvSpPr>
          <p:nvPr/>
        </p:nvSpPr>
        <p:spPr bwMode="auto">
          <a:xfrm>
            <a:off x="3124200" y="495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8" name="Line 62"/>
          <p:cNvSpPr>
            <a:spLocks noChangeShapeType="1"/>
          </p:cNvSpPr>
          <p:nvPr/>
        </p:nvSpPr>
        <p:spPr bwMode="auto">
          <a:xfrm>
            <a:off x="5181600" y="495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 name="Rectangle 63"/>
          <p:cNvSpPr>
            <a:spLocks noChangeArrowheads="1"/>
          </p:cNvSpPr>
          <p:nvPr/>
        </p:nvSpPr>
        <p:spPr bwMode="auto">
          <a:xfrm>
            <a:off x="2803525" y="4718050"/>
            <a:ext cx="5207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head</a:t>
            </a:r>
          </a:p>
        </p:txBody>
      </p:sp>
      <p:sp>
        <p:nvSpPr>
          <p:cNvPr id="50" name="Rectangle 64"/>
          <p:cNvSpPr>
            <a:spLocks noChangeArrowheads="1"/>
          </p:cNvSpPr>
          <p:nvPr/>
        </p:nvSpPr>
        <p:spPr bwMode="auto">
          <a:xfrm>
            <a:off x="4983163" y="4718050"/>
            <a:ext cx="3778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tail</a:t>
            </a:r>
          </a:p>
        </p:txBody>
      </p:sp>
      <p:sp>
        <p:nvSpPr>
          <p:cNvPr id="51" name="Line 65"/>
          <p:cNvSpPr>
            <a:spLocks noChangeShapeType="1"/>
          </p:cNvSpPr>
          <p:nvPr/>
        </p:nvSpPr>
        <p:spPr bwMode="auto">
          <a:xfrm>
            <a:off x="3124200" y="5486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2" name="Rectangle 66"/>
          <p:cNvSpPr>
            <a:spLocks noChangeArrowheads="1"/>
          </p:cNvSpPr>
          <p:nvPr/>
        </p:nvSpPr>
        <p:spPr bwMode="auto">
          <a:xfrm>
            <a:off x="2895600" y="5668963"/>
            <a:ext cx="48895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latin typeface="Arial Black" panose="020B0A04020102020204" pitchFamily="34" charset="0"/>
              </a:rPr>
              <a:t>p67</a:t>
            </a:r>
          </a:p>
        </p:txBody>
      </p:sp>
      <p:sp>
        <p:nvSpPr>
          <p:cNvPr id="53" name="Text Box 67"/>
          <p:cNvSpPr txBox="1">
            <a:spLocks noChangeArrowheads="1"/>
          </p:cNvSpPr>
          <p:nvPr/>
        </p:nvSpPr>
        <p:spPr bwMode="auto">
          <a:xfrm>
            <a:off x="3668713" y="5486400"/>
            <a:ext cx="143668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Free List (before)</a:t>
            </a:r>
          </a:p>
        </p:txBody>
      </p:sp>
      <p:sp>
        <p:nvSpPr>
          <p:cNvPr id="54" name="Line 68"/>
          <p:cNvSpPr>
            <a:spLocks noChangeShapeType="1"/>
          </p:cNvSpPr>
          <p:nvPr/>
        </p:nvSpPr>
        <p:spPr bwMode="auto">
          <a:xfrm>
            <a:off x="3124200" y="5867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 name="Line 69"/>
          <p:cNvSpPr>
            <a:spLocks noChangeShapeType="1"/>
          </p:cNvSpPr>
          <p:nvPr/>
        </p:nvSpPr>
        <p:spPr bwMode="auto">
          <a:xfrm>
            <a:off x="3124200" y="6019800"/>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6" name="Text Box 70"/>
          <p:cNvSpPr txBox="1">
            <a:spLocks noChangeArrowheads="1"/>
          </p:cNvSpPr>
          <p:nvPr/>
        </p:nvSpPr>
        <p:spPr bwMode="auto">
          <a:xfrm>
            <a:off x="6762750" y="1828800"/>
            <a:ext cx="20764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Rename Map Table (after)</a:t>
            </a:r>
          </a:p>
        </p:txBody>
      </p:sp>
      <p:graphicFrame>
        <p:nvGraphicFramePr>
          <p:cNvPr id="57" name="Group 71"/>
          <p:cNvGraphicFramePr>
            <a:graphicFrameLocks noGrp="1"/>
          </p:cNvGraphicFramePr>
          <p:nvPr/>
        </p:nvGraphicFramePr>
        <p:xfrm>
          <a:off x="6850063" y="2209800"/>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p67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8" name="Line 105"/>
          <p:cNvSpPr>
            <a:spLocks noChangeShapeType="1"/>
          </p:cNvSpPr>
          <p:nvPr/>
        </p:nvSpPr>
        <p:spPr bwMode="auto">
          <a:xfrm flipV="1">
            <a:off x="6019800" y="2667000"/>
            <a:ext cx="0" cy="335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9" name="Line 106"/>
          <p:cNvSpPr>
            <a:spLocks noChangeShapeType="1"/>
          </p:cNvSpPr>
          <p:nvPr/>
        </p:nvSpPr>
        <p:spPr bwMode="auto">
          <a:xfrm>
            <a:off x="6019800" y="2667000"/>
            <a:ext cx="10588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0" name="Line 107"/>
          <p:cNvSpPr>
            <a:spLocks noChangeShapeType="1"/>
          </p:cNvSpPr>
          <p:nvPr/>
        </p:nvSpPr>
        <p:spPr bwMode="auto">
          <a:xfrm>
            <a:off x="838200" y="3962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1" name="Line 108"/>
          <p:cNvSpPr>
            <a:spLocks noChangeShapeType="1"/>
          </p:cNvSpPr>
          <p:nvPr/>
        </p:nvSpPr>
        <p:spPr bwMode="auto">
          <a:xfrm>
            <a:off x="838200" y="25146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2" name="Line 109"/>
          <p:cNvSpPr>
            <a:spLocks noChangeShapeType="1"/>
          </p:cNvSpPr>
          <p:nvPr/>
        </p:nvSpPr>
        <p:spPr bwMode="auto">
          <a:xfrm>
            <a:off x="3124200" y="39624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63" name="Group 110"/>
          <p:cNvGraphicFramePr>
            <a:graphicFrameLocks noGrp="1"/>
          </p:cNvGraphicFramePr>
          <p:nvPr/>
        </p:nvGraphicFramePr>
        <p:xfrm>
          <a:off x="6248400" y="5187950"/>
          <a:ext cx="2819400" cy="304800"/>
        </p:xfrm>
        <a:graphic>
          <a:graphicData uri="http://schemas.openxmlformats.org/drawingml/2006/table">
            <a:tbl>
              <a:tblPr/>
              <a:tblGrid>
                <a:gridCol w="40322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404812">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04813">
                  <a:extLst>
                    <a:ext uri="{9D8B030D-6E8A-4147-A177-3AD203B41FA5}">
                      <a16:colId xmlns:a16="http://schemas.microsoft.com/office/drawing/2014/main" val="20004"/>
                    </a:ext>
                  </a:extLst>
                </a:gridCol>
                <a:gridCol w="401637">
                  <a:extLst>
                    <a:ext uri="{9D8B030D-6E8A-4147-A177-3AD203B41FA5}">
                      <a16:colId xmlns:a16="http://schemas.microsoft.com/office/drawing/2014/main" val="20005"/>
                    </a:ext>
                  </a:extLst>
                </a:gridCol>
                <a:gridCol w="403225">
                  <a:extLst>
                    <a:ext uri="{9D8B030D-6E8A-4147-A177-3AD203B41FA5}">
                      <a16:colId xmlns:a16="http://schemas.microsoft.com/office/drawing/2014/main" val="20006"/>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p67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p19</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p28</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64" name="Line 128"/>
          <p:cNvSpPr>
            <a:spLocks noChangeShapeType="1"/>
          </p:cNvSpPr>
          <p:nvPr/>
        </p:nvSpPr>
        <p:spPr bwMode="auto">
          <a:xfrm>
            <a:off x="6781800" y="495935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5" name="Line 129"/>
          <p:cNvSpPr>
            <a:spLocks noChangeShapeType="1"/>
          </p:cNvSpPr>
          <p:nvPr/>
        </p:nvSpPr>
        <p:spPr bwMode="auto">
          <a:xfrm>
            <a:off x="8458200" y="495935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6" name="Rectangle 130"/>
          <p:cNvSpPr>
            <a:spLocks noChangeArrowheads="1"/>
          </p:cNvSpPr>
          <p:nvPr/>
        </p:nvSpPr>
        <p:spPr bwMode="auto">
          <a:xfrm>
            <a:off x="6553200" y="4724400"/>
            <a:ext cx="5207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head</a:t>
            </a:r>
          </a:p>
        </p:txBody>
      </p:sp>
      <p:sp>
        <p:nvSpPr>
          <p:cNvPr id="67" name="Rectangle 131"/>
          <p:cNvSpPr>
            <a:spLocks noChangeArrowheads="1"/>
          </p:cNvSpPr>
          <p:nvPr/>
        </p:nvSpPr>
        <p:spPr bwMode="auto">
          <a:xfrm>
            <a:off x="8259763" y="4724400"/>
            <a:ext cx="3778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tail</a:t>
            </a:r>
          </a:p>
        </p:txBody>
      </p:sp>
      <p:sp>
        <p:nvSpPr>
          <p:cNvPr id="68" name="Text Box 132"/>
          <p:cNvSpPr txBox="1">
            <a:spLocks noChangeArrowheads="1"/>
          </p:cNvSpPr>
          <p:nvPr/>
        </p:nvSpPr>
        <p:spPr bwMode="auto">
          <a:xfrm>
            <a:off x="6934200" y="5492750"/>
            <a:ext cx="1308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Free List (after)</a:t>
            </a:r>
          </a:p>
        </p:txBody>
      </p:sp>
      <p:sp>
        <p:nvSpPr>
          <p:cNvPr id="69" name="Text Box 133"/>
          <p:cNvSpPr txBox="1">
            <a:spLocks noChangeArrowheads="1"/>
          </p:cNvSpPr>
          <p:nvPr/>
        </p:nvSpPr>
        <p:spPr bwMode="auto">
          <a:xfrm>
            <a:off x="0" y="5105400"/>
            <a:ext cx="2262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a:t>
            </a:r>
            <a:r>
              <a:rPr lang="en-US" altLang="en-US" sz="1600" b="1">
                <a:latin typeface="Courier New" panose="02070309020205020404" pitchFamily="49" charset="0"/>
              </a:rPr>
              <a:t>p67</a:t>
            </a:r>
            <a:r>
              <a:rPr lang="en-US" altLang="en-US" sz="1600">
                <a:latin typeface="Courier New" panose="02070309020205020404" pitchFamily="49" charset="0"/>
              </a:rPr>
              <a:t>, 16(</a:t>
            </a:r>
            <a:r>
              <a:rPr lang="en-US" altLang="en-US" sz="1600" b="1">
                <a:latin typeface="Courier New" panose="02070309020205020404" pitchFamily="49" charset="0"/>
              </a:rPr>
              <a:t>p11</a:t>
            </a:r>
            <a:r>
              <a:rPr lang="en-US" altLang="en-US" sz="1600">
                <a:latin typeface="Courier New" panose="02070309020205020404" pitchFamily="49" charset="0"/>
              </a:rPr>
              <a:t>)</a:t>
            </a:r>
          </a:p>
        </p:txBody>
      </p:sp>
      <p:sp>
        <p:nvSpPr>
          <p:cNvPr id="70" name="AutoShape 134"/>
          <p:cNvSpPr>
            <a:spLocks noChangeArrowheads="1"/>
          </p:cNvSpPr>
          <p:nvPr/>
        </p:nvSpPr>
        <p:spPr bwMode="auto">
          <a:xfrm>
            <a:off x="152400" y="2590800"/>
            <a:ext cx="457200" cy="2514600"/>
          </a:xfrm>
          <a:prstGeom prst="downArrow">
            <a:avLst>
              <a:gd name="adj1" fmla="val 50000"/>
              <a:gd name="adj2" fmla="val 1375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400">
              <a:latin typeface="Times New Roman" panose="02020603050405020304" pitchFamily="18" charset="0"/>
            </a:endParaRPr>
          </a:p>
        </p:txBody>
      </p:sp>
    </p:spTree>
    <p:extLst>
      <p:ext uri="{BB962C8B-B14F-4D97-AF65-F5344CB8AC3E}">
        <p14:creationId xmlns:p14="http://schemas.microsoft.com/office/powerpoint/2010/main" val="4276221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example (cont.)</a:t>
            </a:r>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11</a:t>
            </a:fld>
            <a:endParaRPr lang="en-US"/>
          </a:p>
        </p:txBody>
      </p:sp>
      <p:sp>
        <p:nvSpPr>
          <p:cNvPr id="7" name="Text Box 73"/>
          <p:cNvSpPr txBox="1">
            <a:spLocks noChangeArrowheads="1"/>
          </p:cNvSpPr>
          <p:nvPr/>
        </p:nvSpPr>
        <p:spPr bwMode="auto">
          <a:xfrm>
            <a:off x="3509963" y="1828800"/>
            <a:ext cx="22050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Rename Map Table (before)</a:t>
            </a:r>
          </a:p>
        </p:txBody>
      </p:sp>
      <p:graphicFrame>
        <p:nvGraphicFramePr>
          <p:cNvPr id="8" name="Group 198"/>
          <p:cNvGraphicFramePr>
            <a:graphicFrameLocks noGrp="1"/>
          </p:cNvGraphicFramePr>
          <p:nvPr/>
        </p:nvGraphicFramePr>
        <p:xfrm>
          <a:off x="3581400" y="2209800"/>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9" name="Group 383"/>
          <p:cNvGraphicFramePr>
            <a:graphicFrameLocks noGrp="1"/>
          </p:cNvGraphicFramePr>
          <p:nvPr/>
        </p:nvGraphicFramePr>
        <p:xfrm>
          <a:off x="2971800" y="5181600"/>
          <a:ext cx="2819400" cy="304800"/>
        </p:xfrm>
        <a:graphic>
          <a:graphicData uri="http://schemas.openxmlformats.org/drawingml/2006/table">
            <a:tbl>
              <a:tblPr/>
              <a:tblGrid>
                <a:gridCol w="40322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404812">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04813">
                  <a:extLst>
                    <a:ext uri="{9D8B030D-6E8A-4147-A177-3AD203B41FA5}">
                      <a16:colId xmlns:a16="http://schemas.microsoft.com/office/drawing/2014/main" val="20004"/>
                    </a:ext>
                  </a:extLst>
                </a:gridCol>
                <a:gridCol w="401637">
                  <a:extLst>
                    <a:ext uri="{9D8B030D-6E8A-4147-A177-3AD203B41FA5}">
                      <a16:colId xmlns:a16="http://schemas.microsoft.com/office/drawing/2014/main" val="20005"/>
                    </a:ext>
                  </a:extLst>
                </a:gridCol>
                <a:gridCol w="403225">
                  <a:extLst>
                    <a:ext uri="{9D8B030D-6E8A-4147-A177-3AD203B41FA5}">
                      <a16:colId xmlns:a16="http://schemas.microsoft.com/office/drawing/2014/main" val="20006"/>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p67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p19</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p28</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10" name="Line 295"/>
          <p:cNvSpPr>
            <a:spLocks noChangeShapeType="1"/>
          </p:cNvSpPr>
          <p:nvPr/>
        </p:nvSpPr>
        <p:spPr bwMode="auto">
          <a:xfrm>
            <a:off x="1371600" y="25146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Line 296"/>
          <p:cNvSpPr>
            <a:spLocks noChangeShapeType="1"/>
          </p:cNvSpPr>
          <p:nvPr/>
        </p:nvSpPr>
        <p:spPr bwMode="auto">
          <a:xfrm>
            <a:off x="1371600" y="2667000"/>
            <a:ext cx="2438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 name="Line 297"/>
          <p:cNvSpPr>
            <a:spLocks noChangeShapeType="1"/>
          </p:cNvSpPr>
          <p:nvPr/>
        </p:nvSpPr>
        <p:spPr bwMode="auto">
          <a:xfrm>
            <a:off x="4648200" y="2667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 name="Rectangle 298"/>
          <p:cNvSpPr>
            <a:spLocks noChangeArrowheads="1"/>
          </p:cNvSpPr>
          <p:nvPr/>
        </p:nvSpPr>
        <p:spPr bwMode="auto">
          <a:xfrm>
            <a:off x="5226050" y="2514600"/>
            <a:ext cx="4889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latin typeface="Arial Black" panose="020B0A04020102020204" pitchFamily="34" charset="0"/>
              </a:rPr>
              <a:t>p67</a:t>
            </a:r>
          </a:p>
        </p:txBody>
      </p:sp>
      <p:sp>
        <p:nvSpPr>
          <p:cNvPr id="14" name="Line 300"/>
          <p:cNvSpPr>
            <a:spLocks noChangeShapeType="1"/>
          </p:cNvSpPr>
          <p:nvPr/>
        </p:nvSpPr>
        <p:spPr bwMode="auto">
          <a:xfrm>
            <a:off x="3521075" y="495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 name="Line 301"/>
          <p:cNvSpPr>
            <a:spLocks noChangeShapeType="1"/>
          </p:cNvSpPr>
          <p:nvPr/>
        </p:nvSpPr>
        <p:spPr bwMode="auto">
          <a:xfrm>
            <a:off x="5181600" y="495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Rectangle 302"/>
          <p:cNvSpPr>
            <a:spLocks noChangeArrowheads="1"/>
          </p:cNvSpPr>
          <p:nvPr/>
        </p:nvSpPr>
        <p:spPr bwMode="auto">
          <a:xfrm>
            <a:off x="3200400" y="4718050"/>
            <a:ext cx="5207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head</a:t>
            </a:r>
          </a:p>
        </p:txBody>
      </p:sp>
      <p:sp>
        <p:nvSpPr>
          <p:cNvPr id="17" name="Rectangle 303"/>
          <p:cNvSpPr>
            <a:spLocks noChangeArrowheads="1"/>
          </p:cNvSpPr>
          <p:nvPr/>
        </p:nvSpPr>
        <p:spPr bwMode="auto">
          <a:xfrm>
            <a:off x="4983163" y="4718050"/>
            <a:ext cx="3778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tail</a:t>
            </a:r>
          </a:p>
        </p:txBody>
      </p:sp>
      <p:sp>
        <p:nvSpPr>
          <p:cNvPr id="18" name="Line 305"/>
          <p:cNvSpPr>
            <a:spLocks noChangeShapeType="1"/>
          </p:cNvSpPr>
          <p:nvPr/>
        </p:nvSpPr>
        <p:spPr bwMode="auto">
          <a:xfrm>
            <a:off x="3505200" y="5486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 name="Rectangle 306"/>
          <p:cNvSpPr>
            <a:spLocks noChangeArrowheads="1"/>
          </p:cNvSpPr>
          <p:nvPr/>
        </p:nvSpPr>
        <p:spPr bwMode="auto">
          <a:xfrm>
            <a:off x="3321050" y="5668963"/>
            <a:ext cx="48895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latin typeface="Arial Black" panose="020B0A04020102020204" pitchFamily="34" charset="0"/>
              </a:rPr>
              <a:t>p19</a:t>
            </a:r>
          </a:p>
        </p:txBody>
      </p:sp>
      <p:sp>
        <p:nvSpPr>
          <p:cNvPr id="20" name="Text Box 307"/>
          <p:cNvSpPr txBox="1">
            <a:spLocks noChangeArrowheads="1"/>
          </p:cNvSpPr>
          <p:nvPr/>
        </p:nvSpPr>
        <p:spPr bwMode="auto">
          <a:xfrm>
            <a:off x="3668713" y="5486400"/>
            <a:ext cx="143668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Free List (before)</a:t>
            </a:r>
          </a:p>
        </p:txBody>
      </p:sp>
      <p:sp>
        <p:nvSpPr>
          <p:cNvPr id="21" name="Line 308"/>
          <p:cNvSpPr>
            <a:spLocks noChangeShapeType="1"/>
          </p:cNvSpPr>
          <p:nvPr/>
        </p:nvSpPr>
        <p:spPr bwMode="auto">
          <a:xfrm>
            <a:off x="3505200" y="5867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 name="Line 309"/>
          <p:cNvSpPr>
            <a:spLocks noChangeShapeType="1"/>
          </p:cNvSpPr>
          <p:nvPr/>
        </p:nvSpPr>
        <p:spPr bwMode="auto">
          <a:xfrm>
            <a:off x="3505200" y="60198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 name="Text Box 311"/>
          <p:cNvSpPr txBox="1">
            <a:spLocks noChangeArrowheads="1"/>
          </p:cNvSpPr>
          <p:nvPr/>
        </p:nvSpPr>
        <p:spPr bwMode="auto">
          <a:xfrm>
            <a:off x="6762750" y="1828800"/>
            <a:ext cx="20764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Rename Map Table (after)</a:t>
            </a:r>
          </a:p>
        </p:txBody>
      </p:sp>
      <p:graphicFrame>
        <p:nvGraphicFramePr>
          <p:cNvPr id="24" name="Group 312"/>
          <p:cNvGraphicFramePr>
            <a:graphicFrameLocks noGrp="1"/>
          </p:cNvGraphicFramePr>
          <p:nvPr/>
        </p:nvGraphicFramePr>
        <p:xfrm>
          <a:off x="6850063" y="2209800"/>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p19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5" name="Line 346"/>
          <p:cNvSpPr>
            <a:spLocks noChangeShapeType="1"/>
          </p:cNvSpPr>
          <p:nvPr/>
        </p:nvSpPr>
        <p:spPr bwMode="auto">
          <a:xfrm flipV="1">
            <a:off x="6019800" y="3276600"/>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 name="Line 347"/>
          <p:cNvSpPr>
            <a:spLocks noChangeShapeType="1"/>
          </p:cNvSpPr>
          <p:nvPr/>
        </p:nvSpPr>
        <p:spPr bwMode="auto">
          <a:xfrm>
            <a:off x="6019800" y="3276600"/>
            <a:ext cx="10588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 name="Line 348"/>
          <p:cNvSpPr>
            <a:spLocks noChangeShapeType="1"/>
          </p:cNvSpPr>
          <p:nvPr/>
        </p:nvSpPr>
        <p:spPr bwMode="auto">
          <a:xfrm>
            <a:off x="838200" y="3962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 name="Line 349"/>
          <p:cNvSpPr>
            <a:spLocks noChangeShapeType="1"/>
          </p:cNvSpPr>
          <p:nvPr/>
        </p:nvSpPr>
        <p:spPr bwMode="auto">
          <a:xfrm>
            <a:off x="838200" y="25146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 name="Line 350"/>
          <p:cNvSpPr>
            <a:spLocks noChangeShapeType="1"/>
          </p:cNvSpPr>
          <p:nvPr/>
        </p:nvSpPr>
        <p:spPr bwMode="auto">
          <a:xfrm>
            <a:off x="3124200" y="3962400"/>
            <a:ext cx="381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30" name="Group 384"/>
          <p:cNvGraphicFramePr>
            <a:graphicFrameLocks noGrp="1"/>
          </p:cNvGraphicFramePr>
          <p:nvPr/>
        </p:nvGraphicFramePr>
        <p:xfrm>
          <a:off x="6248400" y="5187950"/>
          <a:ext cx="2819400" cy="304800"/>
        </p:xfrm>
        <a:graphic>
          <a:graphicData uri="http://schemas.openxmlformats.org/drawingml/2006/table">
            <a:tbl>
              <a:tblPr/>
              <a:tblGrid>
                <a:gridCol w="40322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404812">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04813">
                  <a:extLst>
                    <a:ext uri="{9D8B030D-6E8A-4147-A177-3AD203B41FA5}">
                      <a16:colId xmlns:a16="http://schemas.microsoft.com/office/drawing/2014/main" val="20004"/>
                    </a:ext>
                  </a:extLst>
                </a:gridCol>
                <a:gridCol w="401637">
                  <a:extLst>
                    <a:ext uri="{9D8B030D-6E8A-4147-A177-3AD203B41FA5}">
                      <a16:colId xmlns:a16="http://schemas.microsoft.com/office/drawing/2014/main" val="20005"/>
                    </a:ext>
                  </a:extLst>
                </a:gridCol>
                <a:gridCol w="403225">
                  <a:extLst>
                    <a:ext uri="{9D8B030D-6E8A-4147-A177-3AD203B41FA5}">
                      <a16:colId xmlns:a16="http://schemas.microsoft.com/office/drawing/2014/main" val="20006"/>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p67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p19</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p28</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31" name="Line 369"/>
          <p:cNvSpPr>
            <a:spLocks noChangeShapeType="1"/>
          </p:cNvSpPr>
          <p:nvPr/>
        </p:nvSpPr>
        <p:spPr bwMode="auto">
          <a:xfrm>
            <a:off x="7239000" y="495935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 name="Line 370"/>
          <p:cNvSpPr>
            <a:spLocks noChangeShapeType="1"/>
          </p:cNvSpPr>
          <p:nvPr/>
        </p:nvSpPr>
        <p:spPr bwMode="auto">
          <a:xfrm>
            <a:off x="8458200" y="495935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 name="Rectangle 371"/>
          <p:cNvSpPr>
            <a:spLocks noChangeArrowheads="1"/>
          </p:cNvSpPr>
          <p:nvPr/>
        </p:nvSpPr>
        <p:spPr bwMode="auto">
          <a:xfrm>
            <a:off x="7010400" y="4724400"/>
            <a:ext cx="5207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head</a:t>
            </a:r>
          </a:p>
        </p:txBody>
      </p:sp>
      <p:sp>
        <p:nvSpPr>
          <p:cNvPr id="34" name="Rectangle 372"/>
          <p:cNvSpPr>
            <a:spLocks noChangeArrowheads="1"/>
          </p:cNvSpPr>
          <p:nvPr/>
        </p:nvSpPr>
        <p:spPr bwMode="auto">
          <a:xfrm>
            <a:off x="8259763" y="4724400"/>
            <a:ext cx="3778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tail</a:t>
            </a:r>
          </a:p>
        </p:txBody>
      </p:sp>
      <p:sp>
        <p:nvSpPr>
          <p:cNvPr id="35" name="Text Box 374"/>
          <p:cNvSpPr txBox="1">
            <a:spLocks noChangeArrowheads="1"/>
          </p:cNvSpPr>
          <p:nvPr/>
        </p:nvSpPr>
        <p:spPr bwMode="auto">
          <a:xfrm>
            <a:off x="6934200" y="5492750"/>
            <a:ext cx="1308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Free List (after)</a:t>
            </a:r>
          </a:p>
        </p:txBody>
      </p:sp>
      <p:sp>
        <p:nvSpPr>
          <p:cNvPr id="36" name="AutoShape 381"/>
          <p:cNvSpPr>
            <a:spLocks noChangeArrowheads="1"/>
          </p:cNvSpPr>
          <p:nvPr/>
        </p:nvSpPr>
        <p:spPr bwMode="auto">
          <a:xfrm>
            <a:off x="152400" y="2590800"/>
            <a:ext cx="457200" cy="2514600"/>
          </a:xfrm>
          <a:prstGeom prst="downArrow">
            <a:avLst>
              <a:gd name="adj1" fmla="val 50000"/>
              <a:gd name="adj2" fmla="val 1375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400">
              <a:latin typeface="Times New Roman" panose="02020603050405020304" pitchFamily="18" charset="0"/>
            </a:endParaRPr>
          </a:p>
        </p:txBody>
      </p:sp>
      <p:sp>
        <p:nvSpPr>
          <p:cNvPr id="37" name="Rectangle 382"/>
          <p:cNvSpPr>
            <a:spLocks noChangeArrowheads="1"/>
          </p:cNvSpPr>
          <p:nvPr/>
        </p:nvSpPr>
        <p:spPr bwMode="auto">
          <a:xfrm>
            <a:off x="39688" y="2209800"/>
            <a:ext cx="20177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add  r3, r1, #1</a:t>
            </a:r>
          </a:p>
        </p:txBody>
      </p:sp>
      <p:sp>
        <p:nvSpPr>
          <p:cNvPr id="38" name="Rectangle 385"/>
          <p:cNvSpPr>
            <a:spLocks noChangeArrowheads="1"/>
          </p:cNvSpPr>
          <p:nvPr/>
        </p:nvSpPr>
        <p:spPr bwMode="auto">
          <a:xfrm>
            <a:off x="15875" y="5073650"/>
            <a:ext cx="2139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add </a:t>
            </a:r>
            <a:r>
              <a:rPr lang="en-US" altLang="en-US" sz="1600" b="1">
                <a:latin typeface="Courier New" panose="02070309020205020404" pitchFamily="49" charset="0"/>
              </a:rPr>
              <a:t>p19</a:t>
            </a:r>
            <a:r>
              <a:rPr lang="en-US" altLang="en-US" sz="1600">
                <a:latin typeface="Courier New" panose="02070309020205020404" pitchFamily="49" charset="0"/>
              </a:rPr>
              <a:t>, </a:t>
            </a:r>
            <a:r>
              <a:rPr lang="en-US" altLang="en-US" sz="1600" b="1">
                <a:latin typeface="Courier New" panose="02070309020205020404" pitchFamily="49" charset="0"/>
              </a:rPr>
              <a:t>p67</a:t>
            </a:r>
            <a:r>
              <a:rPr lang="en-US" altLang="en-US" sz="1600">
                <a:latin typeface="Courier New" panose="02070309020205020404" pitchFamily="49" charset="0"/>
              </a:rPr>
              <a:t>, #1</a:t>
            </a:r>
          </a:p>
        </p:txBody>
      </p:sp>
    </p:spTree>
    <p:extLst>
      <p:ext uri="{BB962C8B-B14F-4D97-AF65-F5344CB8AC3E}">
        <p14:creationId xmlns:p14="http://schemas.microsoft.com/office/powerpoint/2010/main" val="393735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example (cont.)</a:t>
            </a:r>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12</a:t>
            </a:fld>
            <a:endParaRPr lang="en-US"/>
          </a:p>
        </p:txBody>
      </p:sp>
      <p:sp>
        <p:nvSpPr>
          <p:cNvPr id="7" name="Text Box 3"/>
          <p:cNvSpPr txBox="1">
            <a:spLocks noChangeArrowheads="1"/>
          </p:cNvSpPr>
          <p:nvPr/>
        </p:nvSpPr>
        <p:spPr bwMode="auto">
          <a:xfrm>
            <a:off x="3509963" y="1828800"/>
            <a:ext cx="22050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Rename Map Table (before)</a:t>
            </a:r>
          </a:p>
        </p:txBody>
      </p:sp>
      <p:graphicFrame>
        <p:nvGraphicFramePr>
          <p:cNvPr id="8" name="Group 4"/>
          <p:cNvGraphicFramePr>
            <a:graphicFrameLocks noGrp="1"/>
          </p:cNvGraphicFramePr>
          <p:nvPr/>
        </p:nvGraphicFramePr>
        <p:xfrm>
          <a:off x="3581400" y="2209800"/>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9" name="Group 136"/>
          <p:cNvGraphicFramePr>
            <a:graphicFrameLocks noGrp="1"/>
          </p:cNvGraphicFramePr>
          <p:nvPr/>
        </p:nvGraphicFramePr>
        <p:xfrm>
          <a:off x="2971800" y="5181600"/>
          <a:ext cx="2819400" cy="304800"/>
        </p:xfrm>
        <a:graphic>
          <a:graphicData uri="http://schemas.openxmlformats.org/drawingml/2006/table">
            <a:tbl>
              <a:tblPr/>
              <a:tblGrid>
                <a:gridCol w="40322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404812">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04813">
                  <a:extLst>
                    <a:ext uri="{9D8B030D-6E8A-4147-A177-3AD203B41FA5}">
                      <a16:colId xmlns:a16="http://schemas.microsoft.com/office/drawing/2014/main" val="20004"/>
                    </a:ext>
                  </a:extLst>
                </a:gridCol>
                <a:gridCol w="401637">
                  <a:extLst>
                    <a:ext uri="{9D8B030D-6E8A-4147-A177-3AD203B41FA5}">
                      <a16:colId xmlns:a16="http://schemas.microsoft.com/office/drawing/2014/main" val="20005"/>
                    </a:ext>
                  </a:extLst>
                </a:gridCol>
                <a:gridCol w="403225">
                  <a:extLst>
                    <a:ext uri="{9D8B030D-6E8A-4147-A177-3AD203B41FA5}">
                      <a16:colId xmlns:a16="http://schemas.microsoft.com/office/drawing/2014/main" val="20006"/>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p67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p19</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p28</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10" name="Line 56"/>
          <p:cNvSpPr>
            <a:spLocks noChangeShapeType="1"/>
          </p:cNvSpPr>
          <p:nvPr/>
        </p:nvSpPr>
        <p:spPr bwMode="auto">
          <a:xfrm>
            <a:off x="1676400" y="2514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Line 57"/>
          <p:cNvSpPr>
            <a:spLocks noChangeShapeType="1"/>
          </p:cNvSpPr>
          <p:nvPr/>
        </p:nvSpPr>
        <p:spPr bwMode="auto">
          <a:xfrm>
            <a:off x="1676400" y="2971800"/>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 name="Line 58"/>
          <p:cNvSpPr>
            <a:spLocks noChangeShapeType="1"/>
          </p:cNvSpPr>
          <p:nvPr/>
        </p:nvSpPr>
        <p:spPr bwMode="auto">
          <a:xfrm>
            <a:off x="4648200" y="29718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 name="Rectangle 59"/>
          <p:cNvSpPr>
            <a:spLocks noChangeArrowheads="1"/>
          </p:cNvSpPr>
          <p:nvPr/>
        </p:nvSpPr>
        <p:spPr bwMode="auto">
          <a:xfrm>
            <a:off x="5226050" y="2819400"/>
            <a:ext cx="4889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latin typeface="Arial Black" panose="020B0A04020102020204" pitchFamily="34" charset="0"/>
              </a:rPr>
              <a:t>p11</a:t>
            </a:r>
          </a:p>
        </p:txBody>
      </p:sp>
      <p:sp>
        <p:nvSpPr>
          <p:cNvPr id="14" name="Line 60"/>
          <p:cNvSpPr>
            <a:spLocks noChangeShapeType="1"/>
          </p:cNvSpPr>
          <p:nvPr/>
        </p:nvSpPr>
        <p:spPr bwMode="auto">
          <a:xfrm>
            <a:off x="3978275" y="495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 name="Line 61"/>
          <p:cNvSpPr>
            <a:spLocks noChangeShapeType="1"/>
          </p:cNvSpPr>
          <p:nvPr/>
        </p:nvSpPr>
        <p:spPr bwMode="auto">
          <a:xfrm>
            <a:off x="5181600" y="495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Rectangle 62"/>
          <p:cNvSpPr>
            <a:spLocks noChangeArrowheads="1"/>
          </p:cNvSpPr>
          <p:nvPr/>
        </p:nvSpPr>
        <p:spPr bwMode="auto">
          <a:xfrm>
            <a:off x="3657600" y="4718050"/>
            <a:ext cx="5207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head</a:t>
            </a:r>
          </a:p>
        </p:txBody>
      </p:sp>
      <p:sp>
        <p:nvSpPr>
          <p:cNvPr id="17" name="Rectangle 63"/>
          <p:cNvSpPr>
            <a:spLocks noChangeArrowheads="1"/>
          </p:cNvSpPr>
          <p:nvPr/>
        </p:nvSpPr>
        <p:spPr bwMode="auto">
          <a:xfrm>
            <a:off x="4983163" y="4718050"/>
            <a:ext cx="3778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tail</a:t>
            </a:r>
          </a:p>
        </p:txBody>
      </p:sp>
      <p:sp>
        <p:nvSpPr>
          <p:cNvPr id="18" name="Line 64"/>
          <p:cNvSpPr>
            <a:spLocks noChangeShapeType="1"/>
          </p:cNvSpPr>
          <p:nvPr/>
        </p:nvSpPr>
        <p:spPr bwMode="auto">
          <a:xfrm>
            <a:off x="3962400" y="5486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 name="Rectangle 65"/>
          <p:cNvSpPr>
            <a:spLocks noChangeArrowheads="1"/>
          </p:cNvSpPr>
          <p:nvPr/>
        </p:nvSpPr>
        <p:spPr bwMode="auto">
          <a:xfrm>
            <a:off x="3702050" y="5668963"/>
            <a:ext cx="48895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latin typeface="Arial Black" panose="020B0A04020102020204" pitchFamily="34" charset="0"/>
              </a:rPr>
              <a:t>p27</a:t>
            </a:r>
          </a:p>
        </p:txBody>
      </p:sp>
      <p:sp>
        <p:nvSpPr>
          <p:cNvPr id="20" name="Text Box 66"/>
          <p:cNvSpPr txBox="1">
            <a:spLocks noChangeArrowheads="1"/>
          </p:cNvSpPr>
          <p:nvPr/>
        </p:nvSpPr>
        <p:spPr bwMode="auto">
          <a:xfrm>
            <a:off x="2362200" y="5486400"/>
            <a:ext cx="14366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Free List (before)</a:t>
            </a:r>
          </a:p>
        </p:txBody>
      </p:sp>
      <p:sp>
        <p:nvSpPr>
          <p:cNvPr id="21" name="Line 67"/>
          <p:cNvSpPr>
            <a:spLocks noChangeShapeType="1"/>
          </p:cNvSpPr>
          <p:nvPr/>
        </p:nvSpPr>
        <p:spPr bwMode="auto">
          <a:xfrm>
            <a:off x="3962400" y="5867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 name="Line 68"/>
          <p:cNvSpPr>
            <a:spLocks noChangeShapeType="1"/>
          </p:cNvSpPr>
          <p:nvPr/>
        </p:nvSpPr>
        <p:spPr bwMode="auto">
          <a:xfrm>
            <a:off x="3962400" y="60198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 name="Text Box 69"/>
          <p:cNvSpPr txBox="1">
            <a:spLocks noChangeArrowheads="1"/>
          </p:cNvSpPr>
          <p:nvPr/>
        </p:nvSpPr>
        <p:spPr bwMode="auto">
          <a:xfrm>
            <a:off x="6762750" y="1828800"/>
            <a:ext cx="20764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Rename Map Table (after)</a:t>
            </a:r>
          </a:p>
        </p:txBody>
      </p:sp>
      <p:graphicFrame>
        <p:nvGraphicFramePr>
          <p:cNvPr id="24" name="Group 70"/>
          <p:cNvGraphicFramePr>
            <a:graphicFrameLocks noGrp="1"/>
          </p:cNvGraphicFramePr>
          <p:nvPr/>
        </p:nvGraphicFramePr>
        <p:xfrm>
          <a:off x="6850063" y="2209800"/>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p27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5" name="Line 104"/>
          <p:cNvSpPr>
            <a:spLocks noChangeShapeType="1"/>
          </p:cNvSpPr>
          <p:nvPr/>
        </p:nvSpPr>
        <p:spPr bwMode="auto">
          <a:xfrm flipV="1">
            <a:off x="6019800" y="2667000"/>
            <a:ext cx="0" cy="335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 name="Line 105"/>
          <p:cNvSpPr>
            <a:spLocks noChangeShapeType="1"/>
          </p:cNvSpPr>
          <p:nvPr/>
        </p:nvSpPr>
        <p:spPr bwMode="auto">
          <a:xfrm>
            <a:off x="6019800" y="2667000"/>
            <a:ext cx="10588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 name="Line 106"/>
          <p:cNvSpPr>
            <a:spLocks noChangeShapeType="1"/>
          </p:cNvSpPr>
          <p:nvPr/>
        </p:nvSpPr>
        <p:spPr bwMode="auto">
          <a:xfrm>
            <a:off x="838200" y="3962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 name="Line 107"/>
          <p:cNvSpPr>
            <a:spLocks noChangeShapeType="1"/>
          </p:cNvSpPr>
          <p:nvPr/>
        </p:nvSpPr>
        <p:spPr bwMode="auto">
          <a:xfrm>
            <a:off x="838200" y="25146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 name="Line 108"/>
          <p:cNvSpPr>
            <a:spLocks noChangeShapeType="1"/>
          </p:cNvSpPr>
          <p:nvPr/>
        </p:nvSpPr>
        <p:spPr bwMode="auto">
          <a:xfrm>
            <a:off x="3124200" y="3962400"/>
            <a:ext cx="838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30" name="Group 137"/>
          <p:cNvGraphicFramePr>
            <a:graphicFrameLocks noGrp="1"/>
          </p:cNvGraphicFramePr>
          <p:nvPr/>
        </p:nvGraphicFramePr>
        <p:xfrm>
          <a:off x="6248400" y="5187950"/>
          <a:ext cx="2819400" cy="304800"/>
        </p:xfrm>
        <a:graphic>
          <a:graphicData uri="http://schemas.openxmlformats.org/drawingml/2006/table">
            <a:tbl>
              <a:tblPr/>
              <a:tblGrid>
                <a:gridCol w="40322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404812">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04813">
                  <a:extLst>
                    <a:ext uri="{9D8B030D-6E8A-4147-A177-3AD203B41FA5}">
                      <a16:colId xmlns:a16="http://schemas.microsoft.com/office/drawing/2014/main" val="20004"/>
                    </a:ext>
                  </a:extLst>
                </a:gridCol>
                <a:gridCol w="401637">
                  <a:extLst>
                    <a:ext uri="{9D8B030D-6E8A-4147-A177-3AD203B41FA5}">
                      <a16:colId xmlns:a16="http://schemas.microsoft.com/office/drawing/2014/main" val="20005"/>
                    </a:ext>
                  </a:extLst>
                </a:gridCol>
                <a:gridCol w="403225">
                  <a:extLst>
                    <a:ext uri="{9D8B030D-6E8A-4147-A177-3AD203B41FA5}">
                      <a16:colId xmlns:a16="http://schemas.microsoft.com/office/drawing/2014/main" val="20006"/>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p67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p19</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p28</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31" name="Line 127"/>
          <p:cNvSpPr>
            <a:spLocks noChangeShapeType="1"/>
          </p:cNvSpPr>
          <p:nvPr/>
        </p:nvSpPr>
        <p:spPr bwMode="auto">
          <a:xfrm>
            <a:off x="7632700" y="495935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 name="Line 128"/>
          <p:cNvSpPr>
            <a:spLocks noChangeShapeType="1"/>
          </p:cNvSpPr>
          <p:nvPr/>
        </p:nvSpPr>
        <p:spPr bwMode="auto">
          <a:xfrm>
            <a:off x="8458200" y="495935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 name="Rectangle 129"/>
          <p:cNvSpPr>
            <a:spLocks noChangeArrowheads="1"/>
          </p:cNvSpPr>
          <p:nvPr/>
        </p:nvSpPr>
        <p:spPr bwMode="auto">
          <a:xfrm>
            <a:off x="7404100" y="4724400"/>
            <a:ext cx="5207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head</a:t>
            </a:r>
          </a:p>
        </p:txBody>
      </p:sp>
      <p:sp>
        <p:nvSpPr>
          <p:cNvPr id="34" name="Rectangle 130"/>
          <p:cNvSpPr>
            <a:spLocks noChangeArrowheads="1"/>
          </p:cNvSpPr>
          <p:nvPr/>
        </p:nvSpPr>
        <p:spPr bwMode="auto">
          <a:xfrm>
            <a:off x="8259763" y="4724400"/>
            <a:ext cx="3778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tail</a:t>
            </a:r>
          </a:p>
        </p:txBody>
      </p:sp>
      <p:sp>
        <p:nvSpPr>
          <p:cNvPr id="35" name="Text Box 131"/>
          <p:cNvSpPr txBox="1">
            <a:spLocks noChangeArrowheads="1"/>
          </p:cNvSpPr>
          <p:nvPr/>
        </p:nvSpPr>
        <p:spPr bwMode="auto">
          <a:xfrm>
            <a:off x="6934200" y="5492750"/>
            <a:ext cx="1308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Free List (after)</a:t>
            </a:r>
          </a:p>
        </p:txBody>
      </p:sp>
      <p:sp>
        <p:nvSpPr>
          <p:cNvPr id="36" name="AutoShape 132"/>
          <p:cNvSpPr>
            <a:spLocks noChangeArrowheads="1"/>
          </p:cNvSpPr>
          <p:nvPr/>
        </p:nvSpPr>
        <p:spPr bwMode="auto">
          <a:xfrm>
            <a:off x="152400" y="2590800"/>
            <a:ext cx="457200" cy="2514600"/>
          </a:xfrm>
          <a:prstGeom prst="downArrow">
            <a:avLst>
              <a:gd name="adj1" fmla="val 50000"/>
              <a:gd name="adj2" fmla="val 1375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400">
              <a:latin typeface="Times New Roman" panose="02020603050405020304" pitchFamily="18" charset="0"/>
            </a:endParaRPr>
          </a:p>
        </p:txBody>
      </p:sp>
      <p:sp>
        <p:nvSpPr>
          <p:cNvPr id="37" name="Rectangle 135"/>
          <p:cNvSpPr>
            <a:spLocks noChangeArrowheads="1"/>
          </p:cNvSpPr>
          <p:nvPr/>
        </p:nvSpPr>
        <p:spPr bwMode="auto">
          <a:xfrm>
            <a:off x="39688" y="2209800"/>
            <a:ext cx="20177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r1, 20(r2)</a:t>
            </a:r>
          </a:p>
        </p:txBody>
      </p:sp>
      <p:sp>
        <p:nvSpPr>
          <p:cNvPr id="38" name="Rectangle 138"/>
          <p:cNvSpPr>
            <a:spLocks noChangeArrowheads="1"/>
          </p:cNvSpPr>
          <p:nvPr/>
        </p:nvSpPr>
        <p:spPr bwMode="auto">
          <a:xfrm>
            <a:off x="23813" y="5073650"/>
            <a:ext cx="22621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a:t>
            </a:r>
            <a:r>
              <a:rPr lang="en-US" altLang="en-US" sz="1600" b="1">
                <a:latin typeface="Courier New" panose="02070309020205020404" pitchFamily="49" charset="0"/>
              </a:rPr>
              <a:t>p27</a:t>
            </a:r>
            <a:r>
              <a:rPr lang="en-US" altLang="en-US" sz="1600">
                <a:latin typeface="Courier New" panose="02070309020205020404" pitchFamily="49" charset="0"/>
              </a:rPr>
              <a:t>, 20(</a:t>
            </a:r>
            <a:r>
              <a:rPr lang="en-US" altLang="en-US" sz="1600" b="1">
                <a:latin typeface="Courier New" panose="02070309020205020404" pitchFamily="49" charset="0"/>
              </a:rPr>
              <a:t>p11</a:t>
            </a:r>
            <a:r>
              <a:rPr lang="en-US" altLang="en-US" sz="1600">
                <a:latin typeface="Courier New" panose="02070309020205020404" pitchFamily="49" charset="0"/>
              </a:rPr>
              <a:t>)</a:t>
            </a:r>
          </a:p>
        </p:txBody>
      </p:sp>
    </p:spTree>
    <p:extLst>
      <p:ext uri="{BB962C8B-B14F-4D97-AF65-F5344CB8AC3E}">
        <p14:creationId xmlns:p14="http://schemas.microsoft.com/office/powerpoint/2010/main" val="4199764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example (cont.)</a:t>
            </a:r>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13</a:t>
            </a:fld>
            <a:endParaRPr lang="en-US"/>
          </a:p>
        </p:txBody>
      </p:sp>
      <p:sp>
        <p:nvSpPr>
          <p:cNvPr id="7" name="Text Box 3"/>
          <p:cNvSpPr txBox="1">
            <a:spLocks noChangeArrowheads="1"/>
          </p:cNvSpPr>
          <p:nvPr/>
        </p:nvSpPr>
        <p:spPr bwMode="auto">
          <a:xfrm>
            <a:off x="3509963" y="1828800"/>
            <a:ext cx="22050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Rename Map Table (before)</a:t>
            </a:r>
          </a:p>
        </p:txBody>
      </p:sp>
      <p:graphicFrame>
        <p:nvGraphicFramePr>
          <p:cNvPr id="8" name="Group 4"/>
          <p:cNvGraphicFramePr>
            <a:graphicFrameLocks noGrp="1"/>
          </p:cNvGraphicFramePr>
          <p:nvPr/>
        </p:nvGraphicFramePr>
        <p:xfrm>
          <a:off x="3581400" y="2209800"/>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9" name="Group 137"/>
          <p:cNvGraphicFramePr>
            <a:graphicFrameLocks noGrp="1"/>
          </p:cNvGraphicFramePr>
          <p:nvPr/>
        </p:nvGraphicFramePr>
        <p:xfrm>
          <a:off x="2971800" y="5181600"/>
          <a:ext cx="2819400" cy="304800"/>
        </p:xfrm>
        <a:graphic>
          <a:graphicData uri="http://schemas.openxmlformats.org/drawingml/2006/table">
            <a:tbl>
              <a:tblPr/>
              <a:tblGrid>
                <a:gridCol w="40322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404812">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04813">
                  <a:extLst>
                    <a:ext uri="{9D8B030D-6E8A-4147-A177-3AD203B41FA5}">
                      <a16:colId xmlns:a16="http://schemas.microsoft.com/office/drawing/2014/main" val="20004"/>
                    </a:ext>
                  </a:extLst>
                </a:gridCol>
                <a:gridCol w="401637">
                  <a:extLst>
                    <a:ext uri="{9D8B030D-6E8A-4147-A177-3AD203B41FA5}">
                      <a16:colId xmlns:a16="http://schemas.microsoft.com/office/drawing/2014/main" val="20005"/>
                    </a:ext>
                  </a:extLst>
                </a:gridCol>
                <a:gridCol w="403225">
                  <a:extLst>
                    <a:ext uri="{9D8B030D-6E8A-4147-A177-3AD203B41FA5}">
                      <a16:colId xmlns:a16="http://schemas.microsoft.com/office/drawing/2014/main" val="20006"/>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p67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p19</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p28</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10" name="Line 56"/>
          <p:cNvSpPr>
            <a:spLocks noChangeShapeType="1"/>
          </p:cNvSpPr>
          <p:nvPr/>
        </p:nvSpPr>
        <p:spPr bwMode="auto">
          <a:xfrm>
            <a:off x="1295400" y="25146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Line 57"/>
          <p:cNvSpPr>
            <a:spLocks noChangeShapeType="1"/>
          </p:cNvSpPr>
          <p:nvPr/>
        </p:nvSpPr>
        <p:spPr bwMode="auto">
          <a:xfrm>
            <a:off x="1295400" y="2667000"/>
            <a:ext cx="2514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 name="Line 58"/>
          <p:cNvSpPr>
            <a:spLocks noChangeShapeType="1"/>
          </p:cNvSpPr>
          <p:nvPr/>
        </p:nvSpPr>
        <p:spPr bwMode="auto">
          <a:xfrm>
            <a:off x="4648200" y="2667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 name="Rectangle 59"/>
          <p:cNvSpPr>
            <a:spLocks noChangeArrowheads="1"/>
          </p:cNvSpPr>
          <p:nvPr/>
        </p:nvSpPr>
        <p:spPr bwMode="auto">
          <a:xfrm>
            <a:off x="5226050" y="2544763"/>
            <a:ext cx="48895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latin typeface="Arial Black" panose="020B0A04020102020204" pitchFamily="34" charset="0"/>
              </a:rPr>
              <a:t>p27</a:t>
            </a:r>
          </a:p>
        </p:txBody>
      </p:sp>
      <p:sp>
        <p:nvSpPr>
          <p:cNvPr id="14" name="Line 60"/>
          <p:cNvSpPr>
            <a:spLocks noChangeShapeType="1"/>
          </p:cNvSpPr>
          <p:nvPr/>
        </p:nvSpPr>
        <p:spPr bwMode="auto">
          <a:xfrm>
            <a:off x="4359275" y="495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 name="Line 61"/>
          <p:cNvSpPr>
            <a:spLocks noChangeShapeType="1"/>
          </p:cNvSpPr>
          <p:nvPr/>
        </p:nvSpPr>
        <p:spPr bwMode="auto">
          <a:xfrm>
            <a:off x="5181600" y="49530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Rectangle 62"/>
          <p:cNvSpPr>
            <a:spLocks noChangeArrowheads="1"/>
          </p:cNvSpPr>
          <p:nvPr/>
        </p:nvSpPr>
        <p:spPr bwMode="auto">
          <a:xfrm>
            <a:off x="4038600" y="4718050"/>
            <a:ext cx="5207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head</a:t>
            </a:r>
          </a:p>
        </p:txBody>
      </p:sp>
      <p:sp>
        <p:nvSpPr>
          <p:cNvPr id="17" name="Rectangle 63"/>
          <p:cNvSpPr>
            <a:spLocks noChangeArrowheads="1"/>
          </p:cNvSpPr>
          <p:nvPr/>
        </p:nvSpPr>
        <p:spPr bwMode="auto">
          <a:xfrm>
            <a:off x="4983163" y="4718050"/>
            <a:ext cx="3778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tail</a:t>
            </a:r>
          </a:p>
        </p:txBody>
      </p:sp>
      <p:sp>
        <p:nvSpPr>
          <p:cNvPr id="18" name="Line 64"/>
          <p:cNvSpPr>
            <a:spLocks noChangeShapeType="1"/>
          </p:cNvSpPr>
          <p:nvPr/>
        </p:nvSpPr>
        <p:spPr bwMode="auto">
          <a:xfrm>
            <a:off x="4343400" y="5486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 name="Rectangle 65"/>
          <p:cNvSpPr>
            <a:spLocks noChangeArrowheads="1"/>
          </p:cNvSpPr>
          <p:nvPr/>
        </p:nvSpPr>
        <p:spPr bwMode="auto">
          <a:xfrm>
            <a:off x="4083050" y="5668963"/>
            <a:ext cx="48895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latin typeface="Arial Black" panose="020B0A04020102020204" pitchFamily="34" charset="0"/>
              </a:rPr>
              <a:t>p28</a:t>
            </a:r>
          </a:p>
        </p:txBody>
      </p:sp>
      <p:sp>
        <p:nvSpPr>
          <p:cNvPr id="20" name="Text Box 66"/>
          <p:cNvSpPr txBox="1">
            <a:spLocks noChangeArrowheads="1"/>
          </p:cNvSpPr>
          <p:nvPr/>
        </p:nvSpPr>
        <p:spPr bwMode="auto">
          <a:xfrm>
            <a:off x="2754313" y="5486400"/>
            <a:ext cx="143668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Free List (before)</a:t>
            </a:r>
          </a:p>
        </p:txBody>
      </p:sp>
      <p:sp>
        <p:nvSpPr>
          <p:cNvPr id="21" name="Line 67"/>
          <p:cNvSpPr>
            <a:spLocks noChangeShapeType="1"/>
          </p:cNvSpPr>
          <p:nvPr/>
        </p:nvSpPr>
        <p:spPr bwMode="auto">
          <a:xfrm>
            <a:off x="4343400" y="5867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 name="Line 68"/>
          <p:cNvSpPr>
            <a:spLocks noChangeShapeType="1"/>
          </p:cNvSpPr>
          <p:nvPr/>
        </p:nvSpPr>
        <p:spPr bwMode="auto">
          <a:xfrm>
            <a:off x="4343400" y="6019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3" name="Text Box 69"/>
          <p:cNvSpPr txBox="1">
            <a:spLocks noChangeArrowheads="1"/>
          </p:cNvSpPr>
          <p:nvPr/>
        </p:nvSpPr>
        <p:spPr bwMode="auto">
          <a:xfrm>
            <a:off x="6762750" y="1828800"/>
            <a:ext cx="20764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Rename Map Table (after)</a:t>
            </a:r>
          </a:p>
        </p:txBody>
      </p:sp>
      <p:graphicFrame>
        <p:nvGraphicFramePr>
          <p:cNvPr id="24" name="Group 70"/>
          <p:cNvGraphicFramePr>
            <a:graphicFrameLocks noGrp="1"/>
          </p:cNvGraphicFramePr>
          <p:nvPr/>
        </p:nvGraphicFramePr>
        <p:xfrm>
          <a:off x="6850063" y="2209800"/>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p28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5" name="Line 104"/>
          <p:cNvSpPr>
            <a:spLocks noChangeShapeType="1"/>
          </p:cNvSpPr>
          <p:nvPr/>
        </p:nvSpPr>
        <p:spPr bwMode="auto">
          <a:xfrm flipV="1">
            <a:off x="6019800" y="35814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 name="Line 105"/>
          <p:cNvSpPr>
            <a:spLocks noChangeShapeType="1"/>
          </p:cNvSpPr>
          <p:nvPr/>
        </p:nvSpPr>
        <p:spPr bwMode="auto">
          <a:xfrm>
            <a:off x="6019800" y="3581400"/>
            <a:ext cx="10588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 name="Line 106"/>
          <p:cNvSpPr>
            <a:spLocks noChangeShapeType="1"/>
          </p:cNvSpPr>
          <p:nvPr/>
        </p:nvSpPr>
        <p:spPr bwMode="auto">
          <a:xfrm>
            <a:off x="838200" y="3962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8" name="Line 107"/>
          <p:cNvSpPr>
            <a:spLocks noChangeShapeType="1"/>
          </p:cNvSpPr>
          <p:nvPr/>
        </p:nvSpPr>
        <p:spPr bwMode="auto">
          <a:xfrm>
            <a:off x="838200" y="25146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 name="Line 108"/>
          <p:cNvSpPr>
            <a:spLocks noChangeShapeType="1"/>
          </p:cNvSpPr>
          <p:nvPr/>
        </p:nvSpPr>
        <p:spPr bwMode="auto">
          <a:xfrm>
            <a:off x="3124200" y="3962400"/>
            <a:ext cx="1143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30" name="Group 138"/>
          <p:cNvGraphicFramePr>
            <a:graphicFrameLocks noGrp="1"/>
          </p:cNvGraphicFramePr>
          <p:nvPr/>
        </p:nvGraphicFramePr>
        <p:xfrm>
          <a:off x="6248400" y="5187950"/>
          <a:ext cx="2819400" cy="304800"/>
        </p:xfrm>
        <a:graphic>
          <a:graphicData uri="http://schemas.openxmlformats.org/drawingml/2006/table">
            <a:tbl>
              <a:tblPr/>
              <a:tblGrid>
                <a:gridCol w="40322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404812">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404813">
                  <a:extLst>
                    <a:ext uri="{9D8B030D-6E8A-4147-A177-3AD203B41FA5}">
                      <a16:colId xmlns:a16="http://schemas.microsoft.com/office/drawing/2014/main" val="20004"/>
                    </a:ext>
                  </a:extLst>
                </a:gridCol>
                <a:gridCol w="401637">
                  <a:extLst>
                    <a:ext uri="{9D8B030D-6E8A-4147-A177-3AD203B41FA5}">
                      <a16:colId xmlns:a16="http://schemas.microsoft.com/office/drawing/2014/main" val="20005"/>
                    </a:ext>
                  </a:extLst>
                </a:gridCol>
                <a:gridCol w="403225">
                  <a:extLst>
                    <a:ext uri="{9D8B030D-6E8A-4147-A177-3AD203B41FA5}">
                      <a16:colId xmlns:a16="http://schemas.microsoft.com/office/drawing/2014/main" val="20006"/>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p67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p19</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p27</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p28</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31" name="Line 127"/>
          <p:cNvSpPr>
            <a:spLocks noChangeShapeType="1"/>
          </p:cNvSpPr>
          <p:nvPr/>
        </p:nvSpPr>
        <p:spPr bwMode="auto">
          <a:xfrm>
            <a:off x="8013700" y="495935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 name="Line 128"/>
          <p:cNvSpPr>
            <a:spLocks noChangeShapeType="1"/>
          </p:cNvSpPr>
          <p:nvPr/>
        </p:nvSpPr>
        <p:spPr bwMode="auto">
          <a:xfrm>
            <a:off x="8458200" y="495935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 name="Rectangle 129"/>
          <p:cNvSpPr>
            <a:spLocks noChangeArrowheads="1"/>
          </p:cNvSpPr>
          <p:nvPr/>
        </p:nvSpPr>
        <p:spPr bwMode="auto">
          <a:xfrm>
            <a:off x="7785100" y="4724400"/>
            <a:ext cx="5207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head</a:t>
            </a:r>
          </a:p>
        </p:txBody>
      </p:sp>
      <p:sp>
        <p:nvSpPr>
          <p:cNvPr id="34" name="Rectangle 130"/>
          <p:cNvSpPr>
            <a:spLocks noChangeArrowheads="1"/>
          </p:cNvSpPr>
          <p:nvPr/>
        </p:nvSpPr>
        <p:spPr bwMode="auto">
          <a:xfrm>
            <a:off x="8259763" y="4724400"/>
            <a:ext cx="3778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t>tail</a:t>
            </a:r>
          </a:p>
        </p:txBody>
      </p:sp>
      <p:sp>
        <p:nvSpPr>
          <p:cNvPr id="35" name="Text Box 131"/>
          <p:cNvSpPr txBox="1">
            <a:spLocks noChangeArrowheads="1"/>
          </p:cNvSpPr>
          <p:nvPr/>
        </p:nvSpPr>
        <p:spPr bwMode="auto">
          <a:xfrm>
            <a:off x="6934200" y="5492750"/>
            <a:ext cx="1308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Free List (after)</a:t>
            </a:r>
          </a:p>
        </p:txBody>
      </p:sp>
      <p:sp>
        <p:nvSpPr>
          <p:cNvPr id="36" name="AutoShape 132"/>
          <p:cNvSpPr>
            <a:spLocks noChangeArrowheads="1"/>
          </p:cNvSpPr>
          <p:nvPr/>
        </p:nvSpPr>
        <p:spPr bwMode="auto">
          <a:xfrm>
            <a:off x="152400" y="2590800"/>
            <a:ext cx="457200" cy="2514600"/>
          </a:xfrm>
          <a:prstGeom prst="downArrow">
            <a:avLst>
              <a:gd name="adj1" fmla="val 50000"/>
              <a:gd name="adj2" fmla="val 1375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400">
              <a:latin typeface="Times New Roman" panose="02020603050405020304" pitchFamily="18" charset="0"/>
            </a:endParaRPr>
          </a:p>
        </p:txBody>
      </p:sp>
      <p:sp>
        <p:nvSpPr>
          <p:cNvPr id="37" name="Rectangle 135"/>
          <p:cNvSpPr>
            <a:spLocks noChangeArrowheads="1"/>
          </p:cNvSpPr>
          <p:nvPr/>
        </p:nvSpPr>
        <p:spPr bwMode="auto">
          <a:xfrm>
            <a:off x="152400" y="2209800"/>
            <a:ext cx="18954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sub r4, r1, #1</a:t>
            </a:r>
          </a:p>
        </p:txBody>
      </p:sp>
      <p:sp>
        <p:nvSpPr>
          <p:cNvPr id="38" name="Rectangle 136"/>
          <p:cNvSpPr>
            <a:spLocks noChangeArrowheads="1"/>
          </p:cNvSpPr>
          <p:nvPr/>
        </p:nvSpPr>
        <p:spPr bwMode="auto">
          <a:xfrm>
            <a:off x="69850" y="5073650"/>
            <a:ext cx="2139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sub </a:t>
            </a:r>
            <a:r>
              <a:rPr lang="en-US" altLang="en-US" sz="1600" b="1">
                <a:latin typeface="Courier New" panose="02070309020205020404" pitchFamily="49" charset="0"/>
              </a:rPr>
              <a:t>p28</a:t>
            </a:r>
            <a:r>
              <a:rPr lang="en-US" altLang="en-US" sz="1600">
                <a:latin typeface="Courier New" panose="02070309020205020404" pitchFamily="49" charset="0"/>
              </a:rPr>
              <a:t>, </a:t>
            </a:r>
            <a:r>
              <a:rPr lang="en-US" altLang="en-US" sz="1600" b="1">
                <a:latin typeface="Courier New" panose="02070309020205020404" pitchFamily="49" charset="0"/>
              </a:rPr>
              <a:t>p27</a:t>
            </a:r>
            <a:r>
              <a:rPr lang="en-US" altLang="en-US" sz="1600">
                <a:latin typeface="Courier New" panose="02070309020205020404" pitchFamily="49" charset="0"/>
              </a:rPr>
              <a:t>, #1</a:t>
            </a:r>
          </a:p>
        </p:txBody>
      </p:sp>
    </p:spTree>
    <p:extLst>
      <p:ext uri="{BB962C8B-B14F-4D97-AF65-F5344CB8AC3E}">
        <p14:creationId xmlns:p14="http://schemas.microsoft.com/office/powerpoint/2010/main" val="357742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example (cont.)</a:t>
            </a:r>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14</a:t>
            </a:fld>
            <a:endParaRPr lang="en-US"/>
          </a:p>
        </p:txBody>
      </p:sp>
      <p:grpSp>
        <p:nvGrpSpPr>
          <p:cNvPr id="7" name="Group 3"/>
          <p:cNvGrpSpPr>
            <a:grpSpLocks/>
          </p:cNvGrpSpPr>
          <p:nvPr/>
        </p:nvGrpSpPr>
        <p:grpSpPr bwMode="auto">
          <a:xfrm>
            <a:off x="1143000" y="2209800"/>
            <a:ext cx="2035175" cy="1371600"/>
            <a:chOff x="590" y="1344"/>
            <a:chExt cx="1282" cy="864"/>
          </a:xfrm>
        </p:grpSpPr>
        <p:sp>
          <p:nvSpPr>
            <p:cNvPr id="8" name="Text Box 4"/>
            <p:cNvSpPr txBox="1">
              <a:spLocks noChangeArrowheads="1"/>
            </p:cNvSpPr>
            <p:nvPr/>
          </p:nvSpPr>
          <p:spPr bwMode="auto">
            <a:xfrm>
              <a:off x="601" y="1344"/>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r1, 16(r2)</a:t>
              </a:r>
            </a:p>
          </p:txBody>
        </p:sp>
        <p:sp>
          <p:nvSpPr>
            <p:cNvPr id="9" name="Text Box 5"/>
            <p:cNvSpPr txBox="1">
              <a:spLocks noChangeArrowheads="1"/>
            </p:cNvSpPr>
            <p:nvPr/>
          </p:nvSpPr>
          <p:spPr bwMode="auto">
            <a:xfrm>
              <a:off x="590" y="1776"/>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r1, 20(r2)</a:t>
              </a:r>
            </a:p>
          </p:txBody>
        </p:sp>
        <p:sp>
          <p:nvSpPr>
            <p:cNvPr id="10" name="Text Box 6"/>
            <p:cNvSpPr txBox="1">
              <a:spLocks noChangeArrowheads="1"/>
            </p:cNvSpPr>
            <p:nvPr/>
          </p:nvSpPr>
          <p:spPr bwMode="auto">
            <a:xfrm>
              <a:off x="601" y="1996"/>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sub  r4, r1, #1</a:t>
              </a:r>
            </a:p>
          </p:txBody>
        </p:sp>
        <p:sp>
          <p:nvSpPr>
            <p:cNvPr id="11" name="Text Box 7"/>
            <p:cNvSpPr txBox="1">
              <a:spLocks noChangeArrowheads="1"/>
            </p:cNvSpPr>
            <p:nvPr/>
          </p:nvSpPr>
          <p:spPr bwMode="auto">
            <a:xfrm>
              <a:off x="601" y="1564"/>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add  r3, r1, #1</a:t>
              </a:r>
            </a:p>
          </p:txBody>
        </p:sp>
      </p:grpSp>
      <p:grpSp>
        <p:nvGrpSpPr>
          <p:cNvPr id="12" name="Group 12"/>
          <p:cNvGrpSpPr>
            <a:grpSpLocks/>
          </p:cNvGrpSpPr>
          <p:nvPr/>
        </p:nvGrpSpPr>
        <p:grpSpPr bwMode="auto">
          <a:xfrm>
            <a:off x="4419600" y="2209800"/>
            <a:ext cx="2286000" cy="1371600"/>
            <a:chOff x="2496" y="1872"/>
            <a:chExt cx="1440" cy="864"/>
          </a:xfrm>
        </p:grpSpPr>
        <p:sp>
          <p:nvSpPr>
            <p:cNvPr id="13" name="Text Box 8"/>
            <p:cNvSpPr txBox="1">
              <a:spLocks noChangeArrowheads="1"/>
            </p:cNvSpPr>
            <p:nvPr/>
          </p:nvSpPr>
          <p:spPr bwMode="auto">
            <a:xfrm>
              <a:off x="2496" y="1872"/>
              <a:ext cx="14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a:t>
              </a:r>
              <a:r>
                <a:rPr lang="en-US" altLang="en-US" sz="1600" b="1">
                  <a:latin typeface="Courier New" panose="02070309020205020404" pitchFamily="49" charset="0"/>
                </a:rPr>
                <a:t>p67</a:t>
              </a:r>
              <a:r>
                <a:rPr lang="en-US" altLang="en-US" sz="1600">
                  <a:latin typeface="Courier New" panose="02070309020205020404" pitchFamily="49" charset="0"/>
                </a:rPr>
                <a:t>, 16(</a:t>
              </a:r>
              <a:r>
                <a:rPr lang="en-US" altLang="en-US" sz="1600" b="1">
                  <a:latin typeface="Courier New" panose="02070309020205020404" pitchFamily="49" charset="0"/>
                </a:rPr>
                <a:t>p11</a:t>
              </a:r>
              <a:r>
                <a:rPr lang="en-US" altLang="en-US" sz="1600">
                  <a:latin typeface="Courier New" panose="02070309020205020404" pitchFamily="49" charset="0"/>
                </a:rPr>
                <a:t>)</a:t>
              </a:r>
            </a:p>
          </p:txBody>
        </p:sp>
        <p:sp>
          <p:nvSpPr>
            <p:cNvPr id="14" name="Rectangle 9"/>
            <p:cNvSpPr>
              <a:spLocks noChangeArrowheads="1"/>
            </p:cNvSpPr>
            <p:nvPr/>
          </p:nvSpPr>
          <p:spPr bwMode="auto">
            <a:xfrm>
              <a:off x="2511" y="2092"/>
              <a:ext cx="142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add  </a:t>
              </a:r>
              <a:r>
                <a:rPr lang="en-US" altLang="en-US" sz="1600" b="1">
                  <a:latin typeface="Courier New" panose="02070309020205020404" pitchFamily="49" charset="0"/>
                </a:rPr>
                <a:t>p19</a:t>
              </a:r>
              <a:r>
                <a:rPr lang="en-US" altLang="en-US" sz="1600">
                  <a:latin typeface="Courier New" panose="02070309020205020404" pitchFamily="49" charset="0"/>
                </a:rPr>
                <a:t>, </a:t>
              </a:r>
              <a:r>
                <a:rPr lang="en-US" altLang="en-US" sz="1600" b="1">
                  <a:latin typeface="Courier New" panose="02070309020205020404" pitchFamily="49" charset="0"/>
                </a:rPr>
                <a:t>p67</a:t>
              </a:r>
              <a:r>
                <a:rPr lang="en-US" altLang="en-US" sz="1600">
                  <a:latin typeface="Courier New" panose="02070309020205020404" pitchFamily="49" charset="0"/>
                </a:rPr>
                <a:t>, #1</a:t>
              </a:r>
            </a:p>
          </p:txBody>
        </p:sp>
        <p:sp>
          <p:nvSpPr>
            <p:cNvPr id="15" name="Rectangle 10"/>
            <p:cNvSpPr>
              <a:spLocks noChangeArrowheads="1"/>
            </p:cNvSpPr>
            <p:nvPr/>
          </p:nvSpPr>
          <p:spPr bwMode="auto">
            <a:xfrm>
              <a:off x="2496" y="2304"/>
              <a:ext cx="142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a:t>
              </a:r>
              <a:r>
                <a:rPr lang="en-US" altLang="en-US" sz="1600" b="1">
                  <a:latin typeface="Courier New" panose="02070309020205020404" pitchFamily="49" charset="0"/>
                </a:rPr>
                <a:t>p27</a:t>
              </a:r>
              <a:r>
                <a:rPr lang="en-US" altLang="en-US" sz="1600">
                  <a:latin typeface="Courier New" panose="02070309020205020404" pitchFamily="49" charset="0"/>
                </a:rPr>
                <a:t>, 20(</a:t>
              </a:r>
              <a:r>
                <a:rPr lang="en-US" altLang="en-US" sz="1600" b="1">
                  <a:latin typeface="Courier New" panose="02070309020205020404" pitchFamily="49" charset="0"/>
                </a:rPr>
                <a:t>p11</a:t>
              </a:r>
              <a:r>
                <a:rPr lang="en-US" altLang="en-US" sz="1600">
                  <a:latin typeface="Courier New" panose="02070309020205020404" pitchFamily="49" charset="0"/>
                </a:rPr>
                <a:t>)</a:t>
              </a:r>
            </a:p>
          </p:txBody>
        </p:sp>
        <p:sp>
          <p:nvSpPr>
            <p:cNvPr id="16" name="Rectangle 11"/>
            <p:cNvSpPr>
              <a:spLocks noChangeArrowheads="1"/>
            </p:cNvSpPr>
            <p:nvPr/>
          </p:nvSpPr>
          <p:spPr bwMode="auto">
            <a:xfrm>
              <a:off x="2511" y="2524"/>
              <a:ext cx="142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sub  </a:t>
              </a:r>
              <a:r>
                <a:rPr lang="en-US" altLang="en-US" sz="1600" b="1">
                  <a:latin typeface="Courier New" panose="02070309020205020404" pitchFamily="49" charset="0"/>
                </a:rPr>
                <a:t>p28</a:t>
              </a:r>
              <a:r>
                <a:rPr lang="en-US" altLang="en-US" sz="1600">
                  <a:latin typeface="Courier New" panose="02070309020205020404" pitchFamily="49" charset="0"/>
                </a:rPr>
                <a:t>, </a:t>
              </a:r>
              <a:r>
                <a:rPr lang="en-US" altLang="en-US" sz="1600" b="1">
                  <a:latin typeface="Courier New" panose="02070309020205020404" pitchFamily="49" charset="0"/>
                </a:rPr>
                <a:t>p27</a:t>
              </a:r>
              <a:r>
                <a:rPr lang="en-US" altLang="en-US" sz="1600">
                  <a:latin typeface="Courier New" panose="02070309020205020404" pitchFamily="49" charset="0"/>
                </a:rPr>
                <a:t>, #1</a:t>
              </a:r>
            </a:p>
          </p:txBody>
        </p:sp>
      </p:grpSp>
      <p:sp>
        <p:nvSpPr>
          <p:cNvPr id="17" name="AutoShape 14"/>
          <p:cNvSpPr>
            <a:spLocks noChangeArrowheads="1"/>
          </p:cNvSpPr>
          <p:nvPr/>
        </p:nvSpPr>
        <p:spPr bwMode="auto">
          <a:xfrm>
            <a:off x="3276600" y="2667000"/>
            <a:ext cx="990600" cy="457200"/>
          </a:xfrm>
          <a:prstGeom prst="rightArrow">
            <a:avLst>
              <a:gd name="adj1" fmla="val 50000"/>
              <a:gd name="adj2" fmla="val 54167"/>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400">
              <a:latin typeface="Times New Roman" panose="02020603050405020304" pitchFamily="18" charset="0"/>
            </a:endParaRPr>
          </a:p>
        </p:txBody>
      </p:sp>
      <p:sp>
        <p:nvSpPr>
          <p:cNvPr id="18" name="Text Box 16"/>
          <p:cNvSpPr txBox="1">
            <a:spLocks noChangeArrowheads="1"/>
          </p:cNvSpPr>
          <p:nvPr/>
        </p:nvSpPr>
        <p:spPr bwMode="auto">
          <a:xfrm>
            <a:off x="3071813" y="4845050"/>
            <a:ext cx="2262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a:t>
            </a:r>
            <a:r>
              <a:rPr lang="en-US" altLang="en-US" sz="1600" b="1">
                <a:latin typeface="Courier New" panose="02070309020205020404" pitchFamily="49" charset="0"/>
              </a:rPr>
              <a:t>p67</a:t>
            </a:r>
            <a:r>
              <a:rPr lang="en-US" altLang="en-US" sz="1600">
                <a:latin typeface="Courier New" panose="02070309020205020404" pitchFamily="49" charset="0"/>
              </a:rPr>
              <a:t>, 16(</a:t>
            </a:r>
            <a:r>
              <a:rPr lang="en-US" altLang="en-US" sz="1600" b="1">
                <a:latin typeface="Courier New" panose="02070309020205020404" pitchFamily="49" charset="0"/>
              </a:rPr>
              <a:t>p11</a:t>
            </a:r>
            <a:r>
              <a:rPr lang="en-US" altLang="en-US" sz="1600">
                <a:latin typeface="Courier New" panose="02070309020205020404" pitchFamily="49" charset="0"/>
              </a:rPr>
              <a:t>)</a:t>
            </a:r>
          </a:p>
        </p:txBody>
      </p:sp>
      <p:sp>
        <p:nvSpPr>
          <p:cNvPr id="19" name="Rectangle 17"/>
          <p:cNvSpPr>
            <a:spLocks noChangeArrowheads="1"/>
          </p:cNvSpPr>
          <p:nvPr/>
        </p:nvSpPr>
        <p:spPr bwMode="auto">
          <a:xfrm>
            <a:off x="3095625" y="5486400"/>
            <a:ext cx="226218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add  </a:t>
            </a:r>
            <a:r>
              <a:rPr lang="en-US" altLang="en-US" sz="1600" b="1">
                <a:latin typeface="Courier New" panose="02070309020205020404" pitchFamily="49" charset="0"/>
              </a:rPr>
              <a:t>p19</a:t>
            </a:r>
            <a:r>
              <a:rPr lang="en-US" altLang="en-US" sz="1600">
                <a:latin typeface="Courier New" panose="02070309020205020404" pitchFamily="49" charset="0"/>
              </a:rPr>
              <a:t>, </a:t>
            </a:r>
            <a:r>
              <a:rPr lang="en-US" altLang="en-US" sz="1600" b="1">
                <a:latin typeface="Courier New" panose="02070309020205020404" pitchFamily="49" charset="0"/>
              </a:rPr>
              <a:t>p67</a:t>
            </a:r>
            <a:r>
              <a:rPr lang="en-US" altLang="en-US" sz="1600">
                <a:latin typeface="Courier New" panose="02070309020205020404" pitchFamily="49" charset="0"/>
              </a:rPr>
              <a:t>, #1</a:t>
            </a:r>
          </a:p>
        </p:txBody>
      </p:sp>
      <p:sp>
        <p:nvSpPr>
          <p:cNvPr id="20" name="Rectangle 18"/>
          <p:cNvSpPr>
            <a:spLocks noChangeArrowheads="1"/>
          </p:cNvSpPr>
          <p:nvPr/>
        </p:nvSpPr>
        <p:spPr bwMode="auto">
          <a:xfrm>
            <a:off x="6172200" y="4832350"/>
            <a:ext cx="226218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a:t>
            </a:r>
            <a:r>
              <a:rPr lang="en-US" altLang="en-US" sz="1600" b="1">
                <a:latin typeface="Courier New" panose="02070309020205020404" pitchFamily="49" charset="0"/>
              </a:rPr>
              <a:t>p27</a:t>
            </a:r>
            <a:r>
              <a:rPr lang="en-US" altLang="en-US" sz="1600">
                <a:latin typeface="Courier New" panose="02070309020205020404" pitchFamily="49" charset="0"/>
              </a:rPr>
              <a:t>, 20(</a:t>
            </a:r>
            <a:r>
              <a:rPr lang="en-US" altLang="en-US" sz="1600" b="1">
                <a:latin typeface="Courier New" panose="02070309020205020404" pitchFamily="49" charset="0"/>
              </a:rPr>
              <a:t>p11</a:t>
            </a:r>
            <a:r>
              <a:rPr lang="en-US" altLang="en-US" sz="1600">
                <a:latin typeface="Courier New" panose="02070309020205020404" pitchFamily="49" charset="0"/>
              </a:rPr>
              <a:t>)</a:t>
            </a:r>
          </a:p>
        </p:txBody>
      </p:sp>
      <p:sp>
        <p:nvSpPr>
          <p:cNvPr id="21" name="Rectangle 19"/>
          <p:cNvSpPr>
            <a:spLocks noChangeArrowheads="1"/>
          </p:cNvSpPr>
          <p:nvPr/>
        </p:nvSpPr>
        <p:spPr bwMode="auto">
          <a:xfrm>
            <a:off x="6196013" y="5486400"/>
            <a:ext cx="22621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sub  </a:t>
            </a:r>
            <a:r>
              <a:rPr lang="en-US" altLang="en-US" sz="1600" b="1">
                <a:latin typeface="Courier New" panose="02070309020205020404" pitchFamily="49" charset="0"/>
              </a:rPr>
              <a:t>p28</a:t>
            </a:r>
            <a:r>
              <a:rPr lang="en-US" altLang="en-US" sz="1600">
                <a:latin typeface="Courier New" panose="02070309020205020404" pitchFamily="49" charset="0"/>
              </a:rPr>
              <a:t>, </a:t>
            </a:r>
            <a:r>
              <a:rPr lang="en-US" altLang="en-US" sz="1600" b="1">
                <a:latin typeface="Courier New" panose="02070309020205020404" pitchFamily="49" charset="0"/>
              </a:rPr>
              <a:t>p27</a:t>
            </a:r>
            <a:r>
              <a:rPr lang="en-US" altLang="en-US" sz="1600">
                <a:latin typeface="Courier New" panose="02070309020205020404" pitchFamily="49" charset="0"/>
              </a:rPr>
              <a:t>, #1</a:t>
            </a:r>
          </a:p>
        </p:txBody>
      </p:sp>
      <p:sp>
        <p:nvSpPr>
          <p:cNvPr id="22" name="Line 20"/>
          <p:cNvSpPr>
            <a:spLocks noChangeShapeType="1"/>
          </p:cNvSpPr>
          <p:nvPr/>
        </p:nvSpPr>
        <p:spPr bwMode="auto">
          <a:xfrm>
            <a:off x="3986213" y="51054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 name="Line 21"/>
          <p:cNvSpPr>
            <a:spLocks noChangeShapeType="1"/>
          </p:cNvSpPr>
          <p:nvPr/>
        </p:nvSpPr>
        <p:spPr bwMode="auto">
          <a:xfrm>
            <a:off x="7110413" y="51054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 name="AutoShape 24"/>
          <p:cNvSpPr>
            <a:spLocks noChangeArrowheads="1"/>
          </p:cNvSpPr>
          <p:nvPr/>
        </p:nvSpPr>
        <p:spPr bwMode="auto">
          <a:xfrm>
            <a:off x="5562600" y="3733800"/>
            <a:ext cx="457200" cy="990600"/>
          </a:xfrm>
          <a:prstGeom prst="downArrow">
            <a:avLst>
              <a:gd name="adj1" fmla="val 50000"/>
              <a:gd name="adj2" fmla="val 54167"/>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636705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registers</a:t>
            </a:r>
          </a:p>
        </p:txBody>
      </p:sp>
      <p:sp>
        <p:nvSpPr>
          <p:cNvPr id="3" name="Content Placeholder 2"/>
          <p:cNvSpPr>
            <a:spLocks noGrp="1"/>
          </p:cNvSpPr>
          <p:nvPr>
            <p:ph idx="1"/>
          </p:nvPr>
        </p:nvSpPr>
        <p:spPr/>
        <p:txBody>
          <a:bodyPr/>
          <a:lstStyle/>
          <a:p>
            <a:r>
              <a:rPr lang="en-US" altLang="en-US" i="1" dirty="0"/>
              <a:t>Logical registers</a:t>
            </a:r>
          </a:p>
          <a:p>
            <a:pPr lvl="1"/>
            <a:r>
              <a:rPr lang="en-US" altLang="en-US" dirty="0"/>
              <a:t>Also called </a:t>
            </a:r>
            <a:r>
              <a:rPr lang="en-US" altLang="en-US" i="1" dirty="0"/>
              <a:t>architectural registers</a:t>
            </a:r>
          </a:p>
          <a:p>
            <a:pPr lvl="1"/>
            <a:r>
              <a:rPr lang="en-US" altLang="en-US" dirty="0"/>
              <a:t>Registers defined in the instruction-set architecture (ISA)</a:t>
            </a:r>
          </a:p>
          <a:p>
            <a:pPr lvl="1"/>
            <a:r>
              <a:rPr lang="en-US" altLang="en-US" dirty="0"/>
              <a:t>Program registers (registers you see in the program binary)</a:t>
            </a:r>
          </a:p>
          <a:p>
            <a:r>
              <a:rPr lang="en-US" altLang="en-US" dirty="0"/>
              <a:t>Example: Alpha ISA</a:t>
            </a:r>
          </a:p>
          <a:p>
            <a:pPr lvl="1"/>
            <a:r>
              <a:rPr lang="en-US" altLang="en-US" dirty="0"/>
              <a:t>32 logical integer registers (r0-r31)</a:t>
            </a:r>
          </a:p>
          <a:p>
            <a:pPr lvl="1"/>
            <a:r>
              <a:rPr lang="en-US" altLang="en-US" dirty="0"/>
              <a:t>32 logical floating-point registers</a:t>
            </a:r>
          </a:p>
          <a:p>
            <a:endParaRPr lang="en-US" altLang="en-US" dirty="0"/>
          </a:p>
          <a:p>
            <a:endParaRPr lang="en-US" dirty="0"/>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2</a:t>
            </a:fld>
            <a:endParaRPr lang="en-US"/>
          </a:p>
        </p:txBody>
      </p:sp>
    </p:spTree>
    <p:extLst>
      <p:ext uri="{BB962C8B-B14F-4D97-AF65-F5344CB8AC3E}">
        <p14:creationId xmlns:p14="http://schemas.microsoft.com/office/powerpoint/2010/main" val="290808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registers</a:t>
            </a:r>
          </a:p>
        </p:txBody>
      </p:sp>
      <p:sp>
        <p:nvSpPr>
          <p:cNvPr id="3" name="Content Placeholder 2"/>
          <p:cNvSpPr>
            <a:spLocks noGrp="1"/>
          </p:cNvSpPr>
          <p:nvPr>
            <p:ph idx="1"/>
          </p:nvPr>
        </p:nvSpPr>
        <p:spPr/>
        <p:txBody>
          <a:bodyPr/>
          <a:lstStyle/>
          <a:p>
            <a:r>
              <a:rPr lang="en-US" altLang="en-US" i="1" dirty="0"/>
              <a:t>Physical registers</a:t>
            </a:r>
          </a:p>
          <a:p>
            <a:pPr lvl="1"/>
            <a:r>
              <a:rPr lang="en-US" altLang="en-US" dirty="0"/>
              <a:t>Hardware registers</a:t>
            </a:r>
          </a:p>
          <a:p>
            <a:r>
              <a:rPr lang="en-US" altLang="en-US" dirty="0"/>
              <a:t>Example: Alpha 21264 microarchitecture</a:t>
            </a:r>
          </a:p>
          <a:p>
            <a:pPr lvl="1"/>
            <a:r>
              <a:rPr lang="en-US" altLang="en-US" dirty="0"/>
              <a:t>80 physical integer registers (p0-p79)</a:t>
            </a:r>
          </a:p>
          <a:p>
            <a:pPr lvl="1"/>
            <a:r>
              <a:rPr lang="en-US" altLang="en-US" dirty="0"/>
              <a:t>72 physical floating-point registers</a:t>
            </a:r>
          </a:p>
          <a:p>
            <a:endParaRPr lang="en-US" dirty="0"/>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3</a:t>
            </a:fld>
            <a:endParaRPr lang="en-US"/>
          </a:p>
        </p:txBody>
      </p:sp>
    </p:spTree>
    <p:extLst>
      <p:ext uri="{BB962C8B-B14F-4D97-AF65-F5344CB8AC3E}">
        <p14:creationId xmlns:p14="http://schemas.microsoft.com/office/powerpoint/2010/main" val="356793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a:t>
            </a:r>
          </a:p>
        </p:txBody>
      </p:sp>
      <p:sp>
        <p:nvSpPr>
          <p:cNvPr id="3" name="Content Placeholder 2"/>
          <p:cNvSpPr>
            <a:spLocks noGrp="1"/>
          </p:cNvSpPr>
          <p:nvPr>
            <p:ph idx="1"/>
          </p:nvPr>
        </p:nvSpPr>
        <p:spPr>
          <a:xfrm>
            <a:off x="838199" y="1825625"/>
            <a:ext cx="11224847" cy="4351338"/>
          </a:xfrm>
        </p:spPr>
        <p:txBody>
          <a:bodyPr/>
          <a:lstStyle/>
          <a:p>
            <a:r>
              <a:rPr lang="en-US" altLang="en-US" i="1" dirty="0"/>
              <a:t>Renaming</a:t>
            </a:r>
          </a:p>
          <a:p>
            <a:pPr lvl="1"/>
            <a:r>
              <a:rPr lang="en-US" altLang="en-US" dirty="0"/>
              <a:t>Assign a unique physical register to a logical register</a:t>
            </a:r>
          </a:p>
          <a:p>
            <a:r>
              <a:rPr lang="en-US" altLang="en-US" dirty="0"/>
              <a:t>Number of physical registers &gt; number of logical registers</a:t>
            </a:r>
          </a:p>
          <a:p>
            <a:pPr lvl="1"/>
            <a:r>
              <a:rPr lang="en-US" altLang="en-US" dirty="0"/>
              <a:t>Multiple definitions of a logical register are each assigned a unique physical register</a:t>
            </a:r>
          </a:p>
          <a:p>
            <a:endParaRPr lang="en-US" dirty="0"/>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4</a:t>
            </a:fld>
            <a:endParaRPr lang="en-US"/>
          </a:p>
        </p:txBody>
      </p:sp>
    </p:spTree>
    <p:extLst>
      <p:ext uri="{BB962C8B-B14F-4D97-AF65-F5344CB8AC3E}">
        <p14:creationId xmlns:p14="http://schemas.microsoft.com/office/powerpoint/2010/main" val="410774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(required)</a:t>
            </a:r>
          </a:p>
        </p:txBody>
      </p:sp>
      <p:sp>
        <p:nvSpPr>
          <p:cNvPr id="3" name="Content Placeholder 2"/>
          <p:cNvSpPr>
            <a:spLocks noGrp="1"/>
          </p:cNvSpPr>
          <p:nvPr>
            <p:ph idx="1"/>
          </p:nvPr>
        </p:nvSpPr>
        <p:spPr/>
        <p:txBody>
          <a:bodyPr/>
          <a:lstStyle/>
          <a:p>
            <a:r>
              <a:rPr lang="en-US" altLang="en-US" dirty="0"/>
              <a:t>Physical register file</a:t>
            </a:r>
          </a:p>
          <a:p>
            <a:r>
              <a:rPr lang="en-US" altLang="en-US" dirty="0"/>
              <a:t>Rename map table</a:t>
            </a:r>
          </a:p>
          <a:p>
            <a:r>
              <a:rPr lang="en-US" altLang="en-US" dirty="0"/>
              <a:t>Free list</a:t>
            </a:r>
          </a:p>
          <a:p>
            <a:pPr lvl="1"/>
            <a:r>
              <a:rPr lang="en-US" altLang="en-US" sz="2000" dirty="0"/>
              <a:t>List of unused registers in physical register file</a:t>
            </a:r>
          </a:p>
          <a:p>
            <a:r>
              <a:rPr lang="en-US" altLang="en-US" dirty="0"/>
              <a:t>Active list</a:t>
            </a:r>
          </a:p>
          <a:p>
            <a:pPr lvl="1"/>
            <a:r>
              <a:rPr lang="en-US" altLang="en-US" sz="2000" i="1" dirty="0"/>
              <a:t>Active</a:t>
            </a:r>
            <a:r>
              <a:rPr lang="en-US" altLang="en-US" sz="2000" dirty="0"/>
              <a:t> instruction: Instruction that has been dispatched but not yet retired</a:t>
            </a:r>
          </a:p>
          <a:p>
            <a:pPr lvl="1"/>
            <a:r>
              <a:rPr lang="en-US" altLang="en-US" sz="2000" dirty="0"/>
              <a:t>Active list: List of all active instructions in program order</a:t>
            </a:r>
          </a:p>
          <a:p>
            <a:pPr lvl="1"/>
            <a:r>
              <a:rPr lang="en-US" altLang="en-US" sz="2000" dirty="0"/>
              <a:t>Equivalent to the Reorder Buffer (ROB)</a:t>
            </a:r>
          </a:p>
          <a:p>
            <a:endParaRPr lang="en-US" dirty="0"/>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5</a:t>
            </a:fld>
            <a:endParaRPr lang="en-US"/>
          </a:p>
        </p:txBody>
      </p:sp>
    </p:spTree>
    <p:extLst>
      <p:ext uri="{BB962C8B-B14F-4D97-AF65-F5344CB8AC3E}">
        <p14:creationId xmlns:p14="http://schemas.microsoft.com/office/powerpoint/2010/main" val="202195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(optional)</a:t>
            </a:r>
          </a:p>
        </p:txBody>
      </p:sp>
      <p:sp>
        <p:nvSpPr>
          <p:cNvPr id="3" name="Content Placeholder 2"/>
          <p:cNvSpPr>
            <a:spLocks noGrp="1"/>
          </p:cNvSpPr>
          <p:nvPr>
            <p:ph idx="1"/>
          </p:nvPr>
        </p:nvSpPr>
        <p:spPr/>
        <p:txBody>
          <a:bodyPr/>
          <a:lstStyle/>
          <a:p>
            <a:r>
              <a:rPr lang="en-US" altLang="en-US" dirty="0"/>
              <a:t>Architectural map table</a:t>
            </a:r>
          </a:p>
          <a:p>
            <a:pPr lvl="1"/>
            <a:r>
              <a:rPr lang="en-US" altLang="en-US" dirty="0"/>
              <a:t>Recovery from exceptions and </a:t>
            </a:r>
            <a:r>
              <a:rPr lang="en-US" altLang="en-US" dirty="0" err="1"/>
              <a:t>mispredictions</a:t>
            </a:r>
            <a:r>
              <a:rPr lang="en-US" altLang="en-US" dirty="0"/>
              <a:t> (branch, load, </a:t>
            </a:r>
            <a:r>
              <a:rPr lang="en-US" altLang="en-US" i="1" dirty="0"/>
              <a:t>etc</a:t>
            </a:r>
            <a:r>
              <a:rPr lang="en-US" altLang="en-US" dirty="0"/>
              <a:t>.)</a:t>
            </a:r>
          </a:p>
          <a:p>
            <a:pPr lvl="1"/>
            <a:r>
              <a:rPr lang="en-US" altLang="en-US" dirty="0"/>
              <a:t>Restore rename map table to committed state</a:t>
            </a:r>
          </a:p>
          <a:p>
            <a:r>
              <a:rPr lang="en-US" altLang="en-US" dirty="0"/>
              <a:t>Shadow map tables</a:t>
            </a:r>
          </a:p>
          <a:p>
            <a:pPr lvl="1"/>
            <a:r>
              <a:rPr lang="en-US" altLang="en-US" dirty="0"/>
              <a:t>Recovery from branch </a:t>
            </a:r>
            <a:r>
              <a:rPr lang="en-US" altLang="en-US" dirty="0" err="1"/>
              <a:t>mispredictions</a:t>
            </a:r>
            <a:endParaRPr lang="en-US" altLang="en-US" dirty="0"/>
          </a:p>
          <a:p>
            <a:pPr lvl="1"/>
            <a:r>
              <a:rPr lang="en-US" altLang="en-US" dirty="0"/>
              <a:t>Restore rename map table to what it was just after the branch</a:t>
            </a:r>
          </a:p>
          <a:p>
            <a:endParaRPr lang="en-US" dirty="0"/>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6</a:t>
            </a:fld>
            <a:endParaRPr lang="en-US"/>
          </a:p>
        </p:txBody>
      </p:sp>
    </p:spTree>
    <p:extLst>
      <p:ext uri="{BB962C8B-B14F-4D97-AF65-F5344CB8AC3E}">
        <p14:creationId xmlns:p14="http://schemas.microsoft.com/office/powerpoint/2010/main" val="245723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notes</a:t>
            </a:r>
          </a:p>
        </p:txBody>
      </p:sp>
      <p:sp>
        <p:nvSpPr>
          <p:cNvPr id="3" name="Content Placeholder 2"/>
          <p:cNvSpPr>
            <a:spLocks noGrp="1"/>
          </p:cNvSpPr>
          <p:nvPr>
            <p:ph idx="1"/>
          </p:nvPr>
        </p:nvSpPr>
        <p:spPr/>
        <p:txBody>
          <a:bodyPr/>
          <a:lstStyle/>
          <a:p>
            <a:r>
              <a:rPr lang="en-US" altLang="en-US" dirty="0"/>
              <a:t>Alternate names for map tables</a:t>
            </a:r>
          </a:p>
          <a:p>
            <a:pPr lvl="1"/>
            <a:r>
              <a:rPr lang="en-US" altLang="en-US" sz="2000" dirty="0"/>
              <a:t>Rename map table: frontend map table</a:t>
            </a:r>
          </a:p>
          <a:p>
            <a:pPr lvl="1"/>
            <a:r>
              <a:rPr lang="en-US" altLang="en-US" sz="2000" dirty="0"/>
              <a:t>Architectural map table: backend map table</a:t>
            </a:r>
          </a:p>
          <a:p>
            <a:r>
              <a:rPr lang="en-US" altLang="en-US" dirty="0"/>
              <a:t>Optional structures</a:t>
            </a:r>
          </a:p>
          <a:p>
            <a:pPr lvl="1"/>
            <a:r>
              <a:rPr lang="en-US" altLang="en-US" sz="2000" i="1" dirty="0"/>
              <a:t>Architectural map table</a:t>
            </a:r>
            <a:r>
              <a:rPr lang="en-US" altLang="en-US" sz="2000" dirty="0"/>
              <a:t> is optional</a:t>
            </a:r>
          </a:p>
          <a:p>
            <a:pPr lvl="1"/>
            <a:r>
              <a:rPr lang="en-US" altLang="en-US" sz="2000" i="1" dirty="0"/>
              <a:t>Shadow map tables</a:t>
            </a:r>
            <a:r>
              <a:rPr lang="en-US" altLang="en-US" sz="2000" dirty="0"/>
              <a:t> are optional</a:t>
            </a:r>
          </a:p>
          <a:p>
            <a:pPr lvl="1"/>
            <a:r>
              <a:rPr lang="en-US" altLang="en-US" sz="2000" dirty="0"/>
              <a:t>Whether or not these exist depends on recovery strategies.  Active list alone can be used for recovery.  Recovery strategies affect contents of active list and existence of the architectural and shadow map tables.  More on this later…</a:t>
            </a:r>
          </a:p>
          <a:p>
            <a:endParaRPr lang="en-US" dirty="0"/>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7</a:t>
            </a:fld>
            <a:endParaRPr lang="en-US"/>
          </a:p>
        </p:txBody>
      </p:sp>
    </p:spTree>
    <p:extLst>
      <p:ext uri="{BB962C8B-B14F-4D97-AF65-F5344CB8AC3E}">
        <p14:creationId xmlns:p14="http://schemas.microsoft.com/office/powerpoint/2010/main" val="20944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a:t>
            </a:r>
          </a:p>
        </p:txBody>
      </p:sp>
      <p:sp>
        <p:nvSpPr>
          <p:cNvPr id="3" name="Content Placeholder 2"/>
          <p:cNvSpPr>
            <a:spLocks noGrp="1"/>
          </p:cNvSpPr>
          <p:nvPr>
            <p:ph idx="1"/>
          </p:nvPr>
        </p:nvSpPr>
        <p:spPr/>
        <p:txBody>
          <a:bodyPr/>
          <a:lstStyle/>
          <a:p>
            <a:r>
              <a:rPr lang="en-US" altLang="en-US" dirty="0"/>
              <a:t>Rename logical source registers</a:t>
            </a:r>
          </a:p>
          <a:p>
            <a:pPr lvl="1"/>
            <a:r>
              <a:rPr lang="en-US" altLang="en-US" sz="2000" dirty="0"/>
              <a:t>Obtain mappings from rename map table</a:t>
            </a:r>
          </a:p>
          <a:p>
            <a:r>
              <a:rPr lang="en-US" altLang="en-US" dirty="0"/>
              <a:t>Rename logical destination register</a:t>
            </a:r>
          </a:p>
          <a:p>
            <a:pPr lvl="1"/>
            <a:r>
              <a:rPr lang="en-US" altLang="en-US" sz="2000" dirty="0"/>
              <a:t>Pop a free physical register from the free list</a:t>
            </a:r>
          </a:p>
          <a:p>
            <a:pPr lvl="1"/>
            <a:r>
              <a:rPr lang="en-US" altLang="en-US" sz="2000" dirty="0"/>
              <a:t>Assign the physical register to the logical destination register</a:t>
            </a:r>
          </a:p>
          <a:p>
            <a:pPr lvl="1"/>
            <a:r>
              <a:rPr lang="en-US" altLang="en-US" sz="2000" dirty="0"/>
              <a:t>Update rename map table to reflect the new mapping</a:t>
            </a:r>
          </a:p>
          <a:p>
            <a:endParaRPr lang="en-US" dirty="0"/>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8</a:t>
            </a:fld>
            <a:endParaRPr lang="en-US"/>
          </a:p>
        </p:txBody>
      </p:sp>
    </p:spTree>
    <p:extLst>
      <p:ext uri="{BB962C8B-B14F-4D97-AF65-F5344CB8AC3E}">
        <p14:creationId xmlns:p14="http://schemas.microsoft.com/office/powerpoint/2010/main" val="143584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example</a:t>
            </a:r>
          </a:p>
        </p:txBody>
      </p:sp>
      <p:sp>
        <p:nvSpPr>
          <p:cNvPr id="4" name="Date Placeholder 3"/>
          <p:cNvSpPr>
            <a:spLocks noGrp="1"/>
          </p:cNvSpPr>
          <p:nvPr>
            <p:ph type="dt" sz="half" idx="10"/>
          </p:nvPr>
        </p:nvSpPr>
        <p:spPr/>
        <p:txBody>
          <a:bodyPr/>
          <a:lstStyle/>
          <a:p>
            <a:r>
              <a:rPr lang="en-US"/>
              <a:t>ECE 721</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9</a:t>
            </a:fld>
            <a:endParaRPr lang="en-US"/>
          </a:p>
        </p:txBody>
      </p:sp>
      <p:grpSp>
        <p:nvGrpSpPr>
          <p:cNvPr id="12" name="Group 3"/>
          <p:cNvGrpSpPr>
            <a:grpSpLocks/>
          </p:cNvGrpSpPr>
          <p:nvPr/>
        </p:nvGrpSpPr>
        <p:grpSpPr bwMode="auto">
          <a:xfrm>
            <a:off x="1143000" y="2209800"/>
            <a:ext cx="2035175" cy="1371600"/>
            <a:chOff x="590" y="1344"/>
            <a:chExt cx="1282" cy="864"/>
          </a:xfrm>
        </p:grpSpPr>
        <p:sp>
          <p:nvSpPr>
            <p:cNvPr id="13" name="Text Box 4"/>
            <p:cNvSpPr txBox="1">
              <a:spLocks noChangeArrowheads="1"/>
            </p:cNvSpPr>
            <p:nvPr/>
          </p:nvSpPr>
          <p:spPr bwMode="auto">
            <a:xfrm>
              <a:off x="601" y="1344"/>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r1, 16(r2)</a:t>
              </a:r>
            </a:p>
          </p:txBody>
        </p:sp>
        <p:sp>
          <p:nvSpPr>
            <p:cNvPr id="14" name="Text Box 5"/>
            <p:cNvSpPr txBox="1">
              <a:spLocks noChangeArrowheads="1"/>
            </p:cNvSpPr>
            <p:nvPr/>
          </p:nvSpPr>
          <p:spPr bwMode="auto">
            <a:xfrm>
              <a:off x="590" y="1776"/>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r1, 20(r2)</a:t>
              </a:r>
            </a:p>
          </p:txBody>
        </p:sp>
        <p:sp>
          <p:nvSpPr>
            <p:cNvPr id="15" name="Text Box 6"/>
            <p:cNvSpPr txBox="1">
              <a:spLocks noChangeArrowheads="1"/>
            </p:cNvSpPr>
            <p:nvPr/>
          </p:nvSpPr>
          <p:spPr bwMode="auto">
            <a:xfrm>
              <a:off x="601" y="1996"/>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sub  r4, r1, #1</a:t>
              </a:r>
            </a:p>
          </p:txBody>
        </p:sp>
        <p:sp>
          <p:nvSpPr>
            <p:cNvPr id="16" name="Text Box 7"/>
            <p:cNvSpPr txBox="1">
              <a:spLocks noChangeArrowheads="1"/>
            </p:cNvSpPr>
            <p:nvPr/>
          </p:nvSpPr>
          <p:spPr bwMode="auto">
            <a:xfrm>
              <a:off x="601" y="1564"/>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add  r3, r1, #1</a:t>
              </a:r>
            </a:p>
          </p:txBody>
        </p:sp>
      </p:grpSp>
    </p:spTree>
    <p:extLst>
      <p:ext uri="{BB962C8B-B14F-4D97-AF65-F5344CB8AC3E}">
        <p14:creationId xmlns:p14="http://schemas.microsoft.com/office/powerpoint/2010/main" val="2015691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883</Words>
  <Application>Microsoft Office PowerPoint</Application>
  <PresentationFormat>Widescreen</PresentationFormat>
  <Paragraphs>322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Calibri Light</vt:lpstr>
      <vt:lpstr>Courier New</vt:lpstr>
      <vt:lpstr>Times New Roman</vt:lpstr>
      <vt:lpstr>Office Theme</vt:lpstr>
      <vt:lpstr>Physical Register File Management: Renaming</vt:lpstr>
      <vt:lpstr>Logical registers</vt:lpstr>
      <vt:lpstr>Physical registers</vt:lpstr>
      <vt:lpstr>Renaming</vt:lpstr>
      <vt:lpstr>Structures (required)</vt:lpstr>
      <vt:lpstr>Structures (optional)</vt:lpstr>
      <vt:lpstr>Side notes</vt:lpstr>
      <vt:lpstr>Renaming</vt:lpstr>
      <vt:lpstr>Renaming example</vt:lpstr>
      <vt:lpstr>Renaming example (cont.)</vt:lpstr>
      <vt:lpstr>Renaming example (cont.)</vt:lpstr>
      <vt:lpstr>Renaming example (cont.)</vt:lpstr>
      <vt:lpstr>Renaming example (cont.)</vt:lpstr>
      <vt:lpstr>Renaming example (cont.)</vt:lpstr>
    </vt:vector>
  </TitlesOfParts>
  <Company>North Carolina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721 Overview</dc:title>
  <dc:creator>Eric Rotenberg</dc:creator>
  <cp:lastModifiedBy>Eric Rotenberg</cp:lastModifiedBy>
  <cp:revision>27</cp:revision>
  <dcterms:created xsi:type="dcterms:W3CDTF">2020-01-07T12:19:20Z</dcterms:created>
  <dcterms:modified xsi:type="dcterms:W3CDTF">2023-01-18T01:32:20Z</dcterms:modified>
</cp:coreProperties>
</file>