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367" r:id="rId2"/>
    <p:sldId id="379" r:id="rId3"/>
    <p:sldId id="381" r:id="rId4"/>
    <p:sldId id="407" r:id="rId5"/>
    <p:sldId id="409" r:id="rId6"/>
    <p:sldId id="410" r:id="rId7"/>
    <p:sldId id="411" r:id="rId8"/>
    <p:sldId id="412" r:id="rId9"/>
    <p:sldId id="413" r:id="rId10"/>
    <p:sldId id="320" r:id="rId11"/>
    <p:sldId id="402" r:id="rId12"/>
    <p:sldId id="321" r:id="rId13"/>
    <p:sldId id="387" r:id="rId14"/>
    <p:sldId id="388" r:id="rId15"/>
    <p:sldId id="404" r:id="rId16"/>
    <p:sldId id="421" r:id="rId17"/>
    <p:sldId id="422" r:id="rId18"/>
    <p:sldId id="391" r:id="rId19"/>
    <p:sldId id="417" r:id="rId20"/>
    <p:sldId id="424" r:id="rId21"/>
    <p:sldId id="425" r:id="rId22"/>
    <p:sldId id="426" r:id="rId23"/>
    <p:sldId id="427" r:id="rId24"/>
    <p:sldId id="428" r:id="rId25"/>
    <p:sldId id="382" r:id="rId26"/>
    <p:sldId id="380" r:id="rId27"/>
    <p:sldId id="405" r:id="rId28"/>
    <p:sldId id="414" r:id="rId29"/>
    <p:sldId id="389" r:id="rId30"/>
    <p:sldId id="390" r:id="rId31"/>
    <p:sldId id="392" r:id="rId32"/>
    <p:sldId id="406" r:id="rId33"/>
    <p:sldId id="403" r:id="rId34"/>
    <p:sldId id="398" r:id="rId35"/>
    <p:sldId id="400" r:id="rId36"/>
    <p:sldId id="401" r:id="rId37"/>
    <p:sldId id="399" r:id="rId38"/>
    <p:sldId id="304" r:id="rId39"/>
    <p:sldId id="420" r:id="rId40"/>
    <p:sldId id="369" r:id="rId41"/>
    <p:sldId id="371" r:id="rId42"/>
    <p:sldId id="429" r:id="rId43"/>
    <p:sldId id="430" r:id="rId44"/>
    <p:sldId id="378" r:id="rId45"/>
  </p:sldIdLst>
  <p:sldSz cx="9144000" cy="6858000" type="screen4x3"/>
  <p:notesSz cx="6858000" cy="9144000"/>
  <p:defaultTextStyle>
    <a:defPPr>
      <a:defRPr lang="en-US"/>
    </a:defPPr>
    <a:lvl1pPr algn="ct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1400" kern="1200">
        <a:solidFill>
          <a:schemeClr val="tx1"/>
        </a:solidFill>
        <a:latin typeface="Times New Roman" pitchFamily="18" charset="0"/>
        <a:ea typeface="+mn-ea"/>
        <a:cs typeface="+mn-cs"/>
      </a:defRPr>
    </a:lvl2pPr>
    <a:lvl3pPr marL="914400" algn="ctr" rtl="0" fontAlgn="base">
      <a:spcBef>
        <a:spcPct val="0"/>
      </a:spcBef>
      <a:spcAft>
        <a:spcPct val="0"/>
      </a:spcAft>
      <a:defRPr sz="1400" kern="1200">
        <a:solidFill>
          <a:schemeClr val="tx1"/>
        </a:solidFill>
        <a:latin typeface="Times New Roman" pitchFamily="18" charset="0"/>
        <a:ea typeface="+mn-ea"/>
        <a:cs typeface="+mn-cs"/>
      </a:defRPr>
    </a:lvl3pPr>
    <a:lvl4pPr marL="1371600" algn="ctr" rtl="0" fontAlgn="base">
      <a:spcBef>
        <a:spcPct val="0"/>
      </a:spcBef>
      <a:spcAft>
        <a:spcPct val="0"/>
      </a:spcAft>
      <a:defRPr sz="1400" kern="1200">
        <a:solidFill>
          <a:schemeClr val="tx1"/>
        </a:solidFill>
        <a:latin typeface="Times New Roman" pitchFamily="18" charset="0"/>
        <a:ea typeface="+mn-ea"/>
        <a:cs typeface="+mn-cs"/>
      </a:defRPr>
    </a:lvl4pPr>
    <a:lvl5pPr marL="1828800" algn="ctr"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307">
          <p15:clr>
            <a:srgbClr val="A4A3A4"/>
          </p15:clr>
        </p15:guide>
        <p15:guide id="2" pos="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FF00"/>
    <a:srgbClr val="00B050"/>
    <a:srgbClr val="FF3300"/>
    <a:srgbClr val="969696"/>
    <a:srgbClr val="0066FF"/>
    <a:srgbClr val="33CCFF"/>
    <a:srgbClr val="66C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1" autoAdjust="0"/>
    <p:restoredTop sz="94675" autoAdjust="0"/>
  </p:normalViewPr>
  <p:slideViewPr>
    <p:cSldViewPr snapToObjects="1" showGuides="1">
      <p:cViewPr varScale="1">
        <p:scale>
          <a:sx n="68" d="100"/>
          <a:sy n="68" d="100"/>
        </p:scale>
        <p:origin x="1440" y="18"/>
      </p:cViewPr>
      <p:guideLst>
        <p:guide orient="horz" pos="3307"/>
        <p:guide pos="824"/>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66" d="100"/>
        <a:sy n="66" d="100"/>
      </p:scale>
      <p:origin x="0" y="0"/>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730" tIns="44865" rIns="89730" bIns="44865" numCol="1" anchor="t" anchorCtr="0" compatLnSpc="1">
            <a:prstTxWarp prst="textNoShape">
              <a:avLst/>
            </a:prstTxWarp>
          </a:bodyPr>
          <a:lstStyle>
            <a:lvl1pPr algn="l" defTabSz="896938">
              <a:defRPr sz="1200" smtClean="0"/>
            </a:lvl1pPr>
          </a:lstStyle>
          <a:p>
            <a:pPr>
              <a:defRPr/>
            </a:pPr>
            <a:endParaRPr lang="en-US"/>
          </a:p>
        </p:txBody>
      </p:sp>
      <p:sp>
        <p:nvSpPr>
          <p:cNvPr id="2713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730" tIns="44865" rIns="89730" bIns="44865" numCol="1" anchor="t" anchorCtr="0" compatLnSpc="1">
            <a:prstTxWarp prst="textNoShape">
              <a:avLst/>
            </a:prstTxWarp>
          </a:bodyPr>
          <a:lstStyle>
            <a:lvl1pPr algn="r" defTabSz="896938">
              <a:defRPr sz="1200" smtClean="0"/>
            </a:lvl1pPr>
          </a:lstStyle>
          <a:p>
            <a:pPr>
              <a:defRPr/>
            </a:pPr>
            <a:endParaRPr lang="en-US"/>
          </a:p>
        </p:txBody>
      </p:sp>
      <p:sp>
        <p:nvSpPr>
          <p:cNvPr id="2713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730" tIns="44865" rIns="89730" bIns="44865" numCol="1" anchor="b" anchorCtr="0" compatLnSpc="1">
            <a:prstTxWarp prst="textNoShape">
              <a:avLst/>
            </a:prstTxWarp>
          </a:bodyPr>
          <a:lstStyle>
            <a:lvl1pPr algn="l" defTabSz="896938">
              <a:defRPr sz="1200" smtClean="0"/>
            </a:lvl1pPr>
          </a:lstStyle>
          <a:p>
            <a:pPr>
              <a:defRPr/>
            </a:pPr>
            <a:endParaRPr lang="en-US"/>
          </a:p>
        </p:txBody>
      </p:sp>
      <p:sp>
        <p:nvSpPr>
          <p:cNvPr id="2713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730" tIns="44865" rIns="89730" bIns="44865" numCol="1" anchor="b" anchorCtr="0" compatLnSpc="1">
            <a:prstTxWarp prst="textNoShape">
              <a:avLst/>
            </a:prstTxWarp>
          </a:bodyPr>
          <a:lstStyle>
            <a:lvl1pPr algn="r" defTabSz="896938">
              <a:defRPr sz="1200" smtClean="0"/>
            </a:lvl1pPr>
          </a:lstStyle>
          <a:p>
            <a:pPr>
              <a:defRPr/>
            </a:pPr>
            <a:fld id="{C8EC7B6A-4311-4042-A2C0-95758E224D99}" type="slidenum">
              <a:rPr lang="en-US"/>
              <a:pPr>
                <a:defRPr/>
              </a:pPr>
              <a:t>‹#›</a:t>
            </a:fld>
            <a:endParaRPr lang="en-US"/>
          </a:p>
        </p:txBody>
      </p:sp>
    </p:spTree>
    <p:extLst>
      <p:ext uri="{BB962C8B-B14F-4D97-AF65-F5344CB8AC3E}">
        <p14:creationId xmlns:p14="http://schemas.microsoft.com/office/powerpoint/2010/main" val="3095919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l">
              <a:defRPr sz="1200" smtClean="0"/>
            </a:lvl1pPr>
          </a:lstStyle>
          <a:p>
            <a:pPr>
              <a:defRPr/>
            </a:pPr>
            <a:endParaRPr lang="en-US"/>
          </a:p>
        </p:txBody>
      </p:sp>
      <p:sp>
        <p:nvSpPr>
          <p:cNvPr id="8195"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a:defRPr sz="1200" smtClean="0"/>
            </a:lvl1pPr>
          </a:lstStyle>
          <a:p>
            <a:pPr>
              <a:defRPr/>
            </a:pPr>
            <a:endParaRPr lang="en-US"/>
          </a:p>
        </p:txBody>
      </p:sp>
      <p:sp>
        <p:nvSpPr>
          <p:cNvPr id="3072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b" anchorCtr="0" compatLnSpc="1">
            <a:prstTxWarp prst="textNoShape">
              <a:avLst/>
            </a:prstTxWarp>
          </a:bodyPr>
          <a:lstStyle>
            <a:lvl1pPr algn="l">
              <a:defRPr sz="1200" smtClean="0"/>
            </a:lvl1pPr>
          </a:lstStyle>
          <a:p>
            <a:pPr>
              <a:defRPr/>
            </a:pPr>
            <a:endParaRPr lang="en-US"/>
          </a:p>
        </p:txBody>
      </p:sp>
      <p:sp>
        <p:nvSpPr>
          <p:cNvPr id="8199"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b" anchorCtr="0" compatLnSpc="1">
            <a:prstTxWarp prst="textNoShape">
              <a:avLst/>
            </a:prstTxWarp>
          </a:bodyPr>
          <a:lstStyle>
            <a:lvl1pPr algn="r">
              <a:defRPr sz="1200" smtClean="0"/>
            </a:lvl1pPr>
          </a:lstStyle>
          <a:p>
            <a:pPr>
              <a:defRPr/>
            </a:pPr>
            <a:fld id="{D8211313-DB54-456E-9772-4DC94AC1E694}" type="slidenum">
              <a:rPr lang="en-US"/>
              <a:pPr>
                <a:defRPr/>
              </a:pPr>
              <a:t>‹#›</a:t>
            </a:fld>
            <a:endParaRPr lang="en-US"/>
          </a:p>
        </p:txBody>
      </p:sp>
    </p:spTree>
    <p:extLst>
      <p:ext uri="{BB962C8B-B14F-4D97-AF65-F5344CB8AC3E}">
        <p14:creationId xmlns:p14="http://schemas.microsoft.com/office/powerpoint/2010/main" val="4018481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8460" name="Rectangle 28"/>
          <p:cNvSpPr>
            <a:spLocks noGrp="1" noChangeArrowheads="1"/>
          </p:cNvSpPr>
          <p:nvPr>
            <p:ph type="ctrTitle" sz="quarter"/>
          </p:nvPr>
        </p:nvSpPr>
        <p:spPr>
          <a:xfrm>
            <a:off x="1154113" y="1211263"/>
            <a:ext cx="7772400" cy="1431925"/>
          </a:xfrm>
        </p:spPr>
        <p:txBody>
          <a:bodyPr/>
          <a:lstStyle>
            <a:lvl1pPr>
              <a:defRPr/>
            </a:lvl1pPr>
          </a:lstStyle>
          <a:p>
            <a:pPr lvl="0"/>
            <a:r>
              <a:rPr lang="en-US" noProof="0"/>
              <a:t>Click to edit Master title style</a:t>
            </a:r>
          </a:p>
        </p:txBody>
      </p:sp>
      <p:sp>
        <p:nvSpPr>
          <p:cNvPr id="18461" name="Rectangle 29"/>
          <p:cNvSpPr>
            <a:spLocks noGrp="1" noChangeArrowheads="1"/>
          </p:cNvSpPr>
          <p:nvPr>
            <p:ph type="subTitle" sz="quarter" idx="1"/>
          </p:nvPr>
        </p:nvSpPr>
        <p:spPr>
          <a:xfrm>
            <a:off x="1171575" y="3124200"/>
            <a:ext cx="6400800" cy="1752600"/>
          </a:xfrm>
        </p:spPr>
        <p:txBody>
          <a:bodyPr/>
          <a:lstStyle>
            <a:lvl1pPr marL="0" indent="0">
              <a:buFontTx/>
              <a:buNone/>
              <a:defRPr/>
            </a:lvl1pPr>
          </a:lstStyle>
          <a:p>
            <a:pPr lvl="0"/>
            <a:r>
              <a:rPr lang="en-US" noProof="0"/>
              <a:t>Click to edit Master subtitle style</a:t>
            </a:r>
          </a:p>
        </p:txBody>
      </p:sp>
      <p:sp>
        <p:nvSpPr>
          <p:cNvPr id="7" name="Rectangle 30"/>
          <p:cNvSpPr>
            <a:spLocks noGrp="1" noChangeArrowheads="1"/>
          </p:cNvSpPr>
          <p:nvPr>
            <p:ph type="dt" sz="quarter" idx="10"/>
          </p:nvPr>
        </p:nvSpPr>
        <p:spPr>
          <a:xfrm>
            <a:off x="1119188" y="6318250"/>
            <a:ext cx="1905000" cy="457200"/>
          </a:xfrm>
        </p:spPr>
        <p:txBody>
          <a:bodyPr/>
          <a:lstStyle>
            <a:lvl1pPr>
              <a:defRPr smtClean="0"/>
            </a:lvl1pPr>
          </a:lstStyle>
          <a:p>
            <a:pPr>
              <a:defRPr/>
            </a:pPr>
            <a:r>
              <a:rPr lang="en-US"/>
              <a:t>ECE 721</a:t>
            </a:r>
          </a:p>
        </p:txBody>
      </p:sp>
      <p:sp>
        <p:nvSpPr>
          <p:cNvPr id="8" name="Rectangle 31"/>
          <p:cNvSpPr>
            <a:spLocks noGrp="1" noChangeArrowheads="1"/>
          </p:cNvSpPr>
          <p:nvPr>
            <p:ph type="ftr" sz="quarter" idx="11"/>
          </p:nvPr>
        </p:nvSpPr>
        <p:spPr>
          <a:xfrm>
            <a:off x="3557588" y="6318250"/>
            <a:ext cx="2895600" cy="457200"/>
          </a:xfrm>
        </p:spPr>
        <p:txBody>
          <a:bodyPr/>
          <a:lstStyle>
            <a:lvl1pPr>
              <a:defRPr smtClean="0"/>
            </a:lvl1pPr>
          </a:lstStyle>
          <a:p>
            <a:pPr>
              <a:defRPr/>
            </a:pPr>
            <a:r>
              <a:rPr lang="en-US"/>
              <a:t>Prof. Eric Rotenberg</a:t>
            </a:r>
          </a:p>
        </p:txBody>
      </p:sp>
      <p:sp>
        <p:nvSpPr>
          <p:cNvPr id="9" name="Rectangle 32"/>
          <p:cNvSpPr>
            <a:spLocks noGrp="1" noChangeArrowheads="1"/>
          </p:cNvSpPr>
          <p:nvPr>
            <p:ph type="sldNum" sz="quarter" idx="12"/>
          </p:nvPr>
        </p:nvSpPr>
        <p:spPr>
          <a:xfrm>
            <a:off x="6986588" y="6318250"/>
            <a:ext cx="1905000" cy="457200"/>
          </a:xfrm>
        </p:spPr>
        <p:txBody>
          <a:bodyPr/>
          <a:lstStyle>
            <a:lvl1pPr>
              <a:defRPr smtClean="0"/>
            </a:lvl1pPr>
          </a:lstStyle>
          <a:p>
            <a:pPr>
              <a:defRPr/>
            </a:pPr>
            <a:fld id="{8D5EDDAD-F7F2-4E79-8586-BC0DA93423CC}" type="slidenum">
              <a:rPr lang="en-US"/>
              <a:pPr>
                <a:defRPr/>
              </a:pPr>
              <a:t>‹#›</a:t>
            </a:fld>
            <a:endParaRPr lang="en-US"/>
          </a:p>
        </p:txBody>
      </p:sp>
    </p:spTree>
    <p:extLst>
      <p:ext uri="{BB962C8B-B14F-4D97-AF65-F5344CB8AC3E}">
        <p14:creationId xmlns:p14="http://schemas.microsoft.com/office/powerpoint/2010/main" val="199078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5"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6" name="Rectangle 29"/>
          <p:cNvSpPr>
            <a:spLocks noGrp="1" noChangeArrowheads="1"/>
          </p:cNvSpPr>
          <p:nvPr>
            <p:ph type="sldNum" sz="quarter" idx="12"/>
          </p:nvPr>
        </p:nvSpPr>
        <p:spPr>
          <a:ln/>
        </p:spPr>
        <p:txBody>
          <a:bodyPr/>
          <a:lstStyle>
            <a:lvl1pPr>
              <a:defRPr/>
            </a:lvl1pPr>
          </a:lstStyle>
          <a:p>
            <a:pPr>
              <a:defRPr/>
            </a:pPr>
            <a:fld id="{D4F50282-8F49-44AD-B616-941D49D77106}" type="slidenum">
              <a:rPr lang="en-US"/>
              <a:pPr>
                <a:defRPr/>
              </a:pPr>
              <a:t>‹#›</a:t>
            </a:fld>
            <a:endParaRPr lang="en-US"/>
          </a:p>
        </p:txBody>
      </p:sp>
    </p:spTree>
    <p:extLst>
      <p:ext uri="{BB962C8B-B14F-4D97-AF65-F5344CB8AC3E}">
        <p14:creationId xmlns:p14="http://schemas.microsoft.com/office/powerpoint/2010/main" val="103991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144463"/>
            <a:ext cx="1962150" cy="5951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144463"/>
            <a:ext cx="5734050" cy="5951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5"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6" name="Rectangle 29"/>
          <p:cNvSpPr>
            <a:spLocks noGrp="1" noChangeArrowheads="1"/>
          </p:cNvSpPr>
          <p:nvPr>
            <p:ph type="sldNum" sz="quarter" idx="12"/>
          </p:nvPr>
        </p:nvSpPr>
        <p:spPr>
          <a:ln/>
        </p:spPr>
        <p:txBody>
          <a:bodyPr/>
          <a:lstStyle>
            <a:lvl1pPr>
              <a:defRPr/>
            </a:lvl1pPr>
          </a:lstStyle>
          <a:p>
            <a:pPr>
              <a:defRPr/>
            </a:pPr>
            <a:fld id="{3EC965F7-F0D8-43B8-827B-DD627DB2BDB4}" type="slidenum">
              <a:rPr lang="en-US"/>
              <a:pPr>
                <a:defRPr/>
              </a:pPr>
              <a:t>‹#›</a:t>
            </a:fld>
            <a:endParaRPr lang="en-US"/>
          </a:p>
        </p:txBody>
      </p:sp>
    </p:spTree>
    <p:extLst>
      <p:ext uri="{BB962C8B-B14F-4D97-AF65-F5344CB8AC3E}">
        <p14:creationId xmlns:p14="http://schemas.microsoft.com/office/powerpoint/2010/main" val="332793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65515"/>
            <a:ext cx="9144000" cy="769441"/>
          </a:xfrm>
        </p:spPr>
        <p:txBody>
          <a:bodyPr/>
          <a:lstStyle>
            <a:lvl1pPr algn="ctr">
              <a:defRPr>
                <a:effectLst/>
              </a:defRPr>
            </a:lvl1pPr>
          </a:lstStyle>
          <a:p>
            <a:r>
              <a:rPr lang="en-US" dirty="0"/>
              <a:t>Click to edit Master title style</a:t>
            </a:r>
          </a:p>
        </p:txBody>
      </p:sp>
      <p:sp>
        <p:nvSpPr>
          <p:cNvPr id="3" name="Content Placeholder 2"/>
          <p:cNvSpPr>
            <a:spLocks noGrp="1"/>
          </p:cNvSpPr>
          <p:nvPr>
            <p:ph idx="1"/>
          </p:nvPr>
        </p:nvSpPr>
        <p:spPr>
          <a:xfrm>
            <a:off x="0" y="1152150"/>
            <a:ext cx="9144000" cy="5312650"/>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7"/>
          <p:cNvSpPr>
            <a:spLocks noGrp="1" noChangeArrowheads="1"/>
          </p:cNvSpPr>
          <p:nvPr>
            <p:ph type="dt" sz="half" idx="10"/>
          </p:nvPr>
        </p:nvSpPr>
        <p:spPr>
          <a:xfrm>
            <a:off x="1154113" y="6538865"/>
            <a:ext cx="1905000" cy="457200"/>
          </a:xfrm>
          <a:ln/>
        </p:spPr>
        <p:txBody>
          <a:bodyPr/>
          <a:lstStyle>
            <a:lvl1pPr>
              <a:defRPr/>
            </a:lvl1pPr>
          </a:lstStyle>
          <a:p>
            <a:pPr>
              <a:defRPr/>
            </a:pPr>
            <a:r>
              <a:rPr lang="en-US"/>
              <a:t>ECE 721</a:t>
            </a:r>
          </a:p>
        </p:txBody>
      </p:sp>
      <p:sp>
        <p:nvSpPr>
          <p:cNvPr id="5" name="Rectangle 28"/>
          <p:cNvSpPr>
            <a:spLocks noGrp="1" noChangeArrowheads="1"/>
          </p:cNvSpPr>
          <p:nvPr>
            <p:ph type="ftr" sz="quarter" idx="11"/>
          </p:nvPr>
        </p:nvSpPr>
        <p:spPr>
          <a:xfrm>
            <a:off x="3592513" y="6538865"/>
            <a:ext cx="2895600" cy="457200"/>
          </a:xfrm>
          <a:ln/>
        </p:spPr>
        <p:txBody>
          <a:bodyPr/>
          <a:lstStyle>
            <a:lvl1pPr>
              <a:defRPr/>
            </a:lvl1pPr>
          </a:lstStyle>
          <a:p>
            <a:pPr>
              <a:defRPr/>
            </a:pPr>
            <a:r>
              <a:rPr lang="en-US"/>
              <a:t>Prof. Eric Rotenberg</a:t>
            </a:r>
          </a:p>
        </p:txBody>
      </p:sp>
      <p:sp>
        <p:nvSpPr>
          <p:cNvPr id="6" name="Rectangle 29"/>
          <p:cNvSpPr>
            <a:spLocks noGrp="1" noChangeArrowheads="1"/>
          </p:cNvSpPr>
          <p:nvPr>
            <p:ph type="sldNum" sz="quarter" idx="12"/>
          </p:nvPr>
        </p:nvSpPr>
        <p:spPr>
          <a:xfrm>
            <a:off x="7021513" y="6538865"/>
            <a:ext cx="1905000" cy="457200"/>
          </a:xfrm>
          <a:ln/>
        </p:spPr>
        <p:txBody>
          <a:bodyPr/>
          <a:lstStyle>
            <a:lvl1pPr>
              <a:defRPr/>
            </a:lvl1pPr>
          </a:lstStyle>
          <a:p>
            <a:pPr>
              <a:defRPr/>
            </a:pPr>
            <a:fld id="{4F55974A-8CB5-4498-84C8-F3FFEB780C19}" type="slidenum">
              <a:rPr lang="en-US"/>
              <a:pPr>
                <a:defRPr/>
              </a:pPr>
              <a:t>‹#›</a:t>
            </a:fld>
            <a:endParaRPr lang="en-US"/>
          </a:p>
        </p:txBody>
      </p:sp>
    </p:spTree>
    <p:extLst>
      <p:ext uri="{BB962C8B-B14F-4D97-AF65-F5344CB8AC3E}">
        <p14:creationId xmlns:p14="http://schemas.microsoft.com/office/powerpoint/2010/main" val="259789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5"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6" name="Rectangle 29"/>
          <p:cNvSpPr>
            <a:spLocks noGrp="1" noChangeArrowheads="1"/>
          </p:cNvSpPr>
          <p:nvPr>
            <p:ph type="sldNum" sz="quarter" idx="12"/>
          </p:nvPr>
        </p:nvSpPr>
        <p:spPr>
          <a:ln/>
        </p:spPr>
        <p:txBody>
          <a:bodyPr/>
          <a:lstStyle>
            <a:lvl1pPr>
              <a:defRPr/>
            </a:lvl1pPr>
          </a:lstStyle>
          <a:p>
            <a:pPr>
              <a:defRPr/>
            </a:pPr>
            <a:fld id="{D1B8774F-6A5B-49F7-84E6-A0C99574BAEE}" type="slidenum">
              <a:rPr lang="en-US"/>
              <a:pPr>
                <a:defRPr/>
              </a:pPr>
              <a:t>‹#›</a:t>
            </a:fld>
            <a:endParaRPr lang="en-US"/>
          </a:p>
        </p:txBody>
      </p:sp>
    </p:spTree>
    <p:extLst>
      <p:ext uri="{BB962C8B-B14F-4D97-AF65-F5344CB8AC3E}">
        <p14:creationId xmlns:p14="http://schemas.microsoft.com/office/powerpoint/2010/main" val="236703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67300" y="1981200"/>
            <a:ext cx="38481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6"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7" name="Rectangle 29"/>
          <p:cNvSpPr>
            <a:spLocks noGrp="1" noChangeArrowheads="1"/>
          </p:cNvSpPr>
          <p:nvPr>
            <p:ph type="sldNum" sz="quarter" idx="12"/>
          </p:nvPr>
        </p:nvSpPr>
        <p:spPr>
          <a:ln/>
        </p:spPr>
        <p:txBody>
          <a:bodyPr/>
          <a:lstStyle>
            <a:lvl1pPr>
              <a:defRPr/>
            </a:lvl1pPr>
          </a:lstStyle>
          <a:p>
            <a:pPr>
              <a:defRPr/>
            </a:pPr>
            <a:fld id="{DA7C7F5F-43E1-4417-93D3-02075E60EFF6}" type="slidenum">
              <a:rPr lang="en-US"/>
              <a:pPr>
                <a:defRPr/>
              </a:pPr>
              <a:t>‹#›</a:t>
            </a:fld>
            <a:endParaRPr lang="en-US"/>
          </a:p>
        </p:txBody>
      </p:sp>
    </p:spTree>
    <p:extLst>
      <p:ext uri="{BB962C8B-B14F-4D97-AF65-F5344CB8AC3E}">
        <p14:creationId xmlns:p14="http://schemas.microsoft.com/office/powerpoint/2010/main" val="74401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8"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9" name="Rectangle 29"/>
          <p:cNvSpPr>
            <a:spLocks noGrp="1" noChangeArrowheads="1"/>
          </p:cNvSpPr>
          <p:nvPr>
            <p:ph type="sldNum" sz="quarter" idx="12"/>
          </p:nvPr>
        </p:nvSpPr>
        <p:spPr>
          <a:ln/>
        </p:spPr>
        <p:txBody>
          <a:bodyPr/>
          <a:lstStyle>
            <a:lvl1pPr>
              <a:defRPr/>
            </a:lvl1pPr>
          </a:lstStyle>
          <a:p>
            <a:pPr>
              <a:defRPr/>
            </a:pPr>
            <a:fld id="{E4D7F076-0D8B-4AEE-8685-4084DB38638E}" type="slidenum">
              <a:rPr lang="en-US"/>
              <a:pPr>
                <a:defRPr/>
              </a:pPr>
              <a:t>‹#›</a:t>
            </a:fld>
            <a:endParaRPr lang="en-US"/>
          </a:p>
        </p:txBody>
      </p:sp>
    </p:spTree>
    <p:extLst>
      <p:ext uri="{BB962C8B-B14F-4D97-AF65-F5344CB8AC3E}">
        <p14:creationId xmlns:p14="http://schemas.microsoft.com/office/powerpoint/2010/main" val="195887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4"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5" name="Rectangle 29"/>
          <p:cNvSpPr>
            <a:spLocks noGrp="1" noChangeArrowheads="1"/>
          </p:cNvSpPr>
          <p:nvPr>
            <p:ph type="sldNum" sz="quarter" idx="12"/>
          </p:nvPr>
        </p:nvSpPr>
        <p:spPr>
          <a:ln/>
        </p:spPr>
        <p:txBody>
          <a:bodyPr/>
          <a:lstStyle>
            <a:lvl1pPr>
              <a:defRPr/>
            </a:lvl1pPr>
          </a:lstStyle>
          <a:p>
            <a:pPr>
              <a:defRPr/>
            </a:pPr>
            <a:fld id="{B5BC3801-4239-4487-A904-304A07A6A7A7}" type="slidenum">
              <a:rPr lang="en-US"/>
              <a:pPr>
                <a:defRPr/>
              </a:pPr>
              <a:t>‹#›</a:t>
            </a:fld>
            <a:endParaRPr lang="en-US"/>
          </a:p>
        </p:txBody>
      </p:sp>
    </p:spTree>
    <p:extLst>
      <p:ext uri="{BB962C8B-B14F-4D97-AF65-F5344CB8AC3E}">
        <p14:creationId xmlns:p14="http://schemas.microsoft.com/office/powerpoint/2010/main" val="225978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3"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4" name="Rectangle 29"/>
          <p:cNvSpPr>
            <a:spLocks noGrp="1" noChangeArrowheads="1"/>
          </p:cNvSpPr>
          <p:nvPr>
            <p:ph type="sldNum" sz="quarter" idx="12"/>
          </p:nvPr>
        </p:nvSpPr>
        <p:spPr>
          <a:ln/>
        </p:spPr>
        <p:txBody>
          <a:bodyPr/>
          <a:lstStyle>
            <a:lvl1pPr>
              <a:defRPr/>
            </a:lvl1pPr>
          </a:lstStyle>
          <a:p>
            <a:pPr>
              <a:defRPr/>
            </a:pPr>
            <a:fld id="{0550E48D-5556-489A-8096-46BE34A8C387}" type="slidenum">
              <a:rPr lang="en-US"/>
              <a:pPr>
                <a:defRPr/>
              </a:pPr>
              <a:t>‹#›</a:t>
            </a:fld>
            <a:endParaRPr lang="en-US"/>
          </a:p>
        </p:txBody>
      </p:sp>
    </p:spTree>
    <p:extLst>
      <p:ext uri="{BB962C8B-B14F-4D97-AF65-F5344CB8AC3E}">
        <p14:creationId xmlns:p14="http://schemas.microsoft.com/office/powerpoint/2010/main" val="79057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6"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7" name="Rectangle 29"/>
          <p:cNvSpPr>
            <a:spLocks noGrp="1" noChangeArrowheads="1"/>
          </p:cNvSpPr>
          <p:nvPr>
            <p:ph type="sldNum" sz="quarter" idx="12"/>
          </p:nvPr>
        </p:nvSpPr>
        <p:spPr>
          <a:ln/>
        </p:spPr>
        <p:txBody>
          <a:bodyPr/>
          <a:lstStyle>
            <a:lvl1pPr>
              <a:defRPr/>
            </a:lvl1pPr>
          </a:lstStyle>
          <a:p>
            <a:pPr>
              <a:defRPr/>
            </a:pPr>
            <a:fld id="{B4E21EF5-E028-40E0-9C3A-B5692675ED6E}" type="slidenum">
              <a:rPr lang="en-US"/>
              <a:pPr>
                <a:defRPr/>
              </a:pPr>
              <a:t>‹#›</a:t>
            </a:fld>
            <a:endParaRPr lang="en-US"/>
          </a:p>
        </p:txBody>
      </p:sp>
    </p:spTree>
    <p:extLst>
      <p:ext uri="{BB962C8B-B14F-4D97-AF65-F5344CB8AC3E}">
        <p14:creationId xmlns:p14="http://schemas.microsoft.com/office/powerpoint/2010/main" val="171151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r>
              <a:rPr lang="en-US"/>
              <a:t>ECE 721</a:t>
            </a:r>
          </a:p>
        </p:txBody>
      </p:sp>
      <p:sp>
        <p:nvSpPr>
          <p:cNvPr id="6" name="Rectangle 28"/>
          <p:cNvSpPr>
            <a:spLocks noGrp="1" noChangeArrowheads="1"/>
          </p:cNvSpPr>
          <p:nvPr>
            <p:ph type="ftr" sz="quarter" idx="11"/>
          </p:nvPr>
        </p:nvSpPr>
        <p:spPr>
          <a:ln/>
        </p:spPr>
        <p:txBody>
          <a:bodyPr/>
          <a:lstStyle>
            <a:lvl1pPr>
              <a:defRPr/>
            </a:lvl1pPr>
          </a:lstStyle>
          <a:p>
            <a:pPr>
              <a:defRPr/>
            </a:pPr>
            <a:r>
              <a:rPr lang="en-US"/>
              <a:t>Prof. Eric Rotenberg</a:t>
            </a:r>
          </a:p>
        </p:txBody>
      </p:sp>
      <p:sp>
        <p:nvSpPr>
          <p:cNvPr id="7" name="Rectangle 29"/>
          <p:cNvSpPr>
            <a:spLocks noGrp="1" noChangeArrowheads="1"/>
          </p:cNvSpPr>
          <p:nvPr>
            <p:ph type="sldNum" sz="quarter" idx="12"/>
          </p:nvPr>
        </p:nvSpPr>
        <p:spPr>
          <a:ln/>
        </p:spPr>
        <p:txBody>
          <a:bodyPr/>
          <a:lstStyle>
            <a:lvl1pPr>
              <a:defRPr/>
            </a:lvl1pPr>
          </a:lstStyle>
          <a:p>
            <a:pPr>
              <a:defRPr/>
            </a:pPr>
            <a:fld id="{E19856CA-2D4E-46D4-9269-AFDE453403C2}" type="slidenum">
              <a:rPr lang="en-US"/>
              <a:pPr>
                <a:defRPr/>
              </a:pPr>
              <a:t>‹#›</a:t>
            </a:fld>
            <a:endParaRPr lang="en-US"/>
          </a:p>
        </p:txBody>
      </p:sp>
    </p:spTree>
    <p:extLst>
      <p:ext uri="{BB962C8B-B14F-4D97-AF65-F5344CB8AC3E}">
        <p14:creationId xmlns:p14="http://schemas.microsoft.com/office/powerpoint/2010/main" val="420488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463550" y="1912938"/>
            <a:ext cx="190500" cy="4678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kumimoji="1" lang="en-US" altLang="en-US" sz="3600"/>
          </a:p>
        </p:txBody>
      </p:sp>
      <p:sp>
        <p:nvSpPr>
          <p:cNvPr id="17433" name="Rectangle 25"/>
          <p:cNvSpPr>
            <a:spLocks noGrp="1" noChangeArrowheads="1"/>
          </p:cNvSpPr>
          <p:nvPr>
            <p:ph type="title"/>
          </p:nvPr>
        </p:nvSpPr>
        <p:spPr bwMode="auto">
          <a:xfrm>
            <a:off x="0" y="806947"/>
            <a:ext cx="8915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dirty="0"/>
              <a:t>Click to edit Master title style</a:t>
            </a:r>
          </a:p>
        </p:txBody>
      </p:sp>
      <p:sp>
        <p:nvSpPr>
          <p:cNvPr id="17434" name="Rectangle 26"/>
          <p:cNvSpPr>
            <a:spLocks noGrp="1" noChangeArrowheads="1"/>
          </p:cNvSpPr>
          <p:nvPr>
            <p:ph type="body" idx="1"/>
          </p:nvPr>
        </p:nvSpPr>
        <p:spPr bwMode="auto">
          <a:xfrm>
            <a:off x="1066800" y="1981200"/>
            <a:ext cx="7848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35" name="Rectangle 27"/>
          <p:cNvSpPr>
            <a:spLocks noGrp="1" noChangeArrowheads="1"/>
          </p:cNvSpPr>
          <p:nvPr>
            <p:ph type="dt" sz="half" idx="2"/>
          </p:nvPr>
        </p:nvSpPr>
        <p:spPr bwMode="auto">
          <a:xfrm>
            <a:off x="11541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mtClean="0"/>
            </a:lvl1pPr>
          </a:lstStyle>
          <a:p>
            <a:pPr>
              <a:defRPr/>
            </a:pPr>
            <a:r>
              <a:rPr lang="en-US"/>
              <a:t>ECE 721</a:t>
            </a:r>
          </a:p>
        </p:txBody>
      </p:sp>
      <p:sp>
        <p:nvSpPr>
          <p:cNvPr id="17436" name="Rectangle 28"/>
          <p:cNvSpPr>
            <a:spLocks noGrp="1" noChangeArrowheads="1"/>
          </p:cNvSpPr>
          <p:nvPr>
            <p:ph type="ftr" sz="quarter" idx="3"/>
          </p:nvPr>
        </p:nvSpPr>
        <p:spPr bwMode="auto">
          <a:xfrm>
            <a:off x="3592513"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mtClean="0"/>
            </a:lvl1pPr>
          </a:lstStyle>
          <a:p>
            <a:pPr>
              <a:defRPr/>
            </a:pPr>
            <a:r>
              <a:rPr lang="en-US"/>
              <a:t>Prof. Eric Rotenberg</a:t>
            </a:r>
          </a:p>
        </p:txBody>
      </p:sp>
      <p:sp>
        <p:nvSpPr>
          <p:cNvPr id="17437" name="Rectangle 29"/>
          <p:cNvSpPr>
            <a:spLocks noGrp="1" noChangeArrowheads="1"/>
          </p:cNvSpPr>
          <p:nvPr>
            <p:ph type="sldNum" sz="quarter" idx="4"/>
          </p:nvPr>
        </p:nvSpPr>
        <p:spPr bwMode="auto">
          <a:xfrm>
            <a:off x="7021513"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mtClean="0"/>
            </a:lvl1pPr>
          </a:lstStyle>
          <a:p>
            <a:pPr>
              <a:defRPr/>
            </a:pPr>
            <a:fld id="{03A908A1-40D8-4732-A0BF-2899D605F9B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5pPr>
      <a:lvl6pPr marL="457200" algn="l" rtl="0" fontAlgn="base">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6pPr>
      <a:lvl7pPr marL="914400" algn="l" rtl="0" fontAlgn="base">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7pPr>
      <a:lvl8pPr marL="1371600" algn="l" rtl="0" fontAlgn="base">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8pPr>
      <a:lvl9pPr marL="1828800" algn="l" rtl="0" fontAlgn="base">
        <a:spcBef>
          <a:spcPct val="0"/>
        </a:spcBef>
        <a:spcAft>
          <a:spcPct val="0"/>
        </a:spcAft>
        <a:defRPr sz="4400">
          <a:solidFill>
            <a:schemeClr val="tx2"/>
          </a:solidFill>
          <a:effectLst>
            <a:outerShdw blurRad="38100" dist="38100" dir="2700000" algn="tl">
              <a:srgbClr val="C0C0C0"/>
            </a:outerShdw>
          </a:effectLst>
          <a:latin typeface="Arial Black" pitchFamily="34"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Committing and freeing registers</a:t>
            </a:r>
            <a:endParaRPr lang="en-US" dirty="0"/>
          </a:p>
        </p:txBody>
      </p:sp>
      <p:sp>
        <p:nvSpPr>
          <p:cNvPr id="218115" name="Rectangle 3"/>
          <p:cNvSpPr>
            <a:spLocks noGrp="1" noChangeArrowheads="1"/>
          </p:cNvSpPr>
          <p:nvPr>
            <p:ph type="body" idx="1"/>
          </p:nvPr>
        </p:nvSpPr>
        <p:spPr/>
        <p:txBody>
          <a:bodyPr/>
          <a:lstStyle/>
          <a:p>
            <a:r>
              <a:rPr lang="en-US"/>
              <a:t>Active list</a:t>
            </a:r>
          </a:p>
          <a:p>
            <a:pPr lvl="1"/>
            <a:r>
              <a:rPr lang="en-US"/>
              <a:t>Controls committing and freeing of physical registers</a:t>
            </a:r>
          </a:p>
          <a:p>
            <a:pPr lvl="1"/>
            <a:r>
              <a:rPr lang="en-US"/>
              <a:t>A single action does both: Committing a register means the previously-committed register can be freed (its value is no longer needed)</a:t>
            </a:r>
            <a:endParaRPr lang="en-US" dirty="0"/>
          </a:p>
        </p:txBody>
      </p:sp>
      <p:sp>
        <p:nvSpPr>
          <p:cNvPr id="3074"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3075"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3076"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086DBD0C-C7F5-4B1B-ACE2-E287B7737BA3}"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Active List Operation</a:t>
            </a:r>
            <a:endParaRPr lang="en-US" dirty="0"/>
          </a:p>
        </p:txBody>
      </p:sp>
      <p:sp>
        <p:nvSpPr>
          <p:cNvPr id="169987" name="Rectangle 3"/>
          <p:cNvSpPr>
            <a:spLocks noGrp="1" noChangeArrowheads="1"/>
          </p:cNvSpPr>
          <p:nvPr>
            <p:ph type="body" idx="1"/>
          </p:nvPr>
        </p:nvSpPr>
        <p:spPr/>
        <p:txBody>
          <a:bodyPr/>
          <a:lstStyle/>
          <a:p>
            <a:r>
              <a:rPr lang="en-US"/>
              <a:t>Dispatch:</a:t>
            </a:r>
          </a:p>
          <a:p>
            <a:pPr lvl="1"/>
            <a:r>
              <a:rPr lang="en-US"/>
              <a:t>Reserve entry at tail, write the instruction’s logical and physical destination register specifiers, increment tail pointer</a:t>
            </a:r>
          </a:p>
          <a:p>
            <a:pPr lvl="1"/>
            <a:r>
              <a:rPr lang="en-US"/>
              <a:t>“Current mapping”: instruction’s physical destination register specifier</a:t>
            </a:r>
            <a:endParaRPr lang="en-US" dirty="0"/>
          </a:p>
        </p:txBody>
      </p:sp>
      <p:sp>
        <p:nvSpPr>
          <p:cNvPr id="717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717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717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8D66E0B5-5D5B-4FF8-B30A-55B0874CAFBE}"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Active List Operation (cont.)</a:t>
            </a:r>
            <a:endParaRPr lang="en-US" dirty="0"/>
          </a:p>
        </p:txBody>
      </p:sp>
      <p:sp>
        <p:nvSpPr>
          <p:cNvPr id="169987" name="Rectangle 3"/>
          <p:cNvSpPr>
            <a:spLocks noGrp="1" noChangeArrowheads="1"/>
          </p:cNvSpPr>
          <p:nvPr>
            <p:ph type="body" idx="1"/>
          </p:nvPr>
        </p:nvSpPr>
        <p:spPr/>
        <p:txBody>
          <a:bodyPr/>
          <a:lstStyle/>
          <a:p>
            <a:r>
              <a:rPr lang="en-US"/>
              <a:t>Retire:</a:t>
            </a:r>
          </a:p>
          <a:p>
            <a:pPr lvl="1"/>
            <a:r>
              <a:rPr lang="en-US"/>
              <a:t>Wait for head instruction to complete</a:t>
            </a:r>
          </a:p>
          <a:p>
            <a:pPr lvl="1"/>
            <a:r>
              <a:rPr lang="en-US"/>
              <a:t>Index Arch. Map Table using the head instruction’s logical destination register specifier</a:t>
            </a:r>
          </a:p>
          <a:p>
            <a:pPr lvl="2"/>
            <a:r>
              <a:rPr lang="en-US"/>
              <a:t>Free the “previous mapping” that is contained in the Arch. Map Table: push it onto the free list.  Since we are about to commit a new version, the old committed version is no longer needed for possible recovery.</a:t>
            </a:r>
          </a:p>
          <a:p>
            <a:pPr lvl="2"/>
            <a:r>
              <a:rPr lang="en-US"/>
              <a:t>Physical register indicated by “current mapping” is committed by updating the Arch. Map Table with the current mapping.</a:t>
            </a:r>
          </a:p>
          <a:p>
            <a:pPr lvl="1"/>
            <a:r>
              <a:rPr lang="en-US"/>
              <a:t>Advance head pointer</a:t>
            </a:r>
            <a:endParaRPr lang="en-US" dirty="0"/>
          </a:p>
        </p:txBody>
      </p:sp>
      <p:sp>
        <p:nvSpPr>
          <p:cNvPr id="717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717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717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8D66E0B5-5D5B-4FF8-B30A-55B0874CAFBE}" type="slidenum">
              <a:rPr lang="en-US" altLang="en-US" smtClean="0"/>
              <a:pPr/>
              <a:t>11</a:t>
            </a:fld>
            <a:endParaRPr lang="en-US" altLang="en-US"/>
          </a:p>
        </p:txBody>
      </p:sp>
    </p:spTree>
    <p:extLst>
      <p:ext uri="{BB962C8B-B14F-4D97-AF65-F5344CB8AC3E}">
        <p14:creationId xmlns:p14="http://schemas.microsoft.com/office/powerpoint/2010/main" val="136334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Handling Exceptions</a:t>
            </a:r>
            <a:endParaRPr lang="en-US" dirty="0"/>
          </a:p>
        </p:txBody>
      </p:sp>
      <p:sp>
        <p:nvSpPr>
          <p:cNvPr id="171011" name="Rectangle 3"/>
          <p:cNvSpPr>
            <a:spLocks noGrp="1" noChangeArrowheads="1"/>
          </p:cNvSpPr>
          <p:nvPr>
            <p:ph type="body" idx="1"/>
          </p:nvPr>
        </p:nvSpPr>
        <p:spPr>
          <a:xfrm>
            <a:off x="0" y="924465"/>
            <a:ext cx="9144000" cy="5312650"/>
          </a:xfrm>
        </p:spPr>
        <p:txBody>
          <a:bodyPr/>
          <a:lstStyle/>
          <a:p>
            <a:r>
              <a:rPr lang="en-US" sz="2800" dirty="0"/>
              <a:t>Set exception bit in active list</a:t>
            </a:r>
          </a:p>
          <a:p>
            <a:r>
              <a:rPr lang="en-US" sz="2800" dirty="0"/>
              <a:t>When posted exception reaches head of active list:</a:t>
            </a:r>
          </a:p>
          <a:p>
            <a:pPr lvl="1"/>
            <a:r>
              <a:rPr lang="en-US" sz="2400" dirty="0"/>
              <a:t>Flush active list: Set tail pointer equal to head pointer</a:t>
            </a:r>
          </a:p>
          <a:p>
            <a:pPr lvl="1"/>
            <a:r>
              <a:rPr lang="en-US" sz="2400" dirty="0"/>
              <a:t>Flush pipeline: Squash all instructions in frontend stages, issue queues, FUs, etc.</a:t>
            </a:r>
          </a:p>
          <a:p>
            <a:pPr lvl="1"/>
            <a:r>
              <a:rPr lang="en-US" sz="2400" dirty="0"/>
              <a:t>Restore rename map table to committed state:</a:t>
            </a:r>
            <a:br>
              <a:rPr lang="en-US" sz="2400" dirty="0"/>
            </a:br>
            <a:r>
              <a:rPr lang="en-US" sz="2400" dirty="0"/>
              <a:t>Copy architectural map table to rename map table</a:t>
            </a:r>
          </a:p>
          <a:p>
            <a:pPr lvl="1"/>
            <a:r>
              <a:rPr lang="en-US" sz="2400" dirty="0"/>
              <a:t>Restore free list: Push mappings of all instructions after the offending one back onto the free list</a:t>
            </a:r>
          </a:p>
          <a:p>
            <a:pPr lvl="1"/>
            <a:r>
              <a:rPr lang="en-US" sz="2400" dirty="0"/>
              <a:t>Save PC of offending instr. (gotten from head of active list)</a:t>
            </a:r>
          </a:p>
          <a:p>
            <a:pPr lvl="2"/>
            <a:r>
              <a:rPr lang="en-US" sz="1600" dirty="0"/>
              <a:t>E.g., MIPS ISA defines EPC register where handler will return to</a:t>
            </a:r>
          </a:p>
          <a:p>
            <a:pPr lvl="2"/>
            <a:r>
              <a:rPr lang="en-US" sz="1600" dirty="0"/>
              <a:t>EPC = AL[</a:t>
            </a:r>
            <a:r>
              <a:rPr lang="en-US" sz="1600" dirty="0" err="1"/>
              <a:t>al_head</a:t>
            </a:r>
            <a:r>
              <a:rPr lang="en-US" sz="1600" dirty="0"/>
              <a:t>].PC</a:t>
            </a:r>
          </a:p>
          <a:p>
            <a:pPr lvl="1"/>
            <a:r>
              <a:rPr lang="en-US" sz="2400" dirty="0"/>
              <a:t>Trap to the exception handler</a:t>
            </a:r>
          </a:p>
          <a:p>
            <a:pPr lvl="2"/>
            <a:r>
              <a:rPr lang="en-US" sz="1600" dirty="0"/>
              <a:t>PC = address of exception handler</a:t>
            </a:r>
          </a:p>
        </p:txBody>
      </p:sp>
      <p:sp>
        <p:nvSpPr>
          <p:cNvPr id="9218"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endParaRPr lang="en-US" altLang="en-US" dirty="0"/>
          </a:p>
        </p:txBody>
      </p:sp>
      <p:sp>
        <p:nvSpPr>
          <p:cNvPr id="9219"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dirty="0"/>
              <a:t>Prof. Eric Rotenberg</a:t>
            </a:r>
          </a:p>
        </p:txBody>
      </p:sp>
      <p:sp>
        <p:nvSpPr>
          <p:cNvPr id="9220"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3615B735-E441-494E-B11D-092D94497735}"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dirty="0"/>
              <a:t>Implementation Challenges (1)</a:t>
            </a:r>
          </a:p>
        </p:txBody>
      </p:sp>
      <p:sp>
        <p:nvSpPr>
          <p:cNvPr id="309251" name="Rectangle 3"/>
          <p:cNvSpPr>
            <a:spLocks noGrp="1" noChangeArrowheads="1"/>
          </p:cNvSpPr>
          <p:nvPr>
            <p:ph type="body" idx="1"/>
          </p:nvPr>
        </p:nvSpPr>
        <p:spPr/>
        <p:txBody>
          <a:bodyPr/>
          <a:lstStyle/>
          <a:p>
            <a:r>
              <a:rPr lang="en-US" sz="2800" dirty="0"/>
              <a:t>Squashing instructions in pipeline</a:t>
            </a:r>
          </a:p>
          <a:p>
            <a:pPr lvl="1"/>
            <a:r>
              <a:rPr lang="en-US" sz="2400" dirty="0"/>
              <a:t>Global squash signal may be cycle time bottleneck</a:t>
            </a:r>
          </a:p>
          <a:p>
            <a:pPr lvl="1"/>
            <a:r>
              <a:rPr lang="en-US" sz="2400" dirty="0"/>
              <a:t>Extending to multiple cycles provides some relief</a:t>
            </a:r>
          </a:p>
          <a:p>
            <a:pPr lvl="1"/>
            <a:r>
              <a:rPr lang="en-US" sz="2400" dirty="0"/>
              <a:t>Still a routing bottleneck (physical design)</a:t>
            </a:r>
          </a:p>
          <a:p>
            <a:r>
              <a:rPr lang="en-US" sz="2800" dirty="0"/>
              <a:t>Alternative: wait for all in-flight instructions to “drain” from pipeline (</a:t>
            </a:r>
            <a:r>
              <a:rPr lang="en-US" sz="2800" i="1" dirty="0"/>
              <a:t>i.e.</a:t>
            </a:r>
            <a:r>
              <a:rPr lang="en-US" sz="2800" dirty="0"/>
              <a:t>, wait for all of them to complete)</a:t>
            </a:r>
          </a:p>
          <a:p>
            <a:pPr lvl="1">
              <a:buFont typeface="Arial" panose="020B0604020202020204" pitchFamily="34" charset="0"/>
              <a:buChar char="+"/>
            </a:pPr>
            <a:r>
              <a:rPr lang="en-US" sz="2400" dirty="0"/>
              <a:t>No global squash signal</a:t>
            </a:r>
          </a:p>
          <a:p>
            <a:pPr lvl="1"/>
            <a:r>
              <a:rPr lang="en-US" sz="2400" dirty="0"/>
              <a:t>Wait extra cycles as pipeline drains. Can overlap some cycles with restoring RMT from AMT if it takes multiple cycles to copy</a:t>
            </a:r>
          </a:p>
        </p:txBody>
      </p:sp>
      <p:sp>
        <p:nvSpPr>
          <p:cNvPr id="10242"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0243"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0244"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4DCD9AB1-D677-4C3A-B4DF-DDE2E7DD5239}"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Implementation Challenges (2)</a:t>
            </a:r>
          </a:p>
        </p:txBody>
      </p:sp>
      <mc:AlternateContent xmlns:mc="http://schemas.openxmlformats.org/markup-compatibility/2006" xmlns:a14="http://schemas.microsoft.com/office/drawing/2010/main">
        <mc:Choice Requires="a14">
          <p:sp>
            <p:nvSpPr>
              <p:cNvPr id="310275" name="Rectangle 3"/>
              <p:cNvSpPr>
                <a:spLocks noGrp="1" noChangeArrowheads="1"/>
              </p:cNvSpPr>
              <p:nvPr>
                <p:ph type="body" idx="1"/>
              </p:nvPr>
            </p:nvSpPr>
            <p:spPr/>
            <p:txBody>
              <a:bodyPr/>
              <a:lstStyle/>
              <a:p>
                <a:r>
                  <a:rPr lang="en-US" sz="2800" dirty="0"/>
                  <a:t>Restoring Rename Map Table from Arch. Map Table</a:t>
                </a:r>
              </a:p>
              <a:p>
                <a:r>
                  <a:rPr lang="en-US" sz="2800" dirty="0"/>
                  <a:t>Solution 1: “flash copy”</a:t>
                </a:r>
              </a:p>
              <a:p>
                <a:pPr lvl="1">
                  <a:buFont typeface="Arial" panose="020B0604020202020204" pitchFamily="34" charset="0"/>
                  <a:buChar char="+"/>
                </a:pPr>
                <a:r>
                  <a:rPr lang="en-US" sz="2400" dirty="0"/>
                  <a:t>Fast (one or a few cycles)</a:t>
                </a:r>
              </a:p>
              <a:p>
                <a:pPr lvl="1"/>
                <a:r>
                  <a:rPr lang="en-US" sz="2400" dirty="0"/>
                  <a:t>Requires either (a) an exotic SRAM design, or</a:t>
                </a:r>
                <a:br>
                  <a:rPr lang="en-US" sz="2400" dirty="0"/>
                </a:br>
                <a:r>
                  <a:rPr lang="en-US" sz="2400" dirty="0"/>
                  <a:t>(b) synthesizing to a flip-flop-based design (more area)</a:t>
                </a:r>
              </a:p>
              <a:p>
                <a:r>
                  <a:rPr lang="en-US" sz="2800" dirty="0"/>
                  <a:t>Solution 2: serial copy</a:t>
                </a:r>
              </a:p>
              <a:p>
                <a:pPr lvl="1">
                  <a:buFont typeface="Arial" panose="020B0604020202020204" pitchFamily="34" charset="0"/>
                  <a:buChar char="+"/>
                </a:pPr>
                <a:r>
                  <a:rPr lang="en-US" sz="2400" dirty="0"/>
                  <a:t>Conventional SRAM design</a:t>
                </a:r>
              </a:p>
              <a:p>
                <a:pPr lvl="1"/>
                <a:r>
                  <a:rPr lang="en-US" sz="2400" dirty="0"/>
                  <a:t>Speed limited by read and write ports of the two map tables </a:t>
                </a:r>
                <a:br>
                  <a:rPr lang="en-US" sz="2400" dirty="0"/>
                </a:br>
                <a:br>
                  <a:rPr lang="en-US" sz="2400" dirty="0"/>
                </a:br>
                <a14:m>
                  <m:oMath xmlns:m="http://schemas.openxmlformats.org/officeDocument/2006/math">
                    <m:r>
                      <a:rPr lang="en-US" sz="2000" b="0" i="1" smtClean="0">
                        <a:latin typeface="Cambria Math"/>
                      </a:rPr>
                      <m:t>#</m:t>
                    </m:r>
                    <m:r>
                      <a:rPr lang="en-US" sz="2000" b="0" i="1" smtClean="0">
                        <a:latin typeface="Cambria Math"/>
                      </a:rPr>
                      <m:t>𝑐𝑦𝑐𝑙𝑒𝑠</m:t>
                    </m:r>
                    <m:r>
                      <a:rPr lang="en-US" sz="2000" b="0" i="1" smtClean="0">
                        <a:latin typeface="Cambria Math"/>
                      </a:rPr>
                      <m:t> </m:t>
                    </m:r>
                    <m:r>
                      <a:rPr lang="en-US" sz="2000" b="0" i="1" smtClean="0">
                        <a:latin typeface="Cambria Math"/>
                      </a:rPr>
                      <m:t>𝑡𝑜</m:t>
                    </m:r>
                    <m:r>
                      <a:rPr lang="en-US" sz="2000" b="0" i="1" smtClean="0">
                        <a:latin typeface="Cambria Math"/>
                      </a:rPr>
                      <m:t> </m:t>
                    </m:r>
                    <m:r>
                      <a:rPr lang="en-US" sz="2000" b="0" i="1" smtClean="0">
                        <a:latin typeface="Cambria Math"/>
                      </a:rPr>
                      <m:t>𝑟𝑒𝑠𝑡𝑜𝑟𝑒</m:t>
                    </m:r>
                    <m:r>
                      <a:rPr lang="en-US" sz="2000" b="0" i="1" smtClean="0">
                        <a:latin typeface="Cambria Math"/>
                      </a:rPr>
                      <m:t> </m:t>
                    </m:r>
                    <m:r>
                      <a:rPr lang="en-US" sz="2000" b="0" i="1" smtClean="0">
                        <a:latin typeface="Cambria Math"/>
                      </a:rPr>
                      <m:t>𝑅𝑀𝑇</m:t>
                    </m:r>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 </m:t>
                        </m:r>
                        <m:r>
                          <a:rPr lang="en-US" sz="2000" b="0" i="1" smtClean="0">
                            <a:latin typeface="Cambria Math"/>
                            <a:ea typeface="Cambria Math"/>
                          </a:rPr>
                          <m:t>𝑙𝑜𝑔𝑖𝑐𝑎𝑙</m:t>
                        </m:r>
                        <m:r>
                          <a:rPr lang="en-US" sz="2000" b="0" i="1" smtClean="0">
                            <a:latin typeface="Cambria Math"/>
                            <a:ea typeface="Cambria Math"/>
                          </a:rPr>
                          <m:t> </m:t>
                        </m:r>
                        <m:r>
                          <a:rPr lang="en-US" sz="2000" b="0" i="1" smtClean="0">
                            <a:latin typeface="Cambria Math"/>
                            <a:ea typeface="Cambria Math"/>
                          </a:rPr>
                          <m:t>𝑟𝑒𝑔𝑖𝑠𝑡𝑒𝑟𝑠</m:t>
                        </m:r>
                      </m:num>
                      <m:den>
                        <m:r>
                          <m:rPr>
                            <m:sty m:val="p"/>
                          </m:rPr>
                          <a:rPr lang="en-US" sz="2000" b="0" i="0" smtClean="0">
                            <a:latin typeface="Cambria Math"/>
                            <a:ea typeface="Cambria Math"/>
                          </a:rPr>
                          <m:t>min</m:t>
                        </m:r>
                        <m:r>
                          <a:rPr lang="en-US" sz="2000" b="0" i="1" smtClean="0">
                            <a:latin typeface="Cambria Math"/>
                            <a:ea typeface="Cambria Math"/>
                          </a:rPr>
                          <m:t>⁡(# </m:t>
                        </m:r>
                        <m:r>
                          <a:rPr lang="en-US" sz="2000" b="0" i="1" smtClean="0">
                            <a:latin typeface="Cambria Math"/>
                            <a:ea typeface="Cambria Math"/>
                          </a:rPr>
                          <m:t>𝐴𝑀𝑇</m:t>
                        </m:r>
                        <m:r>
                          <a:rPr lang="en-US" sz="2000" b="0" i="1" smtClean="0">
                            <a:latin typeface="Cambria Math"/>
                            <a:ea typeface="Cambria Math"/>
                          </a:rPr>
                          <m:t> </m:t>
                        </m:r>
                        <m:r>
                          <a:rPr lang="en-US" sz="2000" b="0" i="1" smtClean="0">
                            <a:latin typeface="Cambria Math"/>
                            <a:ea typeface="Cambria Math"/>
                          </a:rPr>
                          <m:t>𝑟𝑒𝑎𝑑</m:t>
                        </m:r>
                        <m:r>
                          <a:rPr lang="en-US" sz="2000" b="0" i="1" smtClean="0">
                            <a:latin typeface="Cambria Math"/>
                            <a:ea typeface="Cambria Math"/>
                          </a:rPr>
                          <m:t> </m:t>
                        </m:r>
                        <m:r>
                          <a:rPr lang="en-US" sz="2000" b="0" i="1" smtClean="0">
                            <a:latin typeface="Cambria Math"/>
                            <a:ea typeface="Cambria Math"/>
                          </a:rPr>
                          <m:t>𝑝𝑜𝑟𝑡𝑠</m:t>
                        </m:r>
                        <m:r>
                          <a:rPr lang="en-US" sz="2000" b="0" i="1" smtClean="0">
                            <a:latin typeface="Cambria Math"/>
                            <a:ea typeface="Cambria Math"/>
                          </a:rPr>
                          <m:t>, # </m:t>
                        </m:r>
                        <m:r>
                          <a:rPr lang="en-US" sz="2000" b="0" i="1" smtClean="0">
                            <a:latin typeface="Cambria Math"/>
                            <a:ea typeface="Cambria Math"/>
                          </a:rPr>
                          <m:t>𝑅𝑀𝑇</m:t>
                        </m:r>
                        <m:r>
                          <a:rPr lang="en-US" sz="2000" b="0" i="1" smtClean="0">
                            <a:latin typeface="Cambria Math"/>
                            <a:ea typeface="Cambria Math"/>
                          </a:rPr>
                          <m:t> </m:t>
                        </m:r>
                        <m:r>
                          <a:rPr lang="en-US" sz="2000" b="0" i="1" smtClean="0">
                            <a:latin typeface="Cambria Math"/>
                            <a:ea typeface="Cambria Math"/>
                          </a:rPr>
                          <m:t>𝑤𝑟𝑖𝑡𝑒</m:t>
                        </m:r>
                        <m:r>
                          <a:rPr lang="en-US" sz="2000" b="0" i="1" smtClean="0">
                            <a:latin typeface="Cambria Math"/>
                            <a:ea typeface="Cambria Math"/>
                          </a:rPr>
                          <m:t> </m:t>
                        </m:r>
                        <m:r>
                          <a:rPr lang="en-US" sz="2000" b="0" i="1" smtClean="0">
                            <a:latin typeface="Cambria Math"/>
                            <a:ea typeface="Cambria Math"/>
                          </a:rPr>
                          <m:t>𝑝𝑜𝑟𝑡𝑠</m:t>
                        </m:r>
                        <m:r>
                          <a:rPr lang="en-US" sz="2000" b="0" i="1" smtClean="0">
                            <a:latin typeface="Cambria Math"/>
                            <a:ea typeface="Cambria Math"/>
                          </a:rPr>
                          <m:t>)</m:t>
                        </m:r>
                      </m:den>
                    </m:f>
                  </m:oMath>
                </a14:m>
                <a:endParaRPr lang="en-US" sz="1600" dirty="0"/>
              </a:p>
            </p:txBody>
          </p:sp>
        </mc:Choice>
        <mc:Fallback xmlns="">
          <p:sp>
            <p:nvSpPr>
              <p:cNvPr id="310275" name="Rectangle 3"/>
              <p:cNvSpPr>
                <a:spLocks noGrp="1" noRot="1" noChangeAspect="1" noMove="1" noResize="1" noEditPoints="1" noAdjustHandles="1" noChangeArrowheads="1" noChangeShapeType="1" noTextEdit="1"/>
              </p:cNvSpPr>
              <p:nvPr>
                <p:ph type="body" idx="1"/>
              </p:nvPr>
            </p:nvSpPr>
            <p:spPr>
              <a:blipFill>
                <a:blip r:embed="rId2"/>
                <a:stretch>
                  <a:fillRect l="-1200" t="-1148"/>
                </a:stretch>
              </a:blipFill>
            </p:spPr>
            <p:txBody>
              <a:bodyPr/>
              <a:lstStyle/>
              <a:p>
                <a:r>
                  <a:rPr lang="en-US">
                    <a:noFill/>
                  </a:rPr>
                  <a:t> </a:t>
                </a:r>
              </a:p>
            </p:txBody>
          </p:sp>
        </mc:Fallback>
      </mc:AlternateContent>
      <p:sp>
        <p:nvSpPr>
          <p:cNvPr id="1126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126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126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650B690F-FE05-4E61-B586-40B5406690BD}"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1736"/>
            <a:ext cx="9144000" cy="523220"/>
          </a:xfrm>
        </p:spPr>
        <p:txBody>
          <a:bodyPr/>
          <a:lstStyle/>
          <a:p>
            <a:r>
              <a:rPr lang="en-US" sz="2800" dirty="0"/>
              <a:t>Determining number of ports for renaming structures</a:t>
            </a:r>
          </a:p>
        </p:txBody>
      </p:sp>
      <p:sp>
        <p:nvSpPr>
          <p:cNvPr id="4" name="Date Placeholder 3"/>
          <p:cNvSpPr>
            <a:spLocks noGrp="1"/>
          </p:cNvSpPr>
          <p:nvPr>
            <p:ph type="dt" sz="half" idx="10"/>
          </p:nvPr>
        </p:nvSpPr>
        <p:spPr/>
        <p:txBody>
          <a:bodyPr/>
          <a:lstStyle/>
          <a:p>
            <a:pPr>
              <a:defRPr/>
            </a:pPr>
            <a:r>
              <a:rPr lang="en-US"/>
              <a:t>ECE 721</a:t>
            </a:r>
          </a:p>
        </p:txBody>
      </p:sp>
      <p:sp>
        <p:nvSpPr>
          <p:cNvPr id="5" name="Footer Placeholder 4"/>
          <p:cNvSpPr>
            <a:spLocks noGrp="1"/>
          </p:cNvSpPr>
          <p:nvPr>
            <p:ph type="ftr" sz="quarter" idx="11"/>
          </p:nvPr>
        </p:nvSpPr>
        <p:spPr/>
        <p:txBody>
          <a:bodyPr/>
          <a:lstStyle/>
          <a:p>
            <a:pPr>
              <a:defRPr/>
            </a:pPr>
            <a:r>
              <a:rPr lang="en-US"/>
              <a:t>Prof. Eric Rotenberg</a:t>
            </a:r>
          </a:p>
        </p:txBody>
      </p:sp>
      <p:sp>
        <p:nvSpPr>
          <p:cNvPr id="6" name="Slide Number Placeholder 5"/>
          <p:cNvSpPr>
            <a:spLocks noGrp="1"/>
          </p:cNvSpPr>
          <p:nvPr>
            <p:ph type="sldNum" sz="quarter" idx="12"/>
          </p:nvPr>
        </p:nvSpPr>
        <p:spPr/>
        <p:txBody>
          <a:bodyPr/>
          <a:lstStyle/>
          <a:p>
            <a:pPr>
              <a:defRPr/>
            </a:pPr>
            <a:fld id="{4F55974A-8CB5-4498-84C8-F3FFEB780C19}" type="slidenum">
              <a:rPr lang="en-US" smtClean="0"/>
              <a:pPr>
                <a:defRPr/>
              </a:pPr>
              <a:t>15</a:t>
            </a:fld>
            <a:endParaRPr lang="en-US"/>
          </a:p>
        </p:txBody>
      </p:sp>
      <p:sp>
        <p:nvSpPr>
          <p:cNvPr id="7" name="Rectangle 6"/>
          <p:cNvSpPr/>
          <p:nvPr/>
        </p:nvSpPr>
        <p:spPr bwMode="auto">
          <a:xfrm>
            <a:off x="2978206" y="1627124"/>
            <a:ext cx="2493152" cy="307777"/>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Free List</a:t>
            </a:r>
          </a:p>
        </p:txBody>
      </p:sp>
      <p:sp>
        <p:nvSpPr>
          <p:cNvPr id="8" name="Rectangle 7"/>
          <p:cNvSpPr/>
          <p:nvPr/>
        </p:nvSpPr>
        <p:spPr bwMode="auto">
          <a:xfrm>
            <a:off x="2978206" y="4100919"/>
            <a:ext cx="2493152" cy="307777"/>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Active List</a:t>
            </a:r>
          </a:p>
        </p:txBody>
      </p:sp>
      <p:sp>
        <p:nvSpPr>
          <p:cNvPr id="9" name="Rectangle 8"/>
          <p:cNvSpPr/>
          <p:nvPr/>
        </p:nvSpPr>
        <p:spPr bwMode="auto">
          <a:xfrm>
            <a:off x="4881932" y="2658703"/>
            <a:ext cx="604653" cy="738664"/>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 W</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RMT</a:t>
            </a:r>
          </a:p>
          <a:p>
            <a:pPr marL="0" marR="0" indent="0" algn="ctr" defTabSz="914400" rtl="0" eaLnBrk="1" fontAlgn="base" latinLnBrk="0" hangingPunct="1">
              <a:lnSpc>
                <a:spcPct val="100000"/>
              </a:lnSpc>
              <a:spcBef>
                <a:spcPct val="0"/>
              </a:spcBef>
              <a:spcAft>
                <a:spcPct val="0"/>
              </a:spcAft>
              <a:buClrTx/>
              <a:buSzTx/>
              <a:buFontTx/>
              <a:buNone/>
              <a:tabLst/>
            </a:pPr>
            <a:r>
              <a:rPr lang="en-US" dirty="0"/>
              <a:t>? R</a:t>
            </a:r>
            <a:endParaRPr kumimoji="0" lang="en-US" sz="1400" b="0" i="0" u="none" strike="noStrike" cap="none" normalizeH="0" baseline="0" dirty="0">
              <a:ln>
                <a:noFill/>
              </a:ln>
              <a:solidFill>
                <a:schemeClr val="tx1"/>
              </a:solidFill>
              <a:effectLst/>
              <a:latin typeface="Times New Roman" pitchFamily="18" charset="0"/>
            </a:endParaRPr>
          </a:p>
        </p:txBody>
      </p:sp>
      <p:cxnSp>
        <p:nvCxnSpPr>
          <p:cNvPr id="12" name="Straight Arrow Connector 11"/>
          <p:cNvCxnSpPr>
            <a:stCxn id="30" idx="2"/>
            <a:endCxn id="9" idx="0"/>
          </p:cNvCxnSpPr>
          <p:nvPr/>
        </p:nvCxnSpPr>
        <p:spPr bwMode="auto">
          <a:xfrm>
            <a:off x="5166438" y="1944473"/>
            <a:ext cx="17821" cy="71423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Elbow Connector 14"/>
          <p:cNvCxnSpPr/>
          <p:nvPr/>
        </p:nvCxnSpPr>
        <p:spPr bwMode="auto">
          <a:xfrm rot="16200000" flipH="1">
            <a:off x="4071035" y="2987692"/>
            <a:ext cx="1802154" cy="436996"/>
          </a:xfrm>
          <a:prstGeom prst="bentConnector3">
            <a:avLst>
              <a:gd name="adj1" fmla="val 7732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4753612" y="2295539"/>
            <a:ext cx="436998" cy="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4951475" y="1636696"/>
            <a:ext cx="429926" cy="307777"/>
          </a:xfrm>
          <a:prstGeom prst="rect">
            <a:avLst/>
          </a:prstGeom>
          <a:noFill/>
        </p:spPr>
        <p:txBody>
          <a:bodyPr wrap="none" rtlCol="0">
            <a:spAutoFit/>
          </a:bodyPr>
          <a:lstStyle/>
          <a:p>
            <a:r>
              <a:rPr lang="en-US" dirty="0"/>
              <a:t>? R</a:t>
            </a:r>
          </a:p>
        </p:txBody>
      </p:sp>
      <p:cxnSp>
        <p:nvCxnSpPr>
          <p:cNvPr id="40" name="Elbow Connector 39"/>
          <p:cNvCxnSpPr>
            <a:stCxn id="9" idx="2"/>
          </p:cNvCxnSpPr>
          <p:nvPr/>
        </p:nvCxnSpPr>
        <p:spPr bwMode="auto">
          <a:xfrm rot="16200000" flipH="1">
            <a:off x="5621263" y="2960363"/>
            <a:ext cx="107528" cy="981536"/>
          </a:xfrm>
          <a:prstGeom prst="bentConnector2">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6112683" y="2129371"/>
            <a:ext cx="2735044" cy="307777"/>
          </a:xfrm>
          <a:prstGeom prst="rect">
            <a:avLst/>
          </a:prstGeom>
          <a:noFill/>
        </p:spPr>
        <p:txBody>
          <a:bodyPr wrap="none" rtlCol="0">
            <a:spAutoFit/>
          </a:bodyPr>
          <a:lstStyle/>
          <a:p>
            <a:r>
              <a:rPr lang="en-US" dirty="0"/>
              <a:t>rename logical destination registers</a:t>
            </a:r>
          </a:p>
        </p:txBody>
      </p:sp>
      <p:cxnSp>
        <p:nvCxnSpPr>
          <p:cNvPr id="43" name="Straight Arrow Connector 42"/>
          <p:cNvCxnSpPr/>
          <p:nvPr/>
        </p:nvCxnSpPr>
        <p:spPr bwMode="auto">
          <a:xfrm>
            <a:off x="5178414" y="2295539"/>
            <a:ext cx="987381" cy="9574"/>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p:nvPr/>
        </p:nvSpPr>
        <p:spPr>
          <a:xfrm>
            <a:off x="6112683" y="3348344"/>
            <a:ext cx="2416047" cy="307777"/>
          </a:xfrm>
          <a:prstGeom prst="rect">
            <a:avLst/>
          </a:prstGeom>
          <a:noFill/>
        </p:spPr>
        <p:txBody>
          <a:bodyPr wrap="none" rtlCol="0">
            <a:spAutoFit/>
          </a:bodyPr>
          <a:lstStyle/>
          <a:p>
            <a:r>
              <a:rPr lang="en-US" dirty="0"/>
              <a:t>rename logical source registers</a:t>
            </a:r>
          </a:p>
        </p:txBody>
      </p:sp>
      <p:sp>
        <p:nvSpPr>
          <p:cNvPr id="45" name="Rectangle 44"/>
          <p:cNvSpPr/>
          <p:nvPr/>
        </p:nvSpPr>
        <p:spPr bwMode="auto">
          <a:xfrm>
            <a:off x="2993599" y="2666503"/>
            <a:ext cx="604654" cy="738664"/>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rPr>
              <a:t>? R</a:t>
            </a:r>
          </a:p>
          <a:p>
            <a:pPr marL="0" marR="0" indent="0" algn="ctr" defTabSz="914400" rtl="0" eaLnBrk="1" fontAlgn="base" latinLnBrk="0" hangingPunct="1">
              <a:lnSpc>
                <a:spcPct val="100000"/>
              </a:lnSpc>
              <a:spcBef>
                <a:spcPct val="0"/>
              </a:spcBef>
              <a:spcAft>
                <a:spcPct val="0"/>
              </a:spcAft>
              <a:buClrTx/>
              <a:buSzTx/>
              <a:buFontTx/>
              <a:buNone/>
              <a:tabLst/>
            </a:pPr>
            <a:r>
              <a:rPr lang="en-US" b="1" dirty="0"/>
              <a:t>A</a:t>
            </a:r>
            <a:r>
              <a:rPr kumimoji="0" lang="en-US" sz="1400" b="1" i="0" u="none" strike="noStrike" cap="none" normalizeH="0" baseline="0" dirty="0">
                <a:ln>
                  <a:noFill/>
                </a:ln>
                <a:solidFill>
                  <a:schemeClr val="tx1"/>
                </a:solidFill>
                <a:effectLst/>
                <a:latin typeface="Times New Roman" pitchFamily="18" charset="0"/>
              </a:rPr>
              <a:t>MT</a:t>
            </a:r>
          </a:p>
          <a:p>
            <a:pPr marL="0" marR="0" indent="0" algn="ctr" defTabSz="914400" rtl="0" eaLnBrk="1" fontAlgn="base" latinLnBrk="0" hangingPunct="1">
              <a:lnSpc>
                <a:spcPct val="100000"/>
              </a:lnSpc>
              <a:spcBef>
                <a:spcPct val="0"/>
              </a:spcBef>
              <a:spcAft>
                <a:spcPct val="0"/>
              </a:spcAft>
              <a:buClrTx/>
              <a:buSzTx/>
              <a:buFontTx/>
              <a:buNone/>
              <a:tabLst/>
            </a:pPr>
            <a:r>
              <a:rPr lang="en-US" dirty="0"/>
              <a:t>? W</a:t>
            </a:r>
            <a:endParaRPr kumimoji="0" lang="en-US" sz="1400" b="0" i="0" u="none" strike="noStrike" cap="none" normalizeH="0" baseline="0" dirty="0">
              <a:ln>
                <a:noFill/>
              </a:ln>
              <a:solidFill>
                <a:schemeClr val="tx1"/>
              </a:solidFill>
              <a:effectLst/>
              <a:latin typeface="Times New Roman" pitchFamily="18" charset="0"/>
            </a:endParaRPr>
          </a:p>
        </p:txBody>
      </p:sp>
      <p:sp>
        <p:nvSpPr>
          <p:cNvPr id="46" name="TextBox 45"/>
          <p:cNvSpPr txBox="1"/>
          <p:nvPr/>
        </p:nvSpPr>
        <p:spPr>
          <a:xfrm>
            <a:off x="3054100" y="1622371"/>
            <a:ext cx="476349" cy="307777"/>
          </a:xfrm>
          <a:prstGeom prst="rect">
            <a:avLst/>
          </a:prstGeom>
          <a:noFill/>
        </p:spPr>
        <p:txBody>
          <a:bodyPr wrap="none" rtlCol="0">
            <a:spAutoFit/>
          </a:bodyPr>
          <a:lstStyle/>
          <a:p>
            <a:r>
              <a:rPr lang="en-US" dirty="0"/>
              <a:t>? W</a:t>
            </a:r>
          </a:p>
        </p:txBody>
      </p:sp>
      <p:sp>
        <p:nvSpPr>
          <p:cNvPr id="47" name="TextBox 46"/>
          <p:cNvSpPr txBox="1"/>
          <p:nvPr/>
        </p:nvSpPr>
        <p:spPr>
          <a:xfrm>
            <a:off x="3079544" y="4084657"/>
            <a:ext cx="429926" cy="307777"/>
          </a:xfrm>
          <a:prstGeom prst="rect">
            <a:avLst/>
          </a:prstGeom>
          <a:noFill/>
        </p:spPr>
        <p:txBody>
          <a:bodyPr wrap="none" rtlCol="0">
            <a:spAutoFit/>
          </a:bodyPr>
          <a:lstStyle/>
          <a:p>
            <a:r>
              <a:rPr lang="en-US" dirty="0"/>
              <a:t>? R</a:t>
            </a:r>
          </a:p>
        </p:txBody>
      </p:sp>
      <p:sp>
        <p:nvSpPr>
          <p:cNvPr id="48" name="TextBox 47"/>
          <p:cNvSpPr txBox="1"/>
          <p:nvPr/>
        </p:nvSpPr>
        <p:spPr>
          <a:xfrm>
            <a:off x="4940240" y="4107268"/>
            <a:ext cx="476349" cy="307777"/>
          </a:xfrm>
          <a:prstGeom prst="rect">
            <a:avLst/>
          </a:prstGeom>
          <a:noFill/>
        </p:spPr>
        <p:txBody>
          <a:bodyPr wrap="none" rtlCol="0">
            <a:spAutoFit/>
          </a:bodyPr>
          <a:lstStyle/>
          <a:p>
            <a:r>
              <a:rPr lang="en-US" dirty="0"/>
              <a:t>? W</a:t>
            </a:r>
          </a:p>
        </p:txBody>
      </p:sp>
      <p:sp>
        <p:nvSpPr>
          <p:cNvPr id="49" name="TextBox 48"/>
          <p:cNvSpPr txBox="1"/>
          <p:nvPr/>
        </p:nvSpPr>
        <p:spPr>
          <a:xfrm>
            <a:off x="5074395" y="4424958"/>
            <a:ext cx="293671" cy="307777"/>
          </a:xfrm>
          <a:prstGeom prst="rect">
            <a:avLst/>
          </a:prstGeom>
          <a:noFill/>
        </p:spPr>
        <p:txBody>
          <a:bodyPr wrap="none" rtlCol="0">
            <a:spAutoFit/>
          </a:bodyPr>
          <a:lstStyle/>
          <a:p>
            <a:r>
              <a:rPr lang="en-US" dirty="0"/>
              <a:t>T</a:t>
            </a:r>
          </a:p>
        </p:txBody>
      </p:sp>
      <p:sp>
        <p:nvSpPr>
          <p:cNvPr id="50" name="TextBox 49"/>
          <p:cNvSpPr txBox="1"/>
          <p:nvPr/>
        </p:nvSpPr>
        <p:spPr>
          <a:xfrm>
            <a:off x="3060029" y="4405308"/>
            <a:ext cx="314510" cy="307777"/>
          </a:xfrm>
          <a:prstGeom prst="rect">
            <a:avLst/>
          </a:prstGeom>
          <a:noFill/>
        </p:spPr>
        <p:txBody>
          <a:bodyPr wrap="none" rtlCol="0">
            <a:spAutoFit/>
          </a:bodyPr>
          <a:lstStyle/>
          <a:p>
            <a:r>
              <a:rPr lang="en-US" dirty="0"/>
              <a:t>H</a:t>
            </a:r>
          </a:p>
        </p:txBody>
      </p:sp>
      <p:sp>
        <p:nvSpPr>
          <p:cNvPr id="51" name="TextBox 50"/>
          <p:cNvSpPr txBox="1"/>
          <p:nvPr/>
        </p:nvSpPr>
        <p:spPr>
          <a:xfrm>
            <a:off x="5055117" y="1324373"/>
            <a:ext cx="314510" cy="307777"/>
          </a:xfrm>
          <a:prstGeom prst="rect">
            <a:avLst/>
          </a:prstGeom>
          <a:noFill/>
        </p:spPr>
        <p:txBody>
          <a:bodyPr wrap="none" rtlCol="0">
            <a:spAutoFit/>
          </a:bodyPr>
          <a:lstStyle/>
          <a:p>
            <a:r>
              <a:rPr lang="en-US" dirty="0"/>
              <a:t>H</a:t>
            </a:r>
          </a:p>
        </p:txBody>
      </p:sp>
      <p:sp>
        <p:nvSpPr>
          <p:cNvPr id="52" name="TextBox 51"/>
          <p:cNvSpPr txBox="1"/>
          <p:nvPr/>
        </p:nvSpPr>
        <p:spPr>
          <a:xfrm>
            <a:off x="3061590" y="1304723"/>
            <a:ext cx="293670" cy="307777"/>
          </a:xfrm>
          <a:prstGeom prst="rect">
            <a:avLst/>
          </a:prstGeom>
          <a:noFill/>
        </p:spPr>
        <p:txBody>
          <a:bodyPr wrap="none" rtlCol="0">
            <a:spAutoFit/>
          </a:bodyPr>
          <a:lstStyle/>
          <a:p>
            <a:r>
              <a:rPr lang="en-US" dirty="0"/>
              <a:t>T</a:t>
            </a:r>
          </a:p>
        </p:txBody>
      </p:sp>
      <p:cxnSp>
        <p:nvCxnSpPr>
          <p:cNvPr id="54" name="Straight Arrow Connector 53"/>
          <p:cNvCxnSpPr>
            <a:stCxn id="47" idx="0"/>
            <a:endCxn id="45" idx="2"/>
          </p:cNvCxnSpPr>
          <p:nvPr/>
        </p:nvCxnSpPr>
        <p:spPr bwMode="auto">
          <a:xfrm flipV="1">
            <a:off x="3294507" y="3405167"/>
            <a:ext cx="1419" cy="679490"/>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a:stCxn id="45" idx="0"/>
            <a:endCxn id="46" idx="2"/>
          </p:cNvCxnSpPr>
          <p:nvPr/>
        </p:nvCxnSpPr>
        <p:spPr bwMode="auto">
          <a:xfrm flipH="1" flipV="1">
            <a:off x="3292275" y="1930148"/>
            <a:ext cx="3651" cy="736355"/>
          </a:xfrm>
          <a:prstGeom prst="straightConnector1">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1806" y="1051920"/>
            <a:ext cx="2669320" cy="1815882"/>
          </a:xfrm>
          <a:prstGeom prst="rect">
            <a:avLst/>
          </a:prstGeom>
          <a:noFill/>
        </p:spPr>
        <p:txBody>
          <a:bodyPr wrap="none" rtlCol="0">
            <a:spAutoFit/>
          </a:bodyPr>
          <a:lstStyle/>
          <a:p>
            <a:pPr algn="l"/>
            <a:r>
              <a:rPr lang="en-US" dirty="0"/>
              <a:t>Example:</a:t>
            </a:r>
          </a:p>
          <a:p>
            <a:pPr marL="285750" indent="-285750" algn="l">
              <a:buFont typeface="Arial" panose="020B0604020202020204" pitchFamily="34" charset="0"/>
              <a:buChar char="•"/>
            </a:pPr>
            <a:r>
              <a:rPr lang="en-US" dirty="0"/>
              <a:t>4-way superscalar</a:t>
            </a:r>
            <a:br>
              <a:rPr lang="en-US" dirty="0"/>
            </a:br>
            <a:r>
              <a:rPr lang="en-US" i="1" dirty="0"/>
              <a:t>i.e.</a:t>
            </a:r>
            <a:r>
              <a:rPr lang="en-US" dirty="0"/>
              <a:t>, 4 instr. in rename bundle</a:t>
            </a:r>
            <a:br>
              <a:rPr lang="en-US" dirty="0"/>
            </a:br>
            <a:r>
              <a:rPr lang="en-US" dirty="0"/>
              <a:t>and 4 instr. in retire bundle</a:t>
            </a:r>
          </a:p>
          <a:p>
            <a:pPr marL="285750" indent="-285750" algn="l">
              <a:buFont typeface="Arial" panose="020B0604020202020204" pitchFamily="34" charset="0"/>
              <a:buChar char="•"/>
            </a:pPr>
            <a:r>
              <a:rPr lang="en-US" dirty="0"/>
              <a:t>Assume maximum of 2 source</a:t>
            </a:r>
            <a:br>
              <a:rPr lang="en-US" dirty="0"/>
            </a:br>
            <a:r>
              <a:rPr lang="en-US" dirty="0"/>
              <a:t>registers and 1 destination</a:t>
            </a:r>
            <a:br>
              <a:rPr lang="en-US" dirty="0"/>
            </a:br>
            <a:r>
              <a:rPr lang="en-US" dirty="0"/>
              <a:t>register for an instruction</a:t>
            </a:r>
          </a:p>
          <a:p>
            <a:pPr marL="285750" indent="-285750" algn="l">
              <a:buFont typeface="Arial" panose="020B0604020202020204" pitchFamily="34" charset="0"/>
              <a:buChar char="•"/>
            </a:pPr>
            <a:endParaRPr lang="en-US" dirty="0"/>
          </a:p>
        </p:txBody>
      </p:sp>
      <p:sp>
        <p:nvSpPr>
          <p:cNvPr id="61" name="TextBox 60"/>
          <p:cNvSpPr txBox="1"/>
          <p:nvPr/>
        </p:nvSpPr>
        <p:spPr>
          <a:xfrm rot="5400000">
            <a:off x="6360058" y="2790826"/>
            <a:ext cx="1015133" cy="307777"/>
          </a:xfrm>
          <a:prstGeom prst="rect">
            <a:avLst/>
          </a:prstGeom>
          <a:noFill/>
        </p:spPr>
        <p:txBody>
          <a:bodyPr wrap="square" rtlCol="0">
            <a:spAutoFit/>
          </a:bodyPr>
          <a:lstStyle/>
          <a:p>
            <a:r>
              <a:rPr lang="en-US" dirty="0"/>
              <a:t>RENAME</a:t>
            </a:r>
          </a:p>
        </p:txBody>
      </p:sp>
      <p:sp>
        <p:nvSpPr>
          <p:cNvPr id="62" name="TextBox 61"/>
          <p:cNvSpPr txBox="1"/>
          <p:nvPr/>
        </p:nvSpPr>
        <p:spPr>
          <a:xfrm rot="16200000">
            <a:off x="2184110" y="2822717"/>
            <a:ext cx="811441" cy="307777"/>
          </a:xfrm>
          <a:prstGeom prst="rect">
            <a:avLst/>
          </a:prstGeom>
          <a:noFill/>
        </p:spPr>
        <p:txBody>
          <a:bodyPr wrap="none" rtlCol="0">
            <a:spAutoFit/>
          </a:bodyPr>
          <a:lstStyle/>
          <a:p>
            <a:r>
              <a:rPr lang="en-US" dirty="0"/>
              <a:t>RETIRE</a:t>
            </a:r>
          </a:p>
        </p:txBody>
      </p:sp>
      <p:cxnSp>
        <p:nvCxnSpPr>
          <p:cNvPr id="64" name="Straight Arrow Connector 63"/>
          <p:cNvCxnSpPr/>
          <p:nvPr/>
        </p:nvCxnSpPr>
        <p:spPr bwMode="auto">
          <a:xfrm>
            <a:off x="6772955" y="1478261"/>
            <a:ext cx="0" cy="3100585"/>
          </a:xfrm>
          <a:prstGeom prst="straightConnector1">
            <a:avLst/>
          </a:prstGeom>
          <a:noFill/>
          <a:ln w="9525" cap="flat" cmpd="sng" algn="ctr">
            <a:solidFill>
              <a:schemeClr val="tx1"/>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p:cNvCxnSpPr/>
          <p:nvPr/>
        </p:nvCxnSpPr>
        <p:spPr bwMode="auto">
          <a:xfrm flipV="1">
            <a:off x="2750520" y="1478261"/>
            <a:ext cx="1" cy="3138078"/>
          </a:xfrm>
          <a:prstGeom prst="straightConnector1">
            <a:avLst/>
          </a:prstGeom>
          <a:noFill/>
          <a:ln w="9525" cap="flat" cmpd="sng" algn="ctr">
            <a:solidFill>
              <a:schemeClr val="tx1"/>
            </a:solidFill>
            <a:prstDash val="sysDot"/>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041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32BD-5D70-26B8-1DD2-C49721C30EEE}"/>
              </a:ext>
            </a:extLst>
          </p:cNvPr>
          <p:cNvSpPr>
            <a:spLocks noGrp="1"/>
          </p:cNvSpPr>
          <p:nvPr>
            <p:ph type="title"/>
          </p:nvPr>
        </p:nvSpPr>
        <p:spPr>
          <a:xfrm>
            <a:off x="0" y="350181"/>
            <a:ext cx="9144000" cy="584775"/>
          </a:xfrm>
        </p:spPr>
        <p:txBody>
          <a:bodyPr/>
          <a:lstStyle/>
          <a:p>
            <a:r>
              <a:rPr lang="en-US" sz="3200" dirty="0"/>
              <a:t>Aside: head/tail phase bits for circular FIFOs</a:t>
            </a:r>
          </a:p>
        </p:txBody>
      </p:sp>
      <p:sp>
        <p:nvSpPr>
          <p:cNvPr id="3" name="Content Placeholder 2">
            <a:extLst>
              <a:ext uri="{FF2B5EF4-FFF2-40B4-BE49-F238E27FC236}">
                <a16:creationId xmlns:a16="http://schemas.microsoft.com/office/drawing/2014/main" id="{63474537-534E-75C0-5217-28082F0F5050}"/>
              </a:ext>
            </a:extLst>
          </p:cNvPr>
          <p:cNvSpPr>
            <a:spLocks noGrp="1"/>
          </p:cNvSpPr>
          <p:nvPr>
            <p:ph idx="1"/>
          </p:nvPr>
        </p:nvSpPr>
        <p:spPr/>
        <p:txBody>
          <a:bodyPr/>
          <a:lstStyle/>
          <a:p>
            <a:r>
              <a:rPr lang="en-US" dirty="0"/>
              <a:t>For a circular FIFO, H==T can mean either empty or full</a:t>
            </a:r>
          </a:p>
          <a:p>
            <a:r>
              <a:rPr lang="en-US" dirty="0"/>
              <a:t>Distinguish empty vs. full using phase bits</a:t>
            </a:r>
          </a:p>
          <a:p>
            <a:pPr lvl="1"/>
            <a:r>
              <a:rPr lang="en-US" dirty="0"/>
              <a:t>A pointer’s phase bit toggles when it wraps around</a:t>
            </a:r>
          </a:p>
          <a:p>
            <a:pPr lvl="1"/>
            <a:r>
              <a:rPr lang="en-US" dirty="0"/>
              <a:t>Example:</a:t>
            </a:r>
          </a:p>
          <a:p>
            <a:pPr lvl="1"/>
            <a:endParaRPr lang="en-US" dirty="0"/>
          </a:p>
          <a:p>
            <a:pPr lvl="1"/>
            <a:r>
              <a:rPr lang="en-US" dirty="0"/>
              <a:t> </a:t>
            </a:r>
            <a:r>
              <a:rPr lang="en-US" sz="2400" dirty="0">
                <a:latin typeface="Courier New" panose="02070309020205020404" pitchFamily="49" charset="0"/>
                <a:cs typeface="Courier New" panose="02070309020205020404" pitchFamily="49" charset="0"/>
              </a:rPr>
              <a:t>empty = ((H==T) &amp;&amp; (</a:t>
            </a:r>
            <a:r>
              <a:rPr lang="en-US" sz="2400" dirty="0" err="1">
                <a:latin typeface="Courier New" panose="02070309020205020404" pitchFamily="49" charset="0"/>
                <a:cs typeface="Courier New" panose="02070309020205020404" pitchFamily="49" charset="0"/>
              </a:rPr>
              <a:t>H_phase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T_phase</a:t>
            </a:r>
            <a:r>
              <a:rPr lang="en-US" sz="2400" dirty="0">
                <a:latin typeface="Courier New" panose="02070309020205020404" pitchFamily="49" charset="0"/>
                <a:cs typeface="Courier New" panose="02070309020205020404" pitchFamily="49" charset="0"/>
              </a:rPr>
              <a:t>));</a:t>
            </a:r>
            <a:r>
              <a:rPr lang="en-US" dirty="0"/>
              <a:t> </a:t>
            </a:r>
          </a:p>
          <a:p>
            <a:pPr lvl="2"/>
            <a:r>
              <a:rPr lang="en-US" dirty="0">
                <a:cs typeface="Courier New" panose="02070309020205020404" pitchFamily="49" charset="0"/>
              </a:rPr>
              <a:t>H and T wrapped around same number of times.</a:t>
            </a:r>
            <a:endParaRPr lang="en-US" dirty="0"/>
          </a:p>
          <a:p>
            <a:pPr lvl="1"/>
            <a:r>
              <a:rPr lang="en-US" dirty="0"/>
              <a:t>   </a:t>
            </a:r>
            <a:r>
              <a:rPr lang="en-US" sz="2400" dirty="0">
                <a:latin typeface="Courier New" panose="02070309020205020404" pitchFamily="49" charset="0"/>
                <a:cs typeface="Courier New" panose="02070309020205020404" pitchFamily="49" charset="0"/>
              </a:rPr>
              <a:t>full = ((H==T) &amp;&amp; (</a:t>
            </a:r>
            <a:r>
              <a:rPr lang="en-US" sz="2400" dirty="0" err="1">
                <a:latin typeface="Courier New" panose="02070309020205020404" pitchFamily="49" charset="0"/>
                <a:cs typeface="Courier New" panose="02070309020205020404" pitchFamily="49" charset="0"/>
              </a:rPr>
              <a:t>H_phase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T_phase</a:t>
            </a:r>
            <a:r>
              <a:rPr lang="en-US" sz="2400" dirty="0">
                <a:latin typeface="Courier New" panose="02070309020205020404" pitchFamily="49" charset="0"/>
                <a:cs typeface="Courier New" panose="02070309020205020404" pitchFamily="49" charset="0"/>
              </a:rPr>
              <a:t>));</a:t>
            </a:r>
          </a:p>
          <a:p>
            <a:pPr lvl="2"/>
            <a:r>
              <a:rPr lang="en-US" dirty="0">
                <a:cs typeface="Courier New" panose="02070309020205020404" pitchFamily="49" charset="0"/>
              </a:rPr>
              <a:t>T wrapped around one more time than H did.</a:t>
            </a:r>
            <a:r>
              <a:rPr lang="en-US" dirty="0"/>
              <a:t>  </a:t>
            </a:r>
          </a:p>
        </p:txBody>
      </p:sp>
      <p:sp>
        <p:nvSpPr>
          <p:cNvPr id="4" name="Date Placeholder 3">
            <a:extLst>
              <a:ext uri="{FF2B5EF4-FFF2-40B4-BE49-F238E27FC236}">
                <a16:creationId xmlns:a16="http://schemas.microsoft.com/office/drawing/2014/main" id="{BF63FED4-85D8-7152-B8B4-41E2861A26ED}"/>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CD520590-6A1E-2BE9-42BD-ABA369FC12C5}"/>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3FB70AB4-3C19-7478-4837-5D67FDD88C1D}"/>
              </a:ext>
            </a:extLst>
          </p:cNvPr>
          <p:cNvSpPr>
            <a:spLocks noGrp="1"/>
          </p:cNvSpPr>
          <p:nvPr>
            <p:ph type="sldNum" sz="quarter" idx="12"/>
          </p:nvPr>
        </p:nvSpPr>
        <p:spPr/>
        <p:txBody>
          <a:bodyPr/>
          <a:lstStyle/>
          <a:p>
            <a:pPr>
              <a:defRPr/>
            </a:pPr>
            <a:fld id="{4F55974A-8CB5-4498-84C8-F3FFEB780C19}" type="slidenum">
              <a:rPr lang="en-US" smtClean="0"/>
              <a:pPr>
                <a:defRPr/>
              </a:pPr>
              <a:t>16</a:t>
            </a:fld>
            <a:endParaRPr lang="en-US"/>
          </a:p>
        </p:txBody>
      </p:sp>
      <p:sp>
        <p:nvSpPr>
          <p:cNvPr id="7" name="TextBox 6">
            <a:extLst>
              <a:ext uri="{FF2B5EF4-FFF2-40B4-BE49-F238E27FC236}">
                <a16:creationId xmlns:a16="http://schemas.microsoft.com/office/drawing/2014/main" id="{760FA186-049A-722F-C1AA-D809C884FFDD}"/>
              </a:ext>
            </a:extLst>
          </p:cNvPr>
          <p:cNvSpPr txBox="1"/>
          <p:nvPr/>
        </p:nvSpPr>
        <p:spPr>
          <a:xfrm>
            <a:off x="4875582" y="3368506"/>
            <a:ext cx="4092787" cy="938719"/>
          </a:xfrm>
          <a:prstGeom prst="rect">
            <a:avLst/>
          </a:prstGeom>
          <a:noFill/>
          <a:ln>
            <a:solidFill>
              <a:schemeClr val="tx1"/>
            </a:solidFill>
          </a:ln>
        </p:spPr>
        <p:txBody>
          <a:bodyPr wrap="none" rtlCol="0">
            <a:spAutoFit/>
          </a:bodyPr>
          <a:lstStyle/>
          <a:p>
            <a:pPr algn="l"/>
            <a:r>
              <a:rPr lang="en-US" sz="1100" dirty="0">
                <a:latin typeface="Courier New" panose="02070309020205020404" pitchFamily="49" charset="0"/>
                <a:cs typeface="Courier New" panose="02070309020205020404" pitchFamily="49" charset="0"/>
              </a:rPr>
              <a:t>T++;  // increment tail pointer</a:t>
            </a:r>
          </a:p>
          <a:p>
            <a:pPr algn="l"/>
            <a:r>
              <a:rPr lang="en-US" sz="1100" dirty="0">
                <a:latin typeface="Courier New" panose="02070309020205020404" pitchFamily="49" charset="0"/>
                <a:cs typeface="Courier New" panose="02070309020205020404" pitchFamily="49" charset="0"/>
              </a:rPr>
              <a:t>if (T == </a:t>
            </a:r>
            <a:r>
              <a:rPr lang="en-US" sz="1100" dirty="0" err="1">
                <a:latin typeface="Courier New" panose="02070309020205020404" pitchFamily="49" charset="0"/>
                <a:cs typeface="Courier New" panose="02070309020205020404" pitchFamily="49" charset="0"/>
              </a:rPr>
              <a:t>FIFO_size</a:t>
            </a:r>
            <a:r>
              <a:rPr lang="en-US" sz="1100" dirty="0">
                <a:latin typeface="Courier New" panose="02070309020205020404" pitchFamily="49" charset="0"/>
                <a:cs typeface="Courier New" panose="02070309020205020404" pitchFamily="49" charset="0"/>
              </a:rPr>
              <a:t>) {  // wrap around scenario</a:t>
            </a:r>
          </a:p>
          <a:p>
            <a:pPr algn="l"/>
            <a:r>
              <a:rPr lang="en-US" sz="1100" dirty="0">
                <a:latin typeface="Courier New" panose="02070309020205020404" pitchFamily="49" charset="0"/>
                <a:cs typeface="Courier New" panose="02070309020205020404" pitchFamily="49" charset="0"/>
              </a:rPr>
              <a:t>   T = 0;              // force wrap around</a:t>
            </a:r>
          </a:p>
          <a:p>
            <a:pPr algn="l"/>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T_phase</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T_phase</a:t>
            </a:r>
            <a:r>
              <a:rPr lang="en-US" sz="1100" dirty="0">
                <a:latin typeface="Courier New" panose="02070309020205020404" pitchFamily="49" charset="0"/>
                <a:cs typeface="Courier New" panose="02070309020205020404" pitchFamily="49" charset="0"/>
              </a:rPr>
              <a:t>; // toggle phase bit</a:t>
            </a:r>
          </a:p>
          <a:p>
            <a:pPr algn="l"/>
            <a:r>
              <a:rPr lang="en-US" sz="11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67D637CE-7704-F0B4-2B3C-5D63190D827E}"/>
              </a:ext>
            </a:extLst>
          </p:cNvPr>
          <p:cNvSpPr txBox="1"/>
          <p:nvPr/>
        </p:nvSpPr>
        <p:spPr>
          <a:xfrm>
            <a:off x="2517148" y="3509184"/>
            <a:ext cx="2182803" cy="600164"/>
          </a:xfrm>
          <a:prstGeom prst="rect">
            <a:avLst/>
          </a:prstGeom>
          <a:noFill/>
          <a:ln>
            <a:solidFill>
              <a:schemeClr val="tx1"/>
            </a:solidFill>
          </a:ln>
        </p:spPr>
        <p:txBody>
          <a:bodyPr wrap="square">
            <a:spAutoFit/>
          </a:bodyPr>
          <a:lstStyle/>
          <a:p>
            <a:pPr algn="l"/>
            <a:r>
              <a:rPr lang="en-US" sz="1100" dirty="0">
                <a:latin typeface="Courier New" panose="02070309020205020404" pitchFamily="49" charset="0"/>
                <a:cs typeface="Courier New" panose="02070309020205020404" pitchFamily="49" charset="0"/>
              </a:rPr>
              <a:t>uint64_t </a:t>
            </a:r>
            <a:r>
              <a:rPr lang="en-US" sz="1100" dirty="0" err="1">
                <a:latin typeface="Courier New" panose="02070309020205020404" pitchFamily="49" charset="0"/>
                <a:cs typeface="Courier New" panose="02070309020205020404" pitchFamily="49" charset="0"/>
              </a:rPr>
              <a:t>FIFO_size</a:t>
            </a:r>
            <a:r>
              <a:rPr lang="en-US" sz="1100" dirty="0">
                <a:latin typeface="Courier New" panose="02070309020205020404" pitchFamily="49" charset="0"/>
                <a:cs typeface="Courier New" panose="02070309020205020404" pitchFamily="49" charset="0"/>
              </a:rPr>
              <a:t>;</a:t>
            </a:r>
          </a:p>
          <a:p>
            <a:pPr algn="l"/>
            <a:r>
              <a:rPr lang="en-US" sz="1100" dirty="0">
                <a:latin typeface="Courier New" panose="02070309020205020404" pitchFamily="49" charset="0"/>
                <a:cs typeface="Courier New" panose="02070309020205020404" pitchFamily="49" charset="0"/>
              </a:rPr>
              <a:t>uint64_t H, T;</a:t>
            </a:r>
          </a:p>
          <a:p>
            <a:pPr algn="l"/>
            <a:r>
              <a:rPr lang="en-US" sz="1100" dirty="0">
                <a:latin typeface="Courier New" panose="02070309020205020404" pitchFamily="49" charset="0"/>
                <a:cs typeface="Courier New" panose="02070309020205020404" pitchFamily="49" charset="0"/>
              </a:rPr>
              <a:t>bool </a:t>
            </a:r>
            <a:r>
              <a:rPr lang="en-US" sz="1100" dirty="0" err="1">
                <a:latin typeface="Courier New" panose="02070309020205020404" pitchFamily="49" charset="0"/>
                <a:cs typeface="Courier New" panose="02070309020205020404" pitchFamily="49" charset="0"/>
              </a:rPr>
              <a:t>H_phase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T_phase</a:t>
            </a:r>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8553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EBDF-1AC2-C07F-DF00-B65B90D0683B}"/>
              </a:ext>
            </a:extLst>
          </p:cNvPr>
          <p:cNvSpPr>
            <a:spLocks noGrp="1"/>
          </p:cNvSpPr>
          <p:nvPr>
            <p:ph type="title"/>
          </p:nvPr>
        </p:nvSpPr>
        <p:spPr>
          <a:xfrm>
            <a:off x="0" y="350181"/>
            <a:ext cx="9144000" cy="584775"/>
          </a:xfrm>
        </p:spPr>
        <p:txBody>
          <a:bodyPr/>
          <a:lstStyle/>
          <a:p>
            <a:r>
              <a:rPr lang="en-US" sz="3200" dirty="0"/>
              <a:t>Aside: head/tail phase bits for circular FIFOs</a:t>
            </a:r>
          </a:p>
        </p:txBody>
      </p:sp>
      <p:sp>
        <p:nvSpPr>
          <p:cNvPr id="4" name="Date Placeholder 3">
            <a:extLst>
              <a:ext uri="{FF2B5EF4-FFF2-40B4-BE49-F238E27FC236}">
                <a16:creationId xmlns:a16="http://schemas.microsoft.com/office/drawing/2014/main" id="{18B80F9E-8EF8-0502-95F3-290F94D07713}"/>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85215667-04A9-37C0-4AD0-A9980F2A957D}"/>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4542A66F-0C94-924E-8107-6B5001E38551}"/>
              </a:ext>
            </a:extLst>
          </p:cNvPr>
          <p:cNvSpPr>
            <a:spLocks noGrp="1"/>
          </p:cNvSpPr>
          <p:nvPr>
            <p:ph type="sldNum" sz="quarter" idx="12"/>
          </p:nvPr>
        </p:nvSpPr>
        <p:spPr/>
        <p:txBody>
          <a:bodyPr/>
          <a:lstStyle/>
          <a:p>
            <a:pPr>
              <a:defRPr/>
            </a:pPr>
            <a:fld id="{4F55974A-8CB5-4498-84C8-F3FFEB780C19}" type="slidenum">
              <a:rPr lang="en-US" smtClean="0"/>
              <a:pPr>
                <a:defRPr/>
              </a:pPr>
              <a:t>17</a:t>
            </a:fld>
            <a:endParaRPr lang="en-US"/>
          </a:p>
        </p:txBody>
      </p:sp>
      <p:sp>
        <p:nvSpPr>
          <p:cNvPr id="7" name="Rectangle 6">
            <a:extLst>
              <a:ext uri="{FF2B5EF4-FFF2-40B4-BE49-F238E27FC236}">
                <a16:creationId xmlns:a16="http://schemas.microsoft.com/office/drawing/2014/main" id="{85D39D89-8BA9-D3BC-5821-BAD82534417E}"/>
              </a:ext>
            </a:extLst>
          </p:cNvPr>
          <p:cNvSpPr/>
          <p:nvPr/>
        </p:nvSpPr>
        <p:spPr bwMode="auto">
          <a:xfrm>
            <a:off x="1733085" y="92446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8" name="Rectangle 7">
            <a:extLst>
              <a:ext uri="{FF2B5EF4-FFF2-40B4-BE49-F238E27FC236}">
                <a16:creationId xmlns:a16="http://schemas.microsoft.com/office/drawing/2014/main" id="{5C0CEC88-90AD-580E-2679-1AB03C687778}"/>
              </a:ext>
            </a:extLst>
          </p:cNvPr>
          <p:cNvSpPr/>
          <p:nvPr/>
        </p:nvSpPr>
        <p:spPr bwMode="auto">
          <a:xfrm>
            <a:off x="2264350" y="92446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9" name="Rectangle 8">
            <a:extLst>
              <a:ext uri="{FF2B5EF4-FFF2-40B4-BE49-F238E27FC236}">
                <a16:creationId xmlns:a16="http://schemas.microsoft.com/office/drawing/2014/main" id="{4F48E76A-C27B-2B2A-7317-5F3F14925775}"/>
              </a:ext>
            </a:extLst>
          </p:cNvPr>
          <p:cNvSpPr/>
          <p:nvPr/>
        </p:nvSpPr>
        <p:spPr bwMode="auto">
          <a:xfrm>
            <a:off x="2795615" y="92446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0" name="Rectangle 9">
            <a:extLst>
              <a:ext uri="{FF2B5EF4-FFF2-40B4-BE49-F238E27FC236}">
                <a16:creationId xmlns:a16="http://schemas.microsoft.com/office/drawing/2014/main" id="{FC9AE2B1-7C66-B395-044A-0D472C01F047}"/>
              </a:ext>
            </a:extLst>
          </p:cNvPr>
          <p:cNvSpPr/>
          <p:nvPr/>
        </p:nvSpPr>
        <p:spPr bwMode="auto">
          <a:xfrm>
            <a:off x="3326880" y="92446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1" name="TextBox 10">
            <a:extLst>
              <a:ext uri="{FF2B5EF4-FFF2-40B4-BE49-F238E27FC236}">
                <a16:creationId xmlns:a16="http://schemas.microsoft.com/office/drawing/2014/main" id="{1605483D-C5C6-9E66-46E5-2CB640C0F581}"/>
              </a:ext>
            </a:extLst>
          </p:cNvPr>
          <p:cNvSpPr txBox="1"/>
          <p:nvPr/>
        </p:nvSpPr>
        <p:spPr>
          <a:xfrm>
            <a:off x="1737268" y="1387196"/>
            <a:ext cx="522900" cy="307777"/>
          </a:xfrm>
          <a:prstGeom prst="rect">
            <a:avLst/>
          </a:prstGeom>
          <a:noFill/>
        </p:spPr>
        <p:txBody>
          <a:bodyPr wrap="none" rtlCol="0">
            <a:spAutoFit/>
          </a:bodyPr>
          <a:lstStyle/>
          <a:p>
            <a:r>
              <a:rPr lang="en-US" dirty="0"/>
              <a:t>H(0)</a:t>
            </a:r>
          </a:p>
        </p:txBody>
      </p:sp>
      <p:sp>
        <p:nvSpPr>
          <p:cNvPr id="12" name="TextBox 11">
            <a:extLst>
              <a:ext uri="{FF2B5EF4-FFF2-40B4-BE49-F238E27FC236}">
                <a16:creationId xmlns:a16="http://schemas.microsoft.com/office/drawing/2014/main" id="{EC072163-78D3-6BE0-26F7-5035622CCD85}"/>
              </a:ext>
            </a:extLst>
          </p:cNvPr>
          <p:cNvSpPr txBox="1"/>
          <p:nvPr/>
        </p:nvSpPr>
        <p:spPr>
          <a:xfrm>
            <a:off x="1747686" y="1672655"/>
            <a:ext cx="502062" cy="307777"/>
          </a:xfrm>
          <a:prstGeom prst="rect">
            <a:avLst/>
          </a:prstGeom>
          <a:noFill/>
        </p:spPr>
        <p:txBody>
          <a:bodyPr wrap="none" rtlCol="0">
            <a:spAutoFit/>
          </a:bodyPr>
          <a:lstStyle/>
          <a:p>
            <a:r>
              <a:rPr lang="en-US" dirty="0"/>
              <a:t>T(0)</a:t>
            </a:r>
          </a:p>
        </p:txBody>
      </p:sp>
      <p:sp>
        <p:nvSpPr>
          <p:cNvPr id="13" name="TextBox 12">
            <a:extLst>
              <a:ext uri="{FF2B5EF4-FFF2-40B4-BE49-F238E27FC236}">
                <a16:creationId xmlns:a16="http://schemas.microsoft.com/office/drawing/2014/main" id="{77ED6214-5F5F-08E1-280D-8C51F925EBFF}"/>
              </a:ext>
            </a:extLst>
          </p:cNvPr>
          <p:cNvSpPr txBox="1"/>
          <p:nvPr/>
        </p:nvSpPr>
        <p:spPr>
          <a:xfrm>
            <a:off x="0" y="934956"/>
            <a:ext cx="1063112" cy="738664"/>
          </a:xfrm>
          <a:prstGeom prst="rect">
            <a:avLst/>
          </a:prstGeom>
          <a:noFill/>
        </p:spPr>
        <p:txBody>
          <a:bodyPr wrap="none" rtlCol="0">
            <a:spAutoFit/>
          </a:bodyPr>
          <a:lstStyle/>
          <a:p>
            <a:pPr algn="l"/>
            <a:r>
              <a:rPr lang="en-US" dirty="0"/>
              <a:t>key: </a:t>
            </a:r>
          </a:p>
          <a:p>
            <a:pPr algn="l"/>
            <a:r>
              <a:rPr lang="en-US" dirty="0"/>
              <a:t>H(</a:t>
            </a:r>
            <a:r>
              <a:rPr lang="en-US" u="sng" dirty="0" err="1"/>
              <a:t>H_phase</a:t>
            </a:r>
            <a:r>
              <a:rPr lang="en-US" dirty="0"/>
              <a:t>)</a:t>
            </a:r>
          </a:p>
          <a:p>
            <a:pPr algn="l"/>
            <a:r>
              <a:rPr lang="en-US" dirty="0"/>
              <a:t>T(</a:t>
            </a:r>
            <a:r>
              <a:rPr lang="en-US" u="sng" dirty="0" err="1"/>
              <a:t>T_phase</a:t>
            </a:r>
            <a:r>
              <a:rPr lang="en-US" dirty="0"/>
              <a:t>)</a:t>
            </a:r>
          </a:p>
        </p:txBody>
      </p:sp>
      <p:sp>
        <p:nvSpPr>
          <p:cNvPr id="14" name="Rectangle 13">
            <a:extLst>
              <a:ext uri="{FF2B5EF4-FFF2-40B4-BE49-F238E27FC236}">
                <a16:creationId xmlns:a16="http://schemas.microsoft.com/office/drawing/2014/main" id="{0986F556-D258-594F-3DFF-DE2F6F75C138}"/>
              </a:ext>
            </a:extLst>
          </p:cNvPr>
          <p:cNvSpPr/>
          <p:nvPr/>
        </p:nvSpPr>
        <p:spPr bwMode="auto">
          <a:xfrm>
            <a:off x="1733085" y="2149651"/>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a:t>
            </a:r>
          </a:p>
        </p:txBody>
      </p:sp>
      <p:sp>
        <p:nvSpPr>
          <p:cNvPr id="15" name="Rectangle 14">
            <a:extLst>
              <a:ext uri="{FF2B5EF4-FFF2-40B4-BE49-F238E27FC236}">
                <a16:creationId xmlns:a16="http://schemas.microsoft.com/office/drawing/2014/main" id="{6FD3821D-F1E0-989C-037E-94A93EA035CD}"/>
              </a:ext>
            </a:extLst>
          </p:cNvPr>
          <p:cNvSpPr/>
          <p:nvPr/>
        </p:nvSpPr>
        <p:spPr bwMode="auto">
          <a:xfrm>
            <a:off x="2264350" y="2149651"/>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6" name="Rectangle 15">
            <a:extLst>
              <a:ext uri="{FF2B5EF4-FFF2-40B4-BE49-F238E27FC236}">
                <a16:creationId xmlns:a16="http://schemas.microsoft.com/office/drawing/2014/main" id="{479F592E-91DF-51AE-6D3C-1930A1495AD3}"/>
              </a:ext>
            </a:extLst>
          </p:cNvPr>
          <p:cNvSpPr/>
          <p:nvPr/>
        </p:nvSpPr>
        <p:spPr bwMode="auto">
          <a:xfrm>
            <a:off x="2795615" y="2149651"/>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7" name="Rectangle 16">
            <a:extLst>
              <a:ext uri="{FF2B5EF4-FFF2-40B4-BE49-F238E27FC236}">
                <a16:creationId xmlns:a16="http://schemas.microsoft.com/office/drawing/2014/main" id="{842721AC-21BA-76F6-3F72-EB6CE378F047}"/>
              </a:ext>
            </a:extLst>
          </p:cNvPr>
          <p:cNvSpPr/>
          <p:nvPr/>
        </p:nvSpPr>
        <p:spPr bwMode="auto">
          <a:xfrm>
            <a:off x="3326880" y="2149651"/>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18" name="TextBox 17">
            <a:extLst>
              <a:ext uri="{FF2B5EF4-FFF2-40B4-BE49-F238E27FC236}">
                <a16:creationId xmlns:a16="http://schemas.microsoft.com/office/drawing/2014/main" id="{D5AFD652-4381-B242-EA52-F9B0829CCD87}"/>
              </a:ext>
            </a:extLst>
          </p:cNvPr>
          <p:cNvSpPr txBox="1"/>
          <p:nvPr/>
        </p:nvSpPr>
        <p:spPr>
          <a:xfrm>
            <a:off x="1737268" y="2594155"/>
            <a:ext cx="522900" cy="307777"/>
          </a:xfrm>
          <a:prstGeom prst="rect">
            <a:avLst/>
          </a:prstGeom>
          <a:noFill/>
        </p:spPr>
        <p:txBody>
          <a:bodyPr wrap="none" rtlCol="0">
            <a:spAutoFit/>
          </a:bodyPr>
          <a:lstStyle/>
          <a:p>
            <a:r>
              <a:rPr lang="en-US" dirty="0"/>
              <a:t>H(0)</a:t>
            </a:r>
          </a:p>
        </p:txBody>
      </p:sp>
      <p:sp>
        <p:nvSpPr>
          <p:cNvPr id="19" name="TextBox 18">
            <a:extLst>
              <a:ext uri="{FF2B5EF4-FFF2-40B4-BE49-F238E27FC236}">
                <a16:creationId xmlns:a16="http://schemas.microsoft.com/office/drawing/2014/main" id="{BB1F8A98-2222-68C4-D2B9-C2C9C0C58AAB}"/>
              </a:ext>
            </a:extLst>
          </p:cNvPr>
          <p:cNvSpPr txBox="1"/>
          <p:nvPr/>
        </p:nvSpPr>
        <p:spPr>
          <a:xfrm>
            <a:off x="2249748" y="2594155"/>
            <a:ext cx="502062" cy="307777"/>
          </a:xfrm>
          <a:prstGeom prst="rect">
            <a:avLst/>
          </a:prstGeom>
          <a:noFill/>
        </p:spPr>
        <p:txBody>
          <a:bodyPr wrap="none" rtlCol="0">
            <a:spAutoFit/>
          </a:bodyPr>
          <a:lstStyle/>
          <a:p>
            <a:r>
              <a:rPr lang="en-US" dirty="0"/>
              <a:t>T(0)</a:t>
            </a:r>
          </a:p>
        </p:txBody>
      </p:sp>
      <p:sp>
        <p:nvSpPr>
          <p:cNvPr id="20" name="Rectangle 19">
            <a:extLst>
              <a:ext uri="{FF2B5EF4-FFF2-40B4-BE49-F238E27FC236}">
                <a16:creationId xmlns:a16="http://schemas.microsoft.com/office/drawing/2014/main" id="{633127B3-E97D-46C2-5AFB-19B7D0608389}"/>
              </a:ext>
            </a:extLst>
          </p:cNvPr>
          <p:cNvSpPr/>
          <p:nvPr/>
        </p:nvSpPr>
        <p:spPr bwMode="auto">
          <a:xfrm>
            <a:off x="1728939" y="304952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a:t>
            </a:r>
          </a:p>
        </p:txBody>
      </p:sp>
      <p:sp>
        <p:nvSpPr>
          <p:cNvPr id="21" name="Rectangle 20">
            <a:extLst>
              <a:ext uri="{FF2B5EF4-FFF2-40B4-BE49-F238E27FC236}">
                <a16:creationId xmlns:a16="http://schemas.microsoft.com/office/drawing/2014/main" id="{0D92C8DF-40A6-B287-5706-2177CB3DB27A}"/>
              </a:ext>
            </a:extLst>
          </p:cNvPr>
          <p:cNvSpPr/>
          <p:nvPr/>
        </p:nvSpPr>
        <p:spPr bwMode="auto">
          <a:xfrm>
            <a:off x="2260204" y="304952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t>
            </a:r>
          </a:p>
        </p:txBody>
      </p:sp>
      <p:sp>
        <p:nvSpPr>
          <p:cNvPr id="22" name="Rectangle 21">
            <a:extLst>
              <a:ext uri="{FF2B5EF4-FFF2-40B4-BE49-F238E27FC236}">
                <a16:creationId xmlns:a16="http://schemas.microsoft.com/office/drawing/2014/main" id="{C44696A5-0989-049A-D249-6907266BAB26}"/>
              </a:ext>
            </a:extLst>
          </p:cNvPr>
          <p:cNvSpPr/>
          <p:nvPr/>
        </p:nvSpPr>
        <p:spPr bwMode="auto">
          <a:xfrm>
            <a:off x="2791469" y="304952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23" name="Rectangle 22">
            <a:extLst>
              <a:ext uri="{FF2B5EF4-FFF2-40B4-BE49-F238E27FC236}">
                <a16:creationId xmlns:a16="http://schemas.microsoft.com/office/drawing/2014/main" id="{91D5D2E9-A24B-2DAC-BAF0-DADD3F2D3125}"/>
              </a:ext>
            </a:extLst>
          </p:cNvPr>
          <p:cNvSpPr/>
          <p:nvPr/>
        </p:nvSpPr>
        <p:spPr bwMode="auto">
          <a:xfrm>
            <a:off x="3322734" y="304952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24" name="TextBox 23">
            <a:extLst>
              <a:ext uri="{FF2B5EF4-FFF2-40B4-BE49-F238E27FC236}">
                <a16:creationId xmlns:a16="http://schemas.microsoft.com/office/drawing/2014/main" id="{461E5894-0A9C-B149-D0EC-5DD4D8EB8DC2}"/>
              </a:ext>
            </a:extLst>
          </p:cNvPr>
          <p:cNvSpPr txBox="1"/>
          <p:nvPr/>
        </p:nvSpPr>
        <p:spPr>
          <a:xfrm>
            <a:off x="1733122" y="3512256"/>
            <a:ext cx="522900" cy="307777"/>
          </a:xfrm>
          <a:prstGeom prst="rect">
            <a:avLst/>
          </a:prstGeom>
          <a:noFill/>
        </p:spPr>
        <p:txBody>
          <a:bodyPr wrap="none" rtlCol="0">
            <a:spAutoFit/>
          </a:bodyPr>
          <a:lstStyle/>
          <a:p>
            <a:r>
              <a:rPr lang="en-US" dirty="0"/>
              <a:t>H(0)</a:t>
            </a:r>
          </a:p>
        </p:txBody>
      </p:sp>
      <p:sp>
        <p:nvSpPr>
          <p:cNvPr id="25" name="TextBox 24">
            <a:extLst>
              <a:ext uri="{FF2B5EF4-FFF2-40B4-BE49-F238E27FC236}">
                <a16:creationId xmlns:a16="http://schemas.microsoft.com/office/drawing/2014/main" id="{9AE350E1-55AE-5521-6F94-CDA14A62C411}"/>
              </a:ext>
            </a:extLst>
          </p:cNvPr>
          <p:cNvSpPr txBox="1"/>
          <p:nvPr/>
        </p:nvSpPr>
        <p:spPr>
          <a:xfrm>
            <a:off x="2824818" y="3504895"/>
            <a:ext cx="502062" cy="307777"/>
          </a:xfrm>
          <a:prstGeom prst="rect">
            <a:avLst/>
          </a:prstGeom>
          <a:noFill/>
        </p:spPr>
        <p:txBody>
          <a:bodyPr wrap="none" rtlCol="0">
            <a:spAutoFit/>
          </a:bodyPr>
          <a:lstStyle/>
          <a:p>
            <a:r>
              <a:rPr lang="en-US" dirty="0"/>
              <a:t>T(0)</a:t>
            </a:r>
          </a:p>
        </p:txBody>
      </p:sp>
      <p:sp>
        <p:nvSpPr>
          <p:cNvPr id="26" name="Rectangle 25">
            <a:extLst>
              <a:ext uri="{FF2B5EF4-FFF2-40B4-BE49-F238E27FC236}">
                <a16:creationId xmlns:a16="http://schemas.microsoft.com/office/drawing/2014/main" id="{66BFA77B-5535-A37B-1295-9CB1280FF76C}"/>
              </a:ext>
            </a:extLst>
          </p:cNvPr>
          <p:cNvSpPr/>
          <p:nvPr/>
        </p:nvSpPr>
        <p:spPr bwMode="auto">
          <a:xfrm>
            <a:off x="1727458" y="3977059"/>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a:t>
            </a:r>
          </a:p>
        </p:txBody>
      </p:sp>
      <p:sp>
        <p:nvSpPr>
          <p:cNvPr id="27" name="Rectangle 26">
            <a:extLst>
              <a:ext uri="{FF2B5EF4-FFF2-40B4-BE49-F238E27FC236}">
                <a16:creationId xmlns:a16="http://schemas.microsoft.com/office/drawing/2014/main" id="{A68328F5-5B26-098A-BFD3-B647AC5DBEE3}"/>
              </a:ext>
            </a:extLst>
          </p:cNvPr>
          <p:cNvSpPr/>
          <p:nvPr/>
        </p:nvSpPr>
        <p:spPr bwMode="auto">
          <a:xfrm>
            <a:off x="2258723" y="3977059"/>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t>
            </a:r>
          </a:p>
        </p:txBody>
      </p:sp>
      <p:sp>
        <p:nvSpPr>
          <p:cNvPr id="28" name="Rectangle 27">
            <a:extLst>
              <a:ext uri="{FF2B5EF4-FFF2-40B4-BE49-F238E27FC236}">
                <a16:creationId xmlns:a16="http://schemas.microsoft.com/office/drawing/2014/main" id="{F01785E9-258E-6C18-AA76-A64D79A56983}"/>
              </a:ext>
            </a:extLst>
          </p:cNvPr>
          <p:cNvSpPr/>
          <p:nvPr/>
        </p:nvSpPr>
        <p:spPr bwMode="auto">
          <a:xfrm>
            <a:off x="2789988" y="3977059"/>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t>
            </a:r>
          </a:p>
        </p:txBody>
      </p:sp>
      <p:sp>
        <p:nvSpPr>
          <p:cNvPr id="29" name="Rectangle 28">
            <a:extLst>
              <a:ext uri="{FF2B5EF4-FFF2-40B4-BE49-F238E27FC236}">
                <a16:creationId xmlns:a16="http://schemas.microsoft.com/office/drawing/2014/main" id="{95F1E698-E518-9072-83BD-A312BF2E8DBA}"/>
              </a:ext>
            </a:extLst>
          </p:cNvPr>
          <p:cNvSpPr/>
          <p:nvPr/>
        </p:nvSpPr>
        <p:spPr bwMode="auto">
          <a:xfrm>
            <a:off x="3321253" y="3977059"/>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sp>
        <p:nvSpPr>
          <p:cNvPr id="30" name="TextBox 29">
            <a:extLst>
              <a:ext uri="{FF2B5EF4-FFF2-40B4-BE49-F238E27FC236}">
                <a16:creationId xmlns:a16="http://schemas.microsoft.com/office/drawing/2014/main" id="{7FF4F69A-DC12-B764-F6F7-FCFF7212327B}"/>
              </a:ext>
            </a:extLst>
          </p:cNvPr>
          <p:cNvSpPr txBox="1"/>
          <p:nvPr/>
        </p:nvSpPr>
        <p:spPr>
          <a:xfrm>
            <a:off x="1731641" y="4415635"/>
            <a:ext cx="522900" cy="307777"/>
          </a:xfrm>
          <a:prstGeom prst="rect">
            <a:avLst/>
          </a:prstGeom>
          <a:noFill/>
        </p:spPr>
        <p:txBody>
          <a:bodyPr wrap="none" rtlCol="0">
            <a:spAutoFit/>
          </a:bodyPr>
          <a:lstStyle/>
          <a:p>
            <a:r>
              <a:rPr lang="en-US" dirty="0"/>
              <a:t>H(0)</a:t>
            </a:r>
          </a:p>
        </p:txBody>
      </p:sp>
      <p:sp>
        <p:nvSpPr>
          <p:cNvPr id="31" name="TextBox 30">
            <a:extLst>
              <a:ext uri="{FF2B5EF4-FFF2-40B4-BE49-F238E27FC236}">
                <a16:creationId xmlns:a16="http://schemas.microsoft.com/office/drawing/2014/main" id="{B9C70BD2-7CBC-8851-7009-3E9E82EBD1AC}"/>
              </a:ext>
            </a:extLst>
          </p:cNvPr>
          <p:cNvSpPr txBox="1"/>
          <p:nvPr/>
        </p:nvSpPr>
        <p:spPr>
          <a:xfrm>
            <a:off x="3386883" y="4415635"/>
            <a:ext cx="502062" cy="307777"/>
          </a:xfrm>
          <a:prstGeom prst="rect">
            <a:avLst/>
          </a:prstGeom>
          <a:noFill/>
        </p:spPr>
        <p:txBody>
          <a:bodyPr wrap="none" rtlCol="0">
            <a:spAutoFit/>
          </a:bodyPr>
          <a:lstStyle/>
          <a:p>
            <a:r>
              <a:rPr lang="en-US" dirty="0"/>
              <a:t>T(0)</a:t>
            </a:r>
          </a:p>
        </p:txBody>
      </p:sp>
      <p:sp>
        <p:nvSpPr>
          <p:cNvPr id="32" name="Rectangle 31">
            <a:extLst>
              <a:ext uri="{FF2B5EF4-FFF2-40B4-BE49-F238E27FC236}">
                <a16:creationId xmlns:a16="http://schemas.microsoft.com/office/drawing/2014/main" id="{E402630D-9ACA-9756-9ABA-9A52C4DCDD23}"/>
              </a:ext>
            </a:extLst>
          </p:cNvPr>
          <p:cNvSpPr/>
          <p:nvPr/>
        </p:nvSpPr>
        <p:spPr bwMode="auto">
          <a:xfrm>
            <a:off x="1734400" y="490317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a:t>
            </a:r>
          </a:p>
        </p:txBody>
      </p:sp>
      <p:sp>
        <p:nvSpPr>
          <p:cNvPr id="33" name="Rectangle 32">
            <a:extLst>
              <a:ext uri="{FF2B5EF4-FFF2-40B4-BE49-F238E27FC236}">
                <a16:creationId xmlns:a16="http://schemas.microsoft.com/office/drawing/2014/main" id="{D6668D5D-1279-C216-B88F-0DEC4FF2DEF7}"/>
              </a:ext>
            </a:extLst>
          </p:cNvPr>
          <p:cNvSpPr/>
          <p:nvPr/>
        </p:nvSpPr>
        <p:spPr bwMode="auto">
          <a:xfrm>
            <a:off x="2265665" y="490317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t>
            </a:r>
          </a:p>
        </p:txBody>
      </p:sp>
      <p:sp>
        <p:nvSpPr>
          <p:cNvPr id="34" name="Rectangle 33">
            <a:extLst>
              <a:ext uri="{FF2B5EF4-FFF2-40B4-BE49-F238E27FC236}">
                <a16:creationId xmlns:a16="http://schemas.microsoft.com/office/drawing/2014/main" id="{BE4BB452-8955-3E3F-A72A-8548C2A3057F}"/>
              </a:ext>
            </a:extLst>
          </p:cNvPr>
          <p:cNvSpPr/>
          <p:nvPr/>
        </p:nvSpPr>
        <p:spPr bwMode="auto">
          <a:xfrm>
            <a:off x="2796930" y="490317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t>
            </a:r>
          </a:p>
        </p:txBody>
      </p:sp>
      <p:sp>
        <p:nvSpPr>
          <p:cNvPr id="35" name="Rectangle 34">
            <a:extLst>
              <a:ext uri="{FF2B5EF4-FFF2-40B4-BE49-F238E27FC236}">
                <a16:creationId xmlns:a16="http://schemas.microsoft.com/office/drawing/2014/main" id="{FE7F2E94-BABD-3139-50C4-EDB67491DECB}"/>
              </a:ext>
            </a:extLst>
          </p:cNvPr>
          <p:cNvSpPr/>
          <p:nvPr/>
        </p:nvSpPr>
        <p:spPr bwMode="auto">
          <a:xfrm>
            <a:off x="3328195" y="4903175"/>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t>
            </a:r>
          </a:p>
        </p:txBody>
      </p:sp>
      <p:sp>
        <p:nvSpPr>
          <p:cNvPr id="36" name="TextBox 35">
            <a:extLst>
              <a:ext uri="{FF2B5EF4-FFF2-40B4-BE49-F238E27FC236}">
                <a16:creationId xmlns:a16="http://schemas.microsoft.com/office/drawing/2014/main" id="{0DD2155D-D280-B994-1DE1-4B0DC7F3C16C}"/>
              </a:ext>
            </a:extLst>
          </p:cNvPr>
          <p:cNvSpPr txBox="1"/>
          <p:nvPr/>
        </p:nvSpPr>
        <p:spPr>
          <a:xfrm>
            <a:off x="1738583" y="5365906"/>
            <a:ext cx="522900" cy="307777"/>
          </a:xfrm>
          <a:prstGeom prst="rect">
            <a:avLst/>
          </a:prstGeom>
          <a:noFill/>
        </p:spPr>
        <p:txBody>
          <a:bodyPr wrap="none" rtlCol="0">
            <a:spAutoFit/>
          </a:bodyPr>
          <a:lstStyle/>
          <a:p>
            <a:r>
              <a:rPr lang="en-US" dirty="0"/>
              <a:t>H(0)</a:t>
            </a:r>
          </a:p>
        </p:txBody>
      </p:sp>
      <p:sp>
        <p:nvSpPr>
          <p:cNvPr id="37" name="TextBox 36">
            <a:extLst>
              <a:ext uri="{FF2B5EF4-FFF2-40B4-BE49-F238E27FC236}">
                <a16:creationId xmlns:a16="http://schemas.microsoft.com/office/drawing/2014/main" id="{C3E6E90B-BCE9-C9C6-FF70-33089A0CA277}"/>
              </a:ext>
            </a:extLst>
          </p:cNvPr>
          <p:cNvSpPr txBox="1"/>
          <p:nvPr/>
        </p:nvSpPr>
        <p:spPr>
          <a:xfrm>
            <a:off x="1749001" y="5644487"/>
            <a:ext cx="502062" cy="307777"/>
          </a:xfrm>
          <a:prstGeom prst="rect">
            <a:avLst/>
          </a:prstGeom>
          <a:noFill/>
        </p:spPr>
        <p:txBody>
          <a:bodyPr wrap="none" rtlCol="0">
            <a:spAutoFit/>
          </a:bodyPr>
          <a:lstStyle/>
          <a:p>
            <a:r>
              <a:rPr lang="en-US" dirty="0"/>
              <a:t>T(1)</a:t>
            </a:r>
          </a:p>
        </p:txBody>
      </p:sp>
      <p:sp>
        <p:nvSpPr>
          <p:cNvPr id="38" name="TextBox 37">
            <a:extLst>
              <a:ext uri="{FF2B5EF4-FFF2-40B4-BE49-F238E27FC236}">
                <a16:creationId xmlns:a16="http://schemas.microsoft.com/office/drawing/2014/main" id="{A9D60D79-272E-C5C9-CBC6-0F9D0CD1AF7C}"/>
              </a:ext>
            </a:extLst>
          </p:cNvPr>
          <p:cNvSpPr txBox="1"/>
          <p:nvPr/>
        </p:nvSpPr>
        <p:spPr>
          <a:xfrm>
            <a:off x="2216256" y="1488804"/>
            <a:ext cx="662362" cy="307777"/>
          </a:xfrm>
          <a:prstGeom prst="rect">
            <a:avLst/>
          </a:prstGeom>
          <a:noFill/>
        </p:spPr>
        <p:txBody>
          <a:bodyPr wrap="none" rtlCol="0">
            <a:spAutoFit/>
          </a:bodyPr>
          <a:lstStyle/>
          <a:p>
            <a:r>
              <a:rPr lang="en-US" b="1" dirty="0"/>
              <a:t>empty</a:t>
            </a:r>
          </a:p>
        </p:txBody>
      </p:sp>
      <p:sp>
        <p:nvSpPr>
          <p:cNvPr id="39" name="TextBox 38">
            <a:extLst>
              <a:ext uri="{FF2B5EF4-FFF2-40B4-BE49-F238E27FC236}">
                <a16:creationId xmlns:a16="http://schemas.microsoft.com/office/drawing/2014/main" id="{42ED942A-BD6B-389E-98CE-DF6F036D067D}"/>
              </a:ext>
            </a:extLst>
          </p:cNvPr>
          <p:cNvSpPr txBox="1"/>
          <p:nvPr/>
        </p:nvSpPr>
        <p:spPr>
          <a:xfrm>
            <a:off x="2271431" y="5515553"/>
            <a:ext cx="442750" cy="307777"/>
          </a:xfrm>
          <a:prstGeom prst="rect">
            <a:avLst/>
          </a:prstGeom>
          <a:noFill/>
        </p:spPr>
        <p:txBody>
          <a:bodyPr wrap="none" rtlCol="0">
            <a:spAutoFit/>
          </a:bodyPr>
          <a:lstStyle/>
          <a:p>
            <a:r>
              <a:rPr lang="en-US" b="1" dirty="0"/>
              <a:t>full</a:t>
            </a:r>
          </a:p>
        </p:txBody>
      </p:sp>
      <p:sp>
        <p:nvSpPr>
          <p:cNvPr id="40" name="Rectangle 39">
            <a:extLst>
              <a:ext uri="{FF2B5EF4-FFF2-40B4-BE49-F238E27FC236}">
                <a16:creationId xmlns:a16="http://schemas.microsoft.com/office/drawing/2014/main" id="{E2998DB6-B4E4-B313-99DA-10AB5372E601}"/>
              </a:ext>
            </a:extLst>
          </p:cNvPr>
          <p:cNvSpPr/>
          <p:nvPr/>
        </p:nvSpPr>
        <p:spPr bwMode="auto">
          <a:xfrm>
            <a:off x="5536886" y="93495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solidFill>
                  <a:schemeClr val="bg1">
                    <a:lumMod val="75000"/>
                  </a:schemeClr>
                </a:solidFill>
                <a:effectLst/>
                <a:latin typeface="Times New Roman" pitchFamily="18" charset="0"/>
              </a:rPr>
              <a:t>a</a:t>
            </a:r>
          </a:p>
        </p:txBody>
      </p:sp>
      <p:sp>
        <p:nvSpPr>
          <p:cNvPr id="41" name="Rectangle 40">
            <a:extLst>
              <a:ext uri="{FF2B5EF4-FFF2-40B4-BE49-F238E27FC236}">
                <a16:creationId xmlns:a16="http://schemas.microsoft.com/office/drawing/2014/main" id="{3E87551E-64A7-04B7-8135-EC639A7041E6}"/>
              </a:ext>
            </a:extLst>
          </p:cNvPr>
          <p:cNvSpPr/>
          <p:nvPr/>
        </p:nvSpPr>
        <p:spPr bwMode="auto">
          <a:xfrm>
            <a:off x="6068151" y="93495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t>
            </a:r>
          </a:p>
        </p:txBody>
      </p:sp>
      <p:sp>
        <p:nvSpPr>
          <p:cNvPr id="42" name="Rectangle 41">
            <a:extLst>
              <a:ext uri="{FF2B5EF4-FFF2-40B4-BE49-F238E27FC236}">
                <a16:creationId xmlns:a16="http://schemas.microsoft.com/office/drawing/2014/main" id="{C4A3DD0C-4365-3DA8-17E9-319EEA770B91}"/>
              </a:ext>
            </a:extLst>
          </p:cNvPr>
          <p:cNvSpPr/>
          <p:nvPr/>
        </p:nvSpPr>
        <p:spPr bwMode="auto">
          <a:xfrm>
            <a:off x="6599416" y="93495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t>
            </a:r>
          </a:p>
        </p:txBody>
      </p:sp>
      <p:sp>
        <p:nvSpPr>
          <p:cNvPr id="43" name="Rectangle 42">
            <a:extLst>
              <a:ext uri="{FF2B5EF4-FFF2-40B4-BE49-F238E27FC236}">
                <a16:creationId xmlns:a16="http://schemas.microsoft.com/office/drawing/2014/main" id="{CF24E5A9-D18C-5953-7019-08117B88413C}"/>
              </a:ext>
            </a:extLst>
          </p:cNvPr>
          <p:cNvSpPr/>
          <p:nvPr/>
        </p:nvSpPr>
        <p:spPr bwMode="auto">
          <a:xfrm>
            <a:off x="7130681" y="93495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t>
            </a:r>
          </a:p>
        </p:txBody>
      </p:sp>
      <p:sp>
        <p:nvSpPr>
          <p:cNvPr id="44" name="TextBox 43">
            <a:extLst>
              <a:ext uri="{FF2B5EF4-FFF2-40B4-BE49-F238E27FC236}">
                <a16:creationId xmlns:a16="http://schemas.microsoft.com/office/drawing/2014/main" id="{13748DB5-3AF2-E797-ABAA-C395931E8C77}"/>
              </a:ext>
            </a:extLst>
          </p:cNvPr>
          <p:cNvSpPr txBox="1"/>
          <p:nvPr/>
        </p:nvSpPr>
        <p:spPr>
          <a:xfrm>
            <a:off x="6098265" y="1397687"/>
            <a:ext cx="522900" cy="307777"/>
          </a:xfrm>
          <a:prstGeom prst="rect">
            <a:avLst/>
          </a:prstGeom>
          <a:noFill/>
        </p:spPr>
        <p:txBody>
          <a:bodyPr wrap="none" rtlCol="0">
            <a:spAutoFit/>
          </a:bodyPr>
          <a:lstStyle/>
          <a:p>
            <a:r>
              <a:rPr lang="en-US" dirty="0"/>
              <a:t>H(0)</a:t>
            </a:r>
          </a:p>
        </p:txBody>
      </p:sp>
      <p:sp>
        <p:nvSpPr>
          <p:cNvPr id="45" name="TextBox 44">
            <a:extLst>
              <a:ext uri="{FF2B5EF4-FFF2-40B4-BE49-F238E27FC236}">
                <a16:creationId xmlns:a16="http://schemas.microsoft.com/office/drawing/2014/main" id="{86B90F8A-4AD8-49D5-1FFE-08C646D9AFEF}"/>
              </a:ext>
            </a:extLst>
          </p:cNvPr>
          <p:cNvSpPr txBox="1"/>
          <p:nvPr/>
        </p:nvSpPr>
        <p:spPr>
          <a:xfrm>
            <a:off x="5551487" y="1393903"/>
            <a:ext cx="502062" cy="307777"/>
          </a:xfrm>
          <a:prstGeom prst="rect">
            <a:avLst/>
          </a:prstGeom>
          <a:noFill/>
        </p:spPr>
        <p:txBody>
          <a:bodyPr wrap="none" rtlCol="0">
            <a:spAutoFit/>
          </a:bodyPr>
          <a:lstStyle/>
          <a:p>
            <a:r>
              <a:rPr lang="en-US" dirty="0"/>
              <a:t>T(1)</a:t>
            </a:r>
          </a:p>
        </p:txBody>
      </p:sp>
      <p:sp>
        <p:nvSpPr>
          <p:cNvPr id="47" name="TextBox 46">
            <a:extLst>
              <a:ext uri="{FF2B5EF4-FFF2-40B4-BE49-F238E27FC236}">
                <a16:creationId xmlns:a16="http://schemas.microsoft.com/office/drawing/2014/main" id="{92119E7C-D564-13FF-0E99-7F7DE979C06E}"/>
              </a:ext>
            </a:extLst>
          </p:cNvPr>
          <p:cNvSpPr txBox="1"/>
          <p:nvPr/>
        </p:nvSpPr>
        <p:spPr>
          <a:xfrm>
            <a:off x="7881959" y="1009667"/>
            <a:ext cx="579006" cy="307777"/>
          </a:xfrm>
          <a:prstGeom prst="rect">
            <a:avLst/>
          </a:prstGeom>
          <a:noFill/>
        </p:spPr>
        <p:txBody>
          <a:bodyPr wrap="none" rtlCol="0">
            <a:spAutoFit/>
          </a:bodyPr>
          <a:lstStyle/>
          <a:p>
            <a:r>
              <a:rPr lang="en-US" dirty="0"/>
              <a:t>pop a</a:t>
            </a:r>
          </a:p>
        </p:txBody>
      </p:sp>
      <p:sp>
        <p:nvSpPr>
          <p:cNvPr id="48" name="Rectangle 47">
            <a:extLst>
              <a:ext uri="{FF2B5EF4-FFF2-40B4-BE49-F238E27FC236}">
                <a16:creationId xmlns:a16="http://schemas.microsoft.com/office/drawing/2014/main" id="{BAFDA55B-C79C-66AC-6B88-ED96F137F2C9}"/>
              </a:ext>
            </a:extLst>
          </p:cNvPr>
          <p:cNvSpPr/>
          <p:nvPr/>
        </p:nvSpPr>
        <p:spPr bwMode="auto">
          <a:xfrm>
            <a:off x="5558635" y="1911100"/>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effectLst/>
                <a:latin typeface="Times New Roman" pitchFamily="18" charset="0"/>
              </a:rPr>
              <a:t>e</a:t>
            </a:r>
          </a:p>
        </p:txBody>
      </p:sp>
      <p:sp>
        <p:nvSpPr>
          <p:cNvPr id="49" name="Rectangle 48">
            <a:extLst>
              <a:ext uri="{FF2B5EF4-FFF2-40B4-BE49-F238E27FC236}">
                <a16:creationId xmlns:a16="http://schemas.microsoft.com/office/drawing/2014/main" id="{555195D3-F7FB-12E3-6131-5FB0611B882C}"/>
              </a:ext>
            </a:extLst>
          </p:cNvPr>
          <p:cNvSpPr/>
          <p:nvPr/>
        </p:nvSpPr>
        <p:spPr bwMode="auto">
          <a:xfrm>
            <a:off x="6089900" y="1911100"/>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b</a:t>
            </a:r>
          </a:p>
        </p:txBody>
      </p:sp>
      <p:sp>
        <p:nvSpPr>
          <p:cNvPr id="50" name="Rectangle 49">
            <a:extLst>
              <a:ext uri="{FF2B5EF4-FFF2-40B4-BE49-F238E27FC236}">
                <a16:creationId xmlns:a16="http://schemas.microsoft.com/office/drawing/2014/main" id="{BF06CDDE-811C-98BC-CC01-A5D36BB988CE}"/>
              </a:ext>
            </a:extLst>
          </p:cNvPr>
          <p:cNvSpPr/>
          <p:nvPr/>
        </p:nvSpPr>
        <p:spPr bwMode="auto">
          <a:xfrm>
            <a:off x="6621165" y="1911100"/>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t>
            </a:r>
          </a:p>
        </p:txBody>
      </p:sp>
      <p:sp>
        <p:nvSpPr>
          <p:cNvPr id="51" name="Rectangle 50">
            <a:extLst>
              <a:ext uri="{FF2B5EF4-FFF2-40B4-BE49-F238E27FC236}">
                <a16:creationId xmlns:a16="http://schemas.microsoft.com/office/drawing/2014/main" id="{A81A291D-06F9-90F4-B86A-52A579C1F54A}"/>
              </a:ext>
            </a:extLst>
          </p:cNvPr>
          <p:cNvSpPr/>
          <p:nvPr/>
        </p:nvSpPr>
        <p:spPr bwMode="auto">
          <a:xfrm>
            <a:off x="7152430" y="1911100"/>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t>
            </a:r>
          </a:p>
        </p:txBody>
      </p:sp>
      <p:sp>
        <p:nvSpPr>
          <p:cNvPr id="52" name="TextBox 51">
            <a:extLst>
              <a:ext uri="{FF2B5EF4-FFF2-40B4-BE49-F238E27FC236}">
                <a16:creationId xmlns:a16="http://schemas.microsoft.com/office/drawing/2014/main" id="{544A045B-F1A8-4C5C-0DB8-C8DB27E4824A}"/>
              </a:ext>
            </a:extLst>
          </p:cNvPr>
          <p:cNvSpPr txBox="1"/>
          <p:nvPr/>
        </p:nvSpPr>
        <p:spPr>
          <a:xfrm>
            <a:off x="6120014" y="2373831"/>
            <a:ext cx="522900" cy="307777"/>
          </a:xfrm>
          <a:prstGeom prst="rect">
            <a:avLst/>
          </a:prstGeom>
          <a:noFill/>
        </p:spPr>
        <p:txBody>
          <a:bodyPr wrap="none" rtlCol="0">
            <a:spAutoFit/>
          </a:bodyPr>
          <a:lstStyle/>
          <a:p>
            <a:r>
              <a:rPr lang="en-US" dirty="0"/>
              <a:t>H(0)</a:t>
            </a:r>
          </a:p>
        </p:txBody>
      </p:sp>
      <p:sp>
        <p:nvSpPr>
          <p:cNvPr id="53" name="TextBox 52">
            <a:extLst>
              <a:ext uri="{FF2B5EF4-FFF2-40B4-BE49-F238E27FC236}">
                <a16:creationId xmlns:a16="http://schemas.microsoft.com/office/drawing/2014/main" id="{F184D161-B702-FA04-817A-75533BC0F0ED}"/>
              </a:ext>
            </a:extLst>
          </p:cNvPr>
          <p:cNvSpPr txBox="1"/>
          <p:nvPr/>
        </p:nvSpPr>
        <p:spPr>
          <a:xfrm>
            <a:off x="6120014" y="2636114"/>
            <a:ext cx="502062" cy="307777"/>
          </a:xfrm>
          <a:prstGeom prst="rect">
            <a:avLst/>
          </a:prstGeom>
          <a:noFill/>
        </p:spPr>
        <p:txBody>
          <a:bodyPr wrap="none" rtlCol="0">
            <a:spAutoFit/>
          </a:bodyPr>
          <a:lstStyle/>
          <a:p>
            <a:r>
              <a:rPr lang="en-US" dirty="0"/>
              <a:t>T(1)</a:t>
            </a:r>
          </a:p>
        </p:txBody>
      </p:sp>
      <p:sp>
        <p:nvSpPr>
          <p:cNvPr id="54" name="TextBox 53">
            <a:extLst>
              <a:ext uri="{FF2B5EF4-FFF2-40B4-BE49-F238E27FC236}">
                <a16:creationId xmlns:a16="http://schemas.microsoft.com/office/drawing/2014/main" id="{BEE6D426-CB8D-3EB8-6571-CC82FE051B34}"/>
              </a:ext>
            </a:extLst>
          </p:cNvPr>
          <p:cNvSpPr txBox="1"/>
          <p:nvPr/>
        </p:nvSpPr>
        <p:spPr>
          <a:xfrm>
            <a:off x="7885160" y="1986995"/>
            <a:ext cx="649538" cy="307777"/>
          </a:xfrm>
          <a:prstGeom prst="rect">
            <a:avLst/>
          </a:prstGeom>
          <a:noFill/>
        </p:spPr>
        <p:txBody>
          <a:bodyPr wrap="none" rtlCol="0">
            <a:spAutoFit/>
          </a:bodyPr>
          <a:lstStyle/>
          <a:p>
            <a:r>
              <a:rPr lang="en-US" dirty="0"/>
              <a:t>push e</a:t>
            </a:r>
          </a:p>
        </p:txBody>
      </p:sp>
      <p:sp>
        <p:nvSpPr>
          <p:cNvPr id="55" name="TextBox 54">
            <a:extLst>
              <a:ext uri="{FF2B5EF4-FFF2-40B4-BE49-F238E27FC236}">
                <a16:creationId xmlns:a16="http://schemas.microsoft.com/office/drawing/2014/main" id="{6D496C85-37C2-79B9-6E5A-4C0A55F9375E}"/>
              </a:ext>
            </a:extLst>
          </p:cNvPr>
          <p:cNvSpPr txBox="1"/>
          <p:nvPr/>
        </p:nvSpPr>
        <p:spPr>
          <a:xfrm>
            <a:off x="4060165" y="2213630"/>
            <a:ext cx="649538" cy="307777"/>
          </a:xfrm>
          <a:prstGeom prst="rect">
            <a:avLst/>
          </a:prstGeom>
          <a:noFill/>
        </p:spPr>
        <p:txBody>
          <a:bodyPr wrap="none" rtlCol="0">
            <a:spAutoFit/>
          </a:bodyPr>
          <a:lstStyle/>
          <a:p>
            <a:r>
              <a:rPr lang="en-US" dirty="0"/>
              <a:t>push a</a:t>
            </a:r>
          </a:p>
        </p:txBody>
      </p:sp>
      <p:sp>
        <p:nvSpPr>
          <p:cNvPr id="56" name="TextBox 55">
            <a:extLst>
              <a:ext uri="{FF2B5EF4-FFF2-40B4-BE49-F238E27FC236}">
                <a16:creationId xmlns:a16="http://schemas.microsoft.com/office/drawing/2014/main" id="{93CA68E6-D0FA-3E56-B97C-171AE398721E}"/>
              </a:ext>
            </a:extLst>
          </p:cNvPr>
          <p:cNvSpPr txBox="1"/>
          <p:nvPr/>
        </p:nvSpPr>
        <p:spPr>
          <a:xfrm>
            <a:off x="4055356" y="3124236"/>
            <a:ext cx="659156" cy="307777"/>
          </a:xfrm>
          <a:prstGeom prst="rect">
            <a:avLst/>
          </a:prstGeom>
          <a:noFill/>
        </p:spPr>
        <p:txBody>
          <a:bodyPr wrap="none" rtlCol="0">
            <a:spAutoFit/>
          </a:bodyPr>
          <a:lstStyle/>
          <a:p>
            <a:r>
              <a:rPr lang="en-US" dirty="0"/>
              <a:t>push b</a:t>
            </a:r>
          </a:p>
        </p:txBody>
      </p:sp>
      <p:sp>
        <p:nvSpPr>
          <p:cNvPr id="57" name="TextBox 56">
            <a:extLst>
              <a:ext uri="{FF2B5EF4-FFF2-40B4-BE49-F238E27FC236}">
                <a16:creationId xmlns:a16="http://schemas.microsoft.com/office/drawing/2014/main" id="{0AF5E1F3-F9FC-01E8-98A7-91BD4D8C01AA}"/>
              </a:ext>
            </a:extLst>
          </p:cNvPr>
          <p:cNvSpPr txBox="1"/>
          <p:nvPr/>
        </p:nvSpPr>
        <p:spPr>
          <a:xfrm>
            <a:off x="4055356" y="4080668"/>
            <a:ext cx="649538" cy="307777"/>
          </a:xfrm>
          <a:prstGeom prst="rect">
            <a:avLst/>
          </a:prstGeom>
          <a:noFill/>
        </p:spPr>
        <p:txBody>
          <a:bodyPr wrap="none" rtlCol="0">
            <a:spAutoFit/>
          </a:bodyPr>
          <a:lstStyle/>
          <a:p>
            <a:r>
              <a:rPr lang="en-US" dirty="0"/>
              <a:t>push c</a:t>
            </a:r>
          </a:p>
        </p:txBody>
      </p:sp>
      <p:sp>
        <p:nvSpPr>
          <p:cNvPr id="58" name="TextBox 57">
            <a:extLst>
              <a:ext uri="{FF2B5EF4-FFF2-40B4-BE49-F238E27FC236}">
                <a16:creationId xmlns:a16="http://schemas.microsoft.com/office/drawing/2014/main" id="{E4EA0475-0982-1A9D-60D9-352C72531910}"/>
              </a:ext>
            </a:extLst>
          </p:cNvPr>
          <p:cNvSpPr txBox="1"/>
          <p:nvPr/>
        </p:nvSpPr>
        <p:spPr>
          <a:xfrm>
            <a:off x="4050547" y="4952414"/>
            <a:ext cx="659156" cy="307777"/>
          </a:xfrm>
          <a:prstGeom prst="rect">
            <a:avLst/>
          </a:prstGeom>
          <a:noFill/>
        </p:spPr>
        <p:txBody>
          <a:bodyPr wrap="none" rtlCol="0">
            <a:spAutoFit/>
          </a:bodyPr>
          <a:lstStyle/>
          <a:p>
            <a:r>
              <a:rPr lang="en-US" dirty="0"/>
              <a:t>push d</a:t>
            </a:r>
          </a:p>
        </p:txBody>
      </p:sp>
      <p:sp>
        <p:nvSpPr>
          <p:cNvPr id="59" name="TextBox 58">
            <a:extLst>
              <a:ext uri="{FF2B5EF4-FFF2-40B4-BE49-F238E27FC236}">
                <a16:creationId xmlns:a16="http://schemas.microsoft.com/office/drawing/2014/main" id="{F73A7099-BBB0-F8B1-4A45-8711330AFD99}"/>
              </a:ext>
            </a:extLst>
          </p:cNvPr>
          <p:cNvSpPr txBox="1"/>
          <p:nvPr/>
        </p:nvSpPr>
        <p:spPr>
          <a:xfrm>
            <a:off x="6596188" y="2482225"/>
            <a:ext cx="442750" cy="307777"/>
          </a:xfrm>
          <a:prstGeom prst="rect">
            <a:avLst/>
          </a:prstGeom>
          <a:noFill/>
        </p:spPr>
        <p:txBody>
          <a:bodyPr wrap="none" rtlCol="0">
            <a:spAutoFit/>
          </a:bodyPr>
          <a:lstStyle/>
          <a:p>
            <a:r>
              <a:rPr lang="en-US" b="1" dirty="0"/>
              <a:t>full</a:t>
            </a:r>
          </a:p>
        </p:txBody>
      </p:sp>
      <p:sp>
        <p:nvSpPr>
          <p:cNvPr id="60" name="Rectangle 59">
            <a:extLst>
              <a:ext uri="{FF2B5EF4-FFF2-40B4-BE49-F238E27FC236}">
                <a16:creationId xmlns:a16="http://schemas.microsoft.com/office/drawing/2014/main" id="{EBFA3374-EB78-9D1F-7904-3067C12470F6}"/>
              </a:ext>
            </a:extLst>
          </p:cNvPr>
          <p:cNvSpPr/>
          <p:nvPr/>
        </p:nvSpPr>
        <p:spPr bwMode="auto">
          <a:xfrm>
            <a:off x="5561370" y="306613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effectLst/>
                <a:latin typeface="Times New Roman" pitchFamily="18" charset="0"/>
              </a:rPr>
              <a:t>e</a:t>
            </a:r>
          </a:p>
        </p:txBody>
      </p:sp>
      <p:sp>
        <p:nvSpPr>
          <p:cNvPr id="61" name="Rectangle 60">
            <a:extLst>
              <a:ext uri="{FF2B5EF4-FFF2-40B4-BE49-F238E27FC236}">
                <a16:creationId xmlns:a16="http://schemas.microsoft.com/office/drawing/2014/main" id="{594CD75B-2BCB-1605-9B16-BC839F556C09}"/>
              </a:ext>
            </a:extLst>
          </p:cNvPr>
          <p:cNvSpPr/>
          <p:nvPr/>
        </p:nvSpPr>
        <p:spPr bwMode="auto">
          <a:xfrm>
            <a:off x="6092635" y="306613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b</a:t>
            </a:r>
          </a:p>
        </p:txBody>
      </p:sp>
      <p:sp>
        <p:nvSpPr>
          <p:cNvPr id="62" name="Rectangle 61">
            <a:extLst>
              <a:ext uri="{FF2B5EF4-FFF2-40B4-BE49-F238E27FC236}">
                <a16:creationId xmlns:a16="http://schemas.microsoft.com/office/drawing/2014/main" id="{FDE96B15-7B37-662C-E776-7115F0C2900F}"/>
              </a:ext>
            </a:extLst>
          </p:cNvPr>
          <p:cNvSpPr/>
          <p:nvPr/>
        </p:nvSpPr>
        <p:spPr bwMode="auto">
          <a:xfrm>
            <a:off x="6623900" y="306613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c</a:t>
            </a:r>
          </a:p>
        </p:txBody>
      </p:sp>
      <p:sp>
        <p:nvSpPr>
          <p:cNvPr id="63" name="Rectangle 62">
            <a:extLst>
              <a:ext uri="{FF2B5EF4-FFF2-40B4-BE49-F238E27FC236}">
                <a16:creationId xmlns:a16="http://schemas.microsoft.com/office/drawing/2014/main" id="{AFB2856B-A4CD-9B86-E62D-723CB6EAFB36}"/>
              </a:ext>
            </a:extLst>
          </p:cNvPr>
          <p:cNvSpPr/>
          <p:nvPr/>
        </p:nvSpPr>
        <p:spPr bwMode="auto">
          <a:xfrm>
            <a:off x="7155165" y="3066136"/>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t>
            </a:r>
          </a:p>
        </p:txBody>
      </p:sp>
      <p:sp>
        <p:nvSpPr>
          <p:cNvPr id="64" name="TextBox 63">
            <a:extLst>
              <a:ext uri="{FF2B5EF4-FFF2-40B4-BE49-F238E27FC236}">
                <a16:creationId xmlns:a16="http://schemas.microsoft.com/office/drawing/2014/main" id="{67E586C8-5E1A-37D0-7211-C1715777237F}"/>
              </a:ext>
            </a:extLst>
          </p:cNvPr>
          <p:cNvSpPr txBox="1"/>
          <p:nvPr/>
        </p:nvSpPr>
        <p:spPr>
          <a:xfrm>
            <a:off x="6621165" y="3528867"/>
            <a:ext cx="522900" cy="307777"/>
          </a:xfrm>
          <a:prstGeom prst="rect">
            <a:avLst/>
          </a:prstGeom>
          <a:noFill/>
        </p:spPr>
        <p:txBody>
          <a:bodyPr wrap="none" rtlCol="0">
            <a:spAutoFit/>
          </a:bodyPr>
          <a:lstStyle/>
          <a:p>
            <a:r>
              <a:rPr lang="en-US" dirty="0"/>
              <a:t>H(0)</a:t>
            </a:r>
          </a:p>
        </p:txBody>
      </p:sp>
      <p:sp>
        <p:nvSpPr>
          <p:cNvPr id="65" name="TextBox 64">
            <a:extLst>
              <a:ext uri="{FF2B5EF4-FFF2-40B4-BE49-F238E27FC236}">
                <a16:creationId xmlns:a16="http://schemas.microsoft.com/office/drawing/2014/main" id="{8F2496B7-E268-1014-7994-FF7E5794D290}"/>
              </a:ext>
            </a:extLst>
          </p:cNvPr>
          <p:cNvSpPr txBox="1"/>
          <p:nvPr/>
        </p:nvSpPr>
        <p:spPr>
          <a:xfrm>
            <a:off x="6122749" y="3528302"/>
            <a:ext cx="502062" cy="307777"/>
          </a:xfrm>
          <a:prstGeom prst="rect">
            <a:avLst/>
          </a:prstGeom>
          <a:noFill/>
        </p:spPr>
        <p:txBody>
          <a:bodyPr wrap="none" rtlCol="0">
            <a:spAutoFit/>
          </a:bodyPr>
          <a:lstStyle/>
          <a:p>
            <a:r>
              <a:rPr lang="en-US" dirty="0"/>
              <a:t>T(1)</a:t>
            </a:r>
          </a:p>
        </p:txBody>
      </p:sp>
      <p:sp>
        <p:nvSpPr>
          <p:cNvPr id="66" name="TextBox 65">
            <a:extLst>
              <a:ext uri="{FF2B5EF4-FFF2-40B4-BE49-F238E27FC236}">
                <a16:creationId xmlns:a16="http://schemas.microsoft.com/office/drawing/2014/main" id="{FD5F5F8C-E4BD-ECC6-FA2B-F6A6B898A27D}"/>
              </a:ext>
            </a:extLst>
          </p:cNvPr>
          <p:cNvSpPr txBox="1"/>
          <p:nvPr/>
        </p:nvSpPr>
        <p:spPr>
          <a:xfrm>
            <a:off x="7918352" y="3140847"/>
            <a:ext cx="588623" cy="307777"/>
          </a:xfrm>
          <a:prstGeom prst="rect">
            <a:avLst/>
          </a:prstGeom>
          <a:noFill/>
        </p:spPr>
        <p:txBody>
          <a:bodyPr wrap="none" rtlCol="0">
            <a:spAutoFit/>
          </a:bodyPr>
          <a:lstStyle/>
          <a:p>
            <a:r>
              <a:rPr lang="en-US" dirty="0"/>
              <a:t>pop b</a:t>
            </a:r>
          </a:p>
        </p:txBody>
      </p:sp>
      <p:sp>
        <p:nvSpPr>
          <p:cNvPr id="68" name="Rectangle 67">
            <a:extLst>
              <a:ext uri="{FF2B5EF4-FFF2-40B4-BE49-F238E27FC236}">
                <a16:creationId xmlns:a16="http://schemas.microsoft.com/office/drawing/2014/main" id="{80C6D237-3F20-7569-75AD-C34E017031E6}"/>
              </a:ext>
            </a:extLst>
          </p:cNvPr>
          <p:cNvSpPr/>
          <p:nvPr/>
        </p:nvSpPr>
        <p:spPr bwMode="auto">
          <a:xfrm>
            <a:off x="5558635" y="397863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effectLst/>
                <a:latin typeface="Times New Roman" pitchFamily="18" charset="0"/>
              </a:rPr>
              <a:t>e</a:t>
            </a:r>
          </a:p>
        </p:txBody>
      </p:sp>
      <p:sp>
        <p:nvSpPr>
          <p:cNvPr id="69" name="Rectangle 68">
            <a:extLst>
              <a:ext uri="{FF2B5EF4-FFF2-40B4-BE49-F238E27FC236}">
                <a16:creationId xmlns:a16="http://schemas.microsoft.com/office/drawing/2014/main" id="{605265BA-EA29-3F3C-4263-A491D9AAB3AD}"/>
              </a:ext>
            </a:extLst>
          </p:cNvPr>
          <p:cNvSpPr/>
          <p:nvPr/>
        </p:nvSpPr>
        <p:spPr bwMode="auto">
          <a:xfrm>
            <a:off x="6089900" y="397863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b</a:t>
            </a:r>
          </a:p>
        </p:txBody>
      </p:sp>
      <p:sp>
        <p:nvSpPr>
          <p:cNvPr id="70" name="Rectangle 69">
            <a:extLst>
              <a:ext uri="{FF2B5EF4-FFF2-40B4-BE49-F238E27FC236}">
                <a16:creationId xmlns:a16="http://schemas.microsoft.com/office/drawing/2014/main" id="{35AB1A05-DDBC-3515-E88C-F51810B281E3}"/>
              </a:ext>
            </a:extLst>
          </p:cNvPr>
          <p:cNvSpPr/>
          <p:nvPr/>
        </p:nvSpPr>
        <p:spPr bwMode="auto">
          <a:xfrm>
            <a:off x="6621165" y="397863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c</a:t>
            </a:r>
          </a:p>
        </p:txBody>
      </p:sp>
      <p:sp>
        <p:nvSpPr>
          <p:cNvPr id="71" name="Rectangle 70">
            <a:extLst>
              <a:ext uri="{FF2B5EF4-FFF2-40B4-BE49-F238E27FC236}">
                <a16:creationId xmlns:a16="http://schemas.microsoft.com/office/drawing/2014/main" id="{000D17E1-0548-04EA-293B-1E0D58F4BF1F}"/>
              </a:ext>
            </a:extLst>
          </p:cNvPr>
          <p:cNvSpPr/>
          <p:nvPr/>
        </p:nvSpPr>
        <p:spPr bwMode="auto">
          <a:xfrm>
            <a:off x="7152430" y="397863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a:t>
            </a:r>
          </a:p>
        </p:txBody>
      </p:sp>
      <p:sp>
        <p:nvSpPr>
          <p:cNvPr id="72" name="TextBox 71">
            <a:extLst>
              <a:ext uri="{FF2B5EF4-FFF2-40B4-BE49-F238E27FC236}">
                <a16:creationId xmlns:a16="http://schemas.microsoft.com/office/drawing/2014/main" id="{73084769-BFE2-7049-72CC-60A98776848D}"/>
              </a:ext>
            </a:extLst>
          </p:cNvPr>
          <p:cNvSpPr txBox="1"/>
          <p:nvPr/>
        </p:nvSpPr>
        <p:spPr>
          <a:xfrm>
            <a:off x="7160795" y="4441363"/>
            <a:ext cx="522900" cy="307777"/>
          </a:xfrm>
          <a:prstGeom prst="rect">
            <a:avLst/>
          </a:prstGeom>
          <a:noFill/>
        </p:spPr>
        <p:txBody>
          <a:bodyPr wrap="none" rtlCol="0">
            <a:spAutoFit/>
          </a:bodyPr>
          <a:lstStyle/>
          <a:p>
            <a:r>
              <a:rPr lang="en-US" dirty="0"/>
              <a:t>H(0)</a:t>
            </a:r>
          </a:p>
        </p:txBody>
      </p:sp>
      <p:sp>
        <p:nvSpPr>
          <p:cNvPr id="73" name="TextBox 72">
            <a:extLst>
              <a:ext uri="{FF2B5EF4-FFF2-40B4-BE49-F238E27FC236}">
                <a16:creationId xmlns:a16="http://schemas.microsoft.com/office/drawing/2014/main" id="{3988DAE1-D09D-CBEF-9F8C-41532D957163}"/>
              </a:ext>
            </a:extLst>
          </p:cNvPr>
          <p:cNvSpPr txBox="1"/>
          <p:nvPr/>
        </p:nvSpPr>
        <p:spPr>
          <a:xfrm>
            <a:off x="6120014" y="4440798"/>
            <a:ext cx="502062" cy="307777"/>
          </a:xfrm>
          <a:prstGeom prst="rect">
            <a:avLst/>
          </a:prstGeom>
          <a:noFill/>
        </p:spPr>
        <p:txBody>
          <a:bodyPr wrap="none" rtlCol="0">
            <a:spAutoFit/>
          </a:bodyPr>
          <a:lstStyle/>
          <a:p>
            <a:r>
              <a:rPr lang="en-US" dirty="0"/>
              <a:t>T(1)</a:t>
            </a:r>
          </a:p>
        </p:txBody>
      </p:sp>
      <p:sp>
        <p:nvSpPr>
          <p:cNvPr id="74" name="TextBox 73">
            <a:extLst>
              <a:ext uri="{FF2B5EF4-FFF2-40B4-BE49-F238E27FC236}">
                <a16:creationId xmlns:a16="http://schemas.microsoft.com/office/drawing/2014/main" id="{75E76EE9-7E9D-2FD6-112D-B2D478D4080D}"/>
              </a:ext>
            </a:extLst>
          </p:cNvPr>
          <p:cNvSpPr txBox="1"/>
          <p:nvPr/>
        </p:nvSpPr>
        <p:spPr>
          <a:xfrm>
            <a:off x="7915617" y="4053343"/>
            <a:ext cx="588623" cy="307777"/>
          </a:xfrm>
          <a:prstGeom prst="rect">
            <a:avLst/>
          </a:prstGeom>
          <a:noFill/>
        </p:spPr>
        <p:txBody>
          <a:bodyPr wrap="none" rtlCol="0">
            <a:spAutoFit/>
          </a:bodyPr>
          <a:lstStyle/>
          <a:p>
            <a:r>
              <a:rPr lang="en-US" dirty="0"/>
              <a:t>pop c</a:t>
            </a:r>
          </a:p>
        </p:txBody>
      </p:sp>
      <p:sp>
        <p:nvSpPr>
          <p:cNvPr id="75" name="Rectangle 74">
            <a:extLst>
              <a:ext uri="{FF2B5EF4-FFF2-40B4-BE49-F238E27FC236}">
                <a16:creationId xmlns:a16="http://schemas.microsoft.com/office/drawing/2014/main" id="{5E83598A-D2CA-7B23-06A8-88A4F5D28B23}"/>
              </a:ext>
            </a:extLst>
          </p:cNvPr>
          <p:cNvSpPr/>
          <p:nvPr/>
        </p:nvSpPr>
        <p:spPr bwMode="auto">
          <a:xfrm>
            <a:off x="5558635" y="483929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effectLst/>
                <a:latin typeface="Times New Roman" pitchFamily="18" charset="0"/>
              </a:rPr>
              <a:t>e</a:t>
            </a:r>
          </a:p>
        </p:txBody>
      </p:sp>
      <p:sp>
        <p:nvSpPr>
          <p:cNvPr id="76" name="Rectangle 75">
            <a:extLst>
              <a:ext uri="{FF2B5EF4-FFF2-40B4-BE49-F238E27FC236}">
                <a16:creationId xmlns:a16="http://schemas.microsoft.com/office/drawing/2014/main" id="{BAA09878-49AC-5271-3B5D-B0A7989EE32D}"/>
              </a:ext>
            </a:extLst>
          </p:cNvPr>
          <p:cNvSpPr/>
          <p:nvPr/>
        </p:nvSpPr>
        <p:spPr bwMode="auto">
          <a:xfrm>
            <a:off x="6089900" y="483929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b</a:t>
            </a:r>
          </a:p>
        </p:txBody>
      </p:sp>
      <p:sp>
        <p:nvSpPr>
          <p:cNvPr id="77" name="Rectangle 76">
            <a:extLst>
              <a:ext uri="{FF2B5EF4-FFF2-40B4-BE49-F238E27FC236}">
                <a16:creationId xmlns:a16="http://schemas.microsoft.com/office/drawing/2014/main" id="{32CB079E-BDCC-696D-92D1-5078DF752740}"/>
              </a:ext>
            </a:extLst>
          </p:cNvPr>
          <p:cNvSpPr/>
          <p:nvPr/>
        </p:nvSpPr>
        <p:spPr bwMode="auto">
          <a:xfrm>
            <a:off x="6621165" y="483929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c</a:t>
            </a:r>
          </a:p>
        </p:txBody>
      </p:sp>
      <p:sp>
        <p:nvSpPr>
          <p:cNvPr id="78" name="Rectangle 77">
            <a:extLst>
              <a:ext uri="{FF2B5EF4-FFF2-40B4-BE49-F238E27FC236}">
                <a16:creationId xmlns:a16="http://schemas.microsoft.com/office/drawing/2014/main" id="{3E7D3EE8-B081-45A3-4EB5-F2EBED47ACA0}"/>
              </a:ext>
            </a:extLst>
          </p:cNvPr>
          <p:cNvSpPr/>
          <p:nvPr/>
        </p:nvSpPr>
        <p:spPr bwMode="auto">
          <a:xfrm>
            <a:off x="7152430" y="4839292"/>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d</a:t>
            </a:r>
          </a:p>
        </p:txBody>
      </p:sp>
      <p:sp>
        <p:nvSpPr>
          <p:cNvPr id="79" name="TextBox 78">
            <a:extLst>
              <a:ext uri="{FF2B5EF4-FFF2-40B4-BE49-F238E27FC236}">
                <a16:creationId xmlns:a16="http://schemas.microsoft.com/office/drawing/2014/main" id="{CB0A6B7A-9C47-D9DE-3431-BE45A2D040DD}"/>
              </a:ext>
            </a:extLst>
          </p:cNvPr>
          <p:cNvSpPr txBox="1"/>
          <p:nvPr/>
        </p:nvSpPr>
        <p:spPr>
          <a:xfrm>
            <a:off x="5558635" y="5302023"/>
            <a:ext cx="522900" cy="307777"/>
          </a:xfrm>
          <a:prstGeom prst="rect">
            <a:avLst/>
          </a:prstGeom>
          <a:noFill/>
        </p:spPr>
        <p:txBody>
          <a:bodyPr wrap="none" rtlCol="0">
            <a:spAutoFit/>
          </a:bodyPr>
          <a:lstStyle/>
          <a:p>
            <a:r>
              <a:rPr lang="en-US" dirty="0"/>
              <a:t>H(1)</a:t>
            </a:r>
          </a:p>
        </p:txBody>
      </p:sp>
      <p:sp>
        <p:nvSpPr>
          <p:cNvPr id="80" name="TextBox 79">
            <a:extLst>
              <a:ext uri="{FF2B5EF4-FFF2-40B4-BE49-F238E27FC236}">
                <a16:creationId xmlns:a16="http://schemas.microsoft.com/office/drawing/2014/main" id="{6B8265F1-E518-2D15-36AE-C0EDD1829FBC}"/>
              </a:ext>
            </a:extLst>
          </p:cNvPr>
          <p:cNvSpPr txBox="1"/>
          <p:nvPr/>
        </p:nvSpPr>
        <p:spPr>
          <a:xfrm>
            <a:off x="6120014" y="5301458"/>
            <a:ext cx="502062" cy="307777"/>
          </a:xfrm>
          <a:prstGeom prst="rect">
            <a:avLst/>
          </a:prstGeom>
          <a:noFill/>
        </p:spPr>
        <p:txBody>
          <a:bodyPr wrap="none" rtlCol="0">
            <a:spAutoFit/>
          </a:bodyPr>
          <a:lstStyle/>
          <a:p>
            <a:r>
              <a:rPr lang="en-US" dirty="0"/>
              <a:t>T(1)</a:t>
            </a:r>
          </a:p>
        </p:txBody>
      </p:sp>
      <p:sp>
        <p:nvSpPr>
          <p:cNvPr id="81" name="TextBox 80">
            <a:extLst>
              <a:ext uri="{FF2B5EF4-FFF2-40B4-BE49-F238E27FC236}">
                <a16:creationId xmlns:a16="http://schemas.microsoft.com/office/drawing/2014/main" id="{DD6C257A-66AD-8A2B-CE01-D8D37D4B14FA}"/>
              </a:ext>
            </a:extLst>
          </p:cNvPr>
          <p:cNvSpPr txBox="1"/>
          <p:nvPr/>
        </p:nvSpPr>
        <p:spPr>
          <a:xfrm>
            <a:off x="7915617" y="4914003"/>
            <a:ext cx="588623" cy="307777"/>
          </a:xfrm>
          <a:prstGeom prst="rect">
            <a:avLst/>
          </a:prstGeom>
          <a:noFill/>
        </p:spPr>
        <p:txBody>
          <a:bodyPr wrap="none" rtlCol="0">
            <a:spAutoFit/>
          </a:bodyPr>
          <a:lstStyle/>
          <a:p>
            <a:r>
              <a:rPr lang="en-US" dirty="0"/>
              <a:t>pop d</a:t>
            </a:r>
          </a:p>
        </p:txBody>
      </p:sp>
      <p:sp>
        <p:nvSpPr>
          <p:cNvPr id="82" name="Rectangle 81">
            <a:extLst>
              <a:ext uri="{FF2B5EF4-FFF2-40B4-BE49-F238E27FC236}">
                <a16:creationId xmlns:a16="http://schemas.microsoft.com/office/drawing/2014/main" id="{7DB0CA5C-082F-4462-1A7D-3ABA20936CD6}"/>
              </a:ext>
            </a:extLst>
          </p:cNvPr>
          <p:cNvSpPr/>
          <p:nvPr/>
        </p:nvSpPr>
        <p:spPr bwMode="auto">
          <a:xfrm>
            <a:off x="5572935" y="5674137"/>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a:ln>
                  <a:noFill/>
                </a:ln>
                <a:solidFill>
                  <a:schemeClr val="bg1">
                    <a:lumMod val="75000"/>
                  </a:schemeClr>
                </a:solidFill>
                <a:effectLst/>
                <a:latin typeface="Times New Roman" pitchFamily="18" charset="0"/>
              </a:rPr>
              <a:t>e</a:t>
            </a:r>
          </a:p>
        </p:txBody>
      </p:sp>
      <p:sp>
        <p:nvSpPr>
          <p:cNvPr id="83" name="Rectangle 82">
            <a:extLst>
              <a:ext uri="{FF2B5EF4-FFF2-40B4-BE49-F238E27FC236}">
                <a16:creationId xmlns:a16="http://schemas.microsoft.com/office/drawing/2014/main" id="{77BA3CE6-3073-0D55-9A43-025231C7AE60}"/>
              </a:ext>
            </a:extLst>
          </p:cNvPr>
          <p:cNvSpPr/>
          <p:nvPr/>
        </p:nvSpPr>
        <p:spPr bwMode="auto">
          <a:xfrm>
            <a:off x="6104200" y="5674137"/>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b</a:t>
            </a:r>
          </a:p>
        </p:txBody>
      </p:sp>
      <p:sp>
        <p:nvSpPr>
          <p:cNvPr id="84" name="Rectangle 83">
            <a:extLst>
              <a:ext uri="{FF2B5EF4-FFF2-40B4-BE49-F238E27FC236}">
                <a16:creationId xmlns:a16="http://schemas.microsoft.com/office/drawing/2014/main" id="{E1D1F992-5B9B-C540-0B31-99B3A082FAA2}"/>
              </a:ext>
            </a:extLst>
          </p:cNvPr>
          <p:cNvSpPr/>
          <p:nvPr/>
        </p:nvSpPr>
        <p:spPr bwMode="auto">
          <a:xfrm>
            <a:off x="6635465" y="5674137"/>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c</a:t>
            </a:r>
          </a:p>
        </p:txBody>
      </p:sp>
      <p:sp>
        <p:nvSpPr>
          <p:cNvPr id="85" name="Rectangle 84">
            <a:extLst>
              <a:ext uri="{FF2B5EF4-FFF2-40B4-BE49-F238E27FC236}">
                <a16:creationId xmlns:a16="http://schemas.microsoft.com/office/drawing/2014/main" id="{9CB50EDC-C0DE-B884-AC75-FE29AD050B50}"/>
              </a:ext>
            </a:extLst>
          </p:cNvPr>
          <p:cNvSpPr/>
          <p:nvPr/>
        </p:nvSpPr>
        <p:spPr bwMode="auto">
          <a:xfrm>
            <a:off x="7166730" y="5674137"/>
            <a:ext cx="531265" cy="45720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75000"/>
                  </a:schemeClr>
                </a:solidFill>
                <a:effectLst/>
                <a:latin typeface="Times New Roman" pitchFamily="18" charset="0"/>
              </a:rPr>
              <a:t>d</a:t>
            </a:r>
          </a:p>
        </p:txBody>
      </p:sp>
      <p:sp>
        <p:nvSpPr>
          <p:cNvPr id="86" name="TextBox 85">
            <a:extLst>
              <a:ext uri="{FF2B5EF4-FFF2-40B4-BE49-F238E27FC236}">
                <a16:creationId xmlns:a16="http://schemas.microsoft.com/office/drawing/2014/main" id="{CE3D1DFE-D09E-D9A8-0557-2428002663ED}"/>
              </a:ext>
            </a:extLst>
          </p:cNvPr>
          <p:cNvSpPr txBox="1"/>
          <p:nvPr/>
        </p:nvSpPr>
        <p:spPr>
          <a:xfrm>
            <a:off x="6094082" y="6094648"/>
            <a:ext cx="522900" cy="307777"/>
          </a:xfrm>
          <a:prstGeom prst="rect">
            <a:avLst/>
          </a:prstGeom>
          <a:noFill/>
        </p:spPr>
        <p:txBody>
          <a:bodyPr wrap="none" rtlCol="0">
            <a:spAutoFit/>
          </a:bodyPr>
          <a:lstStyle/>
          <a:p>
            <a:r>
              <a:rPr lang="en-US" dirty="0"/>
              <a:t>H(1)</a:t>
            </a:r>
          </a:p>
        </p:txBody>
      </p:sp>
      <p:sp>
        <p:nvSpPr>
          <p:cNvPr id="87" name="TextBox 86">
            <a:extLst>
              <a:ext uri="{FF2B5EF4-FFF2-40B4-BE49-F238E27FC236}">
                <a16:creationId xmlns:a16="http://schemas.microsoft.com/office/drawing/2014/main" id="{79132F59-B64F-4F83-62E0-0BA119FC4FCE}"/>
              </a:ext>
            </a:extLst>
          </p:cNvPr>
          <p:cNvSpPr txBox="1"/>
          <p:nvPr/>
        </p:nvSpPr>
        <p:spPr>
          <a:xfrm>
            <a:off x="6092635" y="6292855"/>
            <a:ext cx="502062" cy="307777"/>
          </a:xfrm>
          <a:prstGeom prst="rect">
            <a:avLst/>
          </a:prstGeom>
          <a:noFill/>
        </p:spPr>
        <p:txBody>
          <a:bodyPr wrap="none" rtlCol="0">
            <a:spAutoFit/>
          </a:bodyPr>
          <a:lstStyle/>
          <a:p>
            <a:r>
              <a:rPr lang="en-US" dirty="0"/>
              <a:t>T(1)</a:t>
            </a:r>
          </a:p>
        </p:txBody>
      </p:sp>
      <p:sp>
        <p:nvSpPr>
          <p:cNvPr id="88" name="TextBox 87">
            <a:extLst>
              <a:ext uri="{FF2B5EF4-FFF2-40B4-BE49-F238E27FC236}">
                <a16:creationId xmlns:a16="http://schemas.microsoft.com/office/drawing/2014/main" id="{C7FE67B6-AFD7-E71F-36F2-BAB27731C074}"/>
              </a:ext>
            </a:extLst>
          </p:cNvPr>
          <p:cNvSpPr txBox="1"/>
          <p:nvPr/>
        </p:nvSpPr>
        <p:spPr>
          <a:xfrm>
            <a:off x="7929917" y="5748848"/>
            <a:ext cx="588623" cy="307777"/>
          </a:xfrm>
          <a:prstGeom prst="rect">
            <a:avLst/>
          </a:prstGeom>
          <a:noFill/>
        </p:spPr>
        <p:txBody>
          <a:bodyPr wrap="none" rtlCol="0">
            <a:spAutoFit/>
          </a:bodyPr>
          <a:lstStyle/>
          <a:p>
            <a:r>
              <a:rPr lang="en-US" dirty="0"/>
              <a:t>pop e</a:t>
            </a:r>
          </a:p>
        </p:txBody>
      </p:sp>
      <p:sp>
        <p:nvSpPr>
          <p:cNvPr id="89" name="TextBox 88">
            <a:extLst>
              <a:ext uri="{FF2B5EF4-FFF2-40B4-BE49-F238E27FC236}">
                <a16:creationId xmlns:a16="http://schemas.microsoft.com/office/drawing/2014/main" id="{52AEE14C-2436-707C-8958-48D5A84F0333}"/>
              </a:ext>
            </a:extLst>
          </p:cNvPr>
          <p:cNvSpPr txBox="1"/>
          <p:nvPr/>
        </p:nvSpPr>
        <p:spPr>
          <a:xfrm>
            <a:off x="6504579" y="6168444"/>
            <a:ext cx="662362" cy="307777"/>
          </a:xfrm>
          <a:prstGeom prst="rect">
            <a:avLst/>
          </a:prstGeom>
          <a:noFill/>
        </p:spPr>
        <p:txBody>
          <a:bodyPr wrap="none" rtlCol="0">
            <a:spAutoFit/>
          </a:bodyPr>
          <a:lstStyle/>
          <a:p>
            <a:r>
              <a:rPr lang="en-US" b="1" dirty="0"/>
              <a:t>empty</a:t>
            </a:r>
          </a:p>
        </p:txBody>
      </p:sp>
    </p:spTree>
    <p:extLst>
      <p:ext uri="{BB962C8B-B14F-4D97-AF65-F5344CB8AC3E}">
        <p14:creationId xmlns:p14="http://schemas.microsoft.com/office/powerpoint/2010/main" val="158631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Implementation Challenges (3)</a:t>
            </a:r>
          </a:p>
        </p:txBody>
      </p:sp>
      <p:sp>
        <p:nvSpPr>
          <p:cNvPr id="314371" name="Rectangle 3"/>
          <p:cNvSpPr>
            <a:spLocks noGrp="1" noChangeArrowheads="1"/>
          </p:cNvSpPr>
          <p:nvPr>
            <p:ph type="body" idx="1"/>
          </p:nvPr>
        </p:nvSpPr>
        <p:spPr/>
        <p:txBody>
          <a:bodyPr/>
          <a:lstStyle/>
          <a:p>
            <a:r>
              <a:rPr lang="en-US" sz="2400" dirty="0"/>
              <a:t>Two options for restoring free list</a:t>
            </a:r>
          </a:p>
          <a:p>
            <a:pPr lvl="1"/>
            <a:r>
              <a:rPr lang="en-US" sz="2000" dirty="0"/>
              <a:t>Slow and complex:</a:t>
            </a:r>
          </a:p>
          <a:p>
            <a:pPr lvl="2"/>
            <a:r>
              <a:rPr lang="en-US" sz="1800" dirty="0"/>
              <a:t>Scan active list between head and tail, push each instruction’s current mapping back onto free list</a:t>
            </a:r>
          </a:p>
          <a:p>
            <a:pPr lvl="2"/>
            <a:r>
              <a:rPr lang="en-US" sz="1800" dirty="0"/>
              <a:t>Fortunately there is a more clever way… </a:t>
            </a:r>
          </a:p>
          <a:p>
            <a:pPr lvl="1"/>
            <a:r>
              <a:rPr lang="en-US" sz="2000" dirty="0"/>
              <a:t>Fast and simple:</a:t>
            </a:r>
          </a:p>
          <a:p>
            <a:pPr lvl="2"/>
            <a:r>
              <a:rPr lang="en-US" sz="1800" dirty="0"/>
              <a:t>Observation about free list contents:</a:t>
            </a:r>
          </a:p>
          <a:p>
            <a:pPr lvl="3"/>
            <a:r>
              <a:rPr lang="en-US" sz="1600" dirty="0"/>
              <a:t>Between H and T: List of free physical registers</a:t>
            </a:r>
          </a:p>
          <a:p>
            <a:pPr lvl="3"/>
            <a:r>
              <a:rPr lang="en-US" sz="1600" dirty="0"/>
              <a:t>Between T and H: List of physical registers allocated to instructions between active list H and T</a:t>
            </a:r>
          </a:p>
          <a:p>
            <a:pPr lvl="4"/>
            <a:r>
              <a:rPr lang="en-US" sz="1600" dirty="0"/>
              <a:t>Popping mappings from free list merely advances its head pointer but does not destroy contents</a:t>
            </a:r>
          </a:p>
          <a:p>
            <a:pPr lvl="2"/>
            <a:r>
              <a:rPr lang="en-US" sz="1800" dirty="0"/>
              <a:t>Restore free list simply by rolling back head pointer to tail pointer (bulk-undo the speculative pops) and noting that the free list is full</a:t>
            </a:r>
          </a:p>
          <a:p>
            <a:pPr lvl="3"/>
            <a:r>
              <a:rPr lang="en-US" sz="1600" dirty="0"/>
              <a:t>head = tail</a:t>
            </a:r>
          </a:p>
          <a:p>
            <a:pPr lvl="3"/>
            <a:r>
              <a:rPr lang="en-US" sz="1600" dirty="0" err="1"/>
              <a:t>head_phase</a:t>
            </a:r>
            <a:r>
              <a:rPr lang="en-US" sz="1600" dirty="0"/>
              <a:t> = !(</a:t>
            </a:r>
            <a:r>
              <a:rPr lang="en-US" sz="1600" dirty="0" err="1"/>
              <a:t>tail_phase</a:t>
            </a:r>
            <a:r>
              <a:rPr lang="en-US" sz="1600" dirty="0"/>
              <a:t>)</a:t>
            </a:r>
            <a:endParaRPr lang="en-US" sz="1800" dirty="0"/>
          </a:p>
        </p:txBody>
      </p:sp>
      <p:sp>
        <p:nvSpPr>
          <p:cNvPr id="1229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229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229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9715ACA0-CA67-4E27-B490-173A73EE66F0}"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2035054" y="6410216"/>
            <a:ext cx="19050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endParaRPr lang="en-US" altLang="en-US" dirty="0"/>
          </a:p>
        </p:txBody>
      </p:sp>
      <p:sp>
        <p:nvSpPr>
          <p:cNvPr id="13315" name="Footer Placeholder 4"/>
          <p:cNvSpPr>
            <a:spLocks noGrp="1"/>
          </p:cNvSpPr>
          <p:nvPr>
            <p:ph type="ftr" sz="quarter" idx="11"/>
          </p:nvPr>
        </p:nvSpPr>
        <p:spPr>
          <a:xfrm>
            <a:off x="3708400" y="6382093"/>
            <a:ext cx="28956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Prof. Eric Rotenberg</a:t>
            </a:r>
          </a:p>
        </p:txBody>
      </p:sp>
      <p:sp>
        <p:nvSpPr>
          <p:cNvPr id="13316"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EEB685C5-7696-44DB-AAC4-AAAA66CBF11B}" type="slidenum">
              <a:rPr lang="en-US" altLang="en-US"/>
              <a:pPr eaLnBrk="1" hangingPunct="1"/>
              <a:t>19</a:t>
            </a:fld>
            <a:endParaRPr lang="en-US" altLang="en-US"/>
          </a:p>
        </p:txBody>
      </p:sp>
      <p:sp>
        <p:nvSpPr>
          <p:cNvPr id="13332" name="Rectangle 20"/>
          <p:cNvSpPr>
            <a:spLocks noChangeArrowheads="1"/>
          </p:cNvSpPr>
          <p:nvPr/>
        </p:nvSpPr>
        <p:spPr bwMode="auto">
          <a:xfrm>
            <a:off x="2139514" y="238340"/>
            <a:ext cx="303212" cy="9112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33" name="Text Box 29"/>
          <p:cNvSpPr txBox="1">
            <a:spLocks noChangeArrowheads="1"/>
          </p:cNvSpPr>
          <p:nvPr/>
        </p:nvSpPr>
        <p:spPr bwMode="auto">
          <a:xfrm>
            <a:off x="21789" y="551078"/>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Architectural Map Table</a:t>
            </a:r>
          </a:p>
        </p:txBody>
      </p:sp>
      <p:grpSp>
        <p:nvGrpSpPr>
          <p:cNvPr id="13334" name="Group 31"/>
          <p:cNvGrpSpPr>
            <a:grpSpLocks/>
          </p:cNvGrpSpPr>
          <p:nvPr/>
        </p:nvGrpSpPr>
        <p:grpSpPr bwMode="auto">
          <a:xfrm>
            <a:off x="4722813" y="1"/>
            <a:ext cx="4505326" cy="1812926"/>
            <a:chOff x="107" y="2256"/>
            <a:chExt cx="2838" cy="1142"/>
          </a:xfrm>
        </p:grpSpPr>
        <p:sp>
          <p:nvSpPr>
            <p:cNvPr id="13346" name="Rectangle 22"/>
            <p:cNvSpPr>
              <a:spLocks noChangeArrowheads="1"/>
            </p:cNvSpPr>
            <p:nvPr/>
          </p:nvSpPr>
          <p:spPr bwMode="auto">
            <a:xfrm>
              <a:off x="318" y="2783"/>
              <a:ext cx="124" cy="19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47" name="Text Box 23"/>
            <p:cNvSpPr txBox="1">
              <a:spLocks noChangeArrowheads="1"/>
            </p:cNvSpPr>
            <p:nvPr/>
          </p:nvSpPr>
          <p:spPr bwMode="auto">
            <a:xfrm>
              <a:off x="107" y="2256"/>
              <a:ext cx="3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KEY:</a:t>
              </a:r>
            </a:p>
          </p:txBody>
        </p:sp>
        <p:sp>
          <p:nvSpPr>
            <p:cNvPr id="13348" name="Text Box 24"/>
            <p:cNvSpPr txBox="1">
              <a:spLocks noChangeArrowheads="1"/>
            </p:cNvSpPr>
            <p:nvPr/>
          </p:nvSpPr>
          <p:spPr bwMode="auto">
            <a:xfrm>
              <a:off x="442" y="2783"/>
              <a:ext cx="127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free</a:t>
              </a:r>
            </a:p>
          </p:txBody>
        </p:sp>
        <p:sp>
          <p:nvSpPr>
            <p:cNvPr id="13349" name="Rectangle 25"/>
            <p:cNvSpPr>
              <a:spLocks noChangeArrowheads="1"/>
            </p:cNvSpPr>
            <p:nvPr/>
          </p:nvSpPr>
          <p:spPr bwMode="auto">
            <a:xfrm>
              <a:off x="318" y="3069"/>
              <a:ext cx="124" cy="19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0" name="Text Box 26"/>
            <p:cNvSpPr txBox="1">
              <a:spLocks noChangeArrowheads="1"/>
            </p:cNvSpPr>
            <p:nvPr/>
          </p:nvSpPr>
          <p:spPr bwMode="auto">
            <a:xfrm>
              <a:off x="442" y="3068"/>
              <a:ext cx="250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allocated to active instructions </a:t>
              </a:r>
            </a:p>
            <a:p>
              <a:pPr eaLnBrk="1" hangingPunct="1"/>
              <a:r>
                <a:rPr lang="en-US" altLang="en-US" dirty="0"/>
                <a:t> </a:t>
              </a:r>
            </a:p>
          </p:txBody>
        </p:sp>
        <p:sp>
          <p:nvSpPr>
            <p:cNvPr id="13351" name="Rectangle 27"/>
            <p:cNvSpPr>
              <a:spLocks noChangeArrowheads="1"/>
            </p:cNvSpPr>
            <p:nvPr/>
          </p:nvSpPr>
          <p:spPr bwMode="auto">
            <a:xfrm>
              <a:off x="318" y="2494"/>
              <a:ext cx="124" cy="19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2" name="Text Box 28"/>
            <p:cNvSpPr txBox="1">
              <a:spLocks noChangeArrowheads="1"/>
            </p:cNvSpPr>
            <p:nvPr/>
          </p:nvSpPr>
          <p:spPr bwMode="auto">
            <a:xfrm>
              <a:off x="442" y="2494"/>
              <a:ext cx="103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committed registers </a:t>
              </a:r>
            </a:p>
          </p:txBody>
        </p:sp>
        <p:sp>
          <p:nvSpPr>
            <p:cNvPr id="13353" name="Rectangle 30"/>
            <p:cNvSpPr>
              <a:spLocks noChangeArrowheads="1"/>
            </p:cNvSpPr>
            <p:nvPr/>
          </p:nvSpPr>
          <p:spPr bwMode="auto">
            <a:xfrm>
              <a:off x="107" y="2256"/>
              <a:ext cx="2773" cy="105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3317" name="Rectangle 36"/>
          <p:cNvSpPr>
            <a:spLocks noChangeArrowheads="1"/>
          </p:cNvSpPr>
          <p:nvPr/>
        </p:nvSpPr>
        <p:spPr bwMode="auto">
          <a:xfrm>
            <a:off x="160835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3340" name="Text Box 43"/>
          <p:cNvSpPr txBox="1">
            <a:spLocks noChangeArrowheads="1"/>
          </p:cNvSpPr>
          <p:nvPr/>
        </p:nvSpPr>
        <p:spPr bwMode="auto">
          <a:xfrm>
            <a:off x="36144" y="3579570"/>
            <a:ext cx="9794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Active List</a:t>
            </a:r>
          </a:p>
        </p:txBody>
      </p:sp>
      <p:sp>
        <p:nvSpPr>
          <p:cNvPr id="13341" name="Text Box 44"/>
          <p:cNvSpPr txBox="1">
            <a:spLocks noChangeArrowheads="1"/>
          </p:cNvSpPr>
          <p:nvPr/>
        </p:nvSpPr>
        <p:spPr bwMode="auto">
          <a:xfrm>
            <a:off x="42494" y="2145721"/>
            <a:ext cx="8207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Free List</a:t>
            </a:r>
          </a:p>
        </p:txBody>
      </p:sp>
      <p:sp>
        <p:nvSpPr>
          <p:cNvPr id="13342" name="Line 45"/>
          <p:cNvSpPr>
            <a:spLocks noChangeShapeType="1"/>
          </p:cNvSpPr>
          <p:nvPr/>
        </p:nvSpPr>
        <p:spPr bwMode="auto">
          <a:xfrm flipV="1">
            <a:off x="2292303" y="244893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43" name="Text Box 46"/>
          <p:cNvSpPr txBox="1">
            <a:spLocks noChangeArrowheads="1"/>
          </p:cNvSpPr>
          <p:nvPr/>
        </p:nvSpPr>
        <p:spPr bwMode="auto">
          <a:xfrm>
            <a:off x="1981161" y="2741748"/>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tail(1)</a:t>
            </a:r>
          </a:p>
        </p:txBody>
      </p:sp>
      <p:sp>
        <p:nvSpPr>
          <p:cNvPr id="13344" name="Text Box 48"/>
          <p:cNvSpPr txBox="1">
            <a:spLocks noChangeArrowheads="1"/>
          </p:cNvSpPr>
          <p:nvPr/>
        </p:nvSpPr>
        <p:spPr bwMode="auto">
          <a:xfrm>
            <a:off x="1941732" y="2525133"/>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13345" name="Text Box 49"/>
          <p:cNvSpPr txBox="1">
            <a:spLocks noChangeArrowheads="1"/>
          </p:cNvSpPr>
          <p:nvPr/>
        </p:nvSpPr>
        <p:spPr bwMode="auto">
          <a:xfrm>
            <a:off x="5872615" y="2366623"/>
            <a:ext cx="29899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2000" i="1" dirty="0"/>
              <a:t>initial state: pipeline empty</a:t>
            </a:r>
          </a:p>
        </p:txBody>
      </p:sp>
      <p:sp>
        <p:nvSpPr>
          <p:cNvPr id="5" name="TextBox 4"/>
          <p:cNvSpPr txBox="1"/>
          <p:nvPr/>
        </p:nvSpPr>
        <p:spPr>
          <a:xfrm>
            <a:off x="1851125" y="306034"/>
            <a:ext cx="333745" cy="307777"/>
          </a:xfrm>
          <a:prstGeom prst="rect">
            <a:avLst/>
          </a:prstGeom>
          <a:noFill/>
        </p:spPr>
        <p:txBody>
          <a:bodyPr wrap="none" rtlCol="0">
            <a:spAutoFit/>
          </a:bodyPr>
          <a:lstStyle/>
          <a:p>
            <a:r>
              <a:rPr lang="en-US" dirty="0"/>
              <a:t>r1</a:t>
            </a:r>
          </a:p>
        </p:txBody>
      </p:sp>
      <p:sp>
        <p:nvSpPr>
          <p:cNvPr id="3" name="TextBox 2">
            <a:extLst>
              <a:ext uri="{FF2B5EF4-FFF2-40B4-BE49-F238E27FC236}">
                <a16:creationId xmlns:a16="http://schemas.microsoft.com/office/drawing/2014/main" id="{1AFB759B-4FFD-D329-D4AC-36FB5478AAED}"/>
              </a:ext>
            </a:extLst>
          </p:cNvPr>
          <p:cNvSpPr txBox="1"/>
          <p:nvPr/>
        </p:nvSpPr>
        <p:spPr>
          <a:xfrm>
            <a:off x="94945" y="4856299"/>
            <a:ext cx="8954860" cy="954107"/>
          </a:xfrm>
          <a:prstGeom prst="rect">
            <a:avLst/>
          </a:prstGeom>
          <a:noFill/>
          <a:ln>
            <a:solidFill>
              <a:schemeClr val="tx1"/>
            </a:solidFill>
          </a:ln>
        </p:spPr>
        <p:txBody>
          <a:bodyPr wrap="square" rtlCol="0">
            <a:spAutoFit/>
          </a:bodyPr>
          <a:lstStyle/>
          <a:p>
            <a:pPr algn="l"/>
            <a:r>
              <a:rPr lang="en-US" dirty="0"/>
              <a:t>Note:</a:t>
            </a:r>
          </a:p>
          <a:p>
            <a:pPr marL="342900" indent="-342900" algn="l">
              <a:buFont typeface="+mj-lt"/>
              <a:buAutoNum type="arabicPeriod"/>
            </a:pPr>
            <a:r>
              <a:rPr lang="en-US" dirty="0"/>
              <a:t>Free List size (max # free registers for speculation) = PRF size - # logical registers (committed state can’t be free) </a:t>
            </a:r>
          </a:p>
          <a:p>
            <a:pPr marL="342900" indent="-342900" algn="l">
              <a:buFont typeface="+mj-lt"/>
              <a:buAutoNum type="arabicPeriod"/>
            </a:pPr>
            <a:r>
              <a:rPr lang="en-US" dirty="0"/>
              <a:t>Active List size &gt;= Free List size   </a:t>
            </a:r>
            <a:br>
              <a:rPr lang="en-US" dirty="0"/>
            </a:br>
            <a:r>
              <a:rPr lang="en-US" dirty="0">
                <a:sym typeface="Wingdings" panose="05000000000000000000" pitchFamily="2" charset="2"/>
              </a:rPr>
              <a:t>AL typically larger than FL because not all active instructions have logical destination registers</a:t>
            </a:r>
            <a:endParaRPr lang="en-US" dirty="0"/>
          </a:p>
        </p:txBody>
      </p:sp>
      <p:sp>
        <p:nvSpPr>
          <p:cNvPr id="11" name="Rectangle 36">
            <a:extLst>
              <a:ext uri="{FF2B5EF4-FFF2-40B4-BE49-F238E27FC236}">
                <a16:creationId xmlns:a16="http://schemas.microsoft.com/office/drawing/2014/main" id="{7AA554CA-9674-B89F-2C77-5230784D81DC}"/>
              </a:ext>
            </a:extLst>
          </p:cNvPr>
          <p:cNvSpPr>
            <a:spLocks noChangeArrowheads="1"/>
          </p:cNvSpPr>
          <p:nvPr/>
        </p:nvSpPr>
        <p:spPr bwMode="auto">
          <a:xfrm>
            <a:off x="115672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2" name="Rectangle 36">
            <a:extLst>
              <a:ext uri="{FF2B5EF4-FFF2-40B4-BE49-F238E27FC236}">
                <a16:creationId xmlns:a16="http://schemas.microsoft.com/office/drawing/2014/main" id="{A6EF2CD0-D37E-CA6E-B403-9B8C0DA1A6DA}"/>
              </a:ext>
            </a:extLst>
          </p:cNvPr>
          <p:cNvSpPr>
            <a:spLocks noChangeArrowheads="1"/>
          </p:cNvSpPr>
          <p:nvPr/>
        </p:nvSpPr>
        <p:spPr bwMode="auto">
          <a:xfrm>
            <a:off x="2513956" y="1833976"/>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p19</a:t>
            </a:r>
          </a:p>
        </p:txBody>
      </p:sp>
      <p:sp>
        <p:nvSpPr>
          <p:cNvPr id="13" name="Rectangle 36">
            <a:extLst>
              <a:ext uri="{FF2B5EF4-FFF2-40B4-BE49-F238E27FC236}">
                <a16:creationId xmlns:a16="http://schemas.microsoft.com/office/drawing/2014/main" id="{445382A4-5E1F-7F42-1FED-BF24BFC69032}"/>
              </a:ext>
            </a:extLst>
          </p:cNvPr>
          <p:cNvSpPr>
            <a:spLocks noChangeArrowheads="1"/>
          </p:cNvSpPr>
          <p:nvPr/>
        </p:nvSpPr>
        <p:spPr bwMode="auto">
          <a:xfrm>
            <a:off x="2062326" y="1833976"/>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p67</a:t>
            </a:r>
          </a:p>
        </p:txBody>
      </p:sp>
      <p:sp>
        <p:nvSpPr>
          <p:cNvPr id="14" name="Rectangle 36">
            <a:extLst>
              <a:ext uri="{FF2B5EF4-FFF2-40B4-BE49-F238E27FC236}">
                <a16:creationId xmlns:a16="http://schemas.microsoft.com/office/drawing/2014/main" id="{80AA40F2-E323-4E61-F0C7-CA923EB5C7C2}"/>
              </a:ext>
            </a:extLst>
          </p:cNvPr>
          <p:cNvSpPr>
            <a:spLocks noChangeArrowheads="1"/>
          </p:cNvSpPr>
          <p:nvPr/>
        </p:nvSpPr>
        <p:spPr bwMode="auto">
          <a:xfrm>
            <a:off x="3419557" y="1834077"/>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p28</a:t>
            </a:r>
          </a:p>
        </p:txBody>
      </p:sp>
      <p:sp>
        <p:nvSpPr>
          <p:cNvPr id="16" name="Rectangle 36">
            <a:extLst>
              <a:ext uri="{FF2B5EF4-FFF2-40B4-BE49-F238E27FC236}">
                <a16:creationId xmlns:a16="http://schemas.microsoft.com/office/drawing/2014/main" id="{2E14415F-7A04-6775-E6EF-398E3549C9BE}"/>
              </a:ext>
            </a:extLst>
          </p:cNvPr>
          <p:cNvSpPr>
            <a:spLocks noChangeArrowheads="1"/>
          </p:cNvSpPr>
          <p:nvPr/>
        </p:nvSpPr>
        <p:spPr bwMode="auto">
          <a:xfrm>
            <a:off x="2967927" y="1834077"/>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p27</a:t>
            </a:r>
          </a:p>
        </p:txBody>
      </p:sp>
      <p:sp>
        <p:nvSpPr>
          <p:cNvPr id="17" name="Rectangle 36">
            <a:extLst>
              <a:ext uri="{FF2B5EF4-FFF2-40B4-BE49-F238E27FC236}">
                <a16:creationId xmlns:a16="http://schemas.microsoft.com/office/drawing/2014/main" id="{F3834D3C-B3AF-0763-7DF5-445B105F3540}"/>
              </a:ext>
            </a:extLst>
          </p:cNvPr>
          <p:cNvSpPr>
            <a:spLocks noChangeArrowheads="1"/>
          </p:cNvSpPr>
          <p:nvPr/>
        </p:nvSpPr>
        <p:spPr bwMode="auto">
          <a:xfrm>
            <a:off x="432515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8" name="Rectangle 36">
            <a:extLst>
              <a:ext uri="{FF2B5EF4-FFF2-40B4-BE49-F238E27FC236}">
                <a16:creationId xmlns:a16="http://schemas.microsoft.com/office/drawing/2014/main" id="{83F848BD-52AC-EFF5-3A3A-2E1EC3AD4F1C}"/>
              </a:ext>
            </a:extLst>
          </p:cNvPr>
          <p:cNvSpPr>
            <a:spLocks noChangeArrowheads="1"/>
          </p:cNvSpPr>
          <p:nvPr/>
        </p:nvSpPr>
        <p:spPr bwMode="auto">
          <a:xfrm>
            <a:off x="387352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9" name="Rectangle 36">
            <a:extLst>
              <a:ext uri="{FF2B5EF4-FFF2-40B4-BE49-F238E27FC236}">
                <a16:creationId xmlns:a16="http://schemas.microsoft.com/office/drawing/2014/main" id="{50063C1C-BF5E-CF69-E448-969F07A2335F}"/>
              </a:ext>
            </a:extLst>
          </p:cNvPr>
          <p:cNvSpPr>
            <a:spLocks noChangeArrowheads="1"/>
          </p:cNvSpPr>
          <p:nvPr/>
        </p:nvSpPr>
        <p:spPr bwMode="auto">
          <a:xfrm>
            <a:off x="160835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0" name="Line 45">
            <a:extLst>
              <a:ext uri="{FF2B5EF4-FFF2-40B4-BE49-F238E27FC236}">
                <a16:creationId xmlns:a16="http://schemas.microsoft.com/office/drawing/2014/main" id="{8595AB98-BF26-7F82-75DA-243605CF1365}"/>
              </a:ext>
            </a:extLst>
          </p:cNvPr>
          <p:cNvSpPr>
            <a:spLocks noChangeShapeType="1"/>
          </p:cNvSpPr>
          <p:nvPr/>
        </p:nvSpPr>
        <p:spPr bwMode="auto">
          <a:xfrm flipV="1">
            <a:off x="3203043" y="409849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Text Box 46">
            <a:extLst>
              <a:ext uri="{FF2B5EF4-FFF2-40B4-BE49-F238E27FC236}">
                <a16:creationId xmlns:a16="http://schemas.microsoft.com/office/drawing/2014/main" id="{C518F55A-C550-9F2D-1DD3-0956743CF404}"/>
              </a:ext>
            </a:extLst>
          </p:cNvPr>
          <p:cNvSpPr txBox="1">
            <a:spLocks noChangeArrowheads="1"/>
          </p:cNvSpPr>
          <p:nvPr/>
        </p:nvSpPr>
        <p:spPr bwMode="auto">
          <a:xfrm>
            <a:off x="2891901" y="4391310"/>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tail(0)</a:t>
            </a:r>
          </a:p>
        </p:txBody>
      </p:sp>
      <p:sp>
        <p:nvSpPr>
          <p:cNvPr id="22" name="Text Box 48">
            <a:extLst>
              <a:ext uri="{FF2B5EF4-FFF2-40B4-BE49-F238E27FC236}">
                <a16:creationId xmlns:a16="http://schemas.microsoft.com/office/drawing/2014/main" id="{AF4B7D25-512A-C7C5-B362-6565E5B7CB2A}"/>
              </a:ext>
            </a:extLst>
          </p:cNvPr>
          <p:cNvSpPr txBox="1">
            <a:spLocks noChangeArrowheads="1"/>
          </p:cNvSpPr>
          <p:nvPr/>
        </p:nvSpPr>
        <p:spPr bwMode="auto">
          <a:xfrm>
            <a:off x="2852472" y="417469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23" name="Rectangle 36">
            <a:extLst>
              <a:ext uri="{FF2B5EF4-FFF2-40B4-BE49-F238E27FC236}">
                <a16:creationId xmlns:a16="http://schemas.microsoft.com/office/drawing/2014/main" id="{D2AAFEB9-2554-FFDA-DE57-CB51F3D4559B}"/>
              </a:ext>
            </a:extLst>
          </p:cNvPr>
          <p:cNvSpPr>
            <a:spLocks noChangeArrowheads="1"/>
          </p:cNvSpPr>
          <p:nvPr/>
        </p:nvSpPr>
        <p:spPr bwMode="auto">
          <a:xfrm>
            <a:off x="115672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4" name="Rectangle 36">
            <a:extLst>
              <a:ext uri="{FF2B5EF4-FFF2-40B4-BE49-F238E27FC236}">
                <a16:creationId xmlns:a16="http://schemas.microsoft.com/office/drawing/2014/main" id="{623E51E7-BC18-CD2B-4746-14D0CC18288A}"/>
              </a:ext>
            </a:extLst>
          </p:cNvPr>
          <p:cNvSpPr>
            <a:spLocks noChangeArrowheads="1"/>
          </p:cNvSpPr>
          <p:nvPr/>
        </p:nvSpPr>
        <p:spPr bwMode="auto">
          <a:xfrm>
            <a:off x="251395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5" name="Rectangle 36">
            <a:extLst>
              <a:ext uri="{FF2B5EF4-FFF2-40B4-BE49-F238E27FC236}">
                <a16:creationId xmlns:a16="http://schemas.microsoft.com/office/drawing/2014/main" id="{4495AF66-FFAB-6B56-8832-404ED71D85EC}"/>
              </a:ext>
            </a:extLst>
          </p:cNvPr>
          <p:cNvSpPr>
            <a:spLocks noChangeArrowheads="1"/>
          </p:cNvSpPr>
          <p:nvPr/>
        </p:nvSpPr>
        <p:spPr bwMode="auto">
          <a:xfrm>
            <a:off x="206232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6" name="Rectangle 36">
            <a:extLst>
              <a:ext uri="{FF2B5EF4-FFF2-40B4-BE49-F238E27FC236}">
                <a16:creationId xmlns:a16="http://schemas.microsoft.com/office/drawing/2014/main" id="{06050A2F-DA55-FECA-D0FF-7ED92E08F540}"/>
              </a:ext>
            </a:extLst>
          </p:cNvPr>
          <p:cNvSpPr>
            <a:spLocks noChangeArrowheads="1"/>
          </p:cNvSpPr>
          <p:nvPr/>
        </p:nvSpPr>
        <p:spPr bwMode="auto">
          <a:xfrm>
            <a:off x="341955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7" name="Rectangle 36">
            <a:extLst>
              <a:ext uri="{FF2B5EF4-FFF2-40B4-BE49-F238E27FC236}">
                <a16:creationId xmlns:a16="http://schemas.microsoft.com/office/drawing/2014/main" id="{70315850-53B4-853C-5D12-21561F994DFC}"/>
              </a:ext>
            </a:extLst>
          </p:cNvPr>
          <p:cNvSpPr>
            <a:spLocks noChangeArrowheads="1"/>
          </p:cNvSpPr>
          <p:nvPr/>
        </p:nvSpPr>
        <p:spPr bwMode="auto">
          <a:xfrm>
            <a:off x="296792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8" name="Rectangle 36">
            <a:extLst>
              <a:ext uri="{FF2B5EF4-FFF2-40B4-BE49-F238E27FC236}">
                <a16:creationId xmlns:a16="http://schemas.microsoft.com/office/drawing/2014/main" id="{367FDA97-4BE9-D7FE-568D-1ED93E4D4BA8}"/>
              </a:ext>
            </a:extLst>
          </p:cNvPr>
          <p:cNvSpPr>
            <a:spLocks noChangeArrowheads="1"/>
          </p:cNvSpPr>
          <p:nvPr/>
        </p:nvSpPr>
        <p:spPr bwMode="auto">
          <a:xfrm>
            <a:off x="4325158" y="3483296"/>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9" name="Rectangle 36">
            <a:extLst>
              <a:ext uri="{FF2B5EF4-FFF2-40B4-BE49-F238E27FC236}">
                <a16:creationId xmlns:a16="http://schemas.microsoft.com/office/drawing/2014/main" id="{CE2E6B2A-9AD1-9789-B631-A8B551E1B9C0}"/>
              </a:ext>
            </a:extLst>
          </p:cNvPr>
          <p:cNvSpPr>
            <a:spLocks noChangeArrowheads="1"/>
          </p:cNvSpPr>
          <p:nvPr/>
        </p:nvSpPr>
        <p:spPr bwMode="auto">
          <a:xfrm>
            <a:off x="3873528" y="3483296"/>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0" name="Rectangle 36">
            <a:extLst>
              <a:ext uri="{FF2B5EF4-FFF2-40B4-BE49-F238E27FC236}">
                <a16:creationId xmlns:a16="http://schemas.microsoft.com/office/drawing/2014/main" id="{D2B4306A-5D70-2DF4-3341-C385BB7B868C}"/>
              </a:ext>
            </a:extLst>
          </p:cNvPr>
          <p:cNvSpPr>
            <a:spLocks noChangeArrowheads="1"/>
          </p:cNvSpPr>
          <p:nvPr/>
        </p:nvSpPr>
        <p:spPr bwMode="auto">
          <a:xfrm>
            <a:off x="5230759" y="348444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1" name="Rectangle 36">
            <a:extLst>
              <a:ext uri="{FF2B5EF4-FFF2-40B4-BE49-F238E27FC236}">
                <a16:creationId xmlns:a16="http://schemas.microsoft.com/office/drawing/2014/main" id="{A35A3FC3-8DD4-87E6-1877-4219F97168D7}"/>
              </a:ext>
            </a:extLst>
          </p:cNvPr>
          <p:cNvSpPr>
            <a:spLocks noChangeArrowheads="1"/>
          </p:cNvSpPr>
          <p:nvPr/>
        </p:nvSpPr>
        <p:spPr bwMode="auto">
          <a:xfrm>
            <a:off x="4779129" y="348444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2" name="Rectangle 36">
            <a:extLst>
              <a:ext uri="{FF2B5EF4-FFF2-40B4-BE49-F238E27FC236}">
                <a16:creationId xmlns:a16="http://schemas.microsoft.com/office/drawing/2014/main" id="{2CCB1577-28DE-AD4A-C93B-FE9E43DC3A8F}"/>
              </a:ext>
            </a:extLst>
          </p:cNvPr>
          <p:cNvSpPr>
            <a:spLocks noChangeArrowheads="1"/>
          </p:cNvSpPr>
          <p:nvPr/>
        </p:nvSpPr>
        <p:spPr bwMode="auto">
          <a:xfrm>
            <a:off x="613636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3" name="Rectangle 36">
            <a:extLst>
              <a:ext uri="{FF2B5EF4-FFF2-40B4-BE49-F238E27FC236}">
                <a16:creationId xmlns:a16="http://schemas.microsoft.com/office/drawing/2014/main" id="{DD34EC3B-8628-B367-621C-5E93421F8E45}"/>
              </a:ext>
            </a:extLst>
          </p:cNvPr>
          <p:cNvSpPr>
            <a:spLocks noChangeArrowheads="1"/>
          </p:cNvSpPr>
          <p:nvPr/>
        </p:nvSpPr>
        <p:spPr bwMode="auto">
          <a:xfrm>
            <a:off x="568473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4" name="TextBox 33">
            <a:extLst>
              <a:ext uri="{FF2B5EF4-FFF2-40B4-BE49-F238E27FC236}">
                <a16:creationId xmlns:a16="http://schemas.microsoft.com/office/drawing/2014/main" id="{461D9D22-A318-FC0A-75B6-3EF2985117FD}"/>
              </a:ext>
            </a:extLst>
          </p:cNvPr>
          <p:cNvSpPr txBox="1"/>
          <p:nvPr/>
        </p:nvSpPr>
        <p:spPr>
          <a:xfrm>
            <a:off x="3446271" y="4303762"/>
            <a:ext cx="662362" cy="307777"/>
          </a:xfrm>
          <a:prstGeom prst="rect">
            <a:avLst/>
          </a:prstGeom>
          <a:noFill/>
        </p:spPr>
        <p:txBody>
          <a:bodyPr wrap="none" rtlCol="0">
            <a:spAutoFit/>
          </a:bodyPr>
          <a:lstStyle/>
          <a:p>
            <a:r>
              <a:rPr lang="en-US" b="1" dirty="0"/>
              <a:t>empty</a:t>
            </a:r>
          </a:p>
        </p:txBody>
      </p:sp>
      <p:sp>
        <p:nvSpPr>
          <p:cNvPr id="35" name="TextBox 34">
            <a:extLst>
              <a:ext uri="{FF2B5EF4-FFF2-40B4-BE49-F238E27FC236}">
                <a16:creationId xmlns:a16="http://schemas.microsoft.com/office/drawing/2014/main" id="{EE4A84A9-B3FA-F4A9-B410-815E95C0392B}"/>
              </a:ext>
            </a:extLst>
          </p:cNvPr>
          <p:cNvSpPr txBox="1"/>
          <p:nvPr/>
        </p:nvSpPr>
        <p:spPr>
          <a:xfrm>
            <a:off x="2516297" y="2650034"/>
            <a:ext cx="442750" cy="307777"/>
          </a:xfrm>
          <a:prstGeom prst="rect">
            <a:avLst/>
          </a:prstGeom>
          <a:noFill/>
        </p:spPr>
        <p:txBody>
          <a:bodyPr wrap="none" rtlCol="0">
            <a:spAutoFit/>
          </a:bodyPr>
          <a:lstStyle/>
          <a:p>
            <a:r>
              <a:rPr lang="en-US" b="1" dirty="0"/>
              <a:t>full</a:t>
            </a:r>
          </a:p>
        </p:txBody>
      </p:sp>
      <p:sp>
        <p:nvSpPr>
          <p:cNvPr id="36" name="TextBox 35">
            <a:extLst>
              <a:ext uri="{FF2B5EF4-FFF2-40B4-BE49-F238E27FC236}">
                <a16:creationId xmlns:a16="http://schemas.microsoft.com/office/drawing/2014/main" id="{9D754283-FB61-C8C4-FCD9-B56DECA7559B}"/>
              </a:ext>
            </a:extLst>
          </p:cNvPr>
          <p:cNvSpPr txBox="1"/>
          <p:nvPr/>
        </p:nvSpPr>
        <p:spPr>
          <a:xfrm>
            <a:off x="2107210" y="313108"/>
            <a:ext cx="364202" cy="307777"/>
          </a:xfrm>
          <a:prstGeom prst="rect">
            <a:avLst/>
          </a:prstGeom>
          <a:noFill/>
        </p:spPr>
        <p:txBody>
          <a:bodyPr wrap="none" rtlCol="0">
            <a:spAutoFit/>
          </a:bodyPr>
          <a:lstStyle/>
          <a:p>
            <a:r>
              <a:rPr lang="en-US" dirty="0">
                <a:solidFill>
                  <a:schemeClr val="bg1"/>
                </a:solidFill>
              </a:rPr>
              <a:t>p8</a:t>
            </a:r>
          </a:p>
        </p:txBody>
      </p:sp>
    </p:spTree>
    <p:extLst>
      <p:ext uri="{BB962C8B-B14F-4D97-AF65-F5344CB8AC3E}">
        <p14:creationId xmlns:p14="http://schemas.microsoft.com/office/powerpoint/2010/main" val="318170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Two Different Approaches</a:t>
            </a:r>
            <a:endParaRPr lang="en-US" dirty="0"/>
          </a:p>
        </p:txBody>
      </p:sp>
      <p:sp>
        <p:nvSpPr>
          <p:cNvPr id="301059" name="Rectangle 3"/>
          <p:cNvSpPr>
            <a:spLocks noGrp="1" noChangeArrowheads="1"/>
          </p:cNvSpPr>
          <p:nvPr>
            <p:ph type="body" idx="1"/>
          </p:nvPr>
        </p:nvSpPr>
        <p:spPr/>
        <p:txBody>
          <a:bodyPr/>
          <a:lstStyle/>
          <a:p>
            <a:r>
              <a:rPr lang="en-US"/>
              <a:t>Approach #1:</a:t>
            </a:r>
          </a:p>
          <a:p>
            <a:pPr lvl="1"/>
            <a:r>
              <a:rPr lang="en-US"/>
              <a:t>Architectural Map Table</a:t>
            </a:r>
          </a:p>
          <a:p>
            <a:pPr lvl="2"/>
            <a:r>
              <a:rPr lang="en-US"/>
              <a:t>Whereas Rename Map Table contains most recent versions of logical registers, Arch. Map Table contains committed versions of logical registers</a:t>
            </a:r>
          </a:p>
          <a:p>
            <a:r>
              <a:rPr lang="en-US"/>
              <a:t>Approach #2:</a:t>
            </a:r>
          </a:p>
          <a:p>
            <a:pPr lvl="1"/>
            <a:r>
              <a:rPr lang="en-US"/>
              <a:t>No Architectural Map Table</a:t>
            </a:r>
          </a:p>
          <a:p>
            <a:pPr lvl="1"/>
            <a:endParaRPr lang="en-US"/>
          </a:p>
        </p:txBody>
      </p:sp>
      <p:sp>
        <p:nvSpPr>
          <p:cNvPr id="4098"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4099"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4100"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155F2384-6B50-4990-A4F6-239A11F047D9}"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2035054" y="6410216"/>
            <a:ext cx="19050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endParaRPr lang="en-US" altLang="en-US" dirty="0"/>
          </a:p>
        </p:txBody>
      </p:sp>
      <p:sp>
        <p:nvSpPr>
          <p:cNvPr id="13315" name="Footer Placeholder 4"/>
          <p:cNvSpPr>
            <a:spLocks noGrp="1"/>
          </p:cNvSpPr>
          <p:nvPr>
            <p:ph type="ftr" sz="quarter" idx="11"/>
          </p:nvPr>
        </p:nvSpPr>
        <p:spPr>
          <a:xfrm>
            <a:off x="3708400" y="6382093"/>
            <a:ext cx="28956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Prof. Eric Rotenberg</a:t>
            </a:r>
          </a:p>
        </p:txBody>
      </p:sp>
      <p:sp>
        <p:nvSpPr>
          <p:cNvPr id="13316"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EEB685C5-7696-44DB-AAC4-AAAA66CBF11B}" type="slidenum">
              <a:rPr lang="en-US" altLang="en-US"/>
              <a:pPr eaLnBrk="1" hangingPunct="1"/>
              <a:t>20</a:t>
            </a:fld>
            <a:endParaRPr lang="en-US" altLang="en-US"/>
          </a:p>
        </p:txBody>
      </p:sp>
      <p:sp>
        <p:nvSpPr>
          <p:cNvPr id="13332" name="Rectangle 20"/>
          <p:cNvSpPr>
            <a:spLocks noChangeArrowheads="1"/>
          </p:cNvSpPr>
          <p:nvPr/>
        </p:nvSpPr>
        <p:spPr bwMode="auto">
          <a:xfrm>
            <a:off x="2139514" y="238340"/>
            <a:ext cx="303212" cy="9112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33" name="Text Box 29"/>
          <p:cNvSpPr txBox="1">
            <a:spLocks noChangeArrowheads="1"/>
          </p:cNvSpPr>
          <p:nvPr/>
        </p:nvSpPr>
        <p:spPr bwMode="auto">
          <a:xfrm>
            <a:off x="21789" y="551078"/>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Architectural Map Table</a:t>
            </a:r>
          </a:p>
        </p:txBody>
      </p:sp>
      <p:grpSp>
        <p:nvGrpSpPr>
          <p:cNvPr id="13334" name="Group 31"/>
          <p:cNvGrpSpPr>
            <a:grpSpLocks/>
          </p:cNvGrpSpPr>
          <p:nvPr/>
        </p:nvGrpSpPr>
        <p:grpSpPr bwMode="auto">
          <a:xfrm>
            <a:off x="4722813" y="1"/>
            <a:ext cx="4505326" cy="1812926"/>
            <a:chOff x="107" y="2256"/>
            <a:chExt cx="2838" cy="1142"/>
          </a:xfrm>
        </p:grpSpPr>
        <p:sp>
          <p:nvSpPr>
            <p:cNvPr id="13346" name="Rectangle 22"/>
            <p:cNvSpPr>
              <a:spLocks noChangeArrowheads="1"/>
            </p:cNvSpPr>
            <p:nvPr/>
          </p:nvSpPr>
          <p:spPr bwMode="auto">
            <a:xfrm>
              <a:off x="318" y="2783"/>
              <a:ext cx="124" cy="19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47" name="Text Box 23"/>
            <p:cNvSpPr txBox="1">
              <a:spLocks noChangeArrowheads="1"/>
            </p:cNvSpPr>
            <p:nvPr/>
          </p:nvSpPr>
          <p:spPr bwMode="auto">
            <a:xfrm>
              <a:off x="107" y="2256"/>
              <a:ext cx="3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KEY:</a:t>
              </a:r>
            </a:p>
          </p:txBody>
        </p:sp>
        <p:sp>
          <p:nvSpPr>
            <p:cNvPr id="13348" name="Text Box 24"/>
            <p:cNvSpPr txBox="1">
              <a:spLocks noChangeArrowheads="1"/>
            </p:cNvSpPr>
            <p:nvPr/>
          </p:nvSpPr>
          <p:spPr bwMode="auto">
            <a:xfrm>
              <a:off x="442" y="2783"/>
              <a:ext cx="127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free</a:t>
              </a:r>
            </a:p>
          </p:txBody>
        </p:sp>
        <p:sp>
          <p:nvSpPr>
            <p:cNvPr id="13349" name="Rectangle 25"/>
            <p:cNvSpPr>
              <a:spLocks noChangeArrowheads="1"/>
            </p:cNvSpPr>
            <p:nvPr/>
          </p:nvSpPr>
          <p:spPr bwMode="auto">
            <a:xfrm>
              <a:off x="318" y="3069"/>
              <a:ext cx="124" cy="19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0" name="Text Box 26"/>
            <p:cNvSpPr txBox="1">
              <a:spLocks noChangeArrowheads="1"/>
            </p:cNvSpPr>
            <p:nvPr/>
          </p:nvSpPr>
          <p:spPr bwMode="auto">
            <a:xfrm>
              <a:off x="442" y="3068"/>
              <a:ext cx="250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allocated to active instructions </a:t>
              </a:r>
            </a:p>
            <a:p>
              <a:pPr eaLnBrk="1" hangingPunct="1"/>
              <a:r>
                <a:rPr lang="en-US" altLang="en-US" dirty="0"/>
                <a:t> </a:t>
              </a:r>
            </a:p>
          </p:txBody>
        </p:sp>
        <p:sp>
          <p:nvSpPr>
            <p:cNvPr id="13351" name="Rectangle 27"/>
            <p:cNvSpPr>
              <a:spLocks noChangeArrowheads="1"/>
            </p:cNvSpPr>
            <p:nvPr/>
          </p:nvSpPr>
          <p:spPr bwMode="auto">
            <a:xfrm>
              <a:off x="318" y="2494"/>
              <a:ext cx="124" cy="19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2" name="Text Box 28"/>
            <p:cNvSpPr txBox="1">
              <a:spLocks noChangeArrowheads="1"/>
            </p:cNvSpPr>
            <p:nvPr/>
          </p:nvSpPr>
          <p:spPr bwMode="auto">
            <a:xfrm>
              <a:off x="442" y="2494"/>
              <a:ext cx="103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committed registers </a:t>
              </a:r>
            </a:p>
          </p:txBody>
        </p:sp>
        <p:sp>
          <p:nvSpPr>
            <p:cNvPr id="13353" name="Rectangle 30"/>
            <p:cNvSpPr>
              <a:spLocks noChangeArrowheads="1"/>
            </p:cNvSpPr>
            <p:nvPr/>
          </p:nvSpPr>
          <p:spPr bwMode="auto">
            <a:xfrm>
              <a:off x="107" y="2256"/>
              <a:ext cx="2773" cy="105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3317" name="Rectangle 36"/>
          <p:cNvSpPr>
            <a:spLocks noChangeArrowheads="1"/>
          </p:cNvSpPr>
          <p:nvPr/>
        </p:nvSpPr>
        <p:spPr bwMode="auto">
          <a:xfrm>
            <a:off x="160835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3340" name="Text Box 43"/>
          <p:cNvSpPr txBox="1">
            <a:spLocks noChangeArrowheads="1"/>
          </p:cNvSpPr>
          <p:nvPr/>
        </p:nvSpPr>
        <p:spPr bwMode="auto">
          <a:xfrm>
            <a:off x="36144" y="3579570"/>
            <a:ext cx="9794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Active List</a:t>
            </a:r>
          </a:p>
        </p:txBody>
      </p:sp>
      <p:sp>
        <p:nvSpPr>
          <p:cNvPr id="13341" name="Text Box 44"/>
          <p:cNvSpPr txBox="1">
            <a:spLocks noChangeArrowheads="1"/>
          </p:cNvSpPr>
          <p:nvPr/>
        </p:nvSpPr>
        <p:spPr bwMode="auto">
          <a:xfrm>
            <a:off x="42494" y="2145721"/>
            <a:ext cx="8207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Free List</a:t>
            </a:r>
          </a:p>
        </p:txBody>
      </p:sp>
      <p:sp>
        <p:nvSpPr>
          <p:cNvPr id="13342" name="Line 45"/>
          <p:cNvSpPr>
            <a:spLocks noChangeShapeType="1"/>
          </p:cNvSpPr>
          <p:nvPr/>
        </p:nvSpPr>
        <p:spPr bwMode="auto">
          <a:xfrm flipV="1">
            <a:off x="2292303" y="244893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43" name="Text Box 46"/>
          <p:cNvSpPr txBox="1">
            <a:spLocks noChangeArrowheads="1"/>
          </p:cNvSpPr>
          <p:nvPr/>
        </p:nvSpPr>
        <p:spPr bwMode="auto">
          <a:xfrm>
            <a:off x="1981161" y="2545556"/>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tail(1)</a:t>
            </a:r>
          </a:p>
        </p:txBody>
      </p:sp>
      <p:sp>
        <p:nvSpPr>
          <p:cNvPr id="5" name="TextBox 4"/>
          <p:cNvSpPr txBox="1"/>
          <p:nvPr/>
        </p:nvSpPr>
        <p:spPr>
          <a:xfrm>
            <a:off x="1851125" y="306034"/>
            <a:ext cx="333745" cy="307777"/>
          </a:xfrm>
          <a:prstGeom prst="rect">
            <a:avLst/>
          </a:prstGeom>
          <a:noFill/>
        </p:spPr>
        <p:txBody>
          <a:bodyPr wrap="none" rtlCol="0">
            <a:spAutoFit/>
          </a:bodyPr>
          <a:lstStyle/>
          <a:p>
            <a:r>
              <a:rPr lang="en-US" dirty="0"/>
              <a:t>r1</a:t>
            </a:r>
          </a:p>
        </p:txBody>
      </p:sp>
      <p:sp>
        <p:nvSpPr>
          <p:cNvPr id="11" name="Rectangle 36">
            <a:extLst>
              <a:ext uri="{FF2B5EF4-FFF2-40B4-BE49-F238E27FC236}">
                <a16:creationId xmlns:a16="http://schemas.microsoft.com/office/drawing/2014/main" id="{7AA554CA-9674-B89F-2C77-5230784D81DC}"/>
              </a:ext>
            </a:extLst>
          </p:cNvPr>
          <p:cNvSpPr>
            <a:spLocks noChangeArrowheads="1"/>
          </p:cNvSpPr>
          <p:nvPr/>
        </p:nvSpPr>
        <p:spPr bwMode="auto">
          <a:xfrm>
            <a:off x="115672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2" name="Rectangle 36">
            <a:extLst>
              <a:ext uri="{FF2B5EF4-FFF2-40B4-BE49-F238E27FC236}">
                <a16:creationId xmlns:a16="http://schemas.microsoft.com/office/drawing/2014/main" id="{A6EF2CD0-D37E-CA6E-B403-9B8C0DA1A6DA}"/>
              </a:ext>
            </a:extLst>
          </p:cNvPr>
          <p:cNvSpPr>
            <a:spLocks noChangeArrowheads="1"/>
          </p:cNvSpPr>
          <p:nvPr/>
        </p:nvSpPr>
        <p:spPr bwMode="auto">
          <a:xfrm>
            <a:off x="2513956" y="183397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p19</a:t>
            </a:r>
          </a:p>
        </p:txBody>
      </p:sp>
      <p:sp>
        <p:nvSpPr>
          <p:cNvPr id="13" name="Rectangle 36">
            <a:extLst>
              <a:ext uri="{FF2B5EF4-FFF2-40B4-BE49-F238E27FC236}">
                <a16:creationId xmlns:a16="http://schemas.microsoft.com/office/drawing/2014/main" id="{445382A4-5E1F-7F42-1FED-BF24BFC69032}"/>
              </a:ext>
            </a:extLst>
          </p:cNvPr>
          <p:cNvSpPr>
            <a:spLocks noChangeArrowheads="1"/>
          </p:cNvSpPr>
          <p:nvPr/>
        </p:nvSpPr>
        <p:spPr bwMode="auto">
          <a:xfrm>
            <a:off x="2062326" y="183397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p67</a:t>
            </a:r>
          </a:p>
        </p:txBody>
      </p:sp>
      <p:sp>
        <p:nvSpPr>
          <p:cNvPr id="14" name="Rectangle 36">
            <a:extLst>
              <a:ext uri="{FF2B5EF4-FFF2-40B4-BE49-F238E27FC236}">
                <a16:creationId xmlns:a16="http://schemas.microsoft.com/office/drawing/2014/main" id="{80AA40F2-E323-4E61-F0C7-CA923EB5C7C2}"/>
              </a:ext>
            </a:extLst>
          </p:cNvPr>
          <p:cNvSpPr>
            <a:spLocks noChangeArrowheads="1"/>
          </p:cNvSpPr>
          <p:nvPr/>
        </p:nvSpPr>
        <p:spPr bwMode="auto">
          <a:xfrm>
            <a:off x="341955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p28</a:t>
            </a:r>
          </a:p>
        </p:txBody>
      </p:sp>
      <p:sp>
        <p:nvSpPr>
          <p:cNvPr id="16" name="Rectangle 36">
            <a:extLst>
              <a:ext uri="{FF2B5EF4-FFF2-40B4-BE49-F238E27FC236}">
                <a16:creationId xmlns:a16="http://schemas.microsoft.com/office/drawing/2014/main" id="{2E14415F-7A04-6775-E6EF-398E3549C9BE}"/>
              </a:ext>
            </a:extLst>
          </p:cNvPr>
          <p:cNvSpPr>
            <a:spLocks noChangeArrowheads="1"/>
          </p:cNvSpPr>
          <p:nvPr/>
        </p:nvSpPr>
        <p:spPr bwMode="auto">
          <a:xfrm>
            <a:off x="296792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p27</a:t>
            </a:r>
          </a:p>
        </p:txBody>
      </p:sp>
      <p:sp>
        <p:nvSpPr>
          <p:cNvPr id="17" name="Rectangle 36">
            <a:extLst>
              <a:ext uri="{FF2B5EF4-FFF2-40B4-BE49-F238E27FC236}">
                <a16:creationId xmlns:a16="http://schemas.microsoft.com/office/drawing/2014/main" id="{F3834D3C-B3AF-0763-7DF5-445B105F3540}"/>
              </a:ext>
            </a:extLst>
          </p:cNvPr>
          <p:cNvSpPr>
            <a:spLocks noChangeArrowheads="1"/>
          </p:cNvSpPr>
          <p:nvPr/>
        </p:nvSpPr>
        <p:spPr bwMode="auto">
          <a:xfrm>
            <a:off x="432515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8" name="Rectangle 36">
            <a:extLst>
              <a:ext uri="{FF2B5EF4-FFF2-40B4-BE49-F238E27FC236}">
                <a16:creationId xmlns:a16="http://schemas.microsoft.com/office/drawing/2014/main" id="{83F848BD-52AC-EFF5-3A3A-2E1EC3AD4F1C}"/>
              </a:ext>
            </a:extLst>
          </p:cNvPr>
          <p:cNvSpPr>
            <a:spLocks noChangeArrowheads="1"/>
          </p:cNvSpPr>
          <p:nvPr/>
        </p:nvSpPr>
        <p:spPr bwMode="auto">
          <a:xfrm>
            <a:off x="387352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9" name="Rectangle 36">
            <a:extLst>
              <a:ext uri="{FF2B5EF4-FFF2-40B4-BE49-F238E27FC236}">
                <a16:creationId xmlns:a16="http://schemas.microsoft.com/office/drawing/2014/main" id="{50063C1C-BF5E-CF69-E448-969F07A2335F}"/>
              </a:ext>
            </a:extLst>
          </p:cNvPr>
          <p:cNvSpPr>
            <a:spLocks noChangeArrowheads="1"/>
          </p:cNvSpPr>
          <p:nvPr/>
        </p:nvSpPr>
        <p:spPr bwMode="auto">
          <a:xfrm>
            <a:off x="160835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0" name="Line 45">
            <a:extLst>
              <a:ext uri="{FF2B5EF4-FFF2-40B4-BE49-F238E27FC236}">
                <a16:creationId xmlns:a16="http://schemas.microsoft.com/office/drawing/2014/main" id="{8595AB98-BF26-7F82-75DA-243605CF1365}"/>
              </a:ext>
            </a:extLst>
          </p:cNvPr>
          <p:cNvSpPr>
            <a:spLocks noChangeShapeType="1"/>
          </p:cNvSpPr>
          <p:nvPr/>
        </p:nvSpPr>
        <p:spPr bwMode="auto">
          <a:xfrm flipV="1">
            <a:off x="3203043" y="409849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Text Box 48">
            <a:extLst>
              <a:ext uri="{FF2B5EF4-FFF2-40B4-BE49-F238E27FC236}">
                <a16:creationId xmlns:a16="http://schemas.microsoft.com/office/drawing/2014/main" id="{AF4B7D25-512A-C7C5-B362-6565E5B7CB2A}"/>
              </a:ext>
            </a:extLst>
          </p:cNvPr>
          <p:cNvSpPr txBox="1">
            <a:spLocks noChangeArrowheads="1"/>
          </p:cNvSpPr>
          <p:nvPr/>
        </p:nvSpPr>
        <p:spPr bwMode="auto">
          <a:xfrm>
            <a:off x="2852472" y="417469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23" name="Rectangle 36">
            <a:extLst>
              <a:ext uri="{FF2B5EF4-FFF2-40B4-BE49-F238E27FC236}">
                <a16:creationId xmlns:a16="http://schemas.microsoft.com/office/drawing/2014/main" id="{D2AAFEB9-2554-FFDA-DE57-CB51F3D4559B}"/>
              </a:ext>
            </a:extLst>
          </p:cNvPr>
          <p:cNvSpPr>
            <a:spLocks noChangeArrowheads="1"/>
          </p:cNvSpPr>
          <p:nvPr/>
        </p:nvSpPr>
        <p:spPr bwMode="auto">
          <a:xfrm>
            <a:off x="115672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4" name="Rectangle 36">
            <a:extLst>
              <a:ext uri="{FF2B5EF4-FFF2-40B4-BE49-F238E27FC236}">
                <a16:creationId xmlns:a16="http://schemas.microsoft.com/office/drawing/2014/main" id="{623E51E7-BC18-CD2B-4746-14D0CC18288A}"/>
              </a:ext>
            </a:extLst>
          </p:cNvPr>
          <p:cNvSpPr>
            <a:spLocks noChangeArrowheads="1"/>
          </p:cNvSpPr>
          <p:nvPr/>
        </p:nvSpPr>
        <p:spPr bwMode="auto">
          <a:xfrm>
            <a:off x="251395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5" name="Rectangle 36">
            <a:extLst>
              <a:ext uri="{FF2B5EF4-FFF2-40B4-BE49-F238E27FC236}">
                <a16:creationId xmlns:a16="http://schemas.microsoft.com/office/drawing/2014/main" id="{4495AF66-FFAB-6B56-8832-404ED71D85EC}"/>
              </a:ext>
            </a:extLst>
          </p:cNvPr>
          <p:cNvSpPr>
            <a:spLocks noChangeArrowheads="1"/>
          </p:cNvSpPr>
          <p:nvPr/>
        </p:nvSpPr>
        <p:spPr bwMode="auto">
          <a:xfrm>
            <a:off x="206232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6" name="Rectangle 36">
            <a:extLst>
              <a:ext uri="{FF2B5EF4-FFF2-40B4-BE49-F238E27FC236}">
                <a16:creationId xmlns:a16="http://schemas.microsoft.com/office/drawing/2014/main" id="{06050A2F-DA55-FECA-D0FF-7ED92E08F540}"/>
              </a:ext>
            </a:extLst>
          </p:cNvPr>
          <p:cNvSpPr>
            <a:spLocks noChangeArrowheads="1"/>
          </p:cNvSpPr>
          <p:nvPr/>
        </p:nvSpPr>
        <p:spPr bwMode="auto">
          <a:xfrm>
            <a:off x="3419557" y="3483639"/>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r3:p19</a:t>
            </a:r>
          </a:p>
        </p:txBody>
      </p:sp>
      <p:sp>
        <p:nvSpPr>
          <p:cNvPr id="27" name="Rectangle 36">
            <a:extLst>
              <a:ext uri="{FF2B5EF4-FFF2-40B4-BE49-F238E27FC236}">
                <a16:creationId xmlns:a16="http://schemas.microsoft.com/office/drawing/2014/main" id="{70315850-53B4-853C-5D12-21561F994DFC}"/>
              </a:ext>
            </a:extLst>
          </p:cNvPr>
          <p:cNvSpPr>
            <a:spLocks noChangeArrowheads="1"/>
          </p:cNvSpPr>
          <p:nvPr/>
        </p:nvSpPr>
        <p:spPr bwMode="auto">
          <a:xfrm>
            <a:off x="2967927" y="3483639"/>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r1: p67</a:t>
            </a:r>
          </a:p>
        </p:txBody>
      </p:sp>
      <p:sp>
        <p:nvSpPr>
          <p:cNvPr id="28" name="Rectangle 36">
            <a:extLst>
              <a:ext uri="{FF2B5EF4-FFF2-40B4-BE49-F238E27FC236}">
                <a16:creationId xmlns:a16="http://schemas.microsoft.com/office/drawing/2014/main" id="{367FDA97-4BE9-D7FE-568D-1ED93E4D4BA8}"/>
              </a:ext>
            </a:extLst>
          </p:cNvPr>
          <p:cNvSpPr>
            <a:spLocks noChangeArrowheads="1"/>
          </p:cNvSpPr>
          <p:nvPr/>
        </p:nvSpPr>
        <p:spPr bwMode="auto">
          <a:xfrm>
            <a:off x="4325158" y="348329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r1:p27</a:t>
            </a:r>
          </a:p>
        </p:txBody>
      </p:sp>
      <p:sp>
        <p:nvSpPr>
          <p:cNvPr id="29" name="Rectangle 36">
            <a:extLst>
              <a:ext uri="{FF2B5EF4-FFF2-40B4-BE49-F238E27FC236}">
                <a16:creationId xmlns:a16="http://schemas.microsoft.com/office/drawing/2014/main" id="{CE2E6B2A-9AD1-9789-B631-A8B551E1B9C0}"/>
              </a:ext>
            </a:extLst>
          </p:cNvPr>
          <p:cNvSpPr>
            <a:spLocks noChangeArrowheads="1"/>
          </p:cNvSpPr>
          <p:nvPr/>
        </p:nvSpPr>
        <p:spPr bwMode="auto">
          <a:xfrm>
            <a:off x="3873528" y="3483296"/>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branch</a:t>
            </a:r>
          </a:p>
        </p:txBody>
      </p:sp>
      <p:sp>
        <p:nvSpPr>
          <p:cNvPr id="30" name="Rectangle 36">
            <a:extLst>
              <a:ext uri="{FF2B5EF4-FFF2-40B4-BE49-F238E27FC236}">
                <a16:creationId xmlns:a16="http://schemas.microsoft.com/office/drawing/2014/main" id="{D2B4306A-5D70-2DF4-3341-C385BB7B868C}"/>
              </a:ext>
            </a:extLst>
          </p:cNvPr>
          <p:cNvSpPr>
            <a:spLocks noChangeArrowheads="1"/>
          </p:cNvSpPr>
          <p:nvPr/>
        </p:nvSpPr>
        <p:spPr bwMode="auto">
          <a:xfrm>
            <a:off x="5230759" y="3484448"/>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store</a:t>
            </a:r>
          </a:p>
        </p:txBody>
      </p:sp>
      <p:sp>
        <p:nvSpPr>
          <p:cNvPr id="31" name="Rectangle 36">
            <a:extLst>
              <a:ext uri="{FF2B5EF4-FFF2-40B4-BE49-F238E27FC236}">
                <a16:creationId xmlns:a16="http://schemas.microsoft.com/office/drawing/2014/main" id="{A35A3FC3-8DD4-87E6-1877-4219F97168D7}"/>
              </a:ext>
            </a:extLst>
          </p:cNvPr>
          <p:cNvSpPr>
            <a:spLocks noChangeArrowheads="1"/>
          </p:cNvSpPr>
          <p:nvPr/>
        </p:nvSpPr>
        <p:spPr bwMode="auto">
          <a:xfrm>
            <a:off x="4779129" y="3484448"/>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r4:p28</a:t>
            </a:r>
          </a:p>
        </p:txBody>
      </p:sp>
      <p:sp>
        <p:nvSpPr>
          <p:cNvPr id="32" name="Rectangle 36">
            <a:extLst>
              <a:ext uri="{FF2B5EF4-FFF2-40B4-BE49-F238E27FC236}">
                <a16:creationId xmlns:a16="http://schemas.microsoft.com/office/drawing/2014/main" id="{2CCB1577-28DE-AD4A-C93B-FE9E43DC3A8F}"/>
              </a:ext>
            </a:extLst>
          </p:cNvPr>
          <p:cNvSpPr>
            <a:spLocks noChangeArrowheads="1"/>
          </p:cNvSpPr>
          <p:nvPr/>
        </p:nvSpPr>
        <p:spPr bwMode="auto">
          <a:xfrm>
            <a:off x="613636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3" name="Rectangle 36">
            <a:extLst>
              <a:ext uri="{FF2B5EF4-FFF2-40B4-BE49-F238E27FC236}">
                <a16:creationId xmlns:a16="http://schemas.microsoft.com/office/drawing/2014/main" id="{DD34EC3B-8628-B367-621C-5E93421F8E45}"/>
              </a:ext>
            </a:extLst>
          </p:cNvPr>
          <p:cNvSpPr>
            <a:spLocks noChangeArrowheads="1"/>
          </p:cNvSpPr>
          <p:nvPr/>
        </p:nvSpPr>
        <p:spPr bwMode="auto">
          <a:xfrm>
            <a:off x="568473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6" name="TextBox 35">
            <a:extLst>
              <a:ext uri="{FF2B5EF4-FFF2-40B4-BE49-F238E27FC236}">
                <a16:creationId xmlns:a16="http://schemas.microsoft.com/office/drawing/2014/main" id="{9D754283-FB61-C8C4-FCD9-B56DECA7559B}"/>
              </a:ext>
            </a:extLst>
          </p:cNvPr>
          <p:cNvSpPr txBox="1"/>
          <p:nvPr/>
        </p:nvSpPr>
        <p:spPr>
          <a:xfrm>
            <a:off x="2107210" y="313108"/>
            <a:ext cx="364202" cy="307777"/>
          </a:xfrm>
          <a:prstGeom prst="rect">
            <a:avLst/>
          </a:prstGeom>
          <a:noFill/>
        </p:spPr>
        <p:txBody>
          <a:bodyPr wrap="none" rtlCol="0">
            <a:spAutoFit/>
          </a:bodyPr>
          <a:lstStyle/>
          <a:p>
            <a:r>
              <a:rPr lang="en-US" dirty="0">
                <a:solidFill>
                  <a:schemeClr val="bg1"/>
                </a:solidFill>
              </a:rPr>
              <a:t>p8</a:t>
            </a:r>
          </a:p>
        </p:txBody>
      </p:sp>
      <p:sp>
        <p:nvSpPr>
          <p:cNvPr id="2" name="Line 45">
            <a:extLst>
              <a:ext uri="{FF2B5EF4-FFF2-40B4-BE49-F238E27FC236}">
                <a16:creationId xmlns:a16="http://schemas.microsoft.com/office/drawing/2014/main" id="{0057DEFE-0253-B7F8-31DA-F8503B1F0139}"/>
              </a:ext>
            </a:extLst>
          </p:cNvPr>
          <p:cNvSpPr>
            <a:spLocks noChangeShapeType="1"/>
          </p:cNvSpPr>
          <p:nvPr/>
        </p:nvSpPr>
        <p:spPr bwMode="auto">
          <a:xfrm flipV="1">
            <a:off x="4113783" y="244236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 name="Text Box 48">
            <a:extLst>
              <a:ext uri="{FF2B5EF4-FFF2-40B4-BE49-F238E27FC236}">
                <a16:creationId xmlns:a16="http://schemas.microsoft.com/office/drawing/2014/main" id="{29796336-C510-0F78-1018-FD5BFFF4C4F7}"/>
              </a:ext>
            </a:extLst>
          </p:cNvPr>
          <p:cNvSpPr txBox="1">
            <a:spLocks noChangeArrowheads="1"/>
          </p:cNvSpPr>
          <p:nvPr/>
        </p:nvSpPr>
        <p:spPr bwMode="auto">
          <a:xfrm>
            <a:off x="3763212" y="251856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6" name="Text Box 33">
            <a:extLst>
              <a:ext uri="{FF2B5EF4-FFF2-40B4-BE49-F238E27FC236}">
                <a16:creationId xmlns:a16="http://schemas.microsoft.com/office/drawing/2014/main" id="{FA881523-10B8-9DAC-AE21-6E787DE2A7EB}"/>
              </a:ext>
            </a:extLst>
          </p:cNvPr>
          <p:cNvSpPr txBox="1">
            <a:spLocks noChangeArrowheads="1"/>
          </p:cNvSpPr>
          <p:nvPr/>
        </p:nvSpPr>
        <p:spPr bwMode="auto">
          <a:xfrm>
            <a:off x="5760900" y="2433609"/>
            <a:ext cx="326082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sz="2000" i="1" dirty="0"/>
              <a:t>after dispatching instructions</a:t>
            </a:r>
          </a:p>
        </p:txBody>
      </p:sp>
      <p:sp>
        <p:nvSpPr>
          <p:cNvPr id="7" name="Line 45">
            <a:extLst>
              <a:ext uri="{FF2B5EF4-FFF2-40B4-BE49-F238E27FC236}">
                <a16:creationId xmlns:a16="http://schemas.microsoft.com/office/drawing/2014/main" id="{8BD7EEF7-31BC-57B1-B9BB-C53506DFA08E}"/>
              </a:ext>
            </a:extLst>
          </p:cNvPr>
          <p:cNvSpPr>
            <a:spLocks noChangeShapeType="1"/>
          </p:cNvSpPr>
          <p:nvPr/>
        </p:nvSpPr>
        <p:spPr bwMode="auto">
          <a:xfrm flipV="1">
            <a:off x="5930546" y="411144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ext Box 46">
            <a:extLst>
              <a:ext uri="{FF2B5EF4-FFF2-40B4-BE49-F238E27FC236}">
                <a16:creationId xmlns:a16="http://schemas.microsoft.com/office/drawing/2014/main" id="{45ACE573-7803-F5EC-F541-43D0DE3EBD87}"/>
              </a:ext>
            </a:extLst>
          </p:cNvPr>
          <p:cNvSpPr txBox="1">
            <a:spLocks noChangeArrowheads="1"/>
          </p:cNvSpPr>
          <p:nvPr/>
        </p:nvSpPr>
        <p:spPr bwMode="auto">
          <a:xfrm>
            <a:off x="5619404" y="4187950"/>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tail(0)</a:t>
            </a:r>
          </a:p>
        </p:txBody>
      </p:sp>
      <p:cxnSp>
        <p:nvCxnSpPr>
          <p:cNvPr id="41" name="Straight Connector 40">
            <a:extLst>
              <a:ext uri="{FF2B5EF4-FFF2-40B4-BE49-F238E27FC236}">
                <a16:creationId xmlns:a16="http://schemas.microsoft.com/office/drawing/2014/main" id="{49B31537-019E-09A0-CE41-AE4F869CDD57}"/>
              </a:ext>
            </a:extLst>
          </p:cNvPr>
          <p:cNvCxnSpPr>
            <a:endCxn id="27" idx="0"/>
          </p:cNvCxnSpPr>
          <p:nvPr/>
        </p:nvCxnSpPr>
        <p:spPr bwMode="auto">
          <a:xfrm>
            <a:off x="2302581" y="2288803"/>
            <a:ext cx="892332" cy="1194836"/>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8E5B4B60-F83B-0501-F03D-6428CCCD1586}"/>
              </a:ext>
            </a:extLst>
          </p:cNvPr>
          <p:cNvCxnSpPr>
            <a:endCxn id="26" idx="0"/>
          </p:cNvCxnSpPr>
          <p:nvPr/>
        </p:nvCxnSpPr>
        <p:spPr bwMode="auto">
          <a:xfrm>
            <a:off x="2755381" y="2307819"/>
            <a:ext cx="891162" cy="117582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848C1539-F0CE-C076-12CA-9B5D3E4DA6A8}"/>
              </a:ext>
            </a:extLst>
          </p:cNvPr>
          <p:cNvCxnSpPr>
            <a:endCxn id="28" idx="0"/>
          </p:cNvCxnSpPr>
          <p:nvPr/>
        </p:nvCxnSpPr>
        <p:spPr bwMode="auto">
          <a:xfrm>
            <a:off x="3261228" y="2322711"/>
            <a:ext cx="1290916" cy="1160585"/>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6FEAE7B-69D9-B173-4577-D00B5F5F822D}"/>
              </a:ext>
            </a:extLst>
          </p:cNvPr>
          <p:cNvCxnSpPr>
            <a:endCxn id="31" idx="0"/>
          </p:cNvCxnSpPr>
          <p:nvPr/>
        </p:nvCxnSpPr>
        <p:spPr bwMode="auto">
          <a:xfrm>
            <a:off x="3675732" y="2321559"/>
            <a:ext cx="1330383" cy="1162889"/>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64409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2035054" y="6410216"/>
            <a:ext cx="19050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endParaRPr lang="en-US" altLang="en-US" dirty="0"/>
          </a:p>
        </p:txBody>
      </p:sp>
      <p:sp>
        <p:nvSpPr>
          <p:cNvPr id="13315" name="Footer Placeholder 4"/>
          <p:cNvSpPr>
            <a:spLocks noGrp="1"/>
          </p:cNvSpPr>
          <p:nvPr>
            <p:ph type="ftr" sz="quarter" idx="11"/>
          </p:nvPr>
        </p:nvSpPr>
        <p:spPr>
          <a:xfrm>
            <a:off x="3708400" y="6382093"/>
            <a:ext cx="28956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Prof. Eric Rotenberg</a:t>
            </a:r>
          </a:p>
        </p:txBody>
      </p:sp>
      <p:sp>
        <p:nvSpPr>
          <p:cNvPr id="13316"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EEB685C5-7696-44DB-AAC4-AAAA66CBF11B}" type="slidenum">
              <a:rPr lang="en-US" altLang="en-US"/>
              <a:pPr eaLnBrk="1" hangingPunct="1"/>
              <a:t>21</a:t>
            </a:fld>
            <a:endParaRPr lang="en-US" altLang="en-US"/>
          </a:p>
        </p:txBody>
      </p:sp>
      <p:sp>
        <p:nvSpPr>
          <p:cNvPr id="13332" name="Rectangle 20"/>
          <p:cNvSpPr>
            <a:spLocks noChangeArrowheads="1"/>
          </p:cNvSpPr>
          <p:nvPr/>
        </p:nvSpPr>
        <p:spPr bwMode="auto">
          <a:xfrm>
            <a:off x="2139514" y="238340"/>
            <a:ext cx="303212" cy="9112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33" name="Text Box 29"/>
          <p:cNvSpPr txBox="1">
            <a:spLocks noChangeArrowheads="1"/>
          </p:cNvSpPr>
          <p:nvPr/>
        </p:nvSpPr>
        <p:spPr bwMode="auto">
          <a:xfrm>
            <a:off x="21789" y="551078"/>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Architectural Map Table</a:t>
            </a:r>
          </a:p>
        </p:txBody>
      </p:sp>
      <p:grpSp>
        <p:nvGrpSpPr>
          <p:cNvPr id="13334" name="Group 31"/>
          <p:cNvGrpSpPr>
            <a:grpSpLocks/>
          </p:cNvGrpSpPr>
          <p:nvPr/>
        </p:nvGrpSpPr>
        <p:grpSpPr bwMode="auto">
          <a:xfrm>
            <a:off x="4722813" y="1"/>
            <a:ext cx="4505326" cy="1812926"/>
            <a:chOff x="107" y="2256"/>
            <a:chExt cx="2838" cy="1142"/>
          </a:xfrm>
        </p:grpSpPr>
        <p:sp>
          <p:nvSpPr>
            <p:cNvPr id="13346" name="Rectangle 22"/>
            <p:cNvSpPr>
              <a:spLocks noChangeArrowheads="1"/>
            </p:cNvSpPr>
            <p:nvPr/>
          </p:nvSpPr>
          <p:spPr bwMode="auto">
            <a:xfrm>
              <a:off x="318" y="2783"/>
              <a:ext cx="124" cy="19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47" name="Text Box 23"/>
            <p:cNvSpPr txBox="1">
              <a:spLocks noChangeArrowheads="1"/>
            </p:cNvSpPr>
            <p:nvPr/>
          </p:nvSpPr>
          <p:spPr bwMode="auto">
            <a:xfrm>
              <a:off x="107" y="2256"/>
              <a:ext cx="3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KEY:</a:t>
              </a:r>
            </a:p>
          </p:txBody>
        </p:sp>
        <p:sp>
          <p:nvSpPr>
            <p:cNvPr id="13348" name="Text Box 24"/>
            <p:cNvSpPr txBox="1">
              <a:spLocks noChangeArrowheads="1"/>
            </p:cNvSpPr>
            <p:nvPr/>
          </p:nvSpPr>
          <p:spPr bwMode="auto">
            <a:xfrm>
              <a:off x="442" y="2783"/>
              <a:ext cx="127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free</a:t>
              </a:r>
            </a:p>
          </p:txBody>
        </p:sp>
        <p:sp>
          <p:nvSpPr>
            <p:cNvPr id="13349" name="Rectangle 25"/>
            <p:cNvSpPr>
              <a:spLocks noChangeArrowheads="1"/>
            </p:cNvSpPr>
            <p:nvPr/>
          </p:nvSpPr>
          <p:spPr bwMode="auto">
            <a:xfrm>
              <a:off x="318" y="3069"/>
              <a:ext cx="124" cy="19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0" name="Text Box 26"/>
            <p:cNvSpPr txBox="1">
              <a:spLocks noChangeArrowheads="1"/>
            </p:cNvSpPr>
            <p:nvPr/>
          </p:nvSpPr>
          <p:spPr bwMode="auto">
            <a:xfrm>
              <a:off x="442" y="3068"/>
              <a:ext cx="250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allocated to active instructions </a:t>
              </a:r>
            </a:p>
            <a:p>
              <a:pPr eaLnBrk="1" hangingPunct="1"/>
              <a:r>
                <a:rPr lang="en-US" altLang="en-US" dirty="0"/>
                <a:t> </a:t>
              </a:r>
            </a:p>
          </p:txBody>
        </p:sp>
        <p:sp>
          <p:nvSpPr>
            <p:cNvPr id="13351" name="Rectangle 27"/>
            <p:cNvSpPr>
              <a:spLocks noChangeArrowheads="1"/>
            </p:cNvSpPr>
            <p:nvPr/>
          </p:nvSpPr>
          <p:spPr bwMode="auto">
            <a:xfrm>
              <a:off x="318" y="2494"/>
              <a:ext cx="124" cy="19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2" name="Text Box 28"/>
            <p:cNvSpPr txBox="1">
              <a:spLocks noChangeArrowheads="1"/>
            </p:cNvSpPr>
            <p:nvPr/>
          </p:nvSpPr>
          <p:spPr bwMode="auto">
            <a:xfrm>
              <a:off x="442" y="2494"/>
              <a:ext cx="103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committed registers </a:t>
              </a:r>
            </a:p>
          </p:txBody>
        </p:sp>
        <p:sp>
          <p:nvSpPr>
            <p:cNvPr id="13353" name="Rectangle 30"/>
            <p:cNvSpPr>
              <a:spLocks noChangeArrowheads="1"/>
            </p:cNvSpPr>
            <p:nvPr/>
          </p:nvSpPr>
          <p:spPr bwMode="auto">
            <a:xfrm>
              <a:off x="107" y="2256"/>
              <a:ext cx="2773" cy="105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3317" name="Rectangle 36"/>
          <p:cNvSpPr>
            <a:spLocks noChangeArrowheads="1"/>
          </p:cNvSpPr>
          <p:nvPr/>
        </p:nvSpPr>
        <p:spPr bwMode="auto">
          <a:xfrm>
            <a:off x="160835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3340" name="Text Box 43"/>
          <p:cNvSpPr txBox="1">
            <a:spLocks noChangeArrowheads="1"/>
          </p:cNvSpPr>
          <p:nvPr/>
        </p:nvSpPr>
        <p:spPr bwMode="auto">
          <a:xfrm>
            <a:off x="36144" y="3579570"/>
            <a:ext cx="9794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Active List</a:t>
            </a:r>
          </a:p>
        </p:txBody>
      </p:sp>
      <p:sp>
        <p:nvSpPr>
          <p:cNvPr id="13341" name="Text Box 44"/>
          <p:cNvSpPr txBox="1">
            <a:spLocks noChangeArrowheads="1"/>
          </p:cNvSpPr>
          <p:nvPr/>
        </p:nvSpPr>
        <p:spPr bwMode="auto">
          <a:xfrm>
            <a:off x="42494" y="2145721"/>
            <a:ext cx="8207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Free List</a:t>
            </a:r>
          </a:p>
        </p:txBody>
      </p:sp>
      <p:sp>
        <p:nvSpPr>
          <p:cNvPr id="13342" name="Line 45"/>
          <p:cNvSpPr>
            <a:spLocks noChangeShapeType="1"/>
          </p:cNvSpPr>
          <p:nvPr/>
        </p:nvSpPr>
        <p:spPr bwMode="auto">
          <a:xfrm flipV="1">
            <a:off x="2742956" y="244893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43" name="Text Box 46"/>
          <p:cNvSpPr txBox="1">
            <a:spLocks noChangeArrowheads="1"/>
          </p:cNvSpPr>
          <p:nvPr/>
        </p:nvSpPr>
        <p:spPr bwMode="auto">
          <a:xfrm>
            <a:off x="2431814" y="2545556"/>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tail(1)</a:t>
            </a:r>
          </a:p>
        </p:txBody>
      </p:sp>
      <p:sp>
        <p:nvSpPr>
          <p:cNvPr id="5" name="TextBox 4"/>
          <p:cNvSpPr txBox="1"/>
          <p:nvPr/>
        </p:nvSpPr>
        <p:spPr>
          <a:xfrm>
            <a:off x="1851125" y="306034"/>
            <a:ext cx="333745" cy="307777"/>
          </a:xfrm>
          <a:prstGeom prst="rect">
            <a:avLst/>
          </a:prstGeom>
          <a:noFill/>
        </p:spPr>
        <p:txBody>
          <a:bodyPr wrap="none" rtlCol="0">
            <a:spAutoFit/>
          </a:bodyPr>
          <a:lstStyle/>
          <a:p>
            <a:r>
              <a:rPr lang="en-US" dirty="0"/>
              <a:t>r1</a:t>
            </a:r>
          </a:p>
        </p:txBody>
      </p:sp>
      <p:sp>
        <p:nvSpPr>
          <p:cNvPr id="11" name="Rectangle 36">
            <a:extLst>
              <a:ext uri="{FF2B5EF4-FFF2-40B4-BE49-F238E27FC236}">
                <a16:creationId xmlns:a16="http://schemas.microsoft.com/office/drawing/2014/main" id="{7AA554CA-9674-B89F-2C77-5230784D81DC}"/>
              </a:ext>
            </a:extLst>
          </p:cNvPr>
          <p:cNvSpPr>
            <a:spLocks noChangeArrowheads="1"/>
          </p:cNvSpPr>
          <p:nvPr/>
        </p:nvSpPr>
        <p:spPr bwMode="auto">
          <a:xfrm>
            <a:off x="115672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2" name="Rectangle 36">
            <a:extLst>
              <a:ext uri="{FF2B5EF4-FFF2-40B4-BE49-F238E27FC236}">
                <a16:creationId xmlns:a16="http://schemas.microsoft.com/office/drawing/2014/main" id="{A6EF2CD0-D37E-CA6E-B403-9B8C0DA1A6DA}"/>
              </a:ext>
            </a:extLst>
          </p:cNvPr>
          <p:cNvSpPr>
            <a:spLocks noChangeArrowheads="1"/>
          </p:cNvSpPr>
          <p:nvPr/>
        </p:nvSpPr>
        <p:spPr bwMode="auto">
          <a:xfrm>
            <a:off x="2513956" y="183397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p19</a:t>
            </a:r>
          </a:p>
        </p:txBody>
      </p:sp>
      <p:sp>
        <p:nvSpPr>
          <p:cNvPr id="13" name="Rectangle 36">
            <a:extLst>
              <a:ext uri="{FF2B5EF4-FFF2-40B4-BE49-F238E27FC236}">
                <a16:creationId xmlns:a16="http://schemas.microsoft.com/office/drawing/2014/main" id="{445382A4-5E1F-7F42-1FED-BF24BFC69032}"/>
              </a:ext>
            </a:extLst>
          </p:cNvPr>
          <p:cNvSpPr>
            <a:spLocks noChangeArrowheads="1"/>
          </p:cNvSpPr>
          <p:nvPr/>
        </p:nvSpPr>
        <p:spPr bwMode="auto">
          <a:xfrm>
            <a:off x="2062326" y="1833976"/>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trike="sngStrike" dirty="0"/>
              <a:t>p67</a:t>
            </a:r>
          </a:p>
        </p:txBody>
      </p:sp>
      <p:sp>
        <p:nvSpPr>
          <p:cNvPr id="14" name="Rectangle 36">
            <a:extLst>
              <a:ext uri="{FF2B5EF4-FFF2-40B4-BE49-F238E27FC236}">
                <a16:creationId xmlns:a16="http://schemas.microsoft.com/office/drawing/2014/main" id="{80AA40F2-E323-4E61-F0C7-CA923EB5C7C2}"/>
              </a:ext>
            </a:extLst>
          </p:cNvPr>
          <p:cNvSpPr>
            <a:spLocks noChangeArrowheads="1"/>
          </p:cNvSpPr>
          <p:nvPr/>
        </p:nvSpPr>
        <p:spPr bwMode="auto">
          <a:xfrm>
            <a:off x="341955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p28</a:t>
            </a:r>
          </a:p>
        </p:txBody>
      </p:sp>
      <p:sp>
        <p:nvSpPr>
          <p:cNvPr id="16" name="Rectangle 36">
            <a:extLst>
              <a:ext uri="{FF2B5EF4-FFF2-40B4-BE49-F238E27FC236}">
                <a16:creationId xmlns:a16="http://schemas.microsoft.com/office/drawing/2014/main" id="{2E14415F-7A04-6775-E6EF-398E3549C9BE}"/>
              </a:ext>
            </a:extLst>
          </p:cNvPr>
          <p:cNvSpPr>
            <a:spLocks noChangeArrowheads="1"/>
          </p:cNvSpPr>
          <p:nvPr/>
        </p:nvSpPr>
        <p:spPr bwMode="auto">
          <a:xfrm>
            <a:off x="296792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p27</a:t>
            </a:r>
          </a:p>
        </p:txBody>
      </p:sp>
      <p:sp>
        <p:nvSpPr>
          <p:cNvPr id="17" name="Rectangle 36">
            <a:extLst>
              <a:ext uri="{FF2B5EF4-FFF2-40B4-BE49-F238E27FC236}">
                <a16:creationId xmlns:a16="http://schemas.microsoft.com/office/drawing/2014/main" id="{F3834D3C-B3AF-0763-7DF5-445B105F3540}"/>
              </a:ext>
            </a:extLst>
          </p:cNvPr>
          <p:cNvSpPr>
            <a:spLocks noChangeArrowheads="1"/>
          </p:cNvSpPr>
          <p:nvPr/>
        </p:nvSpPr>
        <p:spPr bwMode="auto">
          <a:xfrm>
            <a:off x="432515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8" name="Rectangle 36">
            <a:extLst>
              <a:ext uri="{FF2B5EF4-FFF2-40B4-BE49-F238E27FC236}">
                <a16:creationId xmlns:a16="http://schemas.microsoft.com/office/drawing/2014/main" id="{83F848BD-52AC-EFF5-3A3A-2E1EC3AD4F1C}"/>
              </a:ext>
            </a:extLst>
          </p:cNvPr>
          <p:cNvSpPr>
            <a:spLocks noChangeArrowheads="1"/>
          </p:cNvSpPr>
          <p:nvPr/>
        </p:nvSpPr>
        <p:spPr bwMode="auto">
          <a:xfrm>
            <a:off x="387352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9" name="Rectangle 36">
            <a:extLst>
              <a:ext uri="{FF2B5EF4-FFF2-40B4-BE49-F238E27FC236}">
                <a16:creationId xmlns:a16="http://schemas.microsoft.com/office/drawing/2014/main" id="{50063C1C-BF5E-CF69-E448-969F07A2335F}"/>
              </a:ext>
            </a:extLst>
          </p:cNvPr>
          <p:cNvSpPr>
            <a:spLocks noChangeArrowheads="1"/>
          </p:cNvSpPr>
          <p:nvPr/>
        </p:nvSpPr>
        <p:spPr bwMode="auto">
          <a:xfrm>
            <a:off x="160835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0" name="Line 45">
            <a:extLst>
              <a:ext uri="{FF2B5EF4-FFF2-40B4-BE49-F238E27FC236}">
                <a16:creationId xmlns:a16="http://schemas.microsoft.com/office/drawing/2014/main" id="{8595AB98-BF26-7F82-75DA-243605CF1365}"/>
              </a:ext>
            </a:extLst>
          </p:cNvPr>
          <p:cNvSpPr>
            <a:spLocks noChangeShapeType="1"/>
          </p:cNvSpPr>
          <p:nvPr/>
        </p:nvSpPr>
        <p:spPr bwMode="auto">
          <a:xfrm flipV="1">
            <a:off x="3632356" y="409849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Text Box 48">
            <a:extLst>
              <a:ext uri="{FF2B5EF4-FFF2-40B4-BE49-F238E27FC236}">
                <a16:creationId xmlns:a16="http://schemas.microsoft.com/office/drawing/2014/main" id="{AF4B7D25-512A-C7C5-B362-6565E5B7CB2A}"/>
              </a:ext>
            </a:extLst>
          </p:cNvPr>
          <p:cNvSpPr txBox="1">
            <a:spLocks noChangeArrowheads="1"/>
          </p:cNvSpPr>
          <p:nvPr/>
        </p:nvSpPr>
        <p:spPr bwMode="auto">
          <a:xfrm>
            <a:off x="3281785" y="417469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23" name="Rectangle 36">
            <a:extLst>
              <a:ext uri="{FF2B5EF4-FFF2-40B4-BE49-F238E27FC236}">
                <a16:creationId xmlns:a16="http://schemas.microsoft.com/office/drawing/2014/main" id="{D2AAFEB9-2554-FFDA-DE57-CB51F3D4559B}"/>
              </a:ext>
            </a:extLst>
          </p:cNvPr>
          <p:cNvSpPr>
            <a:spLocks noChangeArrowheads="1"/>
          </p:cNvSpPr>
          <p:nvPr/>
        </p:nvSpPr>
        <p:spPr bwMode="auto">
          <a:xfrm>
            <a:off x="115672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4" name="Rectangle 36">
            <a:extLst>
              <a:ext uri="{FF2B5EF4-FFF2-40B4-BE49-F238E27FC236}">
                <a16:creationId xmlns:a16="http://schemas.microsoft.com/office/drawing/2014/main" id="{623E51E7-BC18-CD2B-4746-14D0CC18288A}"/>
              </a:ext>
            </a:extLst>
          </p:cNvPr>
          <p:cNvSpPr>
            <a:spLocks noChangeArrowheads="1"/>
          </p:cNvSpPr>
          <p:nvPr/>
        </p:nvSpPr>
        <p:spPr bwMode="auto">
          <a:xfrm>
            <a:off x="251395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5" name="Rectangle 36">
            <a:extLst>
              <a:ext uri="{FF2B5EF4-FFF2-40B4-BE49-F238E27FC236}">
                <a16:creationId xmlns:a16="http://schemas.microsoft.com/office/drawing/2014/main" id="{4495AF66-FFAB-6B56-8832-404ED71D85EC}"/>
              </a:ext>
            </a:extLst>
          </p:cNvPr>
          <p:cNvSpPr>
            <a:spLocks noChangeArrowheads="1"/>
          </p:cNvSpPr>
          <p:nvPr/>
        </p:nvSpPr>
        <p:spPr bwMode="auto">
          <a:xfrm>
            <a:off x="206232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6" name="Rectangle 36">
            <a:extLst>
              <a:ext uri="{FF2B5EF4-FFF2-40B4-BE49-F238E27FC236}">
                <a16:creationId xmlns:a16="http://schemas.microsoft.com/office/drawing/2014/main" id="{06050A2F-DA55-FECA-D0FF-7ED92E08F540}"/>
              </a:ext>
            </a:extLst>
          </p:cNvPr>
          <p:cNvSpPr>
            <a:spLocks noChangeArrowheads="1"/>
          </p:cNvSpPr>
          <p:nvPr/>
        </p:nvSpPr>
        <p:spPr bwMode="auto">
          <a:xfrm>
            <a:off x="3419557" y="3483639"/>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r3:p19</a:t>
            </a:r>
          </a:p>
        </p:txBody>
      </p:sp>
      <p:sp>
        <p:nvSpPr>
          <p:cNvPr id="27" name="Rectangle 36">
            <a:extLst>
              <a:ext uri="{FF2B5EF4-FFF2-40B4-BE49-F238E27FC236}">
                <a16:creationId xmlns:a16="http://schemas.microsoft.com/office/drawing/2014/main" id="{70315850-53B4-853C-5D12-21561F994DFC}"/>
              </a:ext>
            </a:extLst>
          </p:cNvPr>
          <p:cNvSpPr>
            <a:spLocks noChangeArrowheads="1"/>
          </p:cNvSpPr>
          <p:nvPr/>
        </p:nvSpPr>
        <p:spPr bwMode="auto">
          <a:xfrm>
            <a:off x="296792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r1: p67</a:t>
            </a:r>
          </a:p>
        </p:txBody>
      </p:sp>
      <p:sp>
        <p:nvSpPr>
          <p:cNvPr id="28" name="Rectangle 36">
            <a:extLst>
              <a:ext uri="{FF2B5EF4-FFF2-40B4-BE49-F238E27FC236}">
                <a16:creationId xmlns:a16="http://schemas.microsoft.com/office/drawing/2014/main" id="{367FDA97-4BE9-D7FE-568D-1ED93E4D4BA8}"/>
              </a:ext>
            </a:extLst>
          </p:cNvPr>
          <p:cNvSpPr>
            <a:spLocks noChangeArrowheads="1"/>
          </p:cNvSpPr>
          <p:nvPr/>
        </p:nvSpPr>
        <p:spPr bwMode="auto">
          <a:xfrm>
            <a:off x="4325158" y="348329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r1:p27</a:t>
            </a:r>
          </a:p>
        </p:txBody>
      </p:sp>
      <p:sp>
        <p:nvSpPr>
          <p:cNvPr id="29" name="Rectangle 36">
            <a:extLst>
              <a:ext uri="{FF2B5EF4-FFF2-40B4-BE49-F238E27FC236}">
                <a16:creationId xmlns:a16="http://schemas.microsoft.com/office/drawing/2014/main" id="{CE2E6B2A-9AD1-9789-B631-A8B551E1B9C0}"/>
              </a:ext>
            </a:extLst>
          </p:cNvPr>
          <p:cNvSpPr>
            <a:spLocks noChangeArrowheads="1"/>
          </p:cNvSpPr>
          <p:nvPr/>
        </p:nvSpPr>
        <p:spPr bwMode="auto">
          <a:xfrm>
            <a:off x="3873528" y="3483296"/>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branch</a:t>
            </a:r>
          </a:p>
        </p:txBody>
      </p:sp>
      <p:sp>
        <p:nvSpPr>
          <p:cNvPr id="30" name="Rectangle 36">
            <a:extLst>
              <a:ext uri="{FF2B5EF4-FFF2-40B4-BE49-F238E27FC236}">
                <a16:creationId xmlns:a16="http://schemas.microsoft.com/office/drawing/2014/main" id="{D2B4306A-5D70-2DF4-3341-C385BB7B868C}"/>
              </a:ext>
            </a:extLst>
          </p:cNvPr>
          <p:cNvSpPr>
            <a:spLocks noChangeArrowheads="1"/>
          </p:cNvSpPr>
          <p:nvPr/>
        </p:nvSpPr>
        <p:spPr bwMode="auto">
          <a:xfrm>
            <a:off x="5230759" y="3484448"/>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store</a:t>
            </a:r>
          </a:p>
        </p:txBody>
      </p:sp>
      <p:sp>
        <p:nvSpPr>
          <p:cNvPr id="31" name="Rectangle 36">
            <a:extLst>
              <a:ext uri="{FF2B5EF4-FFF2-40B4-BE49-F238E27FC236}">
                <a16:creationId xmlns:a16="http://schemas.microsoft.com/office/drawing/2014/main" id="{A35A3FC3-8DD4-87E6-1877-4219F97168D7}"/>
              </a:ext>
            </a:extLst>
          </p:cNvPr>
          <p:cNvSpPr>
            <a:spLocks noChangeArrowheads="1"/>
          </p:cNvSpPr>
          <p:nvPr/>
        </p:nvSpPr>
        <p:spPr bwMode="auto">
          <a:xfrm>
            <a:off x="4779129" y="3484448"/>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r4:p28</a:t>
            </a:r>
          </a:p>
        </p:txBody>
      </p:sp>
      <p:sp>
        <p:nvSpPr>
          <p:cNvPr id="32" name="Rectangle 36">
            <a:extLst>
              <a:ext uri="{FF2B5EF4-FFF2-40B4-BE49-F238E27FC236}">
                <a16:creationId xmlns:a16="http://schemas.microsoft.com/office/drawing/2014/main" id="{2CCB1577-28DE-AD4A-C93B-FE9E43DC3A8F}"/>
              </a:ext>
            </a:extLst>
          </p:cNvPr>
          <p:cNvSpPr>
            <a:spLocks noChangeArrowheads="1"/>
          </p:cNvSpPr>
          <p:nvPr/>
        </p:nvSpPr>
        <p:spPr bwMode="auto">
          <a:xfrm>
            <a:off x="613636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3" name="Rectangle 36">
            <a:extLst>
              <a:ext uri="{FF2B5EF4-FFF2-40B4-BE49-F238E27FC236}">
                <a16:creationId xmlns:a16="http://schemas.microsoft.com/office/drawing/2014/main" id="{DD34EC3B-8628-B367-621C-5E93421F8E45}"/>
              </a:ext>
            </a:extLst>
          </p:cNvPr>
          <p:cNvSpPr>
            <a:spLocks noChangeArrowheads="1"/>
          </p:cNvSpPr>
          <p:nvPr/>
        </p:nvSpPr>
        <p:spPr bwMode="auto">
          <a:xfrm>
            <a:off x="568473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6" name="TextBox 35">
            <a:extLst>
              <a:ext uri="{FF2B5EF4-FFF2-40B4-BE49-F238E27FC236}">
                <a16:creationId xmlns:a16="http://schemas.microsoft.com/office/drawing/2014/main" id="{9D754283-FB61-C8C4-FCD9-B56DECA7559B}"/>
              </a:ext>
            </a:extLst>
          </p:cNvPr>
          <p:cNvSpPr txBox="1"/>
          <p:nvPr/>
        </p:nvSpPr>
        <p:spPr>
          <a:xfrm>
            <a:off x="2107210" y="313108"/>
            <a:ext cx="364202" cy="307777"/>
          </a:xfrm>
          <a:prstGeom prst="rect">
            <a:avLst/>
          </a:prstGeom>
          <a:noFill/>
        </p:spPr>
        <p:txBody>
          <a:bodyPr wrap="none" rtlCol="0">
            <a:spAutoFit/>
          </a:bodyPr>
          <a:lstStyle/>
          <a:p>
            <a:r>
              <a:rPr lang="en-US" strike="sngStrike" dirty="0">
                <a:solidFill>
                  <a:schemeClr val="bg1"/>
                </a:solidFill>
              </a:rPr>
              <a:t>p8</a:t>
            </a:r>
          </a:p>
        </p:txBody>
      </p:sp>
      <p:sp>
        <p:nvSpPr>
          <p:cNvPr id="2" name="Line 45">
            <a:extLst>
              <a:ext uri="{FF2B5EF4-FFF2-40B4-BE49-F238E27FC236}">
                <a16:creationId xmlns:a16="http://schemas.microsoft.com/office/drawing/2014/main" id="{0057DEFE-0253-B7F8-31DA-F8503B1F0139}"/>
              </a:ext>
            </a:extLst>
          </p:cNvPr>
          <p:cNvSpPr>
            <a:spLocks noChangeShapeType="1"/>
          </p:cNvSpPr>
          <p:nvPr/>
        </p:nvSpPr>
        <p:spPr bwMode="auto">
          <a:xfrm flipV="1">
            <a:off x="4113783" y="244236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 name="Text Box 48">
            <a:extLst>
              <a:ext uri="{FF2B5EF4-FFF2-40B4-BE49-F238E27FC236}">
                <a16:creationId xmlns:a16="http://schemas.microsoft.com/office/drawing/2014/main" id="{29796336-C510-0F78-1018-FD5BFFF4C4F7}"/>
              </a:ext>
            </a:extLst>
          </p:cNvPr>
          <p:cNvSpPr txBox="1">
            <a:spLocks noChangeArrowheads="1"/>
          </p:cNvSpPr>
          <p:nvPr/>
        </p:nvSpPr>
        <p:spPr bwMode="auto">
          <a:xfrm>
            <a:off x="3763212" y="251856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6" name="Text Box 33">
            <a:extLst>
              <a:ext uri="{FF2B5EF4-FFF2-40B4-BE49-F238E27FC236}">
                <a16:creationId xmlns:a16="http://schemas.microsoft.com/office/drawing/2014/main" id="{FA881523-10B8-9DAC-AE21-6E787DE2A7EB}"/>
              </a:ext>
            </a:extLst>
          </p:cNvPr>
          <p:cNvSpPr txBox="1">
            <a:spLocks noChangeArrowheads="1"/>
          </p:cNvSpPr>
          <p:nvPr/>
        </p:nvSpPr>
        <p:spPr bwMode="auto">
          <a:xfrm>
            <a:off x="5757522" y="2499389"/>
            <a:ext cx="32369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sz="2000" i="1" dirty="0"/>
              <a:t>after retiring head instruction</a:t>
            </a:r>
          </a:p>
        </p:txBody>
      </p:sp>
      <p:sp>
        <p:nvSpPr>
          <p:cNvPr id="7" name="Line 45">
            <a:extLst>
              <a:ext uri="{FF2B5EF4-FFF2-40B4-BE49-F238E27FC236}">
                <a16:creationId xmlns:a16="http://schemas.microsoft.com/office/drawing/2014/main" id="{8BD7EEF7-31BC-57B1-B9BB-C53506DFA08E}"/>
              </a:ext>
            </a:extLst>
          </p:cNvPr>
          <p:cNvSpPr>
            <a:spLocks noChangeShapeType="1"/>
          </p:cNvSpPr>
          <p:nvPr/>
        </p:nvSpPr>
        <p:spPr bwMode="auto">
          <a:xfrm flipV="1">
            <a:off x="5930546" y="411144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ext Box 46">
            <a:extLst>
              <a:ext uri="{FF2B5EF4-FFF2-40B4-BE49-F238E27FC236}">
                <a16:creationId xmlns:a16="http://schemas.microsoft.com/office/drawing/2014/main" id="{45ACE573-7803-F5EC-F541-43D0DE3EBD87}"/>
              </a:ext>
            </a:extLst>
          </p:cNvPr>
          <p:cNvSpPr txBox="1">
            <a:spLocks noChangeArrowheads="1"/>
          </p:cNvSpPr>
          <p:nvPr/>
        </p:nvSpPr>
        <p:spPr bwMode="auto">
          <a:xfrm>
            <a:off x="5619404" y="4187950"/>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tail(0)</a:t>
            </a:r>
          </a:p>
        </p:txBody>
      </p:sp>
      <p:cxnSp>
        <p:nvCxnSpPr>
          <p:cNvPr id="41" name="Straight Connector 40">
            <a:extLst>
              <a:ext uri="{FF2B5EF4-FFF2-40B4-BE49-F238E27FC236}">
                <a16:creationId xmlns:a16="http://schemas.microsoft.com/office/drawing/2014/main" id="{49B31537-019E-09A0-CE41-AE4F869CDD57}"/>
              </a:ext>
            </a:extLst>
          </p:cNvPr>
          <p:cNvCxnSpPr>
            <a:endCxn id="27" idx="0"/>
          </p:cNvCxnSpPr>
          <p:nvPr/>
        </p:nvCxnSpPr>
        <p:spPr bwMode="auto">
          <a:xfrm>
            <a:off x="2302581" y="2288803"/>
            <a:ext cx="892332" cy="1194836"/>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8E5B4B60-F83B-0501-F03D-6428CCCD1586}"/>
              </a:ext>
            </a:extLst>
          </p:cNvPr>
          <p:cNvCxnSpPr>
            <a:endCxn id="26" idx="0"/>
          </p:cNvCxnSpPr>
          <p:nvPr/>
        </p:nvCxnSpPr>
        <p:spPr bwMode="auto">
          <a:xfrm>
            <a:off x="2755381" y="2307819"/>
            <a:ext cx="891162" cy="1175820"/>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848C1539-F0CE-C076-12CA-9B5D3E4DA6A8}"/>
              </a:ext>
            </a:extLst>
          </p:cNvPr>
          <p:cNvCxnSpPr>
            <a:endCxn id="28" idx="0"/>
          </p:cNvCxnSpPr>
          <p:nvPr/>
        </p:nvCxnSpPr>
        <p:spPr bwMode="auto">
          <a:xfrm>
            <a:off x="3261228" y="2322711"/>
            <a:ext cx="1290916" cy="1160585"/>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6FEAE7B-69D9-B173-4577-D00B5F5F822D}"/>
              </a:ext>
            </a:extLst>
          </p:cNvPr>
          <p:cNvCxnSpPr>
            <a:endCxn id="31" idx="0"/>
          </p:cNvCxnSpPr>
          <p:nvPr/>
        </p:nvCxnSpPr>
        <p:spPr bwMode="auto">
          <a:xfrm>
            <a:off x="3675732" y="2321559"/>
            <a:ext cx="1330383" cy="1162889"/>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eeform: Shape 8">
            <a:extLst>
              <a:ext uri="{FF2B5EF4-FFF2-40B4-BE49-F238E27FC236}">
                <a16:creationId xmlns:a16="http://schemas.microsoft.com/office/drawing/2014/main" id="{C5762EDF-F758-2D42-4DA5-96B04B30A6E1}"/>
              </a:ext>
            </a:extLst>
          </p:cNvPr>
          <p:cNvSpPr/>
          <p:nvPr/>
        </p:nvSpPr>
        <p:spPr bwMode="auto">
          <a:xfrm>
            <a:off x="2729552" y="490757"/>
            <a:ext cx="602090" cy="2989422"/>
          </a:xfrm>
          <a:custGeom>
            <a:avLst/>
            <a:gdLst>
              <a:gd name="connsiteX0" fmla="*/ 477672 w 534351"/>
              <a:gd name="connsiteY0" fmla="*/ 2989422 h 2989422"/>
              <a:gd name="connsiteX1" fmla="*/ 491320 w 534351"/>
              <a:gd name="connsiteY1" fmla="*/ 491882 h 2989422"/>
              <a:gd name="connsiteX2" fmla="*/ 0 w 534351"/>
              <a:gd name="connsiteY2" fmla="*/ 562 h 2989422"/>
            </a:gdLst>
            <a:ahLst/>
            <a:cxnLst>
              <a:cxn ang="0">
                <a:pos x="connsiteX0" y="connsiteY0"/>
              </a:cxn>
              <a:cxn ang="0">
                <a:pos x="connsiteX1" y="connsiteY1"/>
              </a:cxn>
              <a:cxn ang="0">
                <a:pos x="connsiteX2" y="connsiteY2"/>
              </a:cxn>
            </a:cxnLst>
            <a:rect l="l" t="t" r="r" b="b"/>
            <a:pathLst>
              <a:path w="534351" h="2989422">
                <a:moveTo>
                  <a:pt x="477672" y="2989422"/>
                </a:moveTo>
                <a:cubicBezTo>
                  <a:pt x="524302" y="1989723"/>
                  <a:pt x="570932" y="990025"/>
                  <a:pt x="491320" y="491882"/>
                </a:cubicBezTo>
                <a:cubicBezTo>
                  <a:pt x="411708" y="-6261"/>
                  <a:pt x="205854" y="-2850"/>
                  <a:pt x="0" y="562"/>
                </a:cubicBezTo>
              </a:path>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10" name="TextBox 9">
            <a:extLst>
              <a:ext uri="{FF2B5EF4-FFF2-40B4-BE49-F238E27FC236}">
                <a16:creationId xmlns:a16="http://schemas.microsoft.com/office/drawing/2014/main" id="{AC41018D-53FC-5905-DB7E-06E23FA94249}"/>
              </a:ext>
            </a:extLst>
          </p:cNvPr>
          <p:cNvSpPr txBox="1"/>
          <p:nvPr/>
        </p:nvSpPr>
        <p:spPr>
          <a:xfrm>
            <a:off x="2384855" y="306034"/>
            <a:ext cx="453971" cy="307777"/>
          </a:xfrm>
          <a:prstGeom prst="rect">
            <a:avLst/>
          </a:prstGeom>
          <a:noFill/>
        </p:spPr>
        <p:txBody>
          <a:bodyPr wrap="square" rtlCol="0">
            <a:spAutoFit/>
          </a:bodyPr>
          <a:lstStyle/>
          <a:p>
            <a:r>
              <a:rPr lang="en-US" dirty="0"/>
              <a:t>p67</a:t>
            </a:r>
          </a:p>
        </p:txBody>
      </p:sp>
      <p:cxnSp>
        <p:nvCxnSpPr>
          <p:cNvPr id="15" name="Straight Connector 14">
            <a:extLst>
              <a:ext uri="{FF2B5EF4-FFF2-40B4-BE49-F238E27FC236}">
                <a16:creationId xmlns:a16="http://schemas.microsoft.com/office/drawing/2014/main" id="{8B3CB9B4-7BAC-A680-2CFF-F1F55FF3FABD}"/>
              </a:ext>
            </a:extLst>
          </p:cNvPr>
          <p:cNvCxnSpPr>
            <a:cxnSpLocks/>
            <a:stCxn id="36" idx="2"/>
          </p:cNvCxnSpPr>
          <p:nvPr/>
        </p:nvCxnSpPr>
        <p:spPr bwMode="auto">
          <a:xfrm>
            <a:off x="2289311" y="620885"/>
            <a:ext cx="13270" cy="1192042"/>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TextBox 34">
            <a:extLst>
              <a:ext uri="{FF2B5EF4-FFF2-40B4-BE49-F238E27FC236}">
                <a16:creationId xmlns:a16="http://schemas.microsoft.com/office/drawing/2014/main" id="{81FA829E-141D-2987-0FAC-A409D77DC28D}"/>
              </a:ext>
            </a:extLst>
          </p:cNvPr>
          <p:cNvSpPr txBox="1"/>
          <p:nvPr/>
        </p:nvSpPr>
        <p:spPr>
          <a:xfrm>
            <a:off x="2016113" y="1820391"/>
            <a:ext cx="364203" cy="307777"/>
          </a:xfrm>
          <a:prstGeom prst="rect">
            <a:avLst/>
          </a:prstGeom>
          <a:noFill/>
        </p:spPr>
        <p:txBody>
          <a:bodyPr wrap="none" rtlCol="0">
            <a:spAutoFit/>
          </a:bodyPr>
          <a:lstStyle/>
          <a:p>
            <a:r>
              <a:rPr lang="en-US" dirty="0"/>
              <a:t>p8</a:t>
            </a:r>
          </a:p>
        </p:txBody>
      </p:sp>
    </p:spTree>
    <p:extLst>
      <p:ext uri="{BB962C8B-B14F-4D97-AF65-F5344CB8AC3E}">
        <p14:creationId xmlns:p14="http://schemas.microsoft.com/office/powerpoint/2010/main" val="31345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2035054" y="6410216"/>
            <a:ext cx="19050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endParaRPr lang="en-US" altLang="en-US" dirty="0"/>
          </a:p>
        </p:txBody>
      </p:sp>
      <p:sp>
        <p:nvSpPr>
          <p:cNvPr id="13315" name="Footer Placeholder 4"/>
          <p:cNvSpPr>
            <a:spLocks noGrp="1"/>
          </p:cNvSpPr>
          <p:nvPr>
            <p:ph type="ftr" sz="quarter" idx="11"/>
          </p:nvPr>
        </p:nvSpPr>
        <p:spPr>
          <a:xfrm>
            <a:off x="3708400" y="6382093"/>
            <a:ext cx="28956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Prof. Eric Rotenberg</a:t>
            </a:r>
          </a:p>
        </p:txBody>
      </p:sp>
      <p:sp>
        <p:nvSpPr>
          <p:cNvPr id="13316"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EEB685C5-7696-44DB-AAC4-AAAA66CBF11B}" type="slidenum">
              <a:rPr lang="en-US" altLang="en-US"/>
              <a:pPr eaLnBrk="1" hangingPunct="1"/>
              <a:t>22</a:t>
            </a:fld>
            <a:endParaRPr lang="en-US" altLang="en-US"/>
          </a:p>
        </p:txBody>
      </p:sp>
      <p:sp>
        <p:nvSpPr>
          <p:cNvPr id="13332" name="Rectangle 20"/>
          <p:cNvSpPr>
            <a:spLocks noChangeArrowheads="1"/>
          </p:cNvSpPr>
          <p:nvPr/>
        </p:nvSpPr>
        <p:spPr bwMode="auto">
          <a:xfrm>
            <a:off x="2139514" y="238340"/>
            <a:ext cx="303212" cy="9112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33" name="Text Box 29"/>
          <p:cNvSpPr txBox="1">
            <a:spLocks noChangeArrowheads="1"/>
          </p:cNvSpPr>
          <p:nvPr/>
        </p:nvSpPr>
        <p:spPr bwMode="auto">
          <a:xfrm>
            <a:off x="21789" y="551078"/>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Architectural Map Table</a:t>
            </a:r>
          </a:p>
        </p:txBody>
      </p:sp>
      <p:grpSp>
        <p:nvGrpSpPr>
          <p:cNvPr id="13334" name="Group 31"/>
          <p:cNvGrpSpPr>
            <a:grpSpLocks/>
          </p:cNvGrpSpPr>
          <p:nvPr/>
        </p:nvGrpSpPr>
        <p:grpSpPr bwMode="auto">
          <a:xfrm>
            <a:off x="4722813" y="1"/>
            <a:ext cx="4505326" cy="1812926"/>
            <a:chOff x="107" y="2256"/>
            <a:chExt cx="2838" cy="1142"/>
          </a:xfrm>
        </p:grpSpPr>
        <p:sp>
          <p:nvSpPr>
            <p:cNvPr id="13346" name="Rectangle 22"/>
            <p:cNvSpPr>
              <a:spLocks noChangeArrowheads="1"/>
            </p:cNvSpPr>
            <p:nvPr/>
          </p:nvSpPr>
          <p:spPr bwMode="auto">
            <a:xfrm>
              <a:off x="318" y="2783"/>
              <a:ext cx="124" cy="19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47" name="Text Box 23"/>
            <p:cNvSpPr txBox="1">
              <a:spLocks noChangeArrowheads="1"/>
            </p:cNvSpPr>
            <p:nvPr/>
          </p:nvSpPr>
          <p:spPr bwMode="auto">
            <a:xfrm>
              <a:off x="107" y="2256"/>
              <a:ext cx="3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KEY:</a:t>
              </a:r>
            </a:p>
          </p:txBody>
        </p:sp>
        <p:sp>
          <p:nvSpPr>
            <p:cNvPr id="13348" name="Text Box 24"/>
            <p:cNvSpPr txBox="1">
              <a:spLocks noChangeArrowheads="1"/>
            </p:cNvSpPr>
            <p:nvPr/>
          </p:nvSpPr>
          <p:spPr bwMode="auto">
            <a:xfrm>
              <a:off x="442" y="2783"/>
              <a:ext cx="127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free</a:t>
              </a:r>
            </a:p>
          </p:txBody>
        </p:sp>
        <p:sp>
          <p:nvSpPr>
            <p:cNvPr id="13349" name="Rectangle 25"/>
            <p:cNvSpPr>
              <a:spLocks noChangeArrowheads="1"/>
            </p:cNvSpPr>
            <p:nvPr/>
          </p:nvSpPr>
          <p:spPr bwMode="auto">
            <a:xfrm>
              <a:off x="318" y="3069"/>
              <a:ext cx="124" cy="19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0" name="Text Box 26"/>
            <p:cNvSpPr txBox="1">
              <a:spLocks noChangeArrowheads="1"/>
            </p:cNvSpPr>
            <p:nvPr/>
          </p:nvSpPr>
          <p:spPr bwMode="auto">
            <a:xfrm>
              <a:off x="442" y="3068"/>
              <a:ext cx="250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allocated to active instructions </a:t>
              </a:r>
            </a:p>
            <a:p>
              <a:pPr eaLnBrk="1" hangingPunct="1"/>
              <a:r>
                <a:rPr lang="en-US" altLang="en-US" dirty="0"/>
                <a:t> </a:t>
              </a:r>
            </a:p>
          </p:txBody>
        </p:sp>
        <p:sp>
          <p:nvSpPr>
            <p:cNvPr id="13351" name="Rectangle 27"/>
            <p:cNvSpPr>
              <a:spLocks noChangeArrowheads="1"/>
            </p:cNvSpPr>
            <p:nvPr/>
          </p:nvSpPr>
          <p:spPr bwMode="auto">
            <a:xfrm>
              <a:off x="318" y="2494"/>
              <a:ext cx="124" cy="19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2" name="Text Box 28"/>
            <p:cNvSpPr txBox="1">
              <a:spLocks noChangeArrowheads="1"/>
            </p:cNvSpPr>
            <p:nvPr/>
          </p:nvSpPr>
          <p:spPr bwMode="auto">
            <a:xfrm>
              <a:off x="442" y="2494"/>
              <a:ext cx="103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committed registers </a:t>
              </a:r>
            </a:p>
          </p:txBody>
        </p:sp>
        <p:sp>
          <p:nvSpPr>
            <p:cNvPr id="13353" name="Rectangle 30"/>
            <p:cNvSpPr>
              <a:spLocks noChangeArrowheads="1"/>
            </p:cNvSpPr>
            <p:nvPr/>
          </p:nvSpPr>
          <p:spPr bwMode="auto">
            <a:xfrm>
              <a:off x="107" y="2256"/>
              <a:ext cx="2773" cy="105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3317" name="Rectangle 36"/>
          <p:cNvSpPr>
            <a:spLocks noChangeArrowheads="1"/>
          </p:cNvSpPr>
          <p:nvPr/>
        </p:nvSpPr>
        <p:spPr bwMode="auto">
          <a:xfrm>
            <a:off x="160835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3340" name="Text Box 43"/>
          <p:cNvSpPr txBox="1">
            <a:spLocks noChangeArrowheads="1"/>
          </p:cNvSpPr>
          <p:nvPr/>
        </p:nvSpPr>
        <p:spPr bwMode="auto">
          <a:xfrm>
            <a:off x="36144" y="3579570"/>
            <a:ext cx="9794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Active List</a:t>
            </a:r>
          </a:p>
        </p:txBody>
      </p:sp>
      <p:sp>
        <p:nvSpPr>
          <p:cNvPr id="13341" name="Text Box 44"/>
          <p:cNvSpPr txBox="1">
            <a:spLocks noChangeArrowheads="1"/>
          </p:cNvSpPr>
          <p:nvPr/>
        </p:nvSpPr>
        <p:spPr bwMode="auto">
          <a:xfrm>
            <a:off x="42494" y="2145721"/>
            <a:ext cx="8207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Free List</a:t>
            </a:r>
          </a:p>
        </p:txBody>
      </p:sp>
      <p:sp>
        <p:nvSpPr>
          <p:cNvPr id="13342" name="Line 45"/>
          <p:cNvSpPr>
            <a:spLocks noChangeShapeType="1"/>
          </p:cNvSpPr>
          <p:nvPr/>
        </p:nvSpPr>
        <p:spPr bwMode="auto">
          <a:xfrm flipV="1">
            <a:off x="2742956" y="244893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43" name="Text Box 46"/>
          <p:cNvSpPr txBox="1">
            <a:spLocks noChangeArrowheads="1"/>
          </p:cNvSpPr>
          <p:nvPr/>
        </p:nvSpPr>
        <p:spPr bwMode="auto">
          <a:xfrm>
            <a:off x="2431814" y="2545556"/>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tail(1)</a:t>
            </a:r>
          </a:p>
        </p:txBody>
      </p:sp>
      <p:sp>
        <p:nvSpPr>
          <p:cNvPr id="5" name="TextBox 4"/>
          <p:cNvSpPr txBox="1"/>
          <p:nvPr/>
        </p:nvSpPr>
        <p:spPr>
          <a:xfrm>
            <a:off x="1851125" y="306034"/>
            <a:ext cx="333745" cy="307777"/>
          </a:xfrm>
          <a:prstGeom prst="rect">
            <a:avLst/>
          </a:prstGeom>
          <a:noFill/>
        </p:spPr>
        <p:txBody>
          <a:bodyPr wrap="none" rtlCol="0">
            <a:spAutoFit/>
          </a:bodyPr>
          <a:lstStyle/>
          <a:p>
            <a:r>
              <a:rPr lang="en-US" dirty="0"/>
              <a:t>r1</a:t>
            </a:r>
          </a:p>
        </p:txBody>
      </p:sp>
      <p:sp>
        <p:nvSpPr>
          <p:cNvPr id="11" name="Rectangle 36">
            <a:extLst>
              <a:ext uri="{FF2B5EF4-FFF2-40B4-BE49-F238E27FC236}">
                <a16:creationId xmlns:a16="http://schemas.microsoft.com/office/drawing/2014/main" id="{7AA554CA-9674-B89F-2C77-5230784D81DC}"/>
              </a:ext>
            </a:extLst>
          </p:cNvPr>
          <p:cNvSpPr>
            <a:spLocks noChangeArrowheads="1"/>
          </p:cNvSpPr>
          <p:nvPr/>
        </p:nvSpPr>
        <p:spPr bwMode="auto">
          <a:xfrm>
            <a:off x="115672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2" name="Rectangle 36">
            <a:extLst>
              <a:ext uri="{FF2B5EF4-FFF2-40B4-BE49-F238E27FC236}">
                <a16:creationId xmlns:a16="http://schemas.microsoft.com/office/drawing/2014/main" id="{A6EF2CD0-D37E-CA6E-B403-9B8C0DA1A6DA}"/>
              </a:ext>
            </a:extLst>
          </p:cNvPr>
          <p:cNvSpPr>
            <a:spLocks noChangeArrowheads="1"/>
          </p:cNvSpPr>
          <p:nvPr/>
        </p:nvSpPr>
        <p:spPr bwMode="auto">
          <a:xfrm>
            <a:off x="2513956" y="183397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p19</a:t>
            </a:r>
          </a:p>
        </p:txBody>
      </p:sp>
      <p:sp>
        <p:nvSpPr>
          <p:cNvPr id="13" name="Rectangle 36">
            <a:extLst>
              <a:ext uri="{FF2B5EF4-FFF2-40B4-BE49-F238E27FC236}">
                <a16:creationId xmlns:a16="http://schemas.microsoft.com/office/drawing/2014/main" id="{445382A4-5E1F-7F42-1FED-BF24BFC69032}"/>
              </a:ext>
            </a:extLst>
          </p:cNvPr>
          <p:cNvSpPr>
            <a:spLocks noChangeArrowheads="1"/>
          </p:cNvSpPr>
          <p:nvPr/>
        </p:nvSpPr>
        <p:spPr bwMode="auto">
          <a:xfrm>
            <a:off x="2062326" y="1833976"/>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p8</a:t>
            </a:r>
          </a:p>
        </p:txBody>
      </p:sp>
      <p:sp>
        <p:nvSpPr>
          <p:cNvPr id="14" name="Rectangle 36">
            <a:extLst>
              <a:ext uri="{FF2B5EF4-FFF2-40B4-BE49-F238E27FC236}">
                <a16:creationId xmlns:a16="http://schemas.microsoft.com/office/drawing/2014/main" id="{80AA40F2-E323-4E61-F0C7-CA923EB5C7C2}"/>
              </a:ext>
            </a:extLst>
          </p:cNvPr>
          <p:cNvSpPr>
            <a:spLocks noChangeArrowheads="1"/>
          </p:cNvSpPr>
          <p:nvPr/>
        </p:nvSpPr>
        <p:spPr bwMode="auto">
          <a:xfrm>
            <a:off x="341955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p28</a:t>
            </a:r>
          </a:p>
        </p:txBody>
      </p:sp>
      <p:sp>
        <p:nvSpPr>
          <p:cNvPr id="16" name="Rectangle 36">
            <a:extLst>
              <a:ext uri="{FF2B5EF4-FFF2-40B4-BE49-F238E27FC236}">
                <a16:creationId xmlns:a16="http://schemas.microsoft.com/office/drawing/2014/main" id="{2E14415F-7A04-6775-E6EF-398E3549C9BE}"/>
              </a:ext>
            </a:extLst>
          </p:cNvPr>
          <p:cNvSpPr>
            <a:spLocks noChangeArrowheads="1"/>
          </p:cNvSpPr>
          <p:nvPr/>
        </p:nvSpPr>
        <p:spPr bwMode="auto">
          <a:xfrm>
            <a:off x="2967927" y="1834077"/>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p27</a:t>
            </a:r>
          </a:p>
        </p:txBody>
      </p:sp>
      <p:sp>
        <p:nvSpPr>
          <p:cNvPr id="17" name="Rectangle 36">
            <a:extLst>
              <a:ext uri="{FF2B5EF4-FFF2-40B4-BE49-F238E27FC236}">
                <a16:creationId xmlns:a16="http://schemas.microsoft.com/office/drawing/2014/main" id="{F3834D3C-B3AF-0763-7DF5-445B105F3540}"/>
              </a:ext>
            </a:extLst>
          </p:cNvPr>
          <p:cNvSpPr>
            <a:spLocks noChangeArrowheads="1"/>
          </p:cNvSpPr>
          <p:nvPr/>
        </p:nvSpPr>
        <p:spPr bwMode="auto">
          <a:xfrm>
            <a:off x="432515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8" name="Rectangle 36">
            <a:extLst>
              <a:ext uri="{FF2B5EF4-FFF2-40B4-BE49-F238E27FC236}">
                <a16:creationId xmlns:a16="http://schemas.microsoft.com/office/drawing/2014/main" id="{83F848BD-52AC-EFF5-3A3A-2E1EC3AD4F1C}"/>
              </a:ext>
            </a:extLst>
          </p:cNvPr>
          <p:cNvSpPr>
            <a:spLocks noChangeArrowheads="1"/>
          </p:cNvSpPr>
          <p:nvPr/>
        </p:nvSpPr>
        <p:spPr bwMode="auto">
          <a:xfrm>
            <a:off x="387352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9" name="Rectangle 36">
            <a:extLst>
              <a:ext uri="{FF2B5EF4-FFF2-40B4-BE49-F238E27FC236}">
                <a16:creationId xmlns:a16="http://schemas.microsoft.com/office/drawing/2014/main" id="{50063C1C-BF5E-CF69-E448-969F07A2335F}"/>
              </a:ext>
            </a:extLst>
          </p:cNvPr>
          <p:cNvSpPr>
            <a:spLocks noChangeArrowheads="1"/>
          </p:cNvSpPr>
          <p:nvPr/>
        </p:nvSpPr>
        <p:spPr bwMode="auto">
          <a:xfrm>
            <a:off x="160835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0" name="Line 45">
            <a:extLst>
              <a:ext uri="{FF2B5EF4-FFF2-40B4-BE49-F238E27FC236}">
                <a16:creationId xmlns:a16="http://schemas.microsoft.com/office/drawing/2014/main" id="{8595AB98-BF26-7F82-75DA-243605CF1365}"/>
              </a:ext>
            </a:extLst>
          </p:cNvPr>
          <p:cNvSpPr>
            <a:spLocks noChangeShapeType="1"/>
          </p:cNvSpPr>
          <p:nvPr/>
        </p:nvSpPr>
        <p:spPr bwMode="auto">
          <a:xfrm flipV="1">
            <a:off x="3632356" y="409849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Text Box 48">
            <a:extLst>
              <a:ext uri="{FF2B5EF4-FFF2-40B4-BE49-F238E27FC236}">
                <a16:creationId xmlns:a16="http://schemas.microsoft.com/office/drawing/2014/main" id="{AF4B7D25-512A-C7C5-B362-6565E5B7CB2A}"/>
              </a:ext>
            </a:extLst>
          </p:cNvPr>
          <p:cNvSpPr txBox="1">
            <a:spLocks noChangeArrowheads="1"/>
          </p:cNvSpPr>
          <p:nvPr/>
        </p:nvSpPr>
        <p:spPr bwMode="auto">
          <a:xfrm>
            <a:off x="3281785" y="417469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23" name="Rectangle 36">
            <a:extLst>
              <a:ext uri="{FF2B5EF4-FFF2-40B4-BE49-F238E27FC236}">
                <a16:creationId xmlns:a16="http://schemas.microsoft.com/office/drawing/2014/main" id="{D2AAFEB9-2554-FFDA-DE57-CB51F3D4559B}"/>
              </a:ext>
            </a:extLst>
          </p:cNvPr>
          <p:cNvSpPr>
            <a:spLocks noChangeArrowheads="1"/>
          </p:cNvSpPr>
          <p:nvPr/>
        </p:nvSpPr>
        <p:spPr bwMode="auto">
          <a:xfrm>
            <a:off x="115672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4" name="Rectangle 36">
            <a:extLst>
              <a:ext uri="{FF2B5EF4-FFF2-40B4-BE49-F238E27FC236}">
                <a16:creationId xmlns:a16="http://schemas.microsoft.com/office/drawing/2014/main" id="{623E51E7-BC18-CD2B-4746-14D0CC18288A}"/>
              </a:ext>
            </a:extLst>
          </p:cNvPr>
          <p:cNvSpPr>
            <a:spLocks noChangeArrowheads="1"/>
          </p:cNvSpPr>
          <p:nvPr/>
        </p:nvSpPr>
        <p:spPr bwMode="auto">
          <a:xfrm>
            <a:off x="251395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5" name="Rectangle 36">
            <a:extLst>
              <a:ext uri="{FF2B5EF4-FFF2-40B4-BE49-F238E27FC236}">
                <a16:creationId xmlns:a16="http://schemas.microsoft.com/office/drawing/2014/main" id="{4495AF66-FFAB-6B56-8832-404ED71D85EC}"/>
              </a:ext>
            </a:extLst>
          </p:cNvPr>
          <p:cNvSpPr>
            <a:spLocks noChangeArrowheads="1"/>
          </p:cNvSpPr>
          <p:nvPr/>
        </p:nvSpPr>
        <p:spPr bwMode="auto">
          <a:xfrm>
            <a:off x="206232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6" name="Rectangle 36">
            <a:extLst>
              <a:ext uri="{FF2B5EF4-FFF2-40B4-BE49-F238E27FC236}">
                <a16:creationId xmlns:a16="http://schemas.microsoft.com/office/drawing/2014/main" id="{06050A2F-DA55-FECA-D0FF-7ED92E08F540}"/>
              </a:ext>
            </a:extLst>
          </p:cNvPr>
          <p:cNvSpPr>
            <a:spLocks noChangeArrowheads="1"/>
          </p:cNvSpPr>
          <p:nvPr/>
        </p:nvSpPr>
        <p:spPr bwMode="auto">
          <a:xfrm>
            <a:off x="3419557" y="3483639"/>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r3:p19</a:t>
            </a:r>
          </a:p>
        </p:txBody>
      </p:sp>
      <p:sp>
        <p:nvSpPr>
          <p:cNvPr id="27" name="Rectangle 36">
            <a:extLst>
              <a:ext uri="{FF2B5EF4-FFF2-40B4-BE49-F238E27FC236}">
                <a16:creationId xmlns:a16="http://schemas.microsoft.com/office/drawing/2014/main" id="{70315850-53B4-853C-5D12-21561F994DFC}"/>
              </a:ext>
            </a:extLst>
          </p:cNvPr>
          <p:cNvSpPr>
            <a:spLocks noChangeArrowheads="1"/>
          </p:cNvSpPr>
          <p:nvPr/>
        </p:nvSpPr>
        <p:spPr bwMode="auto">
          <a:xfrm>
            <a:off x="296792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solidFill>
                  <a:schemeClr val="bg1">
                    <a:lumMod val="75000"/>
                  </a:schemeClr>
                </a:solidFill>
              </a:rPr>
              <a:t>r1: p67</a:t>
            </a:r>
          </a:p>
        </p:txBody>
      </p:sp>
      <p:sp>
        <p:nvSpPr>
          <p:cNvPr id="28" name="Rectangle 36">
            <a:extLst>
              <a:ext uri="{FF2B5EF4-FFF2-40B4-BE49-F238E27FC236}">
                <a16:creationId xmlns:a16="http://schemas.microsoft.com/office/drawing/2014/main" id="{367FDA97-4BE9-D7FE-568D-1ED93E4D4BA8}"/>
              </a:ext>
            </a:extLst>
          </p:cNvPr>
          <p:cNvSpPr>
            <a:spLocks noChangeArrowheads="1"/>
          </p:cNvSpPr>
          <p:nvPr/>
        </p:nvSpPr>
        <p:spPr bwMode="auto">
          <a:xfrm>
            <a:off x="4325158" y="3483296"/>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r1:p27</a:t>
            </a:r>
          </a:p>
        </p:txBody>
      </p:sp>
      <p:sp>
        <p:nvSpPr>
          <p:cNvPr id="29" name="Rectangle 36">
            <a:extLst>
              <a:ext uri="{FF2B5EF4-FFF2-40B4-BE49-F238E27FC236}">
                <a16:creationId xmlns:a16="http://schemas.microsoft.com/office/drawing/2014/main" id="{CE2E6B2A-9AD1-9789-B631-A8B551E1B9C0}"/>
              </a:ext>
            </a:extLst>
          </p:cNvPr>
          <p:cNvSpPr>
            <a:spLocks noChangeArrowheads="1"/>
          </p:cNvSpPr>
          <p:nvPr/>
        </p:nvSpPr>
        <p:spPr bwMode="auto">
          <a:xfrm>
            <a:off x="3873528" y="3483296"/>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branch</a:t>
            </a:r>
          </a:p>
        </p:txBody>
      </p:sp>
      <p:sp>
        <p:nvSpPr>
          <p:cNvPr id="30" name="Rectangle 36">
            <a:extLst>
              <a:ext uri="{FF2B5EF4-FFF2-40B4-BE49-F238E27FC236}">
                <a16:creationId xmlns:a16="http://schemas.microsoft.com/office/drawing/2014/main" id="{D2B4306A-5D70-2DF4-3341-C385BB7B868C}"/>
              </a:ext>
            </a:extLst>
          </p:cNvPr>
          <p:cNvSpPr>
            <a:spLocks noChangeArrowheads="1"/>
          </p:cNvSpPr>
          <p:nvPr/>
        </p:nvSpPr>
        <p:spPr bwMode="auto">
          <a:xfrm>
            <a:off x="5230759" y="3484448"/>
            <a:ext cx="453971" cy="610286"/>
          </a:xfrm>
          <a:prstGeom prst="rect">
            <a:avLst/>
          </a:prstGeom>
          <a:solidFill>
            <a:schemeClr val="bg1">
              <a:lumMod val="85000"/>
            </a:schemeClr>
          </a:solid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t>store</a:t>
            </a:r>
          </a:p>
        </p:txBody>
      </p:sp>
      <p:sp>
        <p:nvSpPr>
          <p:cNvPr id="31" name="Rectangle 36">
            <a:extLst>
              <a:ext uri="{FF2B5EF4-FFF2-40B4-BE49-F238E27FC236}">
                <a16:creationId xmlns:a16="http://schemas.microsoft.com/office/drawing/2014/main" id="{A35A3FC3-8DD4-87E6-1877-4219F97168D7}"/>
              </a:ext>
            </a:extLst>
          </p:cNvPr>
          <p:cNvSpPr>
            <a:spLocks noChangeArrowheads="1"/>
          </p:cNvSpPr>
          <p:nvPr/>
        </p:nvSpPr>
        <p:spPr bwMode="auto">
          <a:xfrm>
            <a:off x="4779129" y="3484448"/>
            <a:ext cx="453971" cy="610286"/>
          </a:xfrm>
          <a:prstGeom prst="rect">
            <a:avLst/>
          </a:prstGeom>
          <a:solidFill>
            <a:srgbClr val="FF0000"/>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r4:p28</a:t>
            </a:r>
          </a:p>
        </p:txBody>
      </p:sp>
      <p:sp>
        <p:nvSpPr>
          <p:cNvPr id="32" name="Rectangle 36">
            <a:extLst>
              <a:ext uri="{FF2B5EF4-FFF2-40B4-BE49-F238E27FC236}">
                <a16:creationId xmlns:a16="http://schemas.microsoft.com/office/drawing/2014/main" id="{2CCB1577-28DE-AD4A-C93B-FE9E43DC3A8F}"/>
              </a:ext>
            </a:extLst>
          </p:cNvPr>
          <p:cNvSpPr>
            <a:spLocks noChangeArrowheads="1"/>
          </p:cNvSpPr>
          <p:nvPr/>
        </p:nvSpPr>
        <p:spPr bwMode="auto">
          <a:xfrm>
            <a:off x="613636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3" name="Rectangle 36">
            <a:extLst>
              <a:ext uri="{FF2B5EF4-FFF2-40B4-BE49-F238E27FC236}">
                <a16:creationId xmlns:a16="http://schemas.microsoft.com/office/drawing/2014/main" id="{DD34EC3B-8628-B367-621C-5E93421F8E45}"/>
              </a:ext>
            </a:extLst>
          </p:cNvPr>
          <p:cNvSpPr>
            <a:spLocks noChangeArrowheads="1"/>
          </p:cNvSpPr>
          <p:nvPr/>
        </p:nvSpPr>
        <p:spPr bwMode="auto">
          <a:xfrm>
            <a:off x="568473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6" name="TextBox 35">
            <a:extLst>
              <a:ext uri="{FF2B5EF4-FFF2-40B4-BE49-F238E27FC236}">
                <a16:creationId xmlns:a16="http://schemas.microsoft.com/office/drawing/2014/main" id="{9D754283-FB61-C8C4-FCD9-B56DECA7559B}"/>
              </a:ext>
            </a:extLst>
          </p:cNvPr>
          <p:cNvSpPr txBox="1"/>
          <p:nvPr/>
        </p:nvSpPr>
        <p:spPr>
          <a:xfrm>
            <a:off x="2062326" y="313108"/>
            <a:ext cx="453971" cy="307777"/>
          </a:xfrm>
          <a:prstGeom prst="rect">
            <a:avLst/>
          </a:prstGeom>
          <a:noFill/>
        </p:spPr>
        <p:txBody>
          <a:bodyPr wrap="none" rtlCol="0">
            <a:spAutoFit/>
          </a:bodyPr>
          <a:lstStyle/>
          <a:p>
            <a:r>
              <a:rPr lang="en-US" dirty="0">
                <a:solidFill>
                  <a:schemeClr val="bg1"/>
                </a:solidFill>
              </a:rPr>
              <a:t>p67</a:t>
            </a:r>
          </a:p>
        </p:txBody>
      </p:sp>
      <p:sp>
        <p:nvSpPr>
          <p:cNvPr id="2" name="Line 45">
            <a:extLst>
              <a:ext uri="{FF2B5EF4-FFF2-40B4-BE49-F238E27FC236}">
                <a16:creationId xmlns:a16="http://schemas.microsoft.com/office/drawing/2014/main" id="{0057DEFE-0253-B7F8-31DA-F8503B1F0139}"/>
              </a:ext>
            </a:extLst>
          </p:cNvPr>
          <p:cNvSpPr>
            <a:spLocks noChangeShapeType="1"/>
          </p:cNvSpPr>
          <p:nvPr/>
        </p:nvSpPr>
        <p:spPr bwMode="auto">
          <a:xfrm flipV="1">
            <a:off x="4113783" y="244236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 name="Text Box 48">
            <a:extLst>
              <a:ext uri="{FF2B5EF4-FFF2-40B4-BE49-F238E27FC236}">
                <a16:creationId xmlns:a16="http://schemas.microsoft.com/office/drawing/2014/main" id="{29796336-C510-0F78-1018-FD5BFFF4C4F7}"/>
              </a:ext>
            </a:extLst>
          </p:cNvPr>
          <p:cNvSpPr txBox="1">
            <a:spLocks noChangeArrowheads="1"/>
          </p:cNvSpPr>
          <p:nvPr/>
        </p:nvSpPr>
        <p:spPr bwMode="auto">
          <a:xfrm>
            <a:off x="3763212" y="251856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6" name="Text Box 33">
            <a:extLst>
              <a:ext uri="{FF2B5EF4-FFF2-40B4-BE49-F238E27FC236}">
                <a16:creationId xmlns:a16="http://schemas.microsoft.com/office/drawing/2014/main" id="{FA881523-10B8-9DAC-AE21-6E787DE2A7EB}"/>
              </a:ext>
            </a:extLst>
          </p:cNvPr>
          <p:cNvSpPr txBox="1">
            <a:spLocks noChangeArrowheads="1"/>
          </p:cNvSpPr>
          <p:nvPr/>
        </p:nvSpPr>
        <p:spPr bwMode="auto">
          <a:xfrm>
            <a:off x="5757522" y="2499389"/>
            <a:ext cx="340048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sz="2000" i="1" dirty="0"/>
              <a:t>exception at head of Active List</a:t>
            </a:r>
          </a:p>
        </p:txBody>
      </p:sp>
      <p:sp>
        <p:nvSpPr>
          <p:cNvPr id="7" name="Line 45">
            <a:extLst>
              <a:ext uri="{FF2B5EF4-FFF2-40B4-BE49-F238E27FC236}">
                <a16:creationId xmlns:a16="http://schemas.microsoft.com/office/drawing/2014/main" id="{8BD7EEF7-31BC-57B1-B9BB-C53506DFA08E}"/>
              </a:ext>
            </a:extLst>
          </p:cNvPr>
          <p:cNvSpPr>
            <a:spLocks noChangeShapeType="1"/>
          </p:cNvSpPr>
          <p:nvPr/>
        </p:nvSpPr>
        <p:spPr bwMode="auto">
          <a:xfrm flipV="1">
            <a:off x="5930546" y="411144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ext Box 46">
            <a:extLst>
              <a:ext uri="{FF2B5EF4-FFF2-40B4-BE49-F238E27FC236}">
                <a16:creationId xmlns:a16="http://schemas.microsoft.com/office/drawing/2014/main" id="{45ACE573-7803-F5EC-F541-43D0DE3EBD87}"/>
              </a:ext>
            </a:extLst>
          </p:cNvPr>
          <p:cNvSpPr txBox="1">
            <a:spLocks noChangeArrowheads="1"/>
          </p:cNvSpPr>
          <p:nvPr/>
        </p:nvSpPr>
        <p:spPr bwMode="auto">
          <a:xfrm>
            <a:off x="5619404" y="4187950"/>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tail(0)</a:t>
            </a:r>
          </a:p>
        </p:txBody>
      </p:sp>
      <p:cxnSp>
        <p:nvCxnSpPr>
          <p:cNvPr id="44" name="Straight Connector 43">
            <a:extLst>
              <a:ext uri="{FF2B5EF4-FFF2-40B4-BE49-F238E27FC236}">
                <a16:creationId xmlns:a16="http://schemas.microsoft.com/office/drawing/2014/main" id="{8E5B4B60-F83B-0501-F03D-6428CCCD1586}"/>
              </a:ext>
            </a:extLst>
          </p:cNvPr>
          <p:cNvCxnSpPr>
            <a:endCxn id="26" idx="0"/>
          </p:cNvCxnSpPr>
          <p:nvPr/>
        </p:nvCxnSpPr>
        <p:spPr bwMode="auto">
          <a:xfrm>
            <a:off x="2755381" y="2307819"/>
            <a:ext cx="891162" cy="1175820"/>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848C1539-F0CE-C076-12CA-9B5D3E4DA6A8}"/>
              </a:ext>
            </a:extLst>
          </p:cNvPr>
          <p:cNvCxnSpPr>
            <a:endCxn id="28" idx="0"/>
          </p:cNvCxnSpPr>
          <p:nvPr/>
        </p:nvCxnSpPr>
        <p:spPr bwMode="auto">
          <a:xfrm>
            <a:off x="3261228" y="2322711"/>
            <a:ext cx="1290916" cy="1160585"/>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6FEAE7B-69D9-B173-4577-D00B5F5F822D}"/>
              </a:ext>
            </a:extLst>
          </p:cNvPr>
          <p:cNvCxnSpPr>
            <a:endCxn id="31" idx="0"/>
          </p:cNvCxnSpPr>
          <p:nvPr/>
        </p:nvCxnSpPr>
        <p:spPr bwMode="auto">
          <a:xfrm>
            <a:off x="3675732" y="2321559"/>
            <a:ext cx="1330383" cy="1162889"/>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Star: 5 Points 2">
            <a:extLst>
              <a:ext uri="{FF2B5EF4-FFF2-40B4-BE49-F238E27FC236}">
                <a16:creationId xmlns:a16="http://schemas.microsoft.com/office/drawing/2014/main" id="{61D6EA05-0461-7FC9-3976-E95B960307D7}"/>
              </a:ext>
            </a:extLst>
          </p:cNvPr>
          <p:cNvSpPr/>
          <p:nvPr/>
        </p:nvSpPr>
        <p:spPr bwMode="auto">
          <a:xfrm>
            <a:off x="3555146" y="4539302"/>
            <a:ext cx="241172" cy="307777"/>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21" name="TextBox 20">
            <a:extLst>
              <a:ext uri="{FF2B5EF4-FFF2-40B4-BE49-F238E27FC236}">
                <a16:creationId xmlns:a16="http://schemas.microsoft.com/office/drawing/2014/main" id="{FCA7F6D5-CAEA-29BC-AB86-2BBDD79D2FED}"/>
              </a:ext>
            </a:extLst>
          </p:cNvPr>
          <p:cNvSpPr txBox="1"/>
          <p:nvPr/>
        </p:nvSpPr>
        <p:spPr>
          <a:xfrm>
            <a:off x="3158589" y="4811486"/>
            <a:ext cx="1168910" cy="523220"/>
          </a:xfrm>
          <a:prstGeom prst="rect">
            <a:avLst/>
          </a:prstGeom>
          <a:noFill/>
        </p:spPr>
        <p:txBody>
          <a:bodyPr wrap="none" rtlCol="0">
            <a:spAutoFit/>
          </a:bodyPr>
          <a:lstStyle/>
          <a:p>
            <a:r>
              <a:rPr lang="en-US" dirty="0"/>
              <a:t>completed =1</a:t>
            </a:r>
            <a:br>
              <a:rPr lang="en-US" dirty="0"/>
            </a:br>
            <a:r>
              <a:rPr lang="en-US" dirty="0"/>
              <a:t>exception=1</a:t>
            </a:r>
          </a:p>
        </p:txBody>
      </p:sp>
    </p:spTree>
    <p:extLst>
      <p:ext uri="{BB962C8B-B14F-4D97-AF65-F5344CB8AC3E}">
        <p14:creationId xmlns:p14="http://schemas.microsoft.com/office/powerpoint/2010/main" val="2835111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xfrm>
            <a:off x="2035054" y="6410216"/>
            <a:ext cx="19050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endParaRPr lang="en-US" altLang="en-US" dirty="0"/>
          </a:p>
        </p:txBody>
      </p:sp>
      <p:sp>
        <p:nvSpPr>
          <p:cNvPr id="13315" name="Footer Placeholder 4"/>
          <p:cNvSpPr>
            <a:spLocks noGrp="1"/>
          </p:cNvSpPr>
          <p:nvPr>
            <p:ph type="ftr" sz="quarter" idx="11"/>
          </p:nvPr>
        </p:nvSpPr>
        <p:spPr>
          <a:xfrm>
            <a:off x="3708400" y="6382093"/>
            <a:ext cx="2895600" cy="457200"/>
          </a:xfrm>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Prof. Eric Rotenberg</a:t>
            </a:r>
          </a:p>
        </p:txBody>
      </p:sp>
      <p:sp>
        <p:nvSpPr>
          <p:cNvPr id="13316"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EEB685C5-7696-44DB-AAC4-AAAA66CBF11B}" type="slidenum">
              <a:rPr lang="en-US" altLang="en-US"/>
              <a:pPr eaLnBrk="1" hangingPunct="1"/>
              <a:t>23</a:t>
            </a:fld>
            <a:endParaRPr lang="en-US" altLang="en-US"/>
          </a:p>
        </p:txBody>
      </p:sp>
      <p:sp>
        <p:nvSpPr>
          <p:cNvPr id="13332" name="Rectangle 20"/>
          <p:cNvSpPr>
            <a:spLocks noChangeArrowheads="1"/>
          </p:cNvSpPr>
          <p:nvPr/>
        </p:nvSpPr>
        <p:spPr bwMode="auto">
          <a:xfrm>
            <a:off x="2139514" y="238340"/>
            <a:ext cx="303212" cy="9112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33" name="Text Box 29"/>
          <p:cNvSpPr txBox="1">
            <a:spLocks noChangeArrowheads="1"/>
          </p:cNvSpPr>
          <p:nvPr/>
        </p:nvSpPr>
        <p:spPr bwMode="auto">
          <a:xfrm>
            <a:off x="21789" y="551078"/>
            <a:ext cx="1943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Architectural Map Table</a:t>
            </a:r>
          </a:p>
        </p:txBody>
      </p:sp>
      <p:grpSp>
        <p:nvGrpSpPr>
          <p:cNvPr id="13334" name="Group 31"/>
          <p:cNvGrpSpPr>
            <a:grpSpLocks/>
          </p:cNvGrpSpPr>
          <p:nvPr/>
        </p:nvGrpSpPr>
        <p:grpSpPr bwMode="auto">
          <a:xfrm>
            <a:off x="4722813" y="1"/>
            <a:ext cx="4505326" cy="1812926"/>
            <a:chOff x="107" y="2256"/>
            <a:chExt cx="2838" cy="1142"/>
          </a:xfrm>
        </p:grpSpPr>
        <p:sp>
          <p:nvSpPr>
            <p:cNvPr id="13346" name="Rectangle 22"/>
            <p:cNvSpPr>
              <a:spLocks noChangeArrowheads="1"/>
            </p:cNvSpPr>
            <p:nvPr/>
          </p:nvSpPr>
          <p:spPr bwMode="auto">
            <a:xfrm>
              <a:off x="318" y="2783"/>
              <a:ext cx="124" cy="19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47" name="Text Box 23"/>
            <p:cNvSpPr txBox="1">
              <a:spLocks noChangeArrowheads="1"/>
            </p:cNvSpPr>
            <p:nvPr/>
          </p:nvSpPr>
          <p:spPr bwMode="auto">
            <a:xfrm>
              <a:off x="107" y="2256"/>
              <a:ext cx="37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KEY:</a:t>
              </a:r>
            </a:p>
          </p:txBody>
        </p:sp>
        <p:sp>
          <p:nvSpPr>
            <p:cNvPr id="13348" name="Text Box 24"/>
            <p:cNvSpPr txBox="1">
              <a:spLocks noChangeArrowheads="1"/>
            </p:cNvSpPr>
            <p:nvPr/>
          </p:nvSpPr>
          <p:spPr bwMode="auto">
            <a:xfrm>
              <a:off x="442" y="2783"/>
              <a:ext cx="1270"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free</a:t>
              </a:r>
            </a:p>
          </p:txBody>
        </p:sp>
        <p:sp>
          <p:nvSpPr>
            <p:cNvPr id="13349" name="Rectangle 25"/>
            <p:cNvSpPr>
              <a:spLocks noChangeArrowheads="1"/>
            </p:cNvSpPr>
            <p:nvPr/>
          </p:nvSpPr>
          <p:spPr bwMode="auto">
            <a:xfrm>
              <a:off x="318" y="3069"/>
              <a:ext cx="124" cy="191"/>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0" name="Text Box 26"/>
            <p:cNvSpPr txBox="1">
              <a:spLocks noChangeArrowheads="1"/>
            </p:cNvSpPr>
            <p:nvPr/>
          </p:nvSpPr>
          <p:spPr bwMode="auto">
            <a:xfrm>
              <a:off x="442" y="3068"/>
              <a:ext cx="250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speculative registers, allocated to active instructions </a:t>
              </a:r>
            </a:p>
            <a:p>
              <a:pPr eaLnBrk="1" hangingPunct="1"/>
              <a:r>
                <a:rPr lang="en-US" altLang="en-US" dirty="0"/>
                <a:t> </a:t>
              </a:r>
            </a:p>
          </p:txBody>
        </p:sp>
        <p:sp>
          <p:nvSpPr>
            <p:cNvPr id="13351" name="Rectangle 27"/>
            <p:cNvSpPr>
              <a:spLocks noChangeArrowheads="1"/>
            </p:cNvSpPr>
            <p:nvPr/>
          </p:nvSpPr>
          <p:spPr bwMode="auto">
            <a:xfrm>
              <a:off x="318" y="2494"/>
              <a:ext cx="124" cy="19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3352" name="Text Box 28"/>
            <p:cNvSpPr txBox="1">
              <a:spLocks noChangeArrowheads="1"/>
            </p:cNvSpPr>
            <p:nvPr/>
          </p:nvSpPr>
          <p:spPr bwMode="auto">
            <a:xfrm>
              <a:off x="442" y="2494"/>
              <a:ext cx="103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committed registers </a:t>
              </a:r>
            </a:p>
          </p:txBody>
        </p:sp>
        <p:sp>
          <p:nvSpPr>
            <p:cNvPr id="13353" name="Rectangle 30"/>
            <p:cNvSpPr>
              <a:spLocks noChangeArrowheads="1"/>
            </p:cNvSpPr>
            <p:nvPr/>
          </p:nvSpPr>
          <p:spPr bwMode="auto">
            <a:xfrm>
              <a:off x="107" y="2256"/>
              <a:ext cx="2773" cy="105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sp>
        <p:nvSpPr>
          <p:cNvPr id="13317" name="Rectangle 36"/>
          <p:cNvSpPr>
            <a:spLocks noChangeArrowheads="1"/>
          </p:cNvSpPr>
          <p:nvPr/>
        </p:nvSpPr>
        <p:spPr bwMode="auto">
          <a:xfrm>
            <a:off x="160835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3340" name="Text Box 43"/>
          <p:cNvSpPr txBox="1">
            <a:spLocks noChangeArrowheads="1"/>
          </p:cNvSpPr>
          <p:nvPr/>
        </p:nvSpPr>
        <p:spPr bwMode="auto">
          <a:xfrm>
            <a:off x="36144" y="3579570"/>
            <a:ext cx="97948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Active List</a:t>
            </a:r>
          </a:p>
        </p:txBody>
      </p:sp>
      <p:sp>
        <p:nvSpPr>
          <p:cNvPr id="13341" name="Text Box 44"/>
          <p:cNvSpPr txBox="1">
            <a:spLocks noChangeArrowheads="1"/>
          </p:cNvSpPr>
          <p:nvPr/>
        </p:nvSpPr>
        <p:spPr bwMode="auto">
          <a:xfrm>
            <a:off x="42494" y="2145721"/>
            <a:ext cx="8207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Free List</a:t>
            </a:r>
          </a:p>
        </p:txBody>
      </p:sp>
      <p:sp>
        <p:nvSpPr>
          <p:cNvPr id="13342" name="Line 45"/>
          <p:cNvSpPr>
            <a:spLocks noChangeShapeType="1"/>
          </p:cNvSpPr>
          <p:nvPr/>
        </p:nvSpPr>
        <p:spPr bwMode="auto">
          <a:xfrm flipV="1">
            <a:off x="2742956" y="244893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43" name="Text Box 46"/>
          <p:cNvSpPr txBox="1">
            <a:spLocks noChangeArrowheads="1"/>
          </p:cNvSpPr>
          <p:nvPr/>
        </p:nvSpPr>
        <p:spPr bwMode="auto">
          <a:xfrm>
            <a:off x="2431814" y="2741748"/>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tail(1)</a:t>
            </a:r>
          </a:p>
        </p:txBody>
      </p:sp>
      <p:sp>
        <p:nvSpPr>
          <p:cNvPr id="5" name="TextBox 4"/>
          <p:cNvSpPr txBox="1"/>
          <p:nvPr/>
        </p:nvSpPr>
        <p:spPr>
          <a:xfrm>
            <a:off x="1851125" y="306034"/>
            <a:ext cx="333745" cy="307777"/>
          </a:xfrm>
          <a:prstGeom prst="rect">
            <a:avLst/>
          </a:prstGeom>
          <a:noFill/>
        </p:spPr>
        <p:txBody>
          <a:bodyPr wrap="none" rtlCol="0">
            <a:spAutoFit/>
          </a:bodyPr>
          <a:lstStyle/>
          <a:p>
            <a:r>
              <a:rPr lang="en-US" dirty="0"/>
              <a:t>r1</a:t>
            </a:r>
          </a:p>
        </p:txBody>
      </p:sp>
      <p:sp>
        <p:nvSpPr>
          <p:cNvPr id="11" name="Rectangle 36">
            <a:extLst>
              <a:ext uri="{FF2B5EF4-FFF2-40B4-BE49-F238E27FC236}">
                <a16:creationId xmlns:a16="http://schemas.microsoft.com/office/drawing/2014/main" id="{7AA554CA-9674-B89F-2C77-5230784D81DC}"/>
              </a:ext>
            </a:extLst>
          </p:cNvPr>
          <p:cNvSpPr>
            <a:spLocks noChangeArrowheads="1"/>
          </p:cNvSpPr>
          <p:nvPr/>
        </p:nvSpPr>
        <p:spPr bwMode="auto">
          <a:xfrm>
            <a:off x="1156725" y="1834319"/>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2" name="Rectangle 36">
            <a:extLst>
              <a:ext uri="{FF2B5EF4-FFF2-40B4-BE49-F238E27FC236}">
                <a16:creationId xmlns:a16="http://schemas.microsoft.com/office/drawing/2014/main" id="{A6EF2CD0-D37E-CA6E-B403-9B8C0DA1A6DA}"/>
              </a:ext>
            </a:extLst>
          </p:cNvPr>
          <p:cNvSpPr>
            <a:spLocks noChangeArrowheads="1"/>
          </p:cNvSpPr>
          <p:nvPr/>
        </p:nvSpPr>
        <p:spPr bwMode="auto">
          <a:xfrm>
            <a:off x="2513956" y="1833976"/>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p19</a:t>
            </a:r>
          </a:p>
        </p:txBody>
      </p:sp>
      <p:sp>
        <p:nvSpPr>
          <p:cNvPr id="13" name="Rectangle 36">
            <a:extLst>
              <a:ext uri="{FF2B5EF4-FFF2-40B4-BE49-F238E27FC236}">
                <a16:creationId xmlns:a16="http://schemas.microsoft.com/office/drawing/2014/main" id="{445382A4-5E1F-7F42-1FED-BF24BFC69032}"/>
              </a:ext>
            </a:extLst>
          </p:cNvPr>
          <p:cNvSpPr>
            <a:spLocks noChangeArrowheads="1"/>
          </p:cNvSpPr>
          <p:nvPr/>
        </p:nvSpPr>
        <p:spPr bwMode="auto">
          <a:xfrm>
            <a:off x="2062326" y="1833976"/>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p8</a:t>
            </a:r>
          </a:p>
        </p:txBody>
      </p:sp>
      <p:sp>
        <p:nvSpPr>
          <p:cNvPr id="14" name="Rectangle 36">
            <a:extLst>
              <a:ext uri="{FF2B5EF4-FFF2-40B4-BE49-F238E27FC236}">
                <a16:creationId xmlns:a16="http://schemas.microsoft.com/office/drawing/2014/main" id="{80AA40F2-E323-4E61-F0C7-CA923EB5C7C2}"/>
              </a:ext>
            </a:extLst>
          </p:cNvPr>
          <p:cNvSpPr>
            <a:spLocks noChangeArrowheads="1"/>
          </p:cNvSpPr>
          <p:nvPr/>
        </p:nvSpPr>
        <p:spPr bwMode="auto">
          <a:xfrm>
            <a:off x="3419557" y="1834077"/>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p28</a:t>
            </a:r>
          </a:p>
        </p:txBody>
      </p:sp>
      <p:sp>
        <p:nvSpPr>
          <p:cNvPr id="16" name="Rectangle 36">
            <a:extLst>
              <a:ext uri="{FF2B5EF4-FFF2-40B4-BE49-F238E27FC236}">
                <a16:creationId xmlns:a16="http://schemas.microsoft.com/office/drawing/2014/main" id="{2E14415F-7A04-6775-E6EF-398E3549C9BE}"/>
              </a:ext>
            </a:extLst>
          </p:cNvPr>
          <p:cNvSpPr>
            <a:spLocks noChangeArrowheads="1"/>
          </p:cNvSpPr>
          <p:nvPr/>
        </p:nvSpPr>
        <p:spPr bwMode="auto">
          <a:xfrm>
            <a:off x="2967927" y="1834077"/>
            <a:ext cx="453971" cy="610286"/>
          </a:xfrm>
          <a:prstGeom prst="rect">
            <a:avLst/>
          </a:prstGeom>
          <a:solidFill>
            <a:srgbClr val="FFCC99"/>
          </a:solid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p27</a:t>
            </a:r>
          </a:p>
        </p:txBody>
      </p:sp>
      <p:sp>
        <p:nvSpPr>
          <p:cNvPr id="17" name="Rectangle 36">
            <a:extLst>
              <a:ext uri="{FF2B5EF4-FFF2-40B4-BE49-F238E27FC236}">
                <a16:creationId xmlns:a16="http://schemas.microsoft.com/office/drawing/2014/main" id="{F3834D3C-B3AF-0763-7DF5-445B105F3540}"/>
              </a:ext>
            </a:extLst>
          </p:cNvPr>
          <p:cNvSpPr>
            <a:spLocks noChangeArrowheads="1"/>
          </p:cNvSpPr>
          <p:nvPr/>
        </p:nvSpPr>
        <p:spPr bwMode="auto">
          <a:xfrm>
            <a:off x="432515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8" name="Rectangle 36">
            <a:extLst>
              <a:ext uri="{FF2B5EF4-FFF2-40B4-BE49-F238E27FC236}">
                <a16:creationId xmlns:a16="http://schemas.microsoft.com/office/drawing/2014/main" id="{83F848BD-52AC-EFF5-3A3A-2E1EC3AD4F1C}"/>
              </a:ext>
            </a:extLst>
          </p:cNvPr>
          <p:cNvSpPr>
            <a:spLocks noChangeArrowheads="1"/>
          </p:cNvSpPr>
          <p:nvPr/>
        </p:nvSpPr>
        <p:spPr bwMode="auto">
          <a:xfrm>
            <a:off x="3873528" y="1833734"/>
            <a:ext cx="453971" cy="61028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a:t>
            </a:r>
          </a:p>
        </p:txBody>
      </p:sp>
      <p:sp>
        <p:nvSpPr>
          <p:cNvPr id="19" name="Rectangle 36">
            <a:extLst>
              <a:ext uri="{FF2B5EF4-FFF2-40B4-BE49-F238E27FC236}">
                <a16:creationId xmlns:a16="http://schemas.microsoft.com/office/drawing/2014/main" id="{50063C1C-BF5E-CF69-E448-969F07A2335F}"/>
              </a:ext>
            </a:extLst>
          </p:cNvPr>
          <p:cNvSpPr>
            <a:spLocks noChangeArrowheads="1"/>
          </p:cNvSpPr>
          <p:nvPr/>
        </p:nvSpPr>
        <p:spPr bwMode="auto">
          <a:xfrm>
            <a:off x="160835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0" name="Line 45">
            <a:extLst>
              <a:ext uri="{FF2B5EF4-FFF2-40B4-BE49-F238E27FC236}">
                <a16:creationId xmlns:a16="http://schemas.microsoft.com/office/drawing/2014/main" id="{8595AB98-BF26-7F82-75DA-243605CF1365}"/>
              </a:ext>
            </a:extLst>
          </p:cNvPr>
          <p:cNvSpPr>
            <a:spLocks noChangeShapeType="1"/>
          </p:cNvSpPr>
          <p:nvPr/>
        </p:nvSpPr>
        <p:spPr bwMode="auto">
          <a:xfrm flipV="1">
            <a:off x="3632356" y="4098495"/>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Text Box 48">
            <a:extLst>
              <a:ext uri="{FF2B5EF4-FFF2-40B4-BE49-F238E27FC236}">
                <a16:creationId xmlns:a16="http://schemas.microsoft.com/office/drawing/2014/main" id="{AF4B7D25-512A-C7C5-B362-6565E5B7CB2A}"/>
              </a:ext>
            </a:extLst>
          </p:cNvPr>
          <p:cNvSpPr txBox="1">
            <a:spLocks noChangeArrowheads="1"/>
          </p:cNvSpPr>
          <p:nvPr/>
        </p:nvSpPr>
        <p:spPr bwMode="auto">
          <a:xfrm>
            <a:off x="3281785" y="417469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23" name="Rectangle 36">
            <a:extLst>
              <a:ext uri="{FF2B5EF4-FFF2-40B4-BE49-F238E27FC236}">
                <a16:creationId xmlns:a16="http://schemas.microsoft.com/office/drawing/2014/main" id="{D2AAFEB9-2554-FFDA-DE57-CB51F3D4559B}"/>
              </a:ext>
            </a:extLst>
          </p:cNvPr>
          <p:cNvSpPr>
            <a:spLocks noChangeArrowheads="1"/>
          </p:cNvSpPr>
          <p:nvPr/>
        </p:nvSpPr>
        <p:spPr bwMode="auto">
          <a:xfrm>
            <a:off x="1156725" y="3483881"/>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4" name="Rectangle 36">
            <a:extLst>
              <a:ext uri="{FF2B5EF4-FFF2-40B4-BE49-F238E27FC236}">
                <a16:creationId xmlns:a16="http://schemas.microsoft.com/office/drawing/2014/main" id="{623E51E7-BC18-CD2B-4746-14D0CC18288A}"/>
              </a:ext>
            </a:extLst>
          </p:cNvPr>
          <p:cNvSpPr>
            <a:spLocks noChangeArrowheads="1"/>
          </p:cNvSpPr>
          <p:nvPr/>
        </p:nvSpPr>
        <p:spPr bwMode="auto">
          <a:xfrm>
            <a:off x="251395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5" name="Rectangle 36">
            <a:extLst>
              <a:ext uri="{FF2B5EF4-FFF2-40B4-BE49-F238E27FC236}">
                <a16:creationId xmlns:a16="http://schemas.microsoft.com/office/drawing/2014/main" id="{4495AF66-FFAB-6B56-8832-404ED71D85EC}"/>
              </a:ext>
            </a:extLst>
          </p:cNvPr>
          <p:cNvSpPr>
            <a:spLocks noChangeArrowheads="1"/>
          </p:cNvSpPr>
          <p:nvPr/>
        </p:nvSpPr>
        <p:spPr bwMode="auto">
          <a:xfrm>
            <a:off x="2062326" y="348353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26" name="Rectangle 36">
            <a:extLst>
              <a:ext uri="{FF2B5EF4-FFF2-40B4-BE49-F238E27FC236}">
                <a16:creationId xmlns:a16="http://schemas.microsoft.com/office/drawing/2014/main" id="{06050A2F-DA55-FECA-D0FF-7ED92E08F540}"/>
              </a:ext>
            </a:extLst>
          </p:cNvPr>
          <p:cNvSpPr>
            <a:spLocks noChangeArrowheads="1"/>
          </p:cNvSpPr>
          <p:nvPr/>
        </p:nvSpPr>
        <p:spPr bwMode="auto">
          <a:xfrm>
            <a:off x="341955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solidFill>
                  <a:schemeClr val="bg1">
                    <a:lumMod val="75000"/>
                  </a:schemeClr>
                </a:solidFill>
              </a:rPr>
              <a:t>r3:p19</a:t>
            </a:r>
          </a:p>
        </p:txBody>
      </p:sp>
      <p:sp>
        <p:nvSpPr>
          <p:cNvPr id="27" name="Rectangle 36">
            <a:extLst>
              <a:ext uri="{FF2B5EF4-FFF2-40B4-BE49-F238E27FC236}">
                <a16:creationId xmlns:a16="http://schemas.microsoft.com/office/drawing/2014/main" id="{70315850-53B4-853C-5D12-21561F994DFC}"/>
              </a:ext>
            </a:extLst>
          </p:cNvPr>
          <p:cNvSpPr>
            <a:spLocks noChangeArrowheads="1"/>
          </p:cNvSpPr>
          <p:nvPr/>
        </p:nvSpPr>
        <p:spPr bwMode="auto">
          <a:xfrm>
            <a:off x="2967927" y="3483639"/>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solidFill>
                  <a:schemeClr val="bg1">
                    <a:lumMod val="75000"/>
                  </a:schemeClr>
                </a:solidFill>
              </a:rPr>
              <a:t>r1: p67</a:t>
            </a:r>
          </a:p>
        </p:txBody>
      </p:sp>
      <p:sp>
        <p:nvSpPr>
          <p:cNvPr id="28" name="Rectangle 36">
            <a:extLst>
              <a:ext uri="{FF2B5EF4-FFF2-40B4-BE49-F238E27FC236}">
                <a16:creationId xmlns:a16="http://schemas.microsoft.com/office/drawing/2014/main" id="{367FDA97-4BE9-D7FE-568D-1ED93E4D4BA8}"/>
              </a:ext>
            </a:extLst>
          </p:cNvPr>
          <p:cNvSpPr>
            <a:spLocks noChangeArrowheads="1"/>
          </p:cNvSpPr>
          <p:nvPr/>
        </p:nvSpPr>
        <p:spPr bwMode="auto">
          <a:xfrm>
            <a:off x="4325158" y="3483296"/>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solidFill>
                  <a:schemeClr val="bg1">
                    <a:lumMod val="75000"/>
                  </a:schemeClr>
                </a:solidFill>
              </a:rPr>
              <a:t>r1:p27</a:t>
            </a:r>
          </a:p>
        </p:txBody>
      </p:sp>
      <p:sp>
        <p:nvSpPr>
          <p:cNvPr id="29" name="Rectangle 36">
            <a:extLst>
              <a:ext uri="{FF2B5EF4-FFF2-40B4-BE49-F238E27FC236}">
                <a16:creationId xmlns:a16="http://schemas.microsoft.com/office/drawing/2014/main" id="{CE2E6B2A-9AD1-9789-B631-A8B551E1B9C0}"/>
              </a:ext>
            </a:extLst>
          </p:cNvPr>
          <p:cNvSpPr>
            <a:spLocks noChangeArrowheads="1"/>
          </p:cNvSpPr>
          <p:nvPr/>
        </p:nvSpPr>
        <p:spPr bwMode="auto">
          <a:xfrm>
            <a:off x="3873528" y="3483296"/>
            <a:ext cx="453971" cy="610286"/>
          </a:xfrm>
          <a:prstGeom prst="rect">
            <a:avLst/>
          </a:prstGeom>
          <a:no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solidFill>
                  <a:schemeClr val="bg1">
                    <a:lumMod val="75000"/>
                  </a:schemeClr>
                </a:solidFill>
              </a:rPr>
              <a:t>branch</a:t>
            </a:r>
          </a:p>
        </p:txBody>
      </p:sp>
      <p:sp>
        <p:nvSpPr>
          <p:cNvPr id="30" name="Rectangle 36">
            <a:extLst>
              <a:ext uri="{FF2B5EF4-FFF2-40B4-BE49-F238E27FC236}">
                <a16:creationId xmlns:a16="http://schemas.microsoft.com/office/drawing/2014/main" id="{D2B4306A-5D70-2DF4-3341-C385BB7B868C}"/>
              </a:ext>
            </a:extLst>
          </p:cNvPr>
          <p:cNvSpPr>
            <a:spLocks noChangeArrowheads="1"/>
          </p:cNvSpPr>
          <p:nvPr/>
        </p:nvSpPr>
        <p:spPr bwMode="auto">
          <a:xfrm>
            <a:off x="5230759" y="3484448"/>
            <a:ext cx="453971" cy="610286"/>
          </a:xfrm>
          <a:prstGeom prst="rect">
            <a:avLst/>
          </a:prstGeom>
          <a:noFill/>
          <a:ln w="9525">
            <a:solidFill>
              <a:schemeClr val="tx1"/>
            </a:solidFill>
            <a:miter lim="800000"/>
            <a:headEnd/>
            <a:tailEnd/>
          </a:ln>
          <a:effectLst/>
        </p:spPr>
        <p:txBody>
          <a:bodyPr wrap="square" lIns="0" rIns="0"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solidFill>
                  <a:schemeClr val="bg1">
                    <a:lumMod val="75000"/>
                  </a:schemeClr>
                </a:solidFill>
              </a:rPr>
              <a:t>store</a:t>
            </a:r>
          </a:p>
        </p:txBody>
      </p:sp>
      <p:sp>
        <p:nvSpPr>
          <p:cNvPr id="31" name="Rectangle 36">
            <a:extLst>
              <a:ext uri="{FF2B5EF4-FFF2-40B4-BE49-F238E27FC236}">
                <a16:creationId xmlns:a16="http://schemas.microsoft.com/office/drawing/2014/main" id="{A35A3FC3-8DD4-87E6-1877-4219F97168D7}"/>
              </a:ext>
            </a:extLst>
          </p:cNvPr>
          <p:cNvSpPr>
            <a:spLocks noChangeArrowheads="1"/>
          </p:cNvSpPr>
          <p:nvPr/>
        </p:nvSpPr>
        <p:spPr bwMode="auto">
          <a:xfrm>
            <a:off x="4779129" y="3484448"/>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solidFill>
                  <a:schemeClr val="bg1">
                    <a:lumMod val="75000"/>
                  </a:schemeClr>
                </a:solidFill>
              </a:rPr>
              <a:t>r4:p28</a:t>
            </a:r>
          </a:p>
        </p:txBody>
      </p:sp>
      <p:sp>
        <p:nvSpPr>
          <p:cNvPr id="32" name="Rectangle 36">
            <a:extLst>
              <a:ext uri="{FF2B5EF4-FFF2-40B4-BE49-F238E27FC236}">
                <a16:creationId xmlns:a16="http://schemas.microsoft.com/office/drawing/2014/main" id="{2CCB1577-28DE-AD4A-C93B-FE9E43DC3A8F}"/>
              </a:ext>
            </a:extLst>
          </p:cNvPr>
          <p:cNvSpPr>
            <a:spLocks noChangeArrowheads="1"/>
          </p:cNvSpPr>
          <p:nvPr/>
        </p:nvSpPr>
        <p:spPr bwMode="auto">
          <a:xfrm>
            <a:off x="613636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3" name="Rectangle 36">
            <a:extLst>
              <a:ext uri="{FF2B5EF4-FFF2-40B4-BE49-F238E27FC236}">
                <a16:creationId xmlns:a16="http://schemas.microsoft.com/office/drawing/2014/main" id="{DD34EC3B-8628-B367-621C-5E93421F8E45}"/>
              </a:ext>
            </a:extLst>
          </p:cNvPr>
          <p:cNvSpPr>
            <a:spLocks noChangeArrowheads="1"/>
          </p:cNvSpPr>
          <p:nvPr/>
        </p:nvSpPr>
        <p:spPr bwMode="auto">
          <a:xfrm>
            <a:off x="5684730" y="3484105"/>
            <a:ext cx="453971" cy="610286"/>
          </a:xfrm>
          <a:prstGeom prst="rect">
            <a:avLst/>
          </a:prstGeom>
          <a:noFill/>
          <a:ln w="9525">
            <a:solidFill>
              <a:schemeClr val="tx1"/>
            </a:solidFill>
            <a:miter lim="800000"/>
            <a:headEnd/>
            <a:tailEnd/>
          </a:ln>
          <a:effectLst/>
        </p:spPr>
        <p:txBody>
          <a:bodyPr wrap="square" anchor="ctr">
            <a:no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dirty="0"/>
          </a:p>
        </p:txBody>
      </p:sp>
      <p:sp>
        <p:nvSpPr>
          <p:cNvPr id="36" name="TextBox 35">
            <a:extLst>
              <a:ext uri="{FF2B5EF4-FFF2-40B4-BE49-F238E27FC236}">
                <a16:creationId xmlns:a16="http://schemas.microsoft.com/office/drawing/2014/main" id="{9D754283-FB61-C8C4-FCD9-B56DECA7559B}"/>
              </a:ext>
            </a:extLst>
          </p:cNvPr>
          <p:cNvSpPr txBox="1"/>
          <p:nvPr/>
        </p:nvSpPr>
        <p:spPr>
          <a:xfrm>
            <a:off x="2062326" y="313108"/>
            <a:ext cx="453971" cy="307777"/>
          </a:xfrm>
          <a:prstGeom prst="rect">
            <a:avLst/>
          </a:prstGeom>
          <a:noFill/>
        </p:spPr>
        <p:txBody>
          <a:bodyPr wrap="none" rtlCol="0">
            <a:spAutoFit/>
          </a:bodyPr>
          <a:lstStyle/>
          <a:p>
            <a:r>
              <a:rPr lang="en-US" dirty="0">
                <a:solidFill>
                  <a:schemeClr val="bg1"/>
                </a:solidFill>
              </a:rPr>
              <a:t>p67</a:t>
            </a:r>
          </a:p>
        </p:txBody>
      </p:sp>
      <p:sp>
        <p:nvSpPr>
          <p:cNvPr id="4" name="Text Box 48">
            <a:extLst>
              <a:ext uri="{FF2B5EF4-FFF2-40B4-BE49-F238E27FC236}">
                <a16:creationId xmlns:a16="http://schemas.microsoft.com/office/drawing/2014/main" id="{29796336-C510-0F78-1018-FD5BFFF4C4F7}"/>
              </a:ext>
            </a:extLst>
          </p:cNvPr>
          <p:cNvSpPr txBox="1">
            <a:spLocks noChangeArrowheads="1"/>
          </p:cNvSpPr>
          <p:nvPr/>
        </p:nvSpPr>
        <p:spPr bwMode="auto">
          <a:xfrm>
            <a:off x="2321207" y="2518565"/>
            <a:ext cx="732893"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head(0)</a:t>
            </a:r>
          </a:p>
        </p:txBody>
      </p:sp>
      <p:sp>
        <p:nvSpPr>
          <p:cNvPr id="6" name="Text Box 33">
            <a:extLst>
              <a:ext uri="{FF2B5EF4-FFF2-40B4-BE49-F238E27FC236}">
                <a16:creationId xmlns:a16="http://schemas.microsoft.com/office/drawing/2014/main" id="{FA881523-10B8-9DAC-AE21-6E787DE2A7EB}"/>
              </a:ext>
            </a:extLst>
          </p:cNvPr>
          <p:cNvSpPr txBox="1">
            <a:spLocks noChangeArrowheads="1"/>
          </p:cNvSpPr>
          <p:nvPr/>
        </p:nvSpPr>
        <p:spPr bwMode="auto">
          <a:xfrm>
            <a:off x="7348143" y="2514017"/>
            <a:ext cx="1617879"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sz="2000" i="1" dirty="0"/>
              <a:t>after recovery</a:t>
            </a:r>
          </a:p>
        </p:txBody>
      </p:sp>
      <p:sp>
        <p:nvSpPr>
          <p:cNvPr id="8" name="Text Box 46">
            <a:extLst>
              <a:ext uri="{FF2B5EF4-FFF2-40B4-BE49-F238E27FC236}">
                <a16:creationId xmlns:a16="http://schemas.microsoft.com/office/drawing/2014/main" id="{45ACE573-7803-F5EC-F541-43D0DE3EBD87}"/>
              </a:ext>
            </a:extLst>
          </p:cNvPr>
          <p:cNvSpPr txBox="1">
            <a:spLocks noChangeArrowheads="1"/>
          </p:cNvSpPr>
          <p:nvPr/>
        </p:nvSpPr>
        <p:spPr bwMode="auto">
          <a:xfrm>
            <a:off x="3335400" y="4382235"/>
            <a:ext cx="62228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t>tail(0)</a:t>
            </a:r>
          </a:p>
        </p:txBody>
      </p:sp>
      <p:cxnSp>
        <p:nvCxnSpPr>
          <p:cNvPr id="44" name="Straight Connector 43">
            <a:extLst>
              <a:ext uri="{FF2B5EF4-FFF2-40B4-BE49-F238E27FC236}">
                <a16:creationId xmlns:a16="http://schemas.microsoft.com/office/drawing/2014/main" id="{8E5B4B60-F83B-0501-F03D-6428CCCD1586}"/>
              </a:ext>
            </a:extLst>
          </p:cNvPr>
          <p:cNvCxnSpPr>
            <a:endCxn id="26" idx="0"/>
          </p:cNvCxnSpPr>
          <p:nvPr/>
        </p:nvCxnSpPr>
        <p:spPr bwMode="auto">
          <a:xfrm>
            <a:off x="2755381" y="2307819"/>
            <a:ext cx="891162" cy="1175820"/>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Connector 45">
            <a:extLst>
              <a:ext uri="{FF2B5EF4-FFF2-40B4-BE49-F238E27FC236}">
                <a16:creationId xmlns:a16="http://schemas.microsoft.com/office/drawing/2014/main" id="{848C1539-F0CE-C076-12CA-9B5D3E4DA6A8}"/>
              </a:ext>
            </a:extLst>
          </p:cNvPr>
          <p:cNvCxnSpPr>
            <a:endCxn id="28" idx="0"/>
          </p:cNvCxnSpPr>
          <p:nvPr/>
        </p:nvCxnSpPr>
        <p:spPr bwMode="auto">
          <a:xfrm>
            <a:off x="3261228" y="2322711"/>
            <a:ext cx="1290916" cy="1160585"/>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6FEAE7B-69D9-B173-4577-D00B5F5F822D}"/>
              </a:ext>
            </a:extLst>
          </p:cNvPr>
          <p:cNvCxnSpPr>
            <a:endCxn id="31" idx="0"/>
          </p:cNvCxnSpPr>
          <p:nvPr/>
        </p:nvCxnSpPr>
        <p:spPr bwMode="auto">
          <a:xfrm>
            <a:off x="3675732" y="2321559"/>
            <a:ext cx="1330383" cy="1162889"/>
          </a:xfrm>
          <a:prstGeom prst="line">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4C4D0D8-C4DC-5281-B99D-A8CFEB5895F3}"/>
              </a:ext>
            </a:extLst>
          </p:cNvPr>
          <p:cNvSpPr txBox="1"/>
          <p:nvPr/>
        </p:nvSpPr>
        <p:spPr>
          <a:xfrm>
            <a:off x="3909638" y="4303762"/>
            <a:ext cx="662362" cy="307777"/>
          </a:xfrm>
          <a:prstGeom prst="rect">
            <a:avLst/>
          </a:prstGeom>
          <a:noFill/>
        </p:spPr>
        <p:txBody>
          <a:bodyPr wrap="none" rtlCol="0">
            <a:spAutoFit/>
          </a:bodyPr>
          <a:lstStyle/>
          <a:p>
            <a:r>
              <a:rPr lang="en-US" b="1" dirty="0"/>
              <a:t>empty</a:t>
            </a:r>
          </a:p>
        </p:txBody>
      </p:sp>
      <p:sp>
        <p:nvSpPr>
          <p:cNvPr id="10" name="TextBox 9">
            <a:extLst>
              <a:ext uri="{FF2B5EF4-FFF2-40B4-BE49-F238E27FC236}">
                <a16:creationId xmlns:a16="http://schemas.microsoft.com/office/drawing/2014/main" id="{5EA50814-63B4-0F48-9D58-F9B786A22E6F}"/>
              </a:ext>
            </a:extLst>
          </p:cNvPr>
          <p:cNvSpPr txBox="1"/>
          <p:nvPr/>
        </p:nvSpPr>
        <p:spPr>
          <a:xfrm>
            <a:off x="2914930" y="2650034"/>
            <a:ext cx="442750" cy="307777"/>
          </a:xfrm>
          <a:prstGeom prst="rect">
            <a:avLst/>
          </a:prstGeom>
          <a:noFill/>
        </p:spPr>
        <p:txBody>
          <a:bodyPr wrap="none" rtlCol="0">
            <a:spAutoFit/>
          </a:bodyPr>
          <a:lstStyle/>
          <a:p>
            <a:r>
              <a:rPr lang="en-US" b="1" dirty="0"/>
              <a:t>full</a:t>
            </a:r>
          </a:p>
        </p:txBody>
      </p:sp>
      <p:sp>
        <p:nvSpPr>
          <p:cNvPr id="15" name="Text Box 44">
            <a:extLst>
              <a:ext uri="{FF2B5EF4-FFF2-40B4-BE49-F238E27FC236}">
                <a16:creationId xmlns:a16="http://schemas.microsoft.com/office/drawing/2014/main" id="{A803198D-AE8B-6E8E-2B94-80F99705C736}"/>
              </a:ext>
            </a:extLst>
          </p:cNvPr>
          <p:cNvSpPr txBox="1">
            <a:spLocks noChangeArrowheads="1"/>
          </p:cNvSpPr>
          <p:nvPr/>
        </p:nvSpPr>
        <p:spPr bwMode="auto">
          <a:xfrm>
            <a:off x="4948106" y="1775353"/>
            <a:ext cx="2698175"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dirty="0"/>
              <a:t>Free List exception recovery logic:</a:t>
            </a:r>
          </a:p>
          <a:p>
            <a:pPr algn="l" eaLnBrk="1" hangingPunct="1"/>
            <a:r>
              <a:rPr lang="en-US" altLang="en-US" dirty="0"/>
              <a:t>head = tail</a:t>
            </a:r>
          </a:p>
          <a:p>
            <a:pPr algn="l" eaLnBrk="1" hangingPunct="1"/>
            <a:r>
              <a:rPr lang="en-US" altLang="en-US" dirty="0" err="1"/>
              <a:t>head_phase</a:t>
            </a:r>
            <a:r>
              <a:rPr lang="en-US" altLang="en-US" dirty="0"/>
              <a:t> = !</a:t>
            </a:r>
            <a:r>
              <a:rPr lang="en-US" altLang="en-US" dirty="0" err="1"/>
              <a:t>tail_phase</a:t>
            </a:r>
            <a:endParaRPr lang="en-US" altLang="en-US" dirty="0"/>
          </a:p>
        </p:txBody>
      </p:sp>
      <p:sp>
        <p:nvSpPr>
          <p:cNvPr id="34" name="Text Box 44">
            <a:extLst>
              <a:ext uri="{FF2B5EF4-FFF2-40B4-BE49-F238E27FC236}">
                <a16:creationId xmlns:a16="http://schemas.microsoft.com/office/drawing/2014/main" id="{549F867E-9E67-C443-2C16-0393DACD58F4}"/>
              </a:ext>
            </a:extLst>
          </p:cNvPr>
          <p:cNvSpPr txBox="1">
            <a:spLocks noChangeArrowheads="1"/>
          </p:cNvSpPr>
          <p:nvPr/>
        </p:nvSpPr>
        <p:spPr bwMode="auto">
          <a:xfrm>
            <a:off x="6267821" y="4181370"/>
            <a:ext cx="2858475"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eaLnBrk="1" hangingPunct="1"/>
            <a:r>
              <a:rPr lang="en-US" altLang="en-US" dirty="0"/>
              <a:t>Active List exception recovery logic:</a:t>
            </a:r>
          </a:p>
          <a:p>
            <a:pPr algn="l" eaLnBrk="1" hangingPunct="1"/>
            <a:r>
              <a:rPr lang="en-US" altLang="en-US" dirty="0"/>
              <a:t>tail = head</a:t>
            </a:r>
          </a:p>
          <a:p>
            <a:pPr algn="l" eaLnBrk="1" hangingPunct="1"/>
            <a:r>
              <a:rPr lang="en-US" altLang="en-US" dirty="0" err="1"/>
              <a:t>tail_phase</a:t>
            </a:r>
            <a:r>
              <a:rPr lang="en-US" altLang="en-US" dirty="0"/>
              <a:t> = </a:t>
            </a:r>
            <a:r>
              <a:rPr lang="en-US" altLang="en-US" dirty="0" err="1"/>
              <a:t>head_phase</a:t>
            </a:r>
            <a:endParaRPr lang="en-US" altLang="en-US" dirty="0"/>
          </a:p>
        </p:txBody>
      </p:sp>
    </p:spTree>
    <p:extLst>
      <p:ext uri="{BB962C8B-B14F-4D97-AF65-F5344CB8AC3E}">
        <p14:creationId xmlns:p14="http://schemas.microsoft.com/office/powerpoint/2010/main" val="2836190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6A0-54A5-9466-B7F5-6871A19EB636}"/>
              </a:ext>
            </a:extLst>
          </p:cNvPr>
          <p:cNvSpPr>
            <a:spLocks noGrp="1"/>
          </p:cNvSpPr>
          <p:nvPr>
            <p:ph type="title"/>
          </p:nvPr>
        </p:nvSpPr>
        <p:spPr/>
        <p:txBody>
          <a:bodyPr/>
          <a:lstStyle/>
          <a:p>
            <a:r>
              <a:rPr lang="en-US" dirty="0"/>
              <a:t>Common Question from Students</a:t>
            </a:r>
          </a:p>
        </p:txBody>
      </p:sp>
      <p:sp>
        <p:nvSpPr>
          <p:cNvPr id="3" name="Content Placeholder 2">
            <a:extLst>
              <a:ext uri="{FF2B5EF4-FFF2-40B4-BE49-F238E27FC236}">
                <a16:creationId xmlns:a16="http://schemas.microsoft.com/office/drawing/2014/main" id="{C1BE8602-0BF0-C0A8-029C-AE1490A028D7}"/>
              </a:ext>
            </a:extLst>
          </p:cNvPr>
          <p:cNvSpPr>
            <a:spLocks noGrp="1"/>
          </p:cNvSpPr>
          <p:nvPr>
            <p:ph idx="1"/>
          </p:nvPr>
        </p:nvSpPr>
        <p:spPr/>
        <p:txBody>
          <a:bodyPr/>
          <a:lstStyle/>
          <a:p>
            <a:r>
              <a:rPr lang="en-US" dirty="0"/>
              <a:t>Why not unify Active List and Free List?</a:t>
            </a:r>
          </a:p>
          <a:p>
            <a:r>
              <a:rPr lang="en-US" dirty="0"/>
              <a:t>Conceivable, but there is a drawback (1) or it’s not possible (2):</a:t>
            </a:r>
          </a:p>
          <a:p>
            <a:pPr marL="971550" lvl="1" indent="-514350">
              <a:buFont typeface="+mj-lt"/>
              <a:buAutoNum type="arabicPeriod"/>
            </a:pPr>
            <a:r>
              <a:rPr lang="en-US" sz="2400" dirty="0"/>
              <a:t>Unifying them wastes physical registers because not all active instructions need a physical register. If separate, Active List may be larger than Free List. (FYI: 563’s ARF+ROB wastes ROB registers, </a:t>
            </a:r>
            <a:r>
              <a:rPr lang="en-US" sz="2400" i="1" dirty="0"/>
              <a:t>e.g.</a:t>
            </a:r>
            <a:r>
              <a:rPr lang="en-US" sz="2400" dirty="0"/>
              <a:t>, stores and branches in ROB.)</a:t>
            </a:r>
          </a:p>
          <a:p>
            <a:pPr marL="971550" lvl="1" indent="-514350">
              <a:buFont typeface="+mj-lt"/>
              <a:buAutoNum type="arabicPeriod"/>
            </a:pPr>
            <a:r>
              <a:rPr lang="en-US" sz="2400" dirty="0"/>
              <a:t>Not possible for Approach #2 (coming up) because Active List has previous mappings instead of current mappings.</a:t>
            </a:r>
          </a:p>
          <a:p>
            <a:pPr lvl="1"/>
            <a:endParaRPr lang="en-US" dirty="0"/>
          </a:p>
        </p:txBody>
      </p:sp>
      <p:sp>
        <p:nvSpPr>
          <p:cNvPr id="4" name="Date Placeholder 3">
            <a:extLst>
              <a:ext uri="{FF2B5EF4-FFF2-40B4-BE49-F238E27FC236}">
                <a16:creationId xmlns:a16="http://schemas.microsoft.com/office/drawing/2014/main" id="{947CA792-7BEE-3E6A-B9F8-84EB96F40060}"/>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CE436618-6807-C6BF-F849-0900A2809442}"/>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F1810559-D254-2B25-1841-012D15211210}"/>
              </a:ext>
            </a:extLst>
          </p:cNvPr>
          <p:cNvSpPr>
            <a:spLocks noGrp="1"/>
          </p:cNvSpPr>
          <p:nvPr>
            <p:ph type="sldNum" sz="quarter" idx="12"/>
          </p:nvPr>
        </p:nvSpPr>
        <p:spPr/>
        <p:txBody>
          <a:bodyPr/>
          <a:lstStyle/>
          <a:p>
            <a:pPr>
              <a:defRPr/>
            </a:pPr>
            <a:fld id="{4F55974A-8CB5-4498-84C8-F3FFEB780C19}" type="slidenum">
              <a:rPr lang="en-US" smtClean="0"/>
              <a:pPr>
                <a:defRPr/>
              </a:pPr>
              <a:t>24</a:t>
            </a:fld>
            <a:endParaRPr lang="en-US"/>
          </a:p>
        </p:txBody>
      </p:sp>
    </p:spTree>
    <p:extLst>
      <p:ext uri="{BB962C8B-B14F-4D97-AF65-F5344CB8AC3E}">
        <p14:creationId xmlns:p14="http://schemas.microsoft.com/office/powerpoint/2010/main" val="110619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p>
        </p:txBody>
      </p:sp>
      <p:sp>
        <p:nvSpPr>
          <p:cNvPr id="14339" name="Footer Placeholder 4"/>
          <p:cNvSpPr>
            <a:spLocks noGrp="1"/>
          </p:cNvSpPr>
          <p:nvPr>
            <p:ph type="ftr" sz="quarter" idx="11"/>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Prof. Eric Rotenberg</a:t>
            </a:r>
          </a:p>
        </p:txBody>
      </p:sp>
      <p:sp>
        <p:nvSpPr>
          <p:cNvPr id="14340"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0A235657-6494-40EE-972C-DCB1381D410C}" type="slidenum">
              <a:rPr lang="en-US" altLang="en-US"/>
              <a:pPr eaLnBrk="1" hangingPunct="1"/>
              <a:t>25</a:t>
            </a:fld>
            <a:endParaRPr lang="en-US" altLang="en-US"/>
          </a:p>
        </p:txBody>
      </p:sp>
      <p:sp>
        <p:nvSpPr>
          <p:cNvPr id="304130" name="Rectangle 2"/>
          <p:cNvSpPr>
            <a:spLocks noGrp="1" noChangeArrowheads="1"/>
          </p:cNvSpPr>
          <p:nvPr>
            <p:ph type="title"/>
          </p:nvPr>
        </p:nvSpPr>
        <p:spPr>
          <a:xfrm>
            <a:off x="685800" y="2667000"/>
            <a:ext cx="7772400" cy="762000"/>
          </a:xfrm>
        </p:spPr>
        <p:txBody>
          <a:bodyPr/>
          <a:lstStyle/>
          <a:p>
            <a:pPr algn="ctr" eaLnBrk="1" hangingPunct="1">
              <a:defRPr/>
            </a:pPr>
            <a:r>
              <a:rPr lang="en-US" dirty="0">
                <a:effectLst/>
              </a:rPr>
              <a:t>Approach #2</a:t>
            </a:r>
          </a:p>
        </p:txBody>
      </p:sp>
      <p:grpSp>
        <p:nvGrpSpPr>
          <p:cNvPr id="6" name="Group 3"/>
          <p:cNvGrpSpPr>
            <a:grpSpLocks/>
          </p:cNvGrpSpPr>
          <p:nvPr/>
        </p:nvGrpSpPr>
        <p:grpSpPr bwMode="auto">
          <a:xfrm>
            <a:off x="321880" y="4567425"/>
            <a:ext cx="2035175" cy="1371600"/>
            <a:chOff x="590" y="1344"/>
            <a:chExt cx="1282" cy="864"/>
          </a:xfrm>
        </p:grpSpPr>
        <p:sp>
          <p:nvSpPr>
            <p:cNvPr id="7" name="Text Box 4"/>
            <p:cNvSpPr txBox="1">
              <a:spLocks noChangeArrowheads="1"/>
            </p:cNvSpPr>
            <p:nvPr/>
          </p:nvSpPr>
          <p:spPr bwMode="auto">
            <a:xfrm>
              <a:off x="601" y="134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load r1, 16(r2)</a:t>
              </a:r>
            </a:p>
          </p:txBody>
        </p:sp>
        <p:sp>
          <p:nvSpPr>
            <p:cNvPr id="8" name="Text Box 5"/>
            <p:cNvSpPr txBox="1">
              <a:spLocks noChangeArrowheads="1"/>
            </p:cNvSpPr>
            <p:nvPr/>
          </p:nvSpPr>
          <p:spPr bwMode="auto">
            <a:xfrm>
              <a:off x="590" y="177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load r1, 20(r2)</a:t>
              </a:r>
            </a:p>
          </p:txBody>
        </p:sp>
        <p:sp>
          <p:nvSpPr>
            <p:cNvPr id="9" name="Text Box 6"/>
            <p:cNvSpPr txBox="1">
              <a:spLocks noChangeArrowheads="1"/>
            </p:cNvSpPr>
            <p:nvPr/>
          </p:nvSpPr>
          <p:spPr bwMode="auto">
            <a:xfrm>
              <a:off x="601" y="199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r4, r1, #1</a:t>
              </a:r>
            </a:p>
          </p:txBody>
        </p:sp>
        <p:sp>
          <p:nvSpPr>
            <p:cNvPr id="10" name="Text Box 7"/>
            <p:cNvSpPr txBox="1">
              <a:spLocks noChangeArrowheads="1"/>
            </p:cNvSpPr>
            <p:nvPr/>
          </p:nvSpPr>
          <p:spPr bwMode="auto">
            <a:xfrm>
              <a:off x="601" y="156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add  r3, r1, #1</a:t>
              </a:r>
            </a:p>
          </p:txBody>
        </p:sp>
      </p:grpSp>
      <p:grpSp>
        <p:nvGrpSpPr>
          <p:cNvPr id="11" name="Group 12"/>
          <p:cNvGrpSpPr>
            <a:grpSpLocks/>
          </p:cNvGrpSpPr>
          <p:nvPr/>
        </p:nvGrpSpPr>
        <p:grpSpPr bwMode="auto">
          <a:xfrm>
            <a:off x="3598480" y="4567425"/>
            <a:ext cx="2286000" cy="1371600"/>
            <a:chOff x="2496" y="1872"/>
            <a:chExt cx="1440" cy="864"/>
          </a:xfrm>
        </p:grpSpPr>
        <p:sp>
          <p:nvSpPr>
            <p:cNvPr id="12" name="Text Box 8"/>
            <p:cNvSpPr txBox="1">
              <a:spLocks noChangeArrowheads="1"/>
            </p:cNvSpPr>
            <p:nvPr/>
          </p:nvSpPr>
          <p:spPr bwMode="auto">
            <a:xfrm>
              <a:off x="2496" y="1872"/>
              <a:ext cx="14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p67</a:t>
              </a:r>
              <a:r>
                <a:rPr lang="en-US" altLang="en-US" sz="1600">
                  <a:latin typeface="Courier New" panose="02070309020205020404" pitchFamily="49" charset="0"/>
                </a:rPr>
                <a:t>, 16(</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3" name="Rectangle 9"/>
            <p:cNvSpPr>
              <a:spLocks noChangeArrowheads="1"/>
            </p:cNvSpPr>
            <p:nvPr/>
          </p:nvSpPr>
          <p:spPr bwMode="auto">
            <a:xfrm>
              <a:off x="2511" y="2092"/>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a:t>
              </a:r>
              <a:r>
                <a:rPr lang="en-US" altLang="en-US" sz="1600" b="1">
                  <a:latin typeface="Courier New" panose="02070309020205020404" pitchFamily="49" charset="0"/>
                </a:rPr>
                <a:t>p19</a:t>
              </a:r>
              <a:r>
                <a:rPr lang="en-US" altLang="en-US" sz="1600">
                  <a:latin typeface="Courier New" panose="02070309020205020404" pitchFamily="49" charset="0"/>
                </a:rPr>
                <a:t>, </a:t>
              </a:r>
              <a:r>
                <a:rPr lang="en-US" altLang="en-US" sz="1600" b="1">
                  <a:latin typeface="Courier New" panose="02070309020205020404" pitchFamily="49" charset="0"/>
                </a:rPr>
                <a:t>p67</a:t>
              </a:r>
              <a:r>
                <a:rPr lang="en-US" altLang="en-US" sz="1600">
                  <a:latin typeface="Courier New" panose="02070309020205020404" pitchFamily="49" charset="0"/>
                </a:rPr>
                <a:t>, #1</a:t>
              </a:r>
            </a:p>
          </p:txBody>
        </p:sp>
        <p:sp>
          <p:nvSpPr>
            <p:cNvPr id="14" name="Rectangle 10"/>
            <p:cNvSpPr>
              <a:spLocks noChangeArrowheads="1"/>
            </p:cNvSpPr>
            <p:nvPr/>
          </p:nvSpPr>
          <p:spPr bwMode="auto">
            <a:xfrm>
              <a:off x="2496" y="230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p27</a:t>
              </a:r>
              <a:r>
                <a:rPr lang="en-US" altLang="en-US" sz="1600">
                  <a:latin typeface="Courier New" panose="02070309020205020404" pitchFamily="49" charset="0"/>
                </a:rPr>
                <a:t>, 20(</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5" name="Rectangle 11"/>
            <p:cNvSpPr>
              <a:spLocks noChangeArrowheads="1"/>
            </p:cNvSpPr>
            <p:nvPr/>
          </p:nvSpPr>
          <p:spPr bwMode="auto">
            <a:xfrm>
              <a:off x="2511" y="252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a:t>
              </a:r>
              <a:r>
                <a:rPr lang="en-US" altLang="en-US" sz="1600" b="1">
                  <a:latin typeface="Courier New" panose="02070309020205020404" pitchFamily="49" charset="0"/>
                </a:rPr>
                <a:t>p28</a:t>
              </a:r>
              <a:r>
                <a:rPr lang="en-US" altLang="en-US" sz="1600">
                  <a:latin typeface="Courier New" panose="02070309020205020404" pitchFamily="49" charset="0"/>
                </a:rPr>
                <a:t>, </a:t>
              </a:r>
              <a:r>
                <a:rPr lang="en-US" altLang="en-US" sz="1600" b="1">
                  <a:latin typeface="Courier New" panose="02070309020205020404" pitchFamily="49" charset="0"/>
                </a:rPr>
                <a:t>p27</a:t>
              </a:r>
              <a:r>
                <a:rPr lang="en-US" altLang="en-US" sz="1600">
                  <a:latin typeface="Courier New" panose="02070309020205020404" pitchFamily="49" charset="0"/>
                </a:rPr>
                <a:t>, #1</a:t>
              </a:r>
            </a:p>
          </p:txBody>
        </p:sp>
      </p:grpSp>
      <p:sp>
        <p:nvSpPr>
          <p:cNvPr id="16" name="AutoShape 14"/>
          <p:cNvSpPr>
            <a:spLocks noChangeArrowheads="1"/>
          </p:cNvSpPr>
          <p:nvPr/>
        </p:nvSpPr>
        <p:spPr bwMode="auto">
          <a:xfrm>
            <a:off x="2455480" y="5024625"/>
            <a:ext cx="990600" cy="457200"/>
          </a:xfrm>
          <a:prstGeom prst="rightArrow">
            <a:avLst>
              <a:gd name="adj1" fmla="val 50000"/>
              <a:gd name="adj2" fmla="val 541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17" name="TextBox 16"/>
          <p:cNvSpPr txBox="1"/>
          <p:nvPr/>
        </p:nvSpPr>
        <p:spPr>
          <a:xfrm>
            <a:off x="234039" y="4045971"/>
            <a:ext cx="3218317" cy="369332"/>
          </a:xfrm>
          <a:prstGeom prst="rect">
            <a:avLst/>
          </a:prstGeom>
          <a:noFill/>
        </p:spPr>
        <p:txBody>
          <a:bodyPr wrap="none" rtlCol="0">
            <a:spAutoFit/>
          </a:bodyPr>
          <a:lstStyle/>
          <a:p>
            <a:r>
              <a:rPr lang="en-US" sz="1800" dirty="0"/>
              <a:t>We’ll use our on-going example: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Active List (</a:t>
            </a:r>
            <a:r>
              <a:rPr lang="en-US" u="sng" dirty="0"/>
              <a:t>without</a:t>
            </a:r>
            <a:r>
              <a:rPr lang="en-US" dirty="0"/>
              <a:t> AMT)</a:t>
            </a:r>
          </a:p>
        </p:txBody>
      </p:sp>
      <p:sp>
        <p:nvSpPr>
          <p:cNvPr id="15362"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5363"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5364"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48FBC554-607C-484C-A457-D68FAD8D105E}" type="slidenum">
              <a:rPr lang="en-US" altLang="en-US" smtClean="0"/>
              <a:pPr/>
              <a:t>26</a:t>
            </a:fld>
            <a:endParaRPr lang="en-US" altLang="en-US"/>
          </a:p>
        </p:txBody>
      </p:sp>
      <p:graphicFrame>
        <p:nvGraphicFramePr>
          <p:cNvPr id="12" name="Group 290"/>
          <p:cNvGraphicFramePr>
            <a:graphicFrameLocks noGrp="1"/>
          </p:cNvGraphicFramePr>
          <p:nvPr>
            <p:extLst>
              <p:ext uri="{D42A27DB-BD31-4B8C-83A1-F6EECF244321}">
                <p14:modId xmlns:p14="http://schemas.microsoft.com/office/powerpoint/2010/main" val="335649835"/>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sng" strike="noStrike" cap="none" normalizeH="0" baseline="0" dirty="0">
                          <a:ln>
                            <a:noFill/>
                          </a:ln>
                          <a:solidFill>
                            <a:schemeClr val="tx1"/>
                          </a:solidFill>
                          <a:effectLst/>
                          <a:latin typeface="Arial" panose="020B0604020202020204" pitchFamily="34" charset="0"/>
                          <a:cs typeface="Arial" panose="020B0604020202020204" pitchFamily="34" charset="0"/>
                        </a:rPr>
                        <a:t>previous</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p8</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p33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r4</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p46</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14" name="Text Box 78"/>
          <p:cNvSpPr txBox="1">
            <a:spLocks noChangeArrowheads="1"/>
          </p:cNvSpPr>
          <p:nvPr/>
        </p:nvSpPr>
        <p:spPr bwMode="auto">
          <a:xfrm>
            <a:off x="3515183" y="292544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15" name="Text Box 79"/>
          <p:cNvSpPr txBox="1">
            <a:spLocks noChangeArrowheads="1"/>
          </p:cNvSpPr>
          <p:nvPr/>
        </p:nvSpPr>
        <p:spPr bwMode="auto">
          <a:xfrm>
            <a:off x="3661260" y="4169898"/>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16" name="Line 80"/>
          <p:cNvSpPr>
            <a:spLocks noChangeShapeType="1"/>
          </p:cNvSpPr>
          <p:nvPr/>
        </p:nvSpPr>
        <p:spPr bwMode="auto">
          <a:xfrm>
            <a:off x="4046076" y="4297175"/>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Line 81"/>
          <p:cNvSpPr>
            <a:spLocks noChangeShapeType="1"/>
          </p:cNvSpPr>
          <p:nvPr/>
        </p:nvSpPr>
        <p:spPr bwMode="auto">
          <a:xfrm>
            <a:off x="4040735" y="306433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 name="TextBox 1"/>
          <p:cNvSpPr txBox="1"/>
          <p:nvPr/>
        </p:nvSpPr>
        <p:spPr>
          <a:xfrm>
            <a:off x="245985" y="5064574"/>
            <a:ext cx="7697685" cy="738664"/>
          </a:xfrm>
          <a:prstGeom prst="rect">
            <a:avLst/>
          </a:prstGeom>
          <a:noFill/>
        </p:spPr>
        <p:txBody>
          <a:bodyPr wrap="none" rtlCol="0">
            <a:spAutoFit/>
          </a:bodyPr>
          <a:lstStyle/>
          <a:p>
            <a:pPr algn="l"/>
            <a:r>
              <a:rPr lang="en-US" dirty="0"/>
              <a:t>By keeping the previous mapping, that was overwritten in the RMT by the instruction’s current mapping,</a:t>
            </a:r>
            <a:br>
              <a:rPr lang="en-US" dirty="0"/>
            </a:br>
            <a:r>
              <a:rPr lang="en-US" dirty="0"/>
              <a:t>the Active List serves as an “undo log”, </a:t>
            </a:r>
            <a:r>
              <a:rPr lang="en-US" i="1" dirty="0"/>
              <a:t>i.e.</a:t>
            </a:r>
            <a:r>
              <a:rPr lang="en-US" dirty="0"/>
              <a:t>, we can rollback the RMT to the committed state </a:t>
            </a:r>
            <a:br>
              <a:rPr lang="en-US" dirty="0"/>
            </a:br>
            <a:r>
              <a:rPr lang="en-US" dirty="0"/>
              <a:t>(</a:t>
            </a:r>
            <a:r>
              <a:rPr lang="en-US" i="1" dirty="0"/>
              <a:t>i.e.</a:t>
            </a:r>
            <a:r>
              <a:rPr lang="en-US" dirty="0"/>
              <a:t>, what the RMT </a:t>
            </a:r>
            <a:r>
              <a:rPr lang="en-US" i="1" dirty="0"/>
              <a:t>was</a:t>
            </a:r>
            <a:r>
              <a:rPr lang="en-US" dirty="0"/>
              <a:t> when the pipeline was empty) without an explicit AMT.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ECE 721</a:t>
            </a:r>
          </a:p>
        </p:txBody>
      </p:sp>
      <p:sp>
        <p:nvSpPr>
          <p:cNvPr id="5" name="Footer Placeholder 4"/>
          <p:cNvSpPr>
            <a:spLocks noGrp="1"/>
          </p:cNvSpPr>
          <p:nvPr>
            <p:ph type="ftr" sz="quarter" idx="11"/>
          </p:nvPr>
        </p:nvSpPr>
        <p:spPr/>
        <p:txBody>
          <a:bodyPr/>
          <a:lstStyle/>
          <a:p>
            <a:pPr>
              <a:defRPr/>
            </a:pPr>
            <a:r>
              <a:rPr lang="en-US"/>
              <a:t>Prof. Eric Rotenberg</a:t>
            </a:r>
          </a:p>
        </p:txBody>
      </p:sp>
      <p:sp>
        <p:nvSpPr>
          <p:cNvPr id="6" name="Slide Number Placeholder 5"/>
          <p:cNvSpPr>
            <a:spLocks noGrp="1"/>
          </p:cNvSpPr>
          <p:nvPr>
            <p:ph type="sldNum" sz="quarter" idx="12"/>
          </p:nvPr>
        </p:nvSpPr>
        <p:spPr/>
        <p:txBody>
          <a:bodyPr/>
          <a:lstStyle/>
          <a:p>
            <a:pPr>
              <a:defRPr/>
            </a:pPr>
            <a:fld id="{4F55974A-8CB5-4498-84C8-F3FFEB780C19}" type="slidenum">
              <a:rPr lang="en-US" smtClean="0"/>
              <a:pPr>
                <a:defRPr/>
              </a:pPr>
              <a:t>27</a:t>
            </a:fld>
            <a:endParaRPr lang="en-US"/>
          </a:p>
        </p:txBody>
      </p:sp>
      <p:pic>
        <p:nvPicPr>
          <p:cNvPr id="7" name="Picture 6"/>
          <p:cNvPicPr>
            <a:picLocks noChangeAspect="1"/>
          </p:cNvPicPr>
          <p:nvPr/>
        </p:nvPicPr>
        <p:blipFill>
          <a:blip r:embed="rId2"/>
          <a:stretch>
            <a:fillRect/>
          </a:stretch>
        </p:blipFill>
        <p:spPr>
          <a:xfrm>
            <a:off x="94195" y="89620"/>
            <a:ext cx="3243546" cy="1499191"/>
          </a:xfrm>
          <a:prstGeom prst="rect">
            <a:avLst/>
          </a:prstGeom>
          <a:ln>
            <a:solidFill>
              <a:schemeClr val="tx1"/>
            </a:solidFill>
            <a:prstDash val="sysDot"/>
          </a:ln>
        </p:spPr>
      </p:pic>
      <p:pic>
        <p:nvPicPr>
          <p:cNvPr id="40" name="Picture 39"/>
          <p:cNvPicPr>
            <a:picLocks noChangeAspect="1"/>
          </p:cNvPicPr>
          <p:nvPr/>
        </p:nvPicPr>
        <p:blipFill>
          <a:blip r:embed="rId3"/>
          <a:stretch>
            <a:fillRect/>
          </a:stretch>
        </p:blipFill>
        <p:spPr>
          <a:xfrm>
            <a:off x="94195" y="1683415"/>
            <a:ext cx="3243546" cy="1501198"/>
          </a:xfrm>
          <a:prstGeom prst="rect">
            <a:avLst/>
          </a:prstGeom>
          <a:ln>
            <a:solidFill>
              <a:schemeClr val="tx1"/>
            </a:solidFill>
            <a:prstDash val="sysDot"/>
          </a:ln>
        </p:spPr>
      </p:pic>
      <p:pic>
        <p:nvPicPr>
          <p:cNvPr id="42" name="Picture 41"/>
          <p:cNvPicPr>
            <a:picLocks noChangeAspect="1"/>
          </p:cNvPicPr>
          <p:nvPr/>
        </p:nvPicPr>
        <p:blipFill>
          <a:blip r:embed="rId4"/>
          <a:stretch>
            <a:fillRect/>
          </a:stretch>
        </p:blipFill>
        <p:spPr>
          <a:xfrm>
            <a:off x="94195" y="3279217"/>
            <a:ext cx="3243546" cy="1503213"/>
          </a:xfrm>
          <a:prstGeom prst="rect">
            <a:avLst/>
          </a:prstGeom>
          <a:ln>
            <a:solidFill>
              <a:schemeClr val="tx1"/>
            </a:solidFill>
            <a:prstDash val="sysDot"/>
          </a:ln>
        </p:spPr>
      </p:pic>
      <p:pic>
        <p:nvPicPr>
          <p:cNvPr id="43" name="Picture 42"/>
          <p:cNvPicPr>
            <a:picLocks noChangeAspect="1"/>
          </p:cNvPicPr>
          <p:nvPr/>
        </p:nvPicPr>
        <p:blipFill>
          <a:blip r:embed="rId5"/>
          <a:stretch>
            <a:fillRect/>
          </a:stretch>
        </p:blipFill>
        <p:spPr>
          <a:xfrm>
            <a:off x="94194" y="4884608"/>
            <a:ext cx="3243547" cy="1510304"/>
          </a:xfrm>
          <a:prstGeom prst="rect">
            <a:avLst/>
          </a:prstGeom>
          <a:ln>
            <a:solidFill>
              <a:schemeClr val="tx1"/>
            </a:solidFill>
            <a:prstDash val="sysDot"/>
          </a:ln>
        </p:spPr>
      </p:pic>
      <p:graphicFrame>
        <p:nvGraphicFramePr>
          <p:cNvPr id="44" name="Group 68"/>
          <p:cNvGraphicFramePr>
            <a:graphicFrameLocks noGrp="1"/>
          </p:cNvGraphicFramePr>
          <p:nvPr/>
        </p:nvGraphicFramePr>
        <p:xfrm>
          <a:off x="4951475" y="307777"/>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5" name="Text Box 37"/>
          <p:cNvSpPr txBox="1">
            <a:spLocks noChangeArrowheads="1"/>
          </p:cNvSpPr>
          <p:nvPr/>
        </p:nvSpPr>
        <p:spPr bwMode="auto">
          <a:xfrm>
            <a:off x="5210978" y="-17538"/>
            <a:ext cx="1527982"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mn-lt"/>
                <a:cs typeface="Calibri" panose="020F0502020204030204" pitchFamily="34" charset="0"/>
              </a:rPr>
              <a:t>Active List (after)</a:t>
            </a:r>
          </a:p>
        </p:txBody>
      </p:sp>
      <p:sp>
        <p:nvSpPr>
          <p:cNvPr id="46" name="Text Box 38"/>
          <p:cNvSpPr txBox="1">
            <a:spLocks noChangeArrowheads="1"/>
          </p:cNvSpPr>
          <p:nvPr/>
        </p:nvSpPr>
        <p:spPr bwMode="auto">
          <a:xfrm>
            <a:off x="4669025" y="582906"/>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50" name="Text Box 38"/>
          <p:cNvSpPr txBox="1">
            <a:spLocks noChangeArrowheads="1"/>
          </p:cNvSpPr>
          <p:nvPr/>
        </p:nvSpPr>
        <p:spPr bwMode="auto">
          <a:xfrm>
            <a:off x="4669782" y="746161"/>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51" name="Group 68"/>
          <p:cNvGraphicFramePr>
            <a:graphicFrameLocks noGrp="1"/>
          </p:cNvGraphicFramePr>
          <p:nvPr/>
        </p:nvGraphicFramePr>
        <p:xfrm>
          <a:off x="4939769" y="1978492"/>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 name="Text Box 37"/>
          <p:cNvSpPr txBox="1">
            <a:spLocks noChangeArrowheads="1"/>
          </p:cNvSpPr>
          <p:nvPr/>
        </p:nvSpPr>
        <p:spPr bwMode="auto">
          <a:xfrm>
            <a:off x="5199272" y="1653177"/>
            <a:ext cx="1527982"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mn-lt"/>
                <a:cs typeface="Calibri" panose="020F0502020204030204" pitchFamily="34" charset="0"/>
              </a:rPr>
              <a:t>Active List (after)</a:t>
            </a:r>
          </a:p>
        </p:txBody>
      </p:sp>
      <p:sp>
        <p:nvSpPr>
          <p:cNvPr id="53" name="Text Box 38"/>
          <p:cNvSpPr txBox="1">
            <a:spLocks noChangeArrowheads="1"/>
          </p:cNvSpPr>
          <p:nvPr/>
        </p:nvSpPr>
        <p:spPr bwMode="auto">
          <a:xfrm>
            <a:off x="4657319" y="2253621"/>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54" name="Text Box 38"/>
          <p:cNvSpPr txBox="1">
            <a:spLocks noChangeArrowheads="1"/>
          </p:cNvSpPr>
          <p:nvPr/>
        </p:nvSpPr>
        <p:spPr bwMode="auto">
          <a:xfrm>
            <a:off x="4657319" y="2557672"/>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55" name="Group 68"/>
          <p:cNvGraphicFramePr>
            <a:graphicFrameLocks noGrp="1"/>
          </p:cNvGraphicFramePr>
          <p:nvPr/>
        </p:nvGraphicFramePr>
        <p:xfrm>
          <a:off x="4952232" y="3600358"/>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6" name="Text Box 37"/>
          <p:cNvSpPr txBox="1">
            <a:spLocks noChangeArrowheads="1"/>
          </p:cNvSpPr>
          <p:nvPr/>
        </p:nvSpPr>
        <p:spPr bwMode="auto">
          <a:xfrm>
            <a:off x="5211735" y="3275043"/>
            <a:ext cx="1527982"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mn-lt"/>
                <a:cs typeface="Calibri" panose="020F0502020204030204" pitchFamily="34" charset="0"/>
              </a:rPr>
              <a:t>Active List (after)</a:t>
            </a:r>
          </a:p>
        </p:txBody>
      </p:sp>
      <p:sp>
        <p:nvSpPr>
          <p:cNvPr id="57" name="Text Box 38"/>
          <p:cNvSpPr txBox="1">
            <a:spLocks noChangeArrowheads="1"/>
          </p:cNvSpPr>
          <p:nvPr/>
        </p:nvSpPr>
        <p:spPr bwMode="auto">
          <a:xfrm>
            <a:off x="4669782" y="3875487"/>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58" name="Text Box 38"/>
          <p:cNvSpPr txBox="1">
            <a:spLocks noChangeArrowheads="1"/>
          </p:cNvSpPr>
          <p:nvPr/>
        </p:nvSpPr>
        <p:spPr bwMode="auto">
          <a:xfrm>
            <a:off x="4685812" y="4336055"/>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59" name="Group 68"/>
          <p:cNvGraphicFramePr>
            <a:graphicFrameLocks noGrp="1"/>
          </p:cNvGraphicFramePr>
          <p:nvPr/>
        </p:nvGraphicFramePr>
        <p:xfrm>
          <a:off x="4939769" y="5170398"/>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0" name="Text Box 37"/>
          <p:cNvSpPr txBox="1">
            <a:spLocks noChangeArrowheads="1"/>
          </p:cNvSpPr>
          <p:nvPr/>
        </p:nvSpPr>
        <p:spPr bwMode="auto">
          <a:xfrm>
            <a:off x="5199272" y="4845083"/>
            <a:ext cx="1527982"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mn-lt"/>
                <a:cs typeface="Calibri" panose="020F0502020204030204" pitchFamily="34" charset="0"/>
              </a:rPr>
              <a:t>Active List (after)</a:t>
            </a:r>
          </a:p>
        </p:txBody>
      </p:sp>
      <p:sp>
        <p:nvSpPr>
          <p:cNvPr id="61" name="Text Box 38"/>
          <p:cNvSpPr txBox="1">
            <a:spLocks noChangeArrowheads="1"/>
          </p:cNvSpPr>
          <p:nvPr/>
        </p:nvSpPr>
        <p:spPr bwMode="auto">
          <a:xfrm>
            <a:off x="4657319" y="5445527"/>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62" name="Text Box 38"/>
          <p:cNvSpPr txBox="1">
            <a:spLocks noChangeArrowheads="1"/>
          </p:cNvSpPr>
          <p:nvPr/>
        </p:nvSpPr>
        <p:spPr bwMode="auto">
          <a:xfrm>
            <a:off x="4650830" y="6101530"/>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sp>
        <p:nvSpPr>
          <p:cNvPr id="64" name="5-Point Star 63"/>
          <p:cNvSpPr/>
          <p:nvPr/>
        </p:nvSpPr>
        <p:spPr bwMode="auto">
          <a:xfrm>
            <a:off x="1706684" y="327597"/>
            <a:ext cx="151790" cy="113874"/>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65" name="5-Point Star 64"/>
          <p:cNvSpPr/>
          <p:nvPr/>
        </p:nvSpPr>
        <p:spPr bwMode="auto">
          <a:xfrm>
            <a:off x="1715967" y="2138785"/>
            <a:ext cx="151790" cy="113874"/>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66" name="5-Point Star 65"/>
          <p:cNvSpPr/>
          <p:nvPr/>
        </p:nvSpPr>
        <p:spPr bwMode="auto">
          <a:xfrm>
            <a:off x="1715967" y="3525883"/>
            <a:ext cx="151790" cy="113874"/>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67" name="5-Point Star 66"/>
          <p:cNvSpPr/>
          <p:nvPr/>
        </p:nvSpPr>
        <p:spPr bwMode="auto">
          <a:xfrm>
            <a:off x="1733613" y="5445527"/>
            <a:ext cx="151790" cy="113874"/>
          </a:xfrm>
          <a:prstGeom prst="star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06083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Committing and freeing registers</a:t>
            </a:r>
          </a:p>
        </p:txBody>
      </p:sp>
      <p:sp>
        <p:nvSpPr>
          <p:cNvPr id="15362"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5363"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5364"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48FBC554-607C-484C-A457-D68FAD8D105E}" type="slidenum">
              <a:rPr lang="en-US" altLang="en-US" smtClean="0"/>
              <a:pPr/>
              <a:t>28</a:t>
            </a:fld>
            <a:endParaRPr lang="en-US" altLang="en-US"/>
          </a:p>
        </p:txBody>
      </p:sp>
      <p:graphicFrame>
        <p:nvGraphicFramePr>
          <p:cNvPr id="12" name="Group 290"/>
          <p:cNvGraphicFramePr>
            <a:graphicFrameLocks noGrp="1"/>
          </p:cNvGraphicFramePr>
          <p:nvPr>
            <p:extLst>
              <p:ext uri="{D42A27DB-BD31-4B8C-83A1-F6EECF244321}">
                <p14:modId xmlns:p14="http://schemas.microsoft.com/office/powerpoint/2010/main" val="1211642240"/>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sng" strike="noStrike" cap="none" normalizeH="0" baseline="0" dirty="0">
                          <a:ln>
                            <a:noFill/>
                          </a:ln>
                          <a:solidFill>
                            <a:schemeClr val="tx1"/>
                          </a:solidFill>
                          <a:effectLst/>
                          <a:latin typeface="Arial" panose="020B0604020202020204" pitchFamily="34" charset="0"/>
                          <a:cs typeface="Arial" panose="020B0604020202020204" pitchFamily="34" charset="0"/>
                        </a:rPr>
                        <a:t>previous</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p8</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p33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r4</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p46</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14" name="Text Box 78"/>
          <p:cNvSpPr txBox="1">
            <a:spLocks noChangeArrowheads="1"/>
          </p:cNvSpPr>
          <p:nvPr/>
        </p:nvSpPr>
        <p:spPr bwMode="auto">
          <a:xfrm>
            <a:off x="3515183" y="3238683"/>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15" name="Text Box 79"/>
          <p:cNvSpPr txBox="1">
            <a:spLocks noChangeArrowheads="1"/>
          </p:cNvSpPr>
          <p:nvPr/>
        </p:nvSpPr>
        <p:spPr bwMode="auto">
          <a:xfrm>
            <a:off x="3661260" y="4169898"/>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16" name="Line 80"/>
          <p:cNvSpPr>
            <a:spLocks noChangeShapeType="1"/>
          </p:cNvSpPr>
          <p:nvPr/>
        </p:nvSpPr>
        <p:spPr bwMode="auto">
          <a:xfrm>
            <a:off x="4046076" y="4297175"/>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 name="Line 81"/>
          <p:cNvSpPr>
            <a:spLocks noChangeShapeType="1"/>
          </p:cNvSpPr>
          <p:nvPr/>
        </p:nvSpPr>
        <p:spPr bwMode="auto">
          <a:xfrm>
            <a:off x="4040735" y="3377574"/>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 name="Rectangle 110"/>
          <p:cNvSpPr>
            <a:spLocks noChangeArrowheads="1"/>
          </p:cNvSpPr>
          <p:nvPr/>
        </p:nvSpPr>
        <p:spPr bwMode="auto">
          <a:xfrm>
            <a:off x="320660" y="1940718"/>
            <a:ext cx="1371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19" name="Line 111"/>
          <p:cNvSpPr>
            <a:spLocks noChangeShapeType="1"/>
          </p:cNvSpPr>
          <p:nvPr/>
        </p:nvSpPr>
        <p:spPr bwMode="auto">
          <a:xfrm>
            <a:off x="12350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Rectangle 112"/>
          <p:cNvSpPr>
            <a:spLocks noChangeArrowheads="1"/>
          </p:cNvSpPr>
          <p:nvPr/>
        </p:nvSpPr>
        <p:spPr bwMode="auto">
          <a:xfrm>
            <a:off x="1232620" y="1937681"/>
            <a:ext cx="3545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latin typeface="Arial" panose="020B0604020202020204" pitchFamily="34" charset="0"/>
                <a:cs typeface="Arial" panose="020B0604020202020204" pitchFamily="34" charset="0"/>
              </a:rPr>
              <a:t>p8</a:t>
            </a:r>
          </a:p>
        </p:txBody>
      </p:sp>
      <p:sp>
        <p:nvSpPr>
          <p:cNvPr id="21" name="Line 113"/>
          <p:cNvSpPr>
            <a:spLocks noChangeShapeType="1"/>
          </p:cNvSpPr>
          <p:nvPr/>
        </p:nvSpPr>
        <p:spPr bwMode="auto">
          <a:xfrm>
            <a:off x="10826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Line 114"/>
          <p:cNvSpPr>
            <a:spLocks noChangeShapeType="1"/>
          </p:cNvSpPr>
          <p:nvPr/>
        </p:nvSpPr>
        <p:spPr bwMode="auto">
          <a:xfrm>
            <a:off x="9302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 name="Line 115"/>
          <p:cNvSpPr>
            <a:spLocks noChangeShapeType="1"/>
          </p:cNvSpPr>
          <p:nvPr/>
        </p:nvSpPr>
        <p:spPr bwMode="auto">
          <a:xfrm>
            <a:off x="7778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 name="Line 116"/>
          <p:cNvSpPr>
            <a:spLocks noChangeShapeType="1"/>
          </p:cNvSpPr>
          <p:nvPr/>
        </p:nvSpPr>
        <p:spPr bwMode="auto">
          <a:xfrm>
            <a:off x="6254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Line 117"/>
          <p:cNvSpPr>
            <a:spLocks noChangeShapeType="1"/>
          </p:cNvSpPr>
          <p:nvPr/>
        </p:nvSpPr>
        <p:spPr bwMode="auto">
          <a:xfrm>
            <a:off x="4730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Text Box 121"/>
          <p:cNvSpPr txBox="1">
            <a:spLocks noChangeArrowheads="1"/>
          </p:cNvSpPr>
          <p:nvPr/>
        </p:nvSpPr>
        <p:spPr bwMode="auto">
          <a:xfrm>
            <a:off x="595645" y="1635918"/>
            <a:ext cx="88036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latin typeface="Arial" panose="020B0604020202020204" pitchFamily="34" charset="0"/>
                <a:cs typeface="Arial" panose="020B0604020202020204" pitchFamily="34" charset="0"/>
              </a:rPr>
              <a:t>Free List</a:t>
            </a:r>
          </a:p>
        </p:txBody>
      </p:sp>
      <p:sp>
        <p:nvSpPr>
          <p:cNvPr id="27" name="Text Box 123"/>
          <p:cNvSpPr txBox="1">
            <a:spLocks noChangeArrowheads="1"/>
          </p:cNvSpPr>
          <p:nvPr/>
        </p:nvSpPr>
        <p:spPr bwMode="auto">
          <a:xfrm>
            <a:off x="1459548" y="2290575"/>
            <a:ext cx="38023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latin typeface="Arial" panose="020B0604020202020204" pitchFamily="34" charset="0"/>
                <a:cs typeface="Arial" panose="020B0604020202020204" pitchFamily="34" charset="0"/>
              </a:rPr>
              <a:t>tail</a:t>
            </a:r>
          </a:p>
        </p:txBody>
      </p:sp>
      <p:sp>
        <p:nvSpPr>
          <p:cNvPr id="31" name="TextBox 30"/>
          <p:cNvSpPr txBox="1"/>
          <p:nvPr/>
        </p:nvSpPr>
        <p:spPr>
          <a:xfrm>
            <a:off x="912310" y="2741748"/>
            <a:ext cx="623890" cy="307777"/>
          </a:xfrm>
          <a:prstGeom prst="rect">
            <a:avLst/>
          </a:prstGeom>
          <a:noFill/>
        </p:spPr>
        <p:txBody>
          <a:bodyPr wrap="none" rtlCol="0">
            <a:spAutoFit/>
          </a:bodyPr>
          <a:lstStyle/>
          <a:p>
            <a:r>
              <a:rPr lang="en-US" dirty="0"/>
              <a:t>“free”</a:t>
            </a:r>
          </a:p>
        </p:txBody>
      </p:sp>
      <p:sp>
        <p:nvSpPr>
          <p:cNvPr id="32" name="Rounded Rectangle 31"/>
          <p:cNvSpPr/>
          <p:nvPr/>
        </p:nvSpPr>
        <p:spPr bwMode="auto">
          <a:xfrm>
            <a:off x="5553446" y="2996145"/>
            <a:ext cx="460559" cy="19813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2" name="Freeform 1"/>
          <p:cNvSpPr/>
          <p:nvPr/>
        </p:nvSpPr>
        <p:spPr bwMode="auto">
          <a:xfrm>
            <a:off x="1356501" y="2355273"/>
            <a:ext cx="4365426" cy="842689"/>
          </a:xfrm>
          <a:custGeom>
            <a:avLst/>
            <a:gdLst>
              <a:gd name="connsiteX0" fmla="*/ 4365426 w 4365426"/>
              <a:gd name="connsiteY0" fmla="*/ 637309 h 842689"/>
              <a:gd name="connsiteX1" fmla="*/ 3076954 w 4365426"/>
              <a:gd name="connsiteY1" fmla="*/ 263236 h 842689"/>
              <a:gd name="connsiteX2" fmla="*/ 1968590 w 4365426"/>
              <a:gd name="connsiteY2" fmla="*/ 429491 h 842689"/>
              <a:gd name="connsiteX3" fmla="*/ 1331281 w 4365426"/>
              <a:gd name="connsiteY3" fmla="*/ 734291 h 842689"/>
              <a:gd name="connsiteX4" fmla="*/ 624699 w 4365426"/>
              <a:gd name="connsiteY4" fmla="*/ 831272 h 842689"/>
              <a:gd name="connsiteX5" fmla="*/ 98226 w 4365426"/>
              <a:gd name="connsiteY5" fmla="*/ 498763 h 842689"/>
              <a:gd name="connsiteX6" fmla="*/ 1244 w 4365426"/>
              <a:gd name="connsiteY6" fmla="*/ 0 h 842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5426" h="842689">
                <a:moveTo>
                  <a:pt x="4365426" y="637309"/>
                </a:moveTo>
                <a:cubicBezTo>
                  <a:pt x="3920926" y="467590"/>
                  <a:pt x="3476427" y="297872"/>
                  <a:pt x="3076954" y="263236"/>
                </a:cubicBezTo>
                <a:cubicBezTo>
                  <a:pt x="2677481" y="228600"/>
                  <a:pt x="2259535" y="350982"/>
                  <a:pt x="1968590" y="429491"/>
                </a:cubicBezTo>
                <a:cubicBezTo>
                  <a:pt x="1677645" y="508000"/>
                  <a:pt x="1555263" y="667328"/>
                  <a:pt x="1331281" y="734291"/>
                </a:cubicBezTo>
                <a:cubicBezTo>
                  <a:pt x="1107299" y="801254"/>
                  <a:pt x="830208" y="870527"/>
                  <a:pt x="624699" y="831272"/>
                </a:cubicBezTo>
                <a:cubicBezTo>
                  <a:pt x="419190" y="792017"/>
                  <a:pt x="202135" y="637308"/>
                  <a:pt x="98226" y="498763"/>
                </a:cubicBezTo>
                <a:cubicBezTo>
                  <a:pt x="-5683" y="360218"/>
                  <a:pt x="-2220" y="180109"/>
                  <a:pt x="1244" y="0"/>
                </a:cubicBezTo>
              </a:path>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33" name="Text Box 52"/>
          <p:cNvSpPr txBox="1">
            <a:spLocks noChangeArrowheads="1"/>
          </p:cNvSpPr>
          <p:nvPr/>
        </p:nvSpPr>
        <p:spPr bwMode="auto">
          <a:xfrm>
            <a:off x="929040" y="3429000"/>
            <a:ext cx="1729961" cy="11695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cs typeface="Times New Roman" panose="02020603050405020304" pitchFamily="18" charset="0"/>
              </a:rPr>
              <a:t>“commit”:</a:t>
            </a:r>
          </a:p>
          <a:p>
            <a:pPr algn="l"/>
            <a:r>
              <a:rPr lang="en-US" altLang="en-US" dirty="0">
                <a:cs typeface="Times New Roman" panose="02020603050405020304" pitchFamily="18" charset="0"/>
              </a:rPr>
              <a:t>This action implicitly</a:t>
            </a:r>
            <a:br>
              <a:rPr lang="en-US" altLang="en-US" dirty="0">
                <a:cs typeface="Times New Roman" panose="02020603050405020304" pitchFamily="18" charset="0"/>
              </a:rPr>
            </a:br>
            <a:r>
              <a:rPr lang="en-US" altLang="en-US" dirty="0">
                <a:cs typeface="Times New Roman" panose="02020603050405020304" pitchFamily="18" charset="0"/>
              </a:rPr>
              <a:t>commits the head</a:t>
            </a:r>
            <a:br>
              <a:rPr lang="en-US" altLang="en-US" dirty="0">
                <a:cs typeface="Times New Roman" panose="02020603050405020304" pitchFamily="18" charset="0"/>
              </a:rPr>
            </a:br>
            <a:r>
              <a:rPr lang="en-US" altLang="en-US" dirty="0">
                <a:cs typeface="Times New Roman" panose="02020603050405020304" pitchFamily="18" charset="0"/>
              </a:rPr>
              <a:t>instruction’s version</a:t>
            </a:r>
            <a:br>
              <a:rPr lang="en-US" altLang="en-US" dirty="0">
                <a:cs typeface="Times New Roman" panose="02020603050405020304" pitchFamily="18" charset="0"/>
              </a:rPr>
            </a:br>
            <a:r>
              <a:rPr lang="en-US" altLang="en-US" dirty="0">
                <a:cs typeface="Times New Roman" panose="02020603050405020304" pitchFamily="18" charset="0"/>
              </a:rPr>
              <a:t>of r1 (p67).</a:t>
            </a:r>
          </a:p>
        </p:txBody>
      </p:sp>
    </p:spTree>
    <p:extLst>
      <p:ext uri="{BB962C8B-B14F-4D97-AF65-F5344CB8AC3E}">
        <p14:creationId xmlns:p14="http://schemas.microsoft.com/office/powerpoint/2010/main" val="3375739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Active List Operation</a:t>
            </a:r>
            <a:endParaRPr lang="en-US" dirty="0"/>
          </a:p>
        </p:txBody>
      </p:sp>
      <p:sp>
        <p:nvSpPr>
          <p:cNvPr id="311299" name="Rectangle 3"/>
          <p:cNvSpPr>
            <a:spLocks noGrp="1" noChangeArrowheads="1"/>
          </p:cNvSpPr>
          <p:nvPr>
            <p:ph type="body" idx="1"/>
          </p:nvPr>
        </p:nvSpPr>
        <p:spPr/>
        <p:txBody>
          <a:bodyPr/>
          <a:lstStyle/>
          <a:p>
            <a:r>
              <a:rPr lang="en-US" sz="2400" dirty="0"/>
              <a:t>Rename:</a:t>
            </a:r>
          </a:p>
          <a:p>
            <a:pPr lvl="1"/>
            <a:r>
              <a:rPr lang="en-US" sz="2000" dirty="0"/>
              <a:t>Before updating the Rename Map Table with a new mapping for an instruction’s logical destination register, read out the previous mapping for that logical destination register</a:t>
            </a:r>
          </a:p>
          <a:p>
            <a:pPr lvl="1"/>
            <a:r>
              <a:rPr lang="en-US" sz="2000" dirty="0"/>
              <a:t>This requires an extra read port for the logical destination register of an instruction:</a:t>
            </a:r>
          </a:p>
          <a:p>
            <a:pPr lvl="1"/>
            <a:endParaRPr lang="en-US" sz="2000" dirty="0"/>
          </a:p>
        </p:txBody>
      </p:sp>
      <p:sp>
        <p:nvSpPr>
          <p:cNvPr id="1638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638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638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3A47A077-11EB-4624-8A9A-BB468EAC6A93}" type="slidenum">
              <a:rPr lang="en-US" altLang="en-US" smtClean="0"/>
              <a:pPr/>
              <a:t>29</a:t>
            </a:fld>
            <a:endParaRPr lang="en-US" altLang="en-US"/>
          </a:p>
        </p:txBody>
      </p:sp>
      <p:sp>
        <p:nvSpPr>
          <p:cNvPr id="16391" name="Rectangle 4"/>
          <p:cNvSpPr>
            <a:spLocks noChangeArrowheads="1"/>
          </p:cNvSpPr>
          <p:nvPr/>
        </p:nvSpPr>
        <p:spPr bwMode="auto">
          <a:xfrm>
            <a:off x="1427163" y="3733800"/>
            <a:ext cx="6635750"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lvl="2" algn="l" eaLnBrk="1" hangingPunct="1"/>
            <a:r>
              <a:rPr lang="en-US" altLang="en-US" sz="1000" b="1" dirty="0">
                <a:latin typeface="Courier New" pitchFamily="49" charset="0"/>
              </a:rPr>
              <a:t>phys. source reg. 1 = RMT[logical source reg. 1]  // RMT read port</a:t>
            </a:r>
          </a:p>
          <a:p>
            <a:pPr lvl="2" algn="l" eaLnBrk="1" hangingPunct="1"/>
            <a:r>
              <a:rPr lang="en-US" altLang="en-US" sz="1000" b="1" dirty="0">
                <a:latin typeface="Courier New" pitchFamily="49" charset="0"/>
              </a:rPr>
              <a:t>phys. source reg. 2 = RMT[logical source reg. 2]  // RMT read port</a:t>
            </a:r>
          </a:p>
          <a:p>
            <a:pPr lvl="2" algn="l" eaLnBrk="1" hangingPunct="1"/>
            <a:endParaRPr lang="en-US" altLang="en-US" sz="1000" b="1" dirty="0">
              <a:latin typeface="Courier New" pitchFamily="49" charset="0"/>
            </a:endParaRPr>
          </a:p>
          <a:p>
            <a:pPr lvl="2" algn="l" eaLnBrk="1" hangingPunct="1"/>
            <a:r>
              <a:rPr lang="en-US" altLang="en-US" sz="1000" b="1" dirty="0">
                <a:latin typeface="Courier New" pitchFamily="49" charset="0"/>
              </a:rPr>
              <a:t>phys. </a:t>
            </a:r>
            <a:r>
              <a:rPr lang="en-US" altLang="en-US" sz="1000" b="1" dirty="0" err="1">
                <a:latin typeface="Courier New" pitchFamily="49" charset="0"/>
              </a:rPr>
              <a:t>dest</a:t>
            </a:r>
            <a:r>
              <a:rPr lang="en-US" altLang="en-US" sz="1000" b="1" dirty="0">
                <a:latin typeface="Courier New" pitchFamily="49" charset="0"/>
              </a:rPr>
              <a:t>. reg. = pop new mapping from free list</a:t>
            </a:r>
          </a:p>
          <a:p>
            <a:pPr lvl="2" algn="l" eaLnBrk="1" hangingPunct="1"/>
            <a:r>
              <a:rPr lang="en-US" altLang="en-US" sz="1000" b="1" dirty="0">
                <a:latin typeface="Courier New" pitchFamily="49" charset="0"/>
              </a:rPr>
              <a:t>RMT[logical </a:t>
            </a:r>
            <a:r>
              <a:rPr lang="en-US" altLang="en-US" sz="1000" b="1" dirty="0" err="1">
                <a:latin typeface="Courier New" pitchFamily="49" charset="0"/>
              </a:rPr>
              <a:t>dest</a:t>
            </a:r>
            <a:r>
              <a:rPr lang="en-US" altLang="en-US" sz="1000" b="1" dirty="0">
                <a:latin typeface="Courier New" pitchFamily="49" charset="0"/>
              </a:rPr>
              <a:t>. reg.] = phys. </a:t>
            </a:r>
            <a:r>
              <a:rPr lang="en-US" altLang="en-US" sz="1000" b="1" dirty="0" err="1">
                <a:latin typeface="Courier New" pitchFamily="49" charset="0"/>
              </a:rPr>
              <a:t>dest</a:t>
            </a:r>
            <a:r>
              <a:rPr lang="en-US" altLang="en-US" sz="1000" b="1" dirty="0">
                <a:latin typeface="Courier New" pitchFamily="49" charset="0"/>
              </a:rPr>
              <a:t>. reg.        // RMT write port</a:t>
            </a:r>
          </a:p>
        </p:txBody>
      </p:sp>
      <p:sp>
        <p:nvSpPr>
          <p:cNvPr id="16392" name="Text Box 5"/>
          <p:cNvSpPr txBox="1">
            <a:spLocks noChangeArrowheads="1"/>
          </p:cNvSpPr>
          <p:nvPr/>
        </p:nvSpPr>
        <p:spPr bwMode="auto">
          <a:xfrm>
            <a:off x="1477963" y="3429000"/>
            <a:ext cx="2851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Approach #1 (with Arch. Map Table)</a:t>
            </a:r>
          </a:p>
        </p:txBody>
      </p:sp>
      <p:sp>
        <p:nvSpPr>
          <p:cNvPr id="16393" name="Rectangle 7"/>
          <p:cNvSpPr>
            <a:spLocks noChangeArrowheads="1"/>
          </p:cNvSpPr>
          <p:nvPr/>
        </p:nvSpPr>
        <p:spPr bwMode="auto">
          <a:xfrm>
            <a:off x="1450975" y="5099050"/>
            <a:ext cx="6611938"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lvl="2" algn="l" eaLnBrk="1" hangingPunct="1"/>
            <a:r>
              <a:rPr lang="en-US" altLang="en-US" sz="1000" b="1">
                <a:latin typeface="Courier New" pitchFamily="49" charset="0"/>
              </a:rPr>
              <a:t>phys. source reg. 1 = RMT[logical source reg. 1]  // RMT read port</a:t>
            </a:r>
          </a:p>
          <a:p>
            <a:pPr lvl="2" algn="l" eaLnBrk="1" hangingPunct="1"/>
            <a:r>
              <a:rPr lang="en-US" altLang="en-US" sz="1000" b="1">
                <a:latin typeface="Courier New" pitchFamily="49" charset="0"/>
              </a:rPr>
              <a:t>phys. source reg. 2 = RMT[logical source reg. 2]  // RMT read port</a:t>
            </a:r>
          </a:p>
          <a:p>
            <a:pPr lvl="2" algn="l" eaLnBrk="1" hangingPunct="1"/>
            <a:r>
              <a:rPr lang="en-US" altLang="en-US" sz="1000" b="1">
                <a:solidFill>
                  <a:srgbClr val="FF0000"/>
                </a:solidFill>
                <a:latin typeface="Courier New" pitchFamily="49" charset="0"/>
              </a:rPr>
              <a:t>previous mapping    = RMT[logical dest. reg.]     // extra RMT read port</a:t>
            </a:r>
          </a:p>
          <a:p>
            <a:pPr lvl="2" algn="l" eaLnBrk="1" hangingPunct="1"/>
            <a:endParaRPr lang="en-US" altLang="en-US" sz="1000" b="1">
              <a:latin typeface="Courier New" pitchFamily="49" charset="0"/>
            </a:endParaRPr>
          </a:p>
          <a:p>
            <a:pPr lvl="2" algn="l" eaLnBrk="1" hangingPunct="1"/>
            <a:r>
              <a:rPr lang="en-US" altLang="en-US" sz="1000" b="1">
                <a:latin typeface="Courier New" pitchFamily="49" charset="0"/>
              </a:rPr>
              <a:t>phys. dest. reg. = pop new mapping from free list</a:t>
            </a:r>
          </a:p>
          <a:p>
            <a:pPr lvl="2" algn="l" eaLnBrk="1" hangingPunct="1"/>
            <a:r>
              <a:rPr lang="en-US" altLang="en-US" sz="1000" b="1">
                <a:latin typeface="Courier New" pitchFamily="49" charset="0"/>
              </a:rPr>
              <a:t>RMT[logical dest. reg.] = phys. dest. reg.        // RMT write port</a:t>
            </a:r>
          </a:p>
        </p:txBody>
      </p:sp>
      <p:sp>
        <p:nvSpPr>
          <p:cNvPr id="16394" name="Text Box 8"/>
          <p:cNvSpPr txBox="1">
            <a:spLocks noChangeArrowheads="1"/>
          </p:cNvSpPr>
          <p:nvPr/>
        </p:nvSpPr>
        <p:spPr bwMode="auto">
          <a:xfrm>
            <a:off x="1470025" y="4772025"/>
            <a:ext cx="30781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Approach #2 (without Arch. Map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ECE 721</a:t>
            </a:r>
          </a:p>
        </p:txBody>
      </p:sp>
      <p:sp>
        <p:nvSpPr>
          <p:cNvPr id="5123" name="Footer Placeholder 4"/>
          <p:cNvSpPr>
            <a:spLocks noGrp="1"/>
          </p:cNvSpPr>
          <p:nvPr>
            <p:ph type="ftr" sz="quarter" idx="11"/>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Prof. Eric Rotenberg</a:t>
            </a:r>
          </a:p>
        </p:txBody>
      </p:sp>
      <p:sp>
        <p:nvSpPr>
          <p:cNvPr id="5124" name="Slide Number Placeholder 5"/>
          <p:cNvSpPr>
            <a:spLocks noGrp="1"/>
          </p:cNvSpPr>
          <p:nvPr>
            <p:ph type="sldNum" sz="quarter" idx="12"/>
          </p:nvPr>
        </p:nvSpPr>
        <p:spPr>
          <a:noFill/>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fld id="{BD5613D3-25E3-41EF-9F3E-488CC69E5459}" type="slidenum">
              <a:rPr lang="en-US" altLang="en-US"/>
              <a:pPr eaLnBrk="1" hangingPunct="1"/>
              <a:t>3</a:t>
            </a:fld>
            <a:endParaRPr lang="en-US" altLang="en-US"/>
          </a:p>
        </p:txBody>
      </p:sp>
      <p:sp>
        <p:nvSpPr>
          <p:cNvPr id="303106" name="Rectangle 2"/>
          <p:cNvSpPr>
            <a:spLocks noGrp="1" noChangeArrowheads="1"/>
          </p:cNvSpPr>
          <p:nvPr>
            <p:ph type="title"/>
          </p:nvPr>
        </p:nvSpPr>
        <p:spPr>
          <a:xfrm>
            <a:off x="685800" y="2667000"/>
            <a:ext cx="7772400" cy="762000"/>
          </a:xfrm>
        </p:spPr>
        <p:txBody>
          <a:bodyPr/>
          <a:lstStyle/>
          <a:p>
            <a:pPr algn="ctr" eaLnBrk="1" hangingPunct="1">
              <a:defRPr/>
            </a:pPr>
            <a:r>
              <a:rPr lang="en-US" dirty="0">
                <a:effectLst/>
              </a:rPr>
              <a:t>Approach #1</a:t>
            </a:r>
          </a:p>
        </p:txBody>
      </p:sp>
      <p:grpSp>
        <p:nvGrpSpPr>
          <p:cNvPr id="6" name="Group 3"/>
          <p:cNvGrpSpPr>
            <a:grpSpLocks/>
          </p:cNvGrpSpPr>
          <p:nvPr/>
        </p:nvGrpSpPr>
        <p:grpSpPr bwMode="auto">
          <a:xfrm>
            <a:off x="321880" y="4567425"/>
            <a:ext cx="2035175" cy="1371600"/>
            <a:chOff x="590" y="1344"/>
            <a:chExt cx="1282" cy="864"/>
          </a:xfrm>
        </p:grpSpPr>
        <p:sp>
          <p:nvSpPr>
            <p:cNvPr id="7" name="Text Box 4"/>
            <p:cNvSpPr txBox="1">
              <a:spLocks noChangeArrowheads="1"/>
            </p:cNvSpPr>
            <p:nvPr/>
          </p:nvSpPr>
          <p:spPr bwMode="auto">
            <a:xfrm>
              <a:off x="601" y="134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load r1, 16(r2)</a:t>
              </a:r>
            </a:p>
          </p:txBody>
        </p:sp>
        <p:sp>
          <p:nvSpPr>
            <p:cNvPr id="8" name="Text Box 5"/>
            <p:cNvSpPr txBox="1">
              <a:spLocks noChangeArrowheads="1"/>
            </p:cNvSpPr>
            <p:nvPr/>
          </p:nvSpPr>
          <p:spPr bwMode="auto">
            <a:xfrm>
              <a:off x="590" y="177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load r1, 20(r2)</a:t>
              </a:r>
            </a:p>
          </p:txBody>
        </p:sp>
        <p:sp>
          <p:nvSpPr>
            <p:cNvPr id="9" name="Text Box 6"/>
            <p:cNvSpPr txBox="1">
              <a:spLocks noChangeArrowheads="1"/>
            </p:cNvSpPr>
            <p:nvPr/>
          </p:nvSpPr>
          <p:spPr bwMode="auto">
            <a:xfrm>
              <a:off x="601" y="1996"/>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r4, r1, #1</a:t>
              </a:r>
            </a:p>
          </p:txBody>
        </p:sp>
        <p:sp>
          <p:nvSpPr>
            <p:cNvPr id="10" name="Text Box 7"/>
            <p:cNvSpPr txBox="1">
              <a:spLocks noChangeArrowheads="1"/>
            </p:cNvSpPr>
            <p:nvPr/>
          </p:nvSpPr>
          <p:spPr bwMode="auto">
            <a:xfrm>
              <a:off x="601" y="1564"/>
              <a:ext cx="12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latin typeface="Courier New" panose="02070309020205020404" pitchFamily="49" charset="0"/>
                </a:rPr>
                <a:t>add  r3, r1, #1</a:t>
              </a:r>
            </a:p>
          </p:txBody>
        </p:sp>
      </p:grpSp>
      <p:grpSp>
        <p:nvGrpSpPr>
          <p:cNvPr id="11" name="Group 12"/>
          <p:cNvGrpSpPr>
            <a:grpSpLocks/>
          </p:cNvGrpSpPr>
          <p:nvPr/>
        </p:nvGrpSpPr>
        <p:grpSpPr bwMode="auto">
          <a:xfrm>
            <a:off x="3598480" y="4567425"/>
            <a:ext cx="2286000" cy="1371600"/>
            <a:chOff x="2496" y="1872"/>
            <a:chExt cx="1440" cy="864"/>
          </a:xfrm>
        </p:grpSpPr>
        <p:sp>
          <p:nvSpPr>
            <p:cNvPr id="12" name="Text Box 8"/>
            <p:cNvSpPr txBox="1">
              <a:spLocks noChangeArrowheads="1"/>
            </p:cNvSpPr>
            <p:nvPr/>
          </p:nvSpPr>
          <p:spPr bwMode="auto">
            <a:xfrm>
              <a:off x="2496" y="1872"/>
              <a:ext cx="14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p67</a:t>
              </a:r>
              <a:r>
                <a:rPr lang="en-US" altLang="en-US" sz="1600">
                  <a:latin typeface="Courier New" panose="02070309020205020404" pitchFamily="49" charset="0"/>
                </a:rPr>
                <a:t>, 16(</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3" name="Rectangle 9"/>
            <p:cNvSpPr>
              <a:spLocks noChangeArrowheads="1"/>
            </p:cNvSpPr>
            <p:nvPr/>
          </p:nvSpPr>
          <p:spPr bwMode="auto">
            <a:xfrm>
              <a:off x="2511" y="2092"/>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add  </a:t>
              </a:r>
              <a:r>
                <a:rPr lang="en-US" altLang="en-US" sz="1600" b="1">
                  <a:latin typeface="Courier New" panose="02070309020205020404" pitchFamily="49" charset="0"/>
                </a:rPr>
                <a:t>p19</a:t>
              </a:r>
              <a:r>
                <a:rPr lang="en-US" altLang="en-US" sz="1600">
                  <a:latin typeface="Courier New" panose="02070309020205020404" pitchFamily="49" charset="0"/>
                </a:rPr>
                <a:t>, </a:t>
              </a:r>
              <a:r>
                <a:rPr lang="en-US" altLang="en-US" sz="1600" b="1">
                  <a:latin typeface="Courier New" panose="02070309020205020404" pitchFamily="49" charset="0"/>
                </a:rPr>
                <a:t>p67</a:t>
              </a:r>
              <a:r>
                <a:rPr lang="en-US" altLang="en-US" sz="1600">
                  <a:latin typeface="Courier New" panose="02070309020205020404" pitchFamily="49" charset="0"/>
                </a:rPr>
                <a:t>, #1</a:t>
              </a:r>
            </a:p>
          </p:txBody>
        </p:sp>
        <p:sp>
          <p:nvSpPr>
            <p:cNvPr id="14" name="Rectangle 10"/>
            <p:cNvSpPr>
              <a:spLocks noChangeArrowheads="1"/>
            </p:cNvSpPr>
            <p:nvPr/>
          </p:nvSpPr>
          <p:spPr bwMode="auto">
            <a:xfrm>
              <a:off x="2496" y="230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load </a:t>
              </a:r>
              <a:r>
                <a:rPr lang="en-US" altLang="en-US" sz="1600" b="1">
                  <a:latin typeface="Courier New" panose="02070309020205020404" pitchFamily="49" charset="0"/>
                </a:rPr>
                <a:t>p27</a:t>
              </a:r>
              <a:r>
                <a:rPr lang="en-US" altLang="en-US" sz="1600">
                  <a:latin typeface="Courier New" panose="02070309020205020404" pitchFamily="49" charset="0"/>
                </a:rPr>
                <a:t>, 20(</a:t>
              </a:r>
              <a:r>
                <a:rPr lang="en-US" altLang="en-US" sz="1600" b="1">
                  <a:latin typeface="Courier New" panose="02070309020205020404" pitchFamily="49" charset="0"/>
                </a:rPr>
                <a:t>p11</a:t>
              </a:r>
              <a:r>
                <a:rPr lang="en-US" altLang="en-US" sz="1600">
                  <a:latin typeface="Courier New" panose="02070309020205020404" pitchFamily="49" charset="0"/>
                </a:rPr>
                <a:t>)</a:t>
              </a:r>
            </a:p>
          </p:txBody>
        </p:sp>
        <p:sp>
          <p:nvSpPr>
            <p:cNvPr id="15" name="Rectangle 11"/>
            <p:cNvSpPr>
              <a:spLocks noChangeArrowheads="1"/>
            </p:cNvSpPr>
            <p:nvPr/>
          </p:nvSpPr>
          <p:spPr bwMode="auto">
            <a:xfrm>
              <a:off x="2511" y="2524"/>
              <a:ext cx="14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ourier New" panose="02070309020205020404" pitchFamily="49" charset="0"/>
                </a:rPr>
                <a:t>sub  </a:t>
              </a:r>
              <a:r>
                <a:rPr lang="en-US" altLang="en-US" sz="1600" b="1">
                  <a:latin typeface="Courier New" panose="02070309020205020404" pitchFamily="49" charset="0"/>
                </a:rPr>
                <a:t>p28</a:t>
              </a:r>
              <a:r>
                <a:rPr lang="en-US" altLang="en-US" sz="1600">
                  <a:latin typeface="Courier New" panose="02070309020205020404" pitchFamily="49" charset="0"/>
                </a:rPr>
                <a:t>, </a:t>
              </a:r>
              <a:r>
                <a:rPr lang="en-US" altLang="en-US" sz="1600" b="1">
                  <a:latin typeface="Courier New" panose="02070309020205020404" pitchFamily="49" charset="0"/>
                </a:rPr>
                <a:t>p27</a:t>
              </a:r>
              <a:r>
                <a:rPr lang="en-US" altLang="en-US" sz="1600">
                  <a:latin typeface="Courier New" panose="02070309020205020404" pitchFamily="49" charset="0"/>
                </a:rPr>
                <a:t>, #1</a:t>
              </a:r>
            </a:p>
          </p:txBody>
        </p:sp>
      </p:grpSp>
      <p:sp>
        <p:nvSpPr>
          <p:cNvPr id="16" name="AutoShape 14"/>
          <p:cNvSpPr>
            <a:spLocks noChangeArrowheads="1"/>
          </p:cNvSpPr>
          <p:nvPr/>
        </p:nvSpPr>
        <p:spPr bwMode="auto">
          <a:xfrm>
            <a:off x="2455480" y="5024625"/>
            <a:ext cx="990600" cy="457200"/>
          </a:xfrm>
          <a:prstGeom prst="rightArrow">
            <a:avLst>
              <a:gd name="adj1" fmla="val 50000"/>
              <a:gd name="adj2" fmla="val 541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p:txBody>
      </p:sp>
      <p:sp>
        <p:nvSpPr>
          <p:cNvPr id="2" name="TextBox 1"/>
          <p:cNvSpPr txBox="1"/>
          <p:nvPr/>
        </p:nvSpPr>
        <p:spPr>
          <a:xfrm>
            <a:off x="234039" y="4045971"/>
            <a:ext cx="3218317" cy="369332"/>
          </a:xfrm>
          <a:prstGeom prst="rect">
            <a:avLst/>
          </a:prstGeom>
          <a:noFill/>
        </p:spPr>
        <p:txBody>
          <a:bodyPr wrap="none" rtlCol="0">
            <a:spAutoFit/>
          </a:bodyPr>
          <a:lstStyle/>
          <a:p>
            <a:r>
              <a:rPr lang="en-US" sz="1800" dirty="0"/>
              <a:t>We’ll use our on-going example: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a:t>Active List Operation (cont.)</a:t>
            </a:r>
          </a:p>
        </p:txBody>
      </p:sp>
      <p:sp>
        <p:nvSpPr>
          <p:cNvPr id="312323" name="Rectangle 3"/>
          <p:cNvSpPr>
            <a:spLocks noGrp="1" noChangeArrowheads="1"/>
          </p:cNvSpPr>
          <p:nvPr>
            <p:ph type="body" idx="1"/>
          </p:nvPr>
        </p:nvSpPr>
        <p:spPr/>
        <p:txBody>
          <a:bodyPr/>
          <a:lstStyle/>
          <a:p>
            <a:r>
              <a:rPr lang="en-US" sz="2800" dirty="0"/>
              <a:t>Dispatch:</a:t>
            </a:r>
          </a:p>
          <a:p>
            <a:pPr lvl="1"/>
            <a:r>
              <a:rPr lang="en-US" sz="2400" dirty="0"/>
              <a:t>Reserve entry at tail, write the instruction’s logical destination register </a:t>
            </a:r>
            <a:r>
              <a:rPr lang="en-US" sz="2400" dirty="0" err="1"/>
              <a:t>specifier</a:t>
            </a:r>
            <a:r>
              <a:rPr lang="en-US" sz="2400" dirty="0"/>
              <a:t> and the previous mapping of that logical register, increment tail pointer</a:t>
            </a:r>
          </a:p>
          <a:p>
            <a:r>
              <a:rPr lang="en-US" sz="2800" dirty="0"/>
              <a:t>Retire:</a:t>
            </a:r>
          </a:p>
          <a:p>
            <a:pPr lvl="1"/>
            <a:r>
              <a:rPr lang="en-US" sz="2400" dirty="0"/>
              <a:t>Wait for head instruction to complete</a:t>
            </a:r>
          </a:p>
          <a:p>
            <a:pPr lvl="1"/>
            <a:r>
              <a:rPr lang="en-US" sz="2400" dirty="0"/>
              <a:t>Push its previous mapping onto the free list. This has two implicit effects:</a:t>
            </a:r>
          </a:p>
          <a:p>
            <a:pPr lvl="2"/>
            <a:r>
              <a:rPr lang="en-US" sz="1800" dirty="0"/>
              <a:t>Frees the prior committed version of the instruction’s logical </a:t>
            </a:r>
            <a:r>
              <a:rPr lang="en-US" sz="1800" dirty="0" err="1"/>
              <a:t>dest</a:t>
            </a:r>
            <a:r>
              <a:rPr lang="en-US" sz="1800" dirty="0"/>
              <a:t>. register</a:t>
            </a:r>
          </a:p>
          <a:p>
            <a:pPr lvl="2"/>
            <a:r>
              <a:rPr lang="en-US" sz="1800" dirty="0"/>
              <a:t>Commits the instruction’s physical </a:t>
            </a:r>
            <a:r>
              <a:rPr lang="en-US" sz="1800" dirty="0" err="1"/>
              <a:t>dest</a:t>
            </a:r>
            <a:r>
              <a:rPr lang="en-US" sz="1800" dirty="0"/>
              <a:t>. register</a:t>
            </a:r>
          </a:p>
          <a:p>
            <a:pPr lvl="1"/>
            <a:r>
              <a:rPr lang="en-US" sz="2400" dirty="0"/>
              <a:t>Advance head pointer</a:t>
            </a:r>
          </a:p>
        </p:txBody>
      </p:sp>
      <p:sp>
        <p:nvSpPr>
          <p:cNvPr id="1741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741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741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8B94ECE-CC3E-4FB4-BA98-CABBD60E35BB}"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Handling Exceptions</a:t>
            </a:r>
            <a:endParaRPr lang="en-US" dirty="0"/>
          </a:p>
        </p:txBody>
      </p:sp>
      <p:sp>
        <p:nvSpPr>
          <p:cNvPr id="315395" name="Rectangle 3"/>
          <p:cNvSpPr>
            <a:spLocks noGrp="1" noChangeArrowheads="1"/>
          </p:cNvSpPr>
          <p:nvPr>
            <p:ph type="body" idx="1"/>
          </p:nvPr>
        </p:nvSpPr>
        <p:spPr/>
        <p:txBody>
          <a:bodyPr/>
          <a:lstStyle/>
          <a:p>
            <a:r>
              <a:rPr lang="en-US" sz="2800" dirty="0"/>
              <a:t>Set exception bit in active list</a:t>
            </a:r>
          </a:p>
          <a:p>
            <a:r>
              <a:rPr lang="en-US" sz="2800" dirty="0"/>
              <a:t>When posted exception reaches head of active list:</a:t>
            </a:r>
          </a:p>
          <a:p>
            <a:pPr lvl="1"/>
            <a:r>
              <a:rPr lang="en-US" sz="2400" dirty="0"/>
              <a:t>Flush pipeline: Squash all instructions in frontend stages, issue queues, FUs, etc.</a:t>
            </a:r>
          </a:p>
          <a:p>
            <a:pPr lvl="1"/>
            <a:r>
              <a:rPr lang="en-US" sz="2400" dirty="0"/>
              <a:t>Restore rename map table to committed state: Scan the active list backward from tail to head, restore previous mappings into rename map table</a:t>
            </a:r>
          </a:p>
          <a:p>
            <a:pPr lvl="1"/>
            <a:r>
              <a:rPr lang="en-US" sz="2400" dirty="0"/>
              <a:t>Restore free list: Either:</a:t>
            </a:r>
          </a:p>
          <a:p>
            <a:pPr lvl="2"/>
            <a:r>
              <a:rPr lang="en-US" sz="2000" dirty="0"/>
              <a:t>Easy: Restore head pointer as before </a:t>
            </a:r>
            <a:r>
              <a:rPr lang="en-US" sz="1600" dirty="0"/>
              <a:t>(head=tail, </a:t>
            </a:r>
            <a:r>
              <a:rPr lang="en-US" sz="1600" dirty="0" err="1"/>
              <a:t>head_phase</a:t>
            </a:r>
            <a:r>
              <a:rPr lang="en-US" sz="1600" dirty="0"/>
              <a:t>=!</a:t>
            </a:r>
            <a:r>
              <a:rPr lang="en-US" sz="1600" dirty="0" err="1"/>
              <a:t>tail_phase</a:t>
            </a:r>
            <a:r>
              <a:rPr lang="en-US" sz="1600" dirty="0"/>
              <a:t>)</a:t>
            </a:r>
            <a:endParaRPr lang="en-US" sz="2000" dirty="0"/>
          </a:p>
          <a:p>
            <a:pPr lvl="2"/>
            <a:r>
              <a:rPr lang="en-US" sz="2000" dirty="0"/>
              <a:t>More complicated than needed: While restoring the rename map table, “undone” current mappings are pushed back onto free list </a:t>
            </a:r>
          </a:p>
          <a:p>
            <a:pPr lvl="1"/>
            <a:r>
              <a:rPr lang="en-US" sz="2400" dirty="0"/>
              <a:t>Save PC of offending instr. (gotten from head of active list)</a:t>
            </a:r>
          </a:p>
          <a:p>
            <a:pPr lvl="1"/>
            <a:r>
              <a:rPr lang="en-US" sz="2400" dirty="0"/>
              <a:t>Trap to the exception handler</a:t>
            </a:r>
          </a:p>
        </p:txBody>
      </p:sp>
      <p:sp>
        <p:nvSpPr>
          <p:cNvPr id="19458"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19459"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19460"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A59521F0-FC68-48CF-9377-E218D1C6583D}"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ECE 721</a:t>
            </a:r>
          </a:p>
        </p:txBody>
      </p:sp>
      <p:sp>
        <p:nvSpPr>
          <p:cNvPr id="5" name="Footer Placeholder 4"/>
          <p:cNvSpPr>
            <a:spLocks noGrp="1"/>
          </p:cNvSpPr>
          <p:nvPr>
            <p:ph type="ftr" sz="quarter" idx="11"/>
          </p:nvPr>
        </p:nvSpPr>
        <p:spPr/>
        <p:txBody>
          <a:bodyPr/>
          <a:lstStyle/>
          <a:p>
            <a:pPr>
              <a:defRPr/>
            </a:pPr>
            <a:r>
              <a:rPr lang="en-US"/>
              <a:t>Prof. Eric Rotenberg</a:t>
            </a:r>
          </a:p>
        </p:txBody>
      </p:sp>
      <p:sp>
        <p:nvSpPr>
          <p:cNvPr id="6" name="Slide Number Placeholder 5"/>
          <p:cNvSpPr>
            <a:spLocks noGrp="1"/>
          </p:cNvSpPr>
          <p:nvPr>
            <p:ph type="sldNum" sz="quarter" idx="12"/>
          </p:nvPr>
        </p:nvSpPr>
        <p:spPr/>
        <p:txBody>
          <a:bodyPr/>
          <a:lstStyle/>
          <a:p>
            <a:pPr>
              <a:defRPr/>
            </a:pPr>
            <a:fld id="{4F55974A-8CB5-4498-84C8-F3FFEB780C19}" type="slidenum">
              <a:rPr lang="en-US" smtClean="0"/>
              <a:pPr>
                <a:defRPr/>
              </a:pPr>
              <a:t>32</a:t>
            </a:fld>
            <a:endParaRPr lang="en-US"/>
          </a:p>
        </p:txBody>
      </p:sp>
      <p:graphicFrame>
        <p:nvGraphicFramePr>
          <p:cNvPr id="7" name="Group 68"/>
          <p:cNvGraphicFramePr>
            <a:graphicFrameLocks noGrp="1"/>
          </p:cNvGraphicFramePr>
          <p:nvPr>
            <p:extLst>
              <p:ext uri="{D42A27DB-BD31-4B8C-83A1-F6EECF244321}">
                <p14:modId xmlns:p14="http://schemas.microsoft.com/office/powerpoint/2010/main" val="1698324894"/>
              </p:ext>
            </p:extLst>
          </p:nvPr>
        </p:nvGraphicFramePr>
        <p:xfrm>
          <a:off x="4420210" y="541366"/>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Text Box 37"/>
          <p:cNvSpPr txBox="1">
            <a:spLocks noChangeArrowheads="1"/>
          </p:cNvSpPr>
          <p:nvPr/>
        </p:nvSpPr>
        <p:spPr bwMode="auto">
          <a:xfrm>
            <a:off x="4723790" y="14562"/>
            <a:ext cx="100219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mn-lt"/>
                <a:cs typeface="Calibri" panose="020F0502020204030204" pitchFamily="34" charset="0"/>
              </a:rPr>
              <a:t>Active List</a:t>
            </a:r>
          </a:p>
        </p:txBody>
      </p:sp>
      <p:sp>
        <p:nvSpPr>
          <p:cNvPr id="9" name="Text Box 38"/>
          <p:cNvSpPr txBox="1">
            <a:spLocks noChangeArrowheads="1"/>
          </p:cNvSpPr>
          <p:nvPr/>
        </p:nvSpPr>
        <p:spPr bwMode="auto">
          <a:xfrm>
            <a:off x="4102041" y="826587"/>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10" name="Text Box 38"/>
          <p:cNvSpPr txBox="1">
            <a:spLocks noChangeArrowheads="1"/>
          </p:cNvSpPr>
          <p:nvPr/>
        </p:nvSpPr>
        <p:spPr bwMode="auto">
          <a:xfrm>
            <a:off x="4131271" y="1472498"/>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sp>
        <p:nvSpPr>
          <p:cNvPr id="21" name="Text Box 3"/>
          <p:cNvSpPr txBox="1">
            <a:spLocks noChangeArrowheads="1"/>
          </p:cNvSpPr>
          <p:nvPr/>
        </p:nvSpPr>
        <p:spPr bwMode="auto">
          <a:xfrm>
            <a:off x="1980426" y="14949"/>
            <a:ext cx="173246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mn-lt"/>
              </a:rPr>
              <a:t>Rename Map Table</a:t>
            </a:r>
          </a:p>
        </p:txBody>
      </p:sp>
      <p:graphicFrame>
        <p:nvGraphicFramePr>
          <p:cNvPr id="22" name="Group 4"/>
          <p:cNvGraphicFramePr>
            <a:graphicFrameLocks noGrp="1"/>
          </p:cNvGraphicFramePr>
          <p:nvPr>
            <p:extLst>
              <p:ext uri="{D42A27DB-BD31-4B8C-83A1-F6EECF244321}">
                <p14:modId xmlns:p14="http://schemas.microsoft.com/office/powerpoint/2010/main" val="2378147623"/>
              </p:ext>
            </p:extLst>
          </p:nvPr>
        </p:nvGraphicFramePr>
        <p:xfrm>
          <a:off x="2051808" y="433496"/>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p10</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p27</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p11</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p19</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p28</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Arial"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7" name="Group 68"/>
          <p:cNvGraphicFramePr>
            <a:graphicFrameLocks noGrp="1"/>
          </p:cNvGraphicFramePr>
          <p:nvPr>
            <p:extLst>
              <p:ext uri="{D42A27DB-BD31-4B8C-83A1-F6EECF244321}">
                <p14:modId xmlns:p14="http://schemas.microsoft.com/office/powerpoint/2010/main" val="3655782829"/>
              </p:ext>
            </p:extLst>
          </p:nvPr>
        </p:nvGraphicFramePr>
        <p:xfrm>
          <a:off x="4426257" y="1867180"/>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8" name="Text Box 38"/>
          <p:cNvSpPr txBox="1">
            <a:spLocks noChangeArrowheads="1"/>
          </p:cNvSpPr>
          <p:nvPr/>
        </p:nvSpPr>
        <p:spPr bwMode="auto">
          <a:xfrm>
            <a:off x="4108088" y="2312025"/>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39" name="Text Box 38"/>
          <p:cNvSpPr txBox="1">
            <a:spLocks noChangeArrowheads="1"/>
          </p:cNvSpPr>
          <p:nvPr/>
        </p:nvSpPr>
        <p:spPr bwMode="auto">
          <a:xfrm>
            <a:off x="4137318" y="2798312"/>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40" name="Group 4"/>
          <p:cNvGraphicFramePr>
            <a:graphicFrameLocks noGrp="1"/>
          </p:cNvGraphicFramePr>
          <p:nvPr>
            <p:extLst>
              <p:ext uri="{D42A27DB-BD31-4B8C-83A1-F6EECF244321}">
                <p14:modId xmlns:p14="http://schemas.microsoft.com/office/powerpoint/2010/main" val="2968500014"/>
              </p:ext>
            </p:extLst>
          </p:nvPr>
        </p:nvGraphicFramePr>
        <p:xfrm>
          <a:off x="2057855" y="1759310"/>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p10</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p27</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p11</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p19</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p28</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Arial" charset="0"/>
                      </a:endParaRP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 name="TextBox 40"/>
          <p:cNvSpPr txBox="1"/>
          <p:nvPr/>
        </p:nvSpPr>
        <p:spPr>
          <a:xfrm>
            <a:off x="34561" y="926614"/>
            <a:ext cx="2067938" cy="307777"/>
          </a:xfrm>
          <a:prstGeom prst="rect">
            <a:avLst/>
          </a:prstGeom>
          <a:noFill/>
        </p:spPr>
        <p:txBody>
          <a:bodyPr wrap="none" rtlCol="0">
            <a:spAutoFit/>
          </a:bodyPr>
          <a:lstStyle/>
          <a:p>
            <a:r>
              <a:rPr lang="en-US" dirty="0"/>
              <a:t>Initial: renamed four instr.</a:t>
            </a:r>
          </a:p>
        </p:txBody>
      </p:sp>
      <p:sp>
        <p:nvSpPr>
          <p:cNvPr id="42" name="TextBox 41"/>
          <p:cNvSpPr txBox="1"/>
          <p:nvPr/>
        </p:nvSpPr>
        <p:spPr>
          <a:xfrm>
            <a:off x="-8678" y="2131206"/>
            <a:ext cx="2223429" cy="307777"/>
          </a:xfrm>
          <a:prstGeom prst="rect">
            <a:avLst/>
          </a:prstGeom>
          <a:noFill/>
        </p:spPr>
        <p:txBody>
          <a:bodyPr wrap="none" rtlCol="0">
            <a:spAutoFit/>
          </a:bodyPr>
          <a:lstStyle/>
          <a:p>
            <a:r>
              <a:rPr lang="en-US" dirty="0"/>
              <a:t>After commit of oldest instr.</a:t>
            </a:r>
          </a:p>
        </p:txBody>
      </p:sp>
      <p:sp>
        <p:nvSpPr>
          <p:cNvPr id="43" name="TextBox 42"/>
          <p:cNvSpPr txBox="1"/>
          <p:nvPr/>
        </p:nvSpPr>
        <p:spPr>
          <a:xfrm>
            <a:off x="6162868" y="2091222"/>
            <a:ext cx="2691763" cy="276999"/>
          </a:xfrm>
          <a:prstGeom prst="rect">
            <a:avLst/>
          </a:prstGeom>
          <a:noFill/>
        </p:spPr>
        <p:txBody>
          <a:bodyPr wrap="none" rtlCol="0">
            <a:spAutoFit/>
          </a:bodyPr>
          <a:lstStyle/>
          <a:p>
            <a:r>
              <a:rPr lang="en-US" sz="1200" dirty="0"/>
              <a:t>r1:p8 freed, implicitly committed r1:p67</a:t>
            </a:r>
          </a:p>
        </p:txBody>
      </p:sp>
      <p:sp>
        <p:nvSpPr>
          <p:cNvPr id="44" name="TextBox 43"/>
          <p:cNvSpPr txBox="1"/>
          <p:nvPr/>
        </p:nvSpPr>
        <p:spPr>
          <a:xfrm>
            <a:off x="460477" y="3049525"/>
            <a:ext cx="8466036" cy="307777"/>
          </a:xfrm>
          <a:prstGeom prst="rect">
            <a:avLst/>
          </a:prstGeom>
          <a:solidFill>
            <a:schemeClr val="bg2">
              <a:lumMod val="60000"/>
              <a:lumOff val="40000"/>
            </a:schemeClr>
          </a:solidFill>
        </p:spPr>
        <p:txBody>
          <a:bodyPr wrap="none" rtlCol="0">
            <a:spAutoFit/>
          </a:bodyPr>
          <a:lstStyle/>
          <a:p>
            <a:r>
              <a:rPr lang="en-US" dirty="0"/>
              <a:t>Suppose second instr., now at head (H), posted an exception. Restore prev. mappings from T to H from AL to RMT.</a:t>
            </a:r>
          </a:p>
        </p:txBody>
      </p:sp>
      <p:graphicFrame>
        <p:nvGraphicFramePr>
          <p:cNvPr id="45" name="Group 68"/>
          <p:cNvGraphicFramePr>
            <a:graphicFrameLocks noGrp="1"/>
          </p:cNvGraphicFramePr>
          <p:nvPr>
            <p:extLst>
              <p:ext uri="{D42A27DB-BD31-4B8C-83A1-F6EECF244321}">
                <p14:modId xmlns:p14="http://schemas.microsoft.com/office/powerpoint/2010/main" val="1625151164"/>
              </p:ext>
            </p:extLst>
          </p:nvPr>
        </p:nvGraphicFramePr>
        <p:xfrm>
          <a:off x="412364" y="3483870"/>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6" name="Text Box 38"/>
          <p:cNvSpPr txBox="1">
            <a:spLocks noChangeArrowheads="1"/>
          </p:cNvSpPr>
          <p:nvPr/>
        </p:nvSpPr>
        <p:spPr bwMode="auto">
          <a:xfrm>
            <a:off x="94195" y="3928715"/>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47" name="Text Box 38"/>
          <p:cNvSpPr txBox="1">
            <a:spLocks noChangeArrowheads="1"/>
          </p:cNvSpPr>
          <p:nvPr/>
        </p:nvSpPr>
        <p:spPr bwMode="auto">
          <a:xfrm>
            <a:off x="108810" y="4229959"/>
            <a:ext cx="2532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48" name="Group 4"/>
          <p:cNvGraphicFramePr>
            <a:graphicFrameLocks noGrp="1"/>
          </p:cNvGraphicFramePr>
          <p:nvPr>
            <p:extLst>
              <p:ext uri="{D42A27DB-BD31-4B8C-83A1-F6EECF244321}">
                <p14:modId xmlns:p14="http://schemas.microsoft.com/office/powerpoint/2010/main" val="1049699137"/>
              </p:ext>
            </p:extLst>
          </p:nvPr>
        </p:nvGraphicFramePr>
        <p:xfrm>
          <a:off x="488259" y="4752672"/>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p10</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p27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r2</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p11</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p19</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r4</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sngStrike" cap="none" normalizeH="0" baseline="0" dirty="0">
                          <a:ln>
                            <a:noFill/>
                          </a:ln>
                          <a:solidFill>
                            <a:schemeClr val="tx1"/>
                          </a:solidFill>
                          <a:effectLst/>
                          <a:latin typeface="Arial" charset="0"/>
                        </a:rPr>
                        <a:t>p28</a:t>
                      </a:r>
                      <a:r>
                        <a:rPr kumimoji="0" lang="en-US" sz="900" b="0" i="0" u="none" strike="noStrike" cap="none" normalizeH="0" baseline="0" dirty="0">
                          <a:ln>
                            <a:noFill/>
                          </a:ln>
                          <a:solidFill>
                            <a:schemeClr val="tx1"/>
                          </a:solidFill>
                          <a:effectLst/>
                          <a:latin typeface="Arial" charset="0"/>
                        </a:rPr>
                        <a:t> p46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a:ln>
                          <a:noFill/>
                        </a:ln>
                        <a:solidFill>
                          <a:schemeClr val="tx1"/>
                        </a:solidFill>
                        <a:effectLst/>
                        <a:latin typeface="Arial" charset="0"/>
                      </a:endParaRP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r31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0" name="Group 68"/>
          <p:cNvGraphicFramePr>
            <a:graphicFrameLocks noGrp="1"/>
          </p:cNvGraphicFramePr>
          <p:nvPr>
            <p:extLst>
              <p:ext uri="{D42A27DB-BD31-4B8C-83A1-F6EECF244321}">
                <p14:modId xmlns:p14="http://schemas.microsoft.com/office/powerpoint/2010/main" val="4128407416"/>
              </p:ext>
            </p:extLst>
          </p:nvPr>
        </p:nvGraphicFramePr>
        <p:xfrm>
          <a:off x="2740634" y="3483870"/>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1" name="Text Box 38"/>
          <p:cNvSpPr txBox="1">
            <a:spLocks noChangeArrowheads="1"/>
          </p:cNvSpPr>
          <p:nvPr/>
        </p:nvSpPr>
        <p:spPr bwMode="auto">
          <a:xfrm>
            <a:off x="2420218" y="3897702"/>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52" name="Text Box 38"/>
          <p:cNvSpPr txBox="1">
            <a:spLocks noChangeArrowheads="1"/>
          </p:cNvSpPr>
          <p:nvPr/>
        </p:nvSpPr>
        <p:spPr bwMode="auto">
          <a:xfrm>
            <a:off x="2432448" y="4055673"/>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graphicFrame>
        <p:nvGraphicFramePr>
          <p:cNvPr id="53" name="Group 4"/>
          <p:cNvGraphicFramePr>
            <a:graphicFrameLocks noGrp="1"/>
          </p:cNvGraphicFramePr>
          <p:nvPr>
            <p:extLst>
              <p:ext uri="{D42A27DB-BD31-4B8C-83A1-F6EECF244321}">
                <p14:modId xmlns:p14="http://schemas.microsoft.com/office/powerpoint/2010/main" val="776360750"/>
              </p:ext>
            </p:extLst>
          </p:nvPr>
        </p:nvGraphicFramePr>
        <p:xfrm>
          <a:off x="2817400" y="4752672"/>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p10</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sngStrike" cap="none" normalizeH="0" baseline="0" dirty="0">
                          <a:ln>
                            <a:noFill/>
                          </a:ln>
                          <a:solidFill>
                            <a:schemeClr val="tx1"/>
                          </a:solidFill>
                          <a:effectLst/>
                          <a:latin typeface="Arial" charset="0"/>
                        </a:rPr>
                        <a:t>p27</a:t>
                      </a:r>
                      <a:r>
                        <a:rPr kumimoji="0" lang="en-US" sz="900" b="0" i="0" u="none" strike="noStrike" cap="none" normalizeH="0" baseline="0" dirty="0">
                          <a:ln>
                            <a:noFill/>
                          </a:ln>
                          <a:solidFill>
                            <a:schemeClr val="tx1"/>
                          </a:solidFill>
                          <a:effectLst/>
                          <a:latin typeface="Arial" charset="0"/>
                        </a:rPr>
                        <a:t> p67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p11</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p19</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p46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Arial" charset="0"/>
                      </a:endParaRP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4" name="Group 68"/>
          <p:cNvGraphicFramePr>
            <a:graphicFrameLocks noGrp="1"/>
          </p:cNvGraphicFramePr>
          <p:nvPr>
            <p:extLst>
              <p:ext uri="{D42A27DB-BD31-4B8C-83A1-F6EECF244321}">
                <p14:modId xmlns:p14="http://schemas.microsoft.com/office/powerpoint/2010/main" val="3582954203"/>
              </p:ext>
            </p:extLst>
          </p:nvPr>
        </p:nvGraphicFramePr>
        <p:xfrm>
          <a:off x="5041959" y="3483870"/>
          <a:ext cx="1780891" cy="1109472"/>
        </p:xfrm>
        <a:graphic>
          <a:graphicData uri="http://schemas.openxmlformats.org/drawingml/2006/table">
            <a:tbl>
              <a:tblPr/>
              <a:tblGrid>
                <a:gridCol w="828842">
                  <a:extLst>
                    <a:ext uri="{9D8B030D-6E8A-4147-A177-3AD203B41FA5}">
                      <a16:colId xmlns:a16="http://schemas.microsoft.com/office/drawing/2014/main" val="20000"/>
                    </a:ext>
                  </a:extLst>
                </a:gridCol>
                <a:gridCol w="952049">
                  <a:extLst>
                    <a:ext uri="{9D8B030D-6E8A-4147-A177-3AD203B41FA5}">
                      <a16:colId xmlns:a16="http://schemas.microsoft.com/office/drawing/2014/main" val="20001"/>
                    </a:ext>
                  </a:extLst>
                </a:gridCol>
              </a:tblGrid>
              <a:tr h="1574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Logical </a:t>
                      </a:r>
                      <a:r>
                        <a:rPr kumimoji="0" lang="en-US" sz="800" b="0" i="0" u="none" strike="noStrike" cap="none" normalizeH="0" baseline="0" dirty="0" err="1">
                          <a:ln>
                            <a:noFill/>
                          </a:ln>
                          <a:solidFill>
                            <a:schemeClr val="tx1"/>
                          </a:solidFill>
                          <a:effectLst/>
                          <a:latin typeface="+mn-lt"/>
                          <a:cs typeface="Calibri" panose="020F0502020204030204" pitchFamily="34" charset="0"/>
                        </a:rPr>
                        <a:t>Dest</a:t>
                      </a:r>
                      <a:r>
                        <a:rPr kumimoji="0" lang="en-US" sz="800" b="0" i="0" u="none" strike="noStrike" cap="none" normalizeH="0" baseline="0" dirty="0">
                          <a:ln>
                            <a:noFill/>
                          </a:ln>
                          <a:solidFill>
                            <a:schemeClr val="tx1"/>
                          </a:solidFill>
                          <a:effectLst/>
                          <a:latin typeface="+mn-lt"/>
                          <a:cs typeface="Calibri" panose="020F0502020204030204" pitchFamily="34" charset="0"/>
                        </a:rPr>
                        <a:t>.</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a:ln>
                            <a:noFill/>
                          </a:ln>
                          <a:solidFill>
                            <a:schemeClr val="tx1"/>
                          </a:solidFill>
                          <a:effectLst/>
                          <a:latin typeface="+mn-lt"/>
                          <a:cs typeface="Calibri" panose="020F0502020204030204" pitchFamily="34" charset="0"/>
                        </a:rPr>
                        <a:t>Previous mapping</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p8</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p33</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3"/>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r1</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p67</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4"/>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r4</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mn-lt"/>
                          <a:cs typeface="Calibri" panose="020F0502020204030204" pitchFamily="34" charset="0"/>
                        </a:rPr>
                        <a:t>p46</a:t>
                      </a: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800" b="0" i="0" u="none" strike="noStrike" cap="none" normalizeH="0" baseline="0" dirty="0">
                        <a:ln>
                          <a:noFill/>
                        </a:ln>
                        <a:solidFill>
                          <a:schemeClr val="tx1"/>
                        </a:solidFill>
                        <a:effectLst/>
                        <a:latin typeface="+mn-lt"/>
                        <a:cs typeface="Calibri" panose="020F0502020204030204" pitchFamily="34" charset="0"/>
                      </a:endParaRPr>
                    </a:p>
                  </a:txBody>
                  <a:tcPr marL="45720" marR="45720"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5" name="Text Box 38"/>
          <p:cNvSpPr txBox="1">
            <a:spLocks noChangeArrowheads="1"/>
          </p:cNvSpPr>
          <p:nvPr/>
        </p:nvSpPr>
        <p:spPr bwMode="auto">
          <a:xfrm>
            <a:off x="4723790" y="3928715"/>
            <a:ext cx="28245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H</a:t>
            </a:r>
          </a:p>
        </p:txBody>
      </p:sp>
      <p:sp>
        <p:nvSpPr>
          <p:cNvPr id="56" name="Text Box 38"/>
          <p:cNvSpPr txBox="1">
            <a:spLocks noChangeArrowheads="1"/>
          </p:cNvSpPr>
          <p:nvPr/>
        </p:nvSpPr>
        <p:spPr bwMode="auto">
          <a:xfrm>
            <a:off x="4841941" y="3929042"/>
            <a:ext cx="266420" cy="253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50" dirty="0">
                <a:latin typeface="+mn-lt"/>
                <a:cs typeface="Calibri" panose="020F0502020204030204" pitchFamily="34" charset="0"/>
              </a:rPr>
              <a:t>T</a:t>
            </a:r>
          </a:p>
        </p:txBody>
      </p:sp>
      <p:cxnSp>
        <p:nvCxnSpPr>
          <p:cNvPr id="62" name="Elbow Connector 61"/>
          <p:cNvCxnSpPr/>
          <p:nvPr/>
        </p:nvCxnSpPr>
        <p:spPr bwMode="auto">
          <a:xfrm rot="5400000">
            <a:off x="1141839" y="4770138"/>
            <a:ext cx="1197143" cy="370701"/>
          </a:xfrm>
          <a:prstGeom prst="bentConnector3">
            <a:avLst>
              <a:gd name="adj1" fmla="val 99208"/>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Elbow Connector 63"/>
          <p:cNvCxnSpPr/>
          <p:nvPr/>
        </p:nvCxnSpPr>
        <p:spPr bwMode="auto">
          <a:xfrm rot="5400000">
            <a:off x="3665341" y="4395548"/>
            <a:ext cx="821813" cy="395983"/>
          </a:xfrm>
          <a:prstGeom prst="bentConnector3">
            <a:avLst>
              <a:gd name="adj1" fmla="val 100284"/>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9" name="Group 4"/>
          <p:cNvGraphicFramePr>
            <a:graphicFrameLocks noGrp="1"/>
          </p:cNvGraphicFramePr>
          <p:nvPr>
            <p:extLst>
              <p:ext uri="{D42A27DB-BD31-4B8C-83A1-F6EECF244321}">
                <p14:modId xmlns:p14="http://schemas.microsoft.com/office/powerpoint/2010/main" val="1719472210"/>
              </p:ext>
            </p:extLst>
          </p:nvPr>
        </p:nvGraphicFramePr>
        <p:xfrm>
          <a:off x="5135065" y="4752673"/>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p10</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p67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p11</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sngStrike" cap="none" normalizeH="0" baseline="0" dirty="0">
                          <a:ln>
                            <a:noFill/>
                          </a:ln>
                          <a:solidFill>
                            <a:schemeClr val="tx1"/>
                          </a:solidFill>
                          <a:effectLst/>
                          <a:latin typeface="Arial" charset="0"/>
                        </a:rPr>
                        <a:t>p19</a:t>
                      </a:r>
                      <a:r>
                        <a:rPr kumimoji="0" lang="en-US" sz="900" b="0" i="0" u="none" strike="noStrike" cap="none" normalizeH="0" baseline="0" dirty="0">
                          <a:ln>
                            <a:noFill/>
                          </a:ln>
                          <a:solidFill>
                            <a:schemeClr val="tx1"/>
                          </a:solidFill>
                          <a:effectLst/>
                          <a:latin typeface="Arial" charset="0"/>
                        </a:rPr>
                        <a:t> p33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p46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Arial" charset="0"/>
                      </a:endParaRP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70" name="Elbow Connector 69"/>
          <p:cNvCxnSpPr>
            <a:endCxn id="69" idx="3"/>
          </p:cNvCxnSpPr>
          <p:nvPr/>
        </p:nvCxnSpPr>
        <p:spPr bwMode="auto">
          <a:xfrm rot="5400000">
            <a:off x="5735813" y="4504657"/>
            <a:ext cx="1322144" cy="390040"/>
          </a:xfrm>
          <a:prstGeom prst="bentConnector2">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7459995" y="3353105"/>
            <a:ext cx="1507144" cy="430887"/>
          </a:xfrm>
          <a:prstGeom prst="rect">
            <a:avLst/>
          </a:prstGeom>
          <a:noFill/>
        </p:spPr>
        <p:txBody>
          <a:bodyPr wrap="none" rtlCol="0">
            <a:spAutoFit/>
          </a:bodyPr>
          <a:lstStyle/>
          <a:p>
            <a:r>
              <a:rPr lang="en-US" sz="1100" dirty="0"/>
              <a:t>Original RMT</a:t>
            </a:r>
            <a:br>
              <a:rPr lang="en-US" sz="1100" dirty="0"/>
            </a:br>
            <a:r>
              <a:rPr lang="en-US" sz="1100" dirty="0"/>
              <a:t>(before instr. sequence)</a:t>
            </a:r>
          </a:p>
        </p:txBody>
      </p:sp>
      <p:sp>
        <p:nvSpPr>
          <p:cNvPr id="75" name="TextBox 74"/>
          <p:cNvSpPr txBox="1"/>
          <p:nvPr/>
        </p:nvSpPr>
        <p:spPr>
          <a:xfrm>
            <a:off x="7613739" y="5055298"/>
            <a:ext cx="1061509" cy="430887"/>
          </a:xfrm>
          <a:prstGeom prst="rect">
            <a:avLst/>
          </a:prstGeom>
          <a:noFill/>
        </p:spPr>
        <p:txBody>
          <a:bodyPr wrap="none" rtlCol="0">
            <a:spAutoFit/>
          </a:bodyPr>
          <a:lstStyle/>
          <a:p>
            <a:r>
              <a:rPr lang="en-US" sz="1100" dirty="0"/>
              <a:t>Final RMT</a:t>
            </a:r>
            <a:br>
              <a:rPr lang="en-US" sz="1100" dirty="0"/>
            </a:br>
            <a:r>
              <a:rPr lang="en-US" sz="1100" dirty="0"/>
              <a:t>(after recovery)</a:t>
            </a:r>
          </a:p>
        </p:txBody>
      </p:sp>
      <p:graphicFrame>
        <p:nvGraphicFramePr>
          <p:cNvPr id="76" name="Group 4"/>
          <p:cNvGraphicFramePr>
            <a:graphicFrameLocks noGrp="1"/>
          </p:cNvGraphicFramePr>
          <p:nvPr>
            <p:extLst>
              <p:ext uri="{D42A27DB-BD31-4B8C-83A1-F6EECF244321}">
                <p14:modId xmlns:p14="http://schemas.microsoft.com/office/powerpoint/2010/main" val="491675246"/>
              </p:ext>
            </p:extLst>
          </p:nvPr>
        </p:nvGraphicFramePr>
        <p:xfrm>
          <a:off x="7382954" y="5457939"/>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p10</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p67</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p11</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p33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p46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Arial" charset="0"/>
                      </a:endParaRP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7" name="Group 4"/>
          <p:cNvGraphicFramePr>
            <a:graphicFrameLocks noGrp="1"/>
          </p:cNvGraphicFramePr>
          <p:nvPr>
            <p:extLst>
              <p:ext uri="{D42A27DB-BD31-4B8C-83A1-F6EECF244321}">
                <p14:modId xmlns:p14="http://schemas.microsoft.com/office/powerpoint/2010/main" val="1636804555"/>
              </p:ext>
            </p:extLst>
          </p:nvPr>
        </p:nvGraphicFramePr>
        <p:xfrm>
          <a:off x="7382954" y="3770477"/>
          <a:ext cx="1066800" cy="121615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r0</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p10</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p8</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r2</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p11</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p33</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r4</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p46</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900" b="0" i="0" u="none" strike="noStrike" cap="none" normalizeH="0" baseline="0" dirty="0">
                        <a:ln>
                          <a:noFill/>
                        </a:ln>
                        <a:solidFill>
                          <a:schemeClr val="tx1"/>
                        </a:solidFill>
                        <a:effectLst/>
                        <a:latin typeface="Arial" charset="0"/>
                      </a:endParaRP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9422">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a:ln>
                            <a:noFill/>
                          </a:ln>
                          <a:solidFill>
                            <a:schemeClr val="tx1"/>
                          </a:solidFill>
                          <a:effectLst/>
                          <a:latin typeface="Arial" charset="0"/>
                        </a:rPr>
                        <a:t>r31</a:t>
                      </a:r>
                    </a:p>
                  </a:txBody>
                  <a:tcPr marL="18288" marR="18288" marT="18288" marB="1828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p2</a:t>
                      </a:r>
                    </a:p>
                  </a:txBody>
                  <a:tcPr marL="18288" marR="18288" marT="18288" marB="182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8" name="Rectangle 77"/>
          <p:cNvSpPr/>
          <p:nvPr/>
        </p:nvSpPr>
        <p:spPr bwMode="auto">
          <a:xfrm>
            <a:off x="7222606" y="3357302"/>
            <a:ext cx="1843774" cy="3410163"/>
          </a:xfrm>
          <a:prstGeom prst="rect">
            <a:avLst/>
          </a:prstGeom>
          <a:noFill/>
          <a:ln w="9525" cap="flat" cmpd="sng" algn="ctr">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cxnSp>
        <p:nvCxnSpPr>
          <p:cNvPr id="80" name="Elbow Connector 79"/>
          <p:cNvCxnSpPr>
            <a:stCxn id="43" idx="3"/>
          </p:cNvCxnSpPr>
          <p:nvPr/>
        </p:nvCxnSpPr>
        <p:spPr bwMode="auto">
          <a:xfrm flipH="1">
            <a:off x="8449754" y="2229722"/>
            <a:ext cx="404877" cy="1808883"/>
          </a:xfrm>
          <a:prstGeom prst="bentConnector4">
            <a:avLst>
              <a:gd name="adj1" fmla="val -56462"/>
              <a:gd name="adj2" fmla="val 99518"/>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Elbow Connector 82"/>
          <p:cNvCxnSpPr>
            <a:stCxn id="43" idx="3"/>
          </p:cNvCxnSpPr>
          <p:nvPr/>
        </p:nvCxnSpPr>
        <p:spPr bwMode="auto">
          <a:xfrm flipH="1">
            <a:off x="8449754" y="2229722"/>
            <a:ext cx="404877" cy="3476128"/>
          </a:xfrm>
          <a:prstGeom prst="bentConnector4">
            <a:avLst>
              <a:gd name="adj1" fmla="val -56462"/>
              <a:gd name="adj2" fmla="val 99796"/>
            </a:avLst>
          </a:prstGeom>
          <a:noFill/>
          <a:ln w="952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490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2" grpId="0"/>
      <p:bldP spid="43" grpId="0"/>
      <p:bldP spid="44" grpId="0" animBg="1"/>
      <p:bldP spid="46" grpId="0"/>
      <p:bldP spid="47" grpId="0"/>
      <p:bldP spid="51" grpId="0"/>
      <p:bldP spid="52" grpId="0"/>
      <p:bldP spid="55" grpId="0"/>
      <p:bldP spid="56" grpId="0"/>
      <p:bldP spid="74" grpId="0"/>
      <p:bldP spid="75" grpId="0"/>
      <p:bldP spid="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ECE 721</a:t>
            </a:r>
          </a:p>
        </p:txBody>
      </p:sp>
      <p:sp>
        <p:nvSpPr>
          <p:cNvPr id="5" name="Footer Placeholder 4"/>
          <p:cNvSpPr>
            <a:spLocks noGrp="1"/>
          </p:cNvSpPr>
          <p:nvPr>
            <p:ph type="ftr" sz="quarter" idx="11"/>
          </p:nvPr>
        </p:nvSpPr>
        <p:spPr/>
        <p:txBody>
          <a:bodyPr/>
          <a:lstStyle/>
          <a:p>
            <a:pPr>
              <a:defRPr/>
            </a:pPr>
            <a:r>
              <a:rPr lang="en-US"/>
              <a:t>Prof. Eric Rotenberg</a:t>
            </a:r>
          </a:p>
        </p:txBody>
      </p:sp>
      <p:sp>
        <p:nvSpPr>
          <p:cNvPr id="6" name="Slide Number Placeholder 5"/>
          <p:cNvSpPr>
            <a:spLocks noGrp="1"/>
          </p:cNvSpPr>
          <p:nvPr>
            <p:ph type="sldNum" sz="quarter" idx="12"/>
          </p:nvPr>
        </p:nvSpPr>
        <p:spPr/>
        <p:txBody>
          <a:bodyPr/>
          <a:lstStyle/>
          <a:p>
            <a:pPr>
              <a:defRPr/>
            </a:pPr>
            <a:fld id="{4F55974A-8CB5-4498-84C8-F3FFEB780C19}" type="slidenum">
              <a:rPr lang="en-US" smtClean="0"/>
              <a:pPr>
                <a:defRPr/>
              </a:pPr>
              <a:t>33</a:t>
            </a:fld>
            <a:endParaRPr lang="en-US"/>
          </a:p>
        </p:txBody>
      </p:sp>
      <p:sp>
        <p:nvSpPr>
          <p:cNvPr id="9" name="Rectangle 3"/>
          <p:cNvSpPr txBox="1">
            <a:spLocks noChangeArrowheads="1"/>
          </p:cNvSpPr>
          <p:nvPr/>
        </p:nvSpPr>
        <p:spPr>
          <a:xfrm>
            <a:off x="457200" y="1600201"/>
            <a:ext cx="8229600" cy="2209800"/>
          </a:xfrm>
          <a:prstGeom prst="rect">
            <a:avLst/>
          </a:prstGeom>
          <a:solidFill>
            <a:srgbClr val="C0504D">
              <a:lumMod val="20000"/>
              <a:lumOff val="80000"/>
            </a:srgbClr>
          </a:solidFill>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3000" b="0" i="0" u="none" strike="noStrike" kern="1200" cap="none" spc="0" normalizeH="0" baseline="0" noProof="0">
                <a:ln>
                  <a:noFill/>
                </a:ln>
                <a:solidFill>
                  <a:sysClr val="windowText" lastClr="000000"/>
                </a:solidFill>
                <a:effectLst/>
                <a:uLnTx/>
                <a:uFillTx/>
                <a:latin typeface="Calibri"/>
                <a:ea typeface="+mn-ea"/>
                <a:cs typeface="+mn-cs"/>
              </a:rPr>
              <a:t>These approaches wait for the mispredicted branch to reach the head of the active list (like an exception), before initiating recovery.</a:t>
            </a:r>
            <a:endParaRPr kumimoji="0" lang="en-US" sz="3000" b="0" i="0" u="none" strike="noStrike" kern="1200" cap="none" spc="0" normalizeH="0" baseline="0" noProof="0">
              <a:ln>
                <a:noFill/>
              </a:ln>
              <a:solidFill>
                <a:sysClr val="windowText" lastClr="000000"/>
              </a:solidFill>
              <a:effectLst/>
              <a:uLnTx/>
              <a:uFillTx/>
              <a:latin typeface="Calibri"/>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600" b="0" i="0" u="none" strike="noStrike" kern="1200" cap="none" spc="0" normalizeH="0" baseline="0" noProof="0">
                <a:ln>
                  <a:noFill/>
                </a:ln>
                <a:solidFill>
                  <a:sysClr val="windowText" lastClr="000000"/>
                </a:solidFill>
                <a:effectLst/>
                <a:uLnTx/>
                <a:uFillTx/>
                <a:latin typeface="Calibri"/>
                <a:ea typeface="+mn-ea"/>
                <a:cs typeface="+mn-cs"/>
              </a:rPr>
              <a:t>Handle like exception using approach #1</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en-US" sz="2600" b="0" i="0" u="none" strike="noStrike" kern="1200" cap="none" spc="0" normalizeH="0" baseline="0" noProof="0">
                <a:ln>
                  <a:noFill/>
                </a:ln>
                <a:solidFill>
                  <a:sysClr val="windowText" lastClr="000000"/>
                </a:solidFill>
                <a:effectLst/>
                <a:uLnTx/>
                <a:uFillTx/>
                <a:latin typeface="Calibri"/>
                <a:ea typeface="+mn-ea"/>
                <a:cs typeface="+mn-cs"/>
              </a:rPr>
              <a:t>Handle like exception using approach #2</a:t>
            </a:r>
            <a:endParaRPr kumimoji="0" lang="en-US" sz="2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0" name="Rectangle 3"/>
          <p:cNvSpPr txBox="1">
            <a:spLocks noChangeArrowheads="1"/>
          </p:cNvSpPr>
          <p:nvPr/>
        </p:nvSpPr>
        <p:spPr>
          <a:xfrm>
            <a:off x="457200" y="4114800"/>
            <a:ext cx="8229600" cy="2362200"/>
          </a:xfrm>
          <a:prstGeom prst="rect">
            <a:avLst/>
          </a:prstGeom>
          <a:solidFill>
            <a:srgbClr val="1F497D">
              <a:lumMod val="20000"/>
              <a:lumOff val="80000"/>
            </a:srgbClr>
          </a:solidFill>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en-US" sz="4000" b="0" i="0" u="none" strike="noStrike" kern="1200" cap="none" spc="0" normalizeH="0" baseline="0" noProof="0" dirty="0">
                <a:ln>
                  <a:noFill/>
                </a:ln>
                <a:solidFill>
                  <a:prstClr val="black"/>
                </a:solidFill>
                <a:effectLst/>
                <a:uLnTx/>
                <a:uFillTx/>
                <a:latin typeface="Calibri"/>
                <a:ea typeface="+mn-ea"/>
                <a:cs typeface="+mn-cs"/>
              </a:rPr>
              <a:t>These approaches initiate recovery as soon as the </a:t>
            </a:r>
            <a:r>
              <a:rPr kumimoji="0" lang="en-US" altLang="en-US" sz="4000" b="0" i="0" u="none" strike="noStrike" kern="1200" cap="none" spc="0" normalizeH="0" baseline="0" noProof="0" dirty="0" err="1">
                <a:ln>
                  <a:noFill/>
                </a:ln>
                <a:solidFill>
                  <a:prstClr val="black"/>
                </a:solidFill>
                <a:effectLst/>
                <a:uLnTx/>
                <a:uFillTx/>
                <a:latin typeface="Calibri"/>
                <a:ea typeface="+mn-ea"/>
                <a:cs typeface="+mn-cs"/>
              </a:rPr>
              <a:t>misprediction</a:t>
            </a:r>
            <a:r>
              <a:rPr kumimoji="0" lang="en-US" altLang="en-US" sz="4000" b="0" i="0" u="none" strike="noStrike" kern="1200" cap="none" spc="0" normalizeH="0" baseline="0" noProof="0" dirty="0">
                <a:ln>
                  <a:noFill/>
                </a:ln>
                <a:solidFill>
                  <a:prstClr val="black"/>
                </a:solidFill>
                <a:effectLst/>
                <a:uLnTx/>
                <a:uFillTx/>
                <a:latin typeface="Calibri"/>
                <a:ea typeface="+mn-ea"/>
                <a:cs typeface="+mn-cs"/>
              </a:rPr>
              <a:t> is discovered (as soon as the branch instruction executes), from the middle of the active list.</a:t>
            </a:r>
            <a:endParaRPr kumimoji="0" lang="en-US" sz="4000" b="0" i="0" u="none" strike="noStrike" kern="1200" cap="none" spc="0" normalizeH="0" baseline="0" noProof="0" dirty="0">
              <a:ln>
                <a:noFill/>
              </a:ln>
              <a:solidFill>
                <a:prstClr val="black"/>
              </a:solidFill>
              <a:effectLst/>
              <a:uLnTx/>
              <a:uFillTx/>
              <a:latin typeface="Calibri"/>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0" lang="en-US" sz="3400" b="0" i="0" u="none" strike="noStrike" kern="1200" cap="none" spc="0" normalizeH="0" baseline="0" noProof="0" dirty="0">
                <a:ln>
                  <a:noFill/>
                </a:ln>
                <a:solidFill>
                  <a:prstClr val="black"/>
                </a:solidFill>
                <a:effectLst/>
                <a:uLnTx/>
                <a:uFillTx/>
                <a:latin typeface="Calibri"/>
                <a:ea typeface="+mn-ea"/>
                <a:cs typeface="+mn-cs"/>
              </a:rPr>
              <a:t>Forward walk active list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0" lang="en-US" sz="3400" b="0" i="0" u="none" strike="noStrike" kern="1200" cap="none" spc="0" normalizeH="0" baseline="0" noProof="0" dirty="0">
                <a:ln>
                  <a:noFill/>
                </a:ln>
                <a:solidFill>
                  <a:prstClr val="black"/>
                </a:solidFill>
                <a:effectLst/>
                <a:uLnTx/>
                <a:uFillTx/>
                <a:latin typeface="Calibri"/>
                <a:ea typeface="+mn-ea"/>
                <a:cs typeface="+mn-cs"/>
              </a:rPr>
              <a:t>Backward walk active list</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0" lang="en-US" sz="3400" b="0" i="0" u="none" strike="noStrike" kern="1200" cap="none" spc="0" normalizeH="0" baseline="0" noProof="0" dirty="0">
                <a:ln>
                  <a:noFill/>
                </a:ln>
                <a:solidFill>
                  <a:prstClr val="black"/>
                </a:solidFill>
                <a:effectLst/>
                <a:uLnTx/>
                <a:uFillTx/>
                <a:latin typeface="Calibri"/>
                <a:ea typeface="+mn-ea"/>
                <a:cs typeface="+mn-cs"/>
              </a:rPr>
              <a:t>Shadow Map Tables</a:t>
            </a:r>
          </a:p>
        </p:txBody>
      </p:sp>
      <p:sp>
        <p:nvSpPr>
          <p:cNvPr id="12" name="Rectangle 2"/>
          <p:cNvSpPr>
            <a:spLocks noGrp="1" noChangeArrowheads="1"/>
          </p:cNvSpPr>
          <p:nvPr>
            <p:ph type="title"/>
          </p:nvPr>
        </p:nvSpPr>
        <p:spPr>
          <a:xfrm>
            <a:off x="0" y="165515"/>
            <a:ext cx="9144000" cy="1442005"/>
          </a:xfrm>
        </p:spPr>
        <p:txBody>
          <a:bodyPr/>
          <a:lstStyle/>
          <a:p>
            <a:r>
              <a:rPr lang="en-US" dirty="0"/>
              <a:t>Branch </a:t>
            </a:r>
            <a:r>
              <a:rPr lang="en-US" dirty="0" err="1"/>
              <a:t>Misprediction</a:t>
            </a:r>
            <a:r>
              <a:rPr lang="en-US" dirty="0"/>
              <a:t> Recovery Approaches</a:t>
            </a:r>
          </a:p>
        </p:txBody>
      </p:sp>
    </p:spTree>
    <p:extLst>
      <p:ext uri="{BB962C8B-B14F-4D97-AF65-F5344CB8AC3E}">
        <p14:creationId xmlns:p14="http://schemas.microsoft.com/office/powerpoint/2010/main" val="1255536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0" y="165515"/>
            <a:ext cx="9144000" cy="1442005"/>
          </a:xfrm>
        </p:spPr>
        <p:txBody>
          <a:bodyPr/>
          <a:lstStyle/>
          <a:p>
            <a:r>
              <a:rPr lang="en-US" dirty="0"/>
              <a:t>Branch </a:t>
            </a:r>
            <a:r>
              <a:rPr lang="en-US" dirty="0" err="1"/>
              <a:t>Misprediction</a:t>
            </a:r>
            <a:r>
              <a:rPr lang="en-US" dirty="0"/>
              <a:t> Recovery Approaches 3, 4, &amp; 5</a:t>
            </a:r>
          </a:p>
        </p:txBody>
      </p:sp>
      <p:sp>
        <p:nvSpPr>
          <p:cNvPr id="321539" name="Rectangle 3"/>
          <p:cNvSpPr>
            <a:spLocks noGrp="1" noChangeArrowheads="1"/>
          </p:cNvSpPr>
          <p:nvPr>
            <p:ph type="body" idx="1"/>
          </p:nvPr>
        </p:nvSpPr>
        <p:spPr>
          <a:xfrm>
            <a:off x="8731" y="1759310"/>
            <a:ext cx="9144000" cy="4705490"/>
          </a:xfrm>
        </p:spPr>
        <p:txBody>
          <a:bodyPr/>
          <a:lstStyle/>
          <a:p>
            <a:r>
              <a:rPr lang="en-US" altLang="en-US" sz="2400" i="1" dirty="0"/>
              <a:t>Free List</a:t>
            </a:r>
            <a:r>
              <a:rPr lang="en-US" altLang="en-US" sz="2400" dirty="0"/>
              <a:t>: For all three approaches, checkpoint the free list head pointer and head phase bit after* the branch is renamed. Restoring the checkpointed free list head pointer and head phase bit associated with the </a:t>
            </a:r>
            <a:r>
              <a:rPr lang="en-US" altLang="en-US" sz="2400" dirty="0" err="1"/>
              <a:t>mispredicted</a:t>
            </a:r>
            <a:r>
              <a:rPr lang="en-US" altLang="en-US" sz="2400" dirty="0"/>
              <a:t> branch causes mappings of instructions after the branch to be freed in bulk.</a:t>
            </a:r>
          </a:p>
          <a:p>
            <a:pPr marL="457200" lvl="1" indent="0">
              <a:buNone/>
            </a:pPr>
            <a:r>
              <a:rPr lang="en-US" altLang="en-US" sz="2000" dirty="0"/>
              <a:t>(* Some branch opcodes may have a logical destination register. If the branch was </a:t>
            </a:r>
            <a:r>
              <a:rPr lang="en-US" altLang="en-US" sz="2000" dirty="0" err="1"/>
              <a:t>mispredicted</a:t>
            </a:r>
            <a:r>
              <a:rPr lang="en-US" altLang="en-US" sz="2000" dirty="0"/>
              <a:t>, note that the branch itself is correct.)</a:t>
            </a:r>
          </a:p>
          <a:p>
            <a:r>
              <a:rPr lang="en-US" altLang="en-US" sz="2400" i="1" dirty="0"/>
              <a:t>Rename Map Table</a:t>
            </a:r>
            <a:r>
              <a:rPr lang="en-US" altLang="en-US" sz="2400" dirty="0"/>
              <a:t>: Need to restore the RMT to what it was just after renaming the branch. The three approaches differ in this aspect. See following slides.</a:t>
            </a:r>
            <a:endParaRPr lang="en-US" sz="2400" dirty="0"/>
          </a:p>
        </p:txBody>
      </p:sp>
      <p:sp>
        <p:nvSpPr>
          <p:cNvPr id="2253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253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253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2EA7F29-1A2E-4006-8BCC-C1D274A4C715}"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0" y="227070"/>
            <a:ext cx="9144000" cy="707886"/>
          </a:xfrm>
        </p:spPr>
        <p:txBody>
          <a:bodyPr/>
          <a:lstStyle/>
          <a:p>
            <a:r>
              <a:rPr lang="en-US" sz="4000" dirty="0"/>
              <a:t>Approach #3: Forward walk active list</a:t>
            </a:r>
          </a:p>
        </p:txBody>
      </p:sp>
      <p:sp>
        <p:nvSpPr>
          <p:cNvPr id="323587" name="Rectangle 3"/>
          <p:cNvSpPr>
            <a:spLocks noGrp="1" noChangeArrowheads="1"/>
          </p:cNvSpPr>
          <p:nvPr>
            <p:ph type="body" idx="1"/>
          </p:nvPr>
        </p:nvSpPr>
        <p:spPr/>
        <p:txBody>
          <a:bodyPr/>
          <a:lstStyle/>
          <a:p>
            <a:r>
              <a:rPr lang="en-US" dirty="0"/>
              <a:t>Same structures as Approach #1</a:t>
            </a:r>
          </a:p>
          <a:p>
            <a:pPr lvl="1"/>
            <a:r>
              <a:rPr lang="en-US" dirty="0"/>
              <a:t>Active List contains current mappings, which are used to update an Architectural Map Table</a:t>
            </a:r>
          </a:p>
          <a:p>
            <a:r>
              <a:rPr lang="en-US" dirty="0"/>
              <a:t>When misprediction is detected:</a:t>
            </a:r>
          </a:p>
          <a:p>
            <a:pPr lvl="1"/>
            <a:r>
              <a:rPr lang="en-US" dirty="0"/>
              <a:t>Restore RMT from AMT right away (either flash copy or serial copy)</a:t>
            </a:r>
          </a:p>
          <a:p>
            <a:pPr lvl="1"/>
            <a:r>
              <a:rPr lang="en-US" dirty="0"/>
              <a:t>Fast-forward the RMT to just after the branch in the active list, by walking the active list from head to branch (inclusive) and incrementally updating the RMT with the current mappings in the active list </a:t>
            </a:r>
          </a:p>
        </p:txBody>
      </p:sp>
      <p:sp>
        <p:nvSpPr>
          <p:cNvPr id="23554"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3555"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3556"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0FDA3EBB-ABED-47FF-8EBC-AAD6B7687B40}"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Approach #3 (cont.)</a:t>
            </a:r>
            <a:endParaRPr lang="en-US" dirty="0"/>
          </a:p>
        </p:txBody>
      </p:sp>
      <p:sp>
        <p:nvSpPr>
          <p:cNvPr id="324611" name="Rectangle 3"/>
          <p:cNvSpPr>
            <a:spLocks noGrp="1" noChangeArrowheads="1"/>
          </p:cNvSpPr>
          <p:nvPr>
            <p:ph type="body" idx="1"/>
          </p:nvPr>
        </p:nvSpPr>
        <p:spPr/>
        <p:txBody>
          <a:bodyPr/>
          <a:lstStyle/>
          <a:p>
            <a:r>
              <a:rPr lang="en-US" sz="2400" dirty="0"/>
              <a:t>Approach #3 and Approach #1 seem to be equal but opposite</a:t>
            </a:r>
          </a:p>
          <a:p>
            <a:pPr lvl="1"/>
            <a:r>
              <a:rPr lang="en-US" sz="2000" dirty="0"/>
              <a:t>Approach #1: Waits for branch to reach head of active list, then copy AMT to RMT</a:t>
            </a:r>
          </a:p>
          <a:p>
            <a:pPr lvl="1"/>
            <a:r>
              <a:rPr lang="en-US" sz="2000" dirty="0"/>
              <a:t>Approach #3: Immediately copy AMT to RMT, then walk forward from head to branch</a:t>
            </a:r>
          </a:p>
          <a:p>
            <a:r>
              <a:rPr lang="en-US" sz="2400" dirty="0"/>
              <a:t>So how is Approach #3 better?</a:t>
            </a:r>
          </a:p>
          <a:p>
            <a:pPr lvl="1"/>
            <a:r>
              <a:rPr lang="en-US" sz="2000" dirty="0"/>
              <a:t>Approach #1 is delayed by the time to execute and retire all instructions prior to the branch. E.g., what if there is an L2-cache-missed load stalling retirement for 100s of cycles?</a:t>
            </a:r>
          </a:p>
          <a:p>
            <a:pPr lvl="1"/>
            <a:r>
              <a:rPr lang="en-US" sz="2000" dirty="0"/>
              <a:t>Approach #3’s recovery latency only depends on the number of instructions prior to the branch, not the time to execute those instructions</a:t>
            </a:r>
          </a:p>
        </p:txBody>
      </p:sp>
      <p:sp>
        <p:nvSpPr>
          <p:cNvPr id="24578"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4579"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4580"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DEA5EF56-16AD-4B01-AA74-3C67AA9626C5}"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0" y="227070"/>
            <a:ext cx="9144000" cy="707886"/>
          </a:xfrm>
        </p:spPr>
        <p:txBody>
          <a:bodyPr/>
          <a:lstStyle/>
          <a:p>
            <a:r>
              <a:rPr lang="en-US" sz="4000" dirty="0"/>
              <a:t>Approach #4: Backward walk active list</a:t>
            </a:r>
          </a:p>
        </p:txBody>
      </p:sp>
      <p:sp>
        <p:nvSpPr>
          <p:cNvPr id="322563" name="Rectangle 3"/>
          <p:cNvSpPr>
            <a:spLocks noGrp="1" noChangeArrowheads="1"/>
          </p:cNvSpPr>
          <p:nvPr>
            <p:ph type="body" idx="1"/>
          </p:nvPr>
        </p:nvSpPr>
        <p:spPr/>
        <p:txBody>
          <a:bodyPr/>
          <a:lstStyle/>
          <a:p>
            <a:r>
              <a:rPr lang="en-US" dirty="0"/>
              <a:t>Same structures as Approach #2</a:t>
            </a:r>
          </a:p>
          <a:p>
            <a:pPr lvl="1"/>
            <a:r>
              <a:rPr lang="en-US" dirty="0"/>
              <a:t>Active List contains previous mappings; no AMT</a:t>
            </a:r>
          </a:p>
          <a:p>
            <a:r>
              <a:rPr lang="en-US" dirty="0"/>
              <a:t>When misprediction is detected:</a:t>
            </a:r>
          </a:p>
          <a:p>
            <a:pPr lvl="1"/>
            <a:r>
              <a:rPr lang="en-US" dirty="0"/>
              <a:t>Roll-back the RMT to just after the branch in the active list, by walking the active list from tail to the entry just after the branch (inclusive) and incrementally restoring the RMT with the previous mappings in the active list</a:t>
            </a:r>
          </a:p>
        </p:txBody>
      </p:sp>
      <p:sp>
        <p:nvSpPr>
          <p:cNvPr id="25602"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5603"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5604"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EC36FFAB-03B0-4917-9538-C4403308092C}"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Approach #5: Shadow Map Tables</a:t>
            </a:r>
            <a:endParaRPr lang="en-US" dirty="0"/>
          </a:p>
        </p:txBody>
      </p:sp>
      <p:sp>
        <p:nvSpPr>
          <p:cNvPr id="153603" name="Rectangle 3"/>
          <p:cNvSpPr>
            <a:spLocks noGrp="1" noChangeArrowheads="1"/>
          </p:cNvSpPr>
          <p:nvPr>
            <p:ph type="body" idx="1"/>
          </p:nvPr>
        </p:nvSpPr>
        <p:spPr/>
        <p:txBody>
          <a:bodyPr/>
          <a:lstStyle/>
          <a:p>
            <a:r>
              <a:rPr lang="en-US" sz="2400" dirty="0"/>
              <a:t>Checkpoint (create a copy of) the RMT after renaming a branch</a:t>
            </a:r>
          </a:p>
          <a:p>
            <a:pPr lvl="1"/>
            <a:r>
              <a:rPr lang="en-US" sz="2000" dirty="0"/>
              <a:t>Checkpoint RMT after branch is renamed, since state of RMT at this point reflects renaming all instructions up to and including the branch, and none after</a:t>
            </a:r>
          </a:p>
          <a:p>
            <a:pPr lvl="1"/>
            <a:r>
              <a:rPr lang="en-US" sz="2000" dirty="0"/>
              <a:t>Let’s call a checkpointed copy of the RMT a Shadow Map Table</a:t>
            </a:r>
          </a:p>
          <a:p>
            <a:r>
              <a:rPr lang="en-US" sz="2400" dirty="0"/>
              <a:t>When misprediction is detected:</a:t>
            </a:r>
          </a:p>
          <a:p>
            <a:pPr lvl="1"/>
            <a:r>
              <a:rPr lang="en-US" sz="2200" dirty="0"/>
              <a:t>Restore RMT from the </a:t>
            </a:r>
            <a:r>
              <a:rPr lang="en-US" sz="2200" dirty="0" err="1"/>
              <a:t>mispredicted</a:t>
            </a:r>
            <a:r>
              <a:rPr lang="en-US" sz="2200" dirty="0"/>
              <a:t> branch’s Shadow Map Table</a:t>
            </a:r>
          </a:p>
        </p:txBody>
      </p:sp>
      <p:sp>
        <p:nvSpPr>
          <p:cNvPr id="2662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662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662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D8CC1E86-718A-41F9-941E-0AE239C442F3}"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A2EE-F7EC-44C9-BAE8-04CE45D09D67}"/>
              </a:ext>
            </a:extLst>
          </p:cNvPr>
          <p:cNvSpPr>
            <a:spLocks noGrp="1"/>
          </p:cNvSpPr>
          <p:nvPr>
            <p:ph type="title"/>
          </p:nvPr>
        </p:nvSpPr>
        <p:spPr>
          <a:xfrm>
            <a:off x="0" y="227070"/>
            <a:ext cx="9144000" cy="707886"/>
          </a:xfrm>
        </p:spPr>
        <p:txBody>
          <a:bodyPr/>
          <a:lstStyle/>
          <a:p>
            <a:r>
              <a:rPr lang="en-US" sz="4000" dirty="0"/>
              <a:t>Clarification about branch checkpoints</a:t>
            </a:r>
          </a:p>
        </p:txBody>
      </p:sp>
      <p:sp>
        <p:nvSpPr>
          <p:cNvPr id="3" name="Content Placeholder 2">
            <a:extLst>
              <a:ext uri="{FF2B5EF4-FFF2-40B4-BE49-F238E27FC236}">
                <a16:creationId xmlns:a16="http://schemas.microsoft.com/office/drawing/2014/main" id="{940DEE75-4732-4EC0-A84C-E20CC762FD51}"/>
              </a:ext>
            </a:extLst>
          </p:cNvPr>
          <p:cNvSpPr>
            <a:spLocks noGrp="1"/>
          </p:cNvSpPr>
          <p:nvPr>
            <p:ph idx="1"/>
          </p:nvPr>
        </p:nvSpPr>
        <p:spPr/>
        <p:txBody>
          <a:bodyPr/>
          <a:lstStyle/>
          <a:p>
            <a:r>
              <a:rPr lang="en-US" dirty="0"/>
              <a:t>Approaches #3, #4, and #5 </a:t>
            </a:r>
            <a:r>
              <a:rPr lang="en-US" i="1" dirty="0"/>
              <a:t>all</a:t>
            </a:r>
            <a:r>
              <a:rPr lang="en-US" dirty="0"/>
              <a:t> use branch checkpoints</a:t>
            </a:r>
          </a:p>
          <a:p>
            <a:r>
              <a:rPr lang="en-US" dirty="0"/>
              <a:t>Contents of branch checkpoint (at a minimum)</a:t>
            </a:r>
          </a:p>
          <a:p>
            <a:pPr lvl="1"/>
            <a:r>
              <a:rPr lang="en-US" dirty="0"/>
              <a:t>Checkpointed free list head pointer and head phase bit: approaches #3, #4, and #5</a:t>
            </a:r>
          </a:p>
          <a:p>
            <a:pPr lvl="1"/>
            <a:r>
              <a:rPr lang="en-US" dirty="0"/>
              <a:t>Checkpointed GBM (see Project 2): approaches #3, #4, and #5</a:t>
            </a:r>
          </a:p>
          <a:p>
            <a:pPr lvl="1"/>
            <a:r>
              <a:rPr lang="en-US" dirty="0"/>
              <a:t>Checkpointed RMT, a.k.a., Shadow Map Table: approach #5 only</a:t>
            </a:r>
          </a:p>
        </p:txBody>
      </p:sp>
      <p:sp>
        <p:nvSpPr>
          <p:cNvPr id="4" name="Date Placeholder 3">
            <a:extLst>
              <a:ext uri="{FF2B5EF4-FFF2-40B4-BE49-F238E27FC236}">
                <a16:creationId xmlns:a16="http://schemas.microsoft.com/office/drawing/2014/main" id="{78E3EB08-A892-473A-940F-D2A3904E5269}"/>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CCA530F4-45A7-4F2B-89DF-643C3C79409E}"/>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CE47BABD-444D-4DAD-9BFE-A17EDE06E408}"/>
              </a:ext>
            </a:extLst>
          </p:cNvPr>
          <p:cNvSpPr>
            <a:spLocks noGrp="1"/>
          </p:cNvSpPr>
          <p:nvPr>
            <p:ph type="sldNum" sz="quarter" idx="12"/>
          </p:nvPr>
        </p:nvSpPr>
        <p:spPr/>
        <p:txBody>
          <a:bodyPr/>
          <a:lstStyle/>
          <a:p>
            <a:pPr>
              <a:defRPr/>
            </a:pPr>
            <a:fld id="{4F55974A-8CB5-4498-84C8-F3FFEB780C19}" type="slidenum">
              <a:rPr lang="en-US" smtClean="0"/>
              <a:pPr>
                <a:defRPr/>
              </a:pPr>
              <a:t>39</a:t>
            </a:fld>
            <a:endParaRPr lang="en-US"/>
          </a:p>
        </p:txBody>
      </p:sp>
    </p:spTree>
    <p:extLst>
      <p:ext uri="{BB962C8B-B14F-4D97-AF65-F5344CB8AC3E}">
        <p14:creationId xmlns:p14="http://schemas.microsoft.com/office/powerpoint/2010/main" val="113807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Active List (with AMT)</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4</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4292255379"/>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289773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3045328"/>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59931" y="3117185"/>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03662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 name="Text Box 3"/>
          <p:cNvSpPr txBox="1">
            <a:spLocks noChangeArrowheads="1"/>
          </p:cNvSpPr>
          <p:nvPr/>
        </p:nvSpPr>
        <p:spPr bwMode="auto">
          <a:xfrm>
            <a:off x="1047226" y="2589958"/>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graphicFrame>
        <p:nvGraphicFramePr>
          <p:cNvPr id="13" name="Group 5"/>
          <p:cNvGraphicFramePr>
            <a:graphicFrameLocks noGrp="1"/>
          </p:cNvGraphicFramePr>
          <p:nvPr>
            <p:extLst>
              <p:ext uri="{D42A27DB-BD31-4B8C-83A1-F6EECF244321}">
                <p14:modId xmlns:p14="http://schemas.microsoft.com/office/powerpoint/2010/main" val="67952827"/>
              </p:ext>
            </p:extLst>
          </p:nvPr>
        </p:nvGraphicFramePr>
        <p:xfrm>
          <a:off x="549565"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Text Box 3"/>
          <p:cNvSpPr txBox="1">
            <a:spLocks noChangeArrowheads="1"/>
          </p:cNvSpPr>
          <p:nvPr/>
        </p:nvSpPr>
        <p:spPr bwMode="auto">
          <a:xfrm>
            <a:off x="2328114" y="2589958"/>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graphicFrame>
        <p:nvGraphicFramePr>
          <p:cNvPr id="15" name="Group 5"/>
          <p:cNvGraphicFramePr>
            <a:graphicFrameLocks noGrp="1"/>
          </p:cNvGraphicFramePr>
          <p:nvPr>
            <p:extLst>
              <p:ext uri="{D42A27DB-BD31-4B8C-83A1-F6EECF244321}">
                <p14:modId xmlns:p14="http://schemas.microsoft.com/office/powerpoint/2010/main" val="4274399575"/>
              </p:ext>
            </p:extLst>
          </p:nvPr>
        </p:nvGraphicFramePr>
        <p:xfrm>
          <a:off x="1825644"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 name="TextBox 9"/>
          <p:cNvSpPr txBox="1"/>
          <p:nvPr/>
        </p:nvSpPr>
        <p:spPr>
          <a:xfrm>
            <a:off x="116759" y="1454679"/>
            <a:ext cx="3856248" cy="307777"/>
          </a:xfrm>
          <a:prstGeom prst="rect">
            <a:avLst/>
          </a:prstGeom>
          <a:noFill/>
        </p:spPr>
        <p:txBody>
          <a:bodyPr wrap="none" rtlCol="0">
            <a:spAutoFit/>
          </a:bodyPr>
          <a:lstStyle/>
          <a:p>
            <a:r>
              <a:rPr lang="en-US" dirty="0"/>
              <a:t>AMT: committed versions (“trailing edge” of core)</a:t>
            </a:r>
          </a:p>
        </p:txBody>
      </p:sp>
      <p:sp>
        <p:nvSpPr>
          <p:cNvPr id="26" name="TextBox 25"/>
          <p:cNvSpPr txBox="1"/>
          <p:nvPr/>
        </p:nvSpPr>
        <p:spPr>
          <a:xfrm>
            <a:off x="117160" y="1760967"/>
            <a:ext cx="3923575" cy="307777"/>
          </a:xfrm>
          <a:prstGeom prst="rect">
            <a:avLst/>
          </a:prstGeom>
          <a:noFill/>
        </p:spPr>
        <p:txBody>
          <a:bodyPr wrap="none" rtlCol="0">
            <a:spAutoFit/>
          </a:bodyPr>
          <a:lstStyle/>
          <a:p>
            <a:r>
              <a:rPr lang="en-US" dirty="0"/>
              <a:t>RMT: most recent versions (“leading edge” of core)</a:t>
            </a:r>
          </a:p>
        </p:txBody>
      </p:sp>
    </p:spTree>
    <p:extLst>
      <p:ext uri="{BB962C8B-B14F-4D97-AF65-F5344CB8AC3E}">
        <p14:creationId xmlns:p14="http://schemas.microsoft.com/office/powerpoint/2010/main" val="1517919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0" y="-142262"/>
            <a:ext cx="9144000" cy="1077218"/>
          </a:xfrm>
        </p:spPr>
        <p:txBody>
          <a:bodyPr/>
          <a:lstStyle/>
          <a:p>
            <a:r>
              <a:rPr lang="en-US" sz="3200" dirty="0"/>
              <a:t>Recovery from branch mispredictions, </a:t>
            </a:r>
            <a:br>
              <a:rPr lang="en-US" sz="3200" dirty="0"/>
            </a:br>
            <a:r>
              <a:rPr lang="en-US" sz="3200" dirty="0"/>
              <a:t>for immediate recovery (#3, #4, #5)</a:t>
            </a:r>
          </a:p>
        </p:txBody>
      </p:sp>
      <p:sp>
        <p:nvSpPr>
          <p:cNvPr id="220163" name="Rectangle 3"/>
          <p:cNvSpPr>
            <a:spLocks noGrp="1" noChangeArrowheads="1"/>
          </p:cNvSpPr>
          <p:nvPr>
            <p:ph type="body" idx="1"/>
          </p:nvPr>
        </p:nvSpPr>
        <p:spPr/>
        <p:txBody>
          <a:bodyPr/>
          <a:lstStyle/>
          <a:p>
            <a:r>
              <a:rPr lang="en-US" sz="2800" dirty="0"/>
              <a:t>Recovery steps for approaches #3, #4, and #5</a:t>
            </a:r>
          </a:p>
          <a:p>
            <a:pPr lvl="1"/>
            <a:r>
              <a:rPr lang="en-US" sz="2400" dirty="0"/>
              <a:t>Pipeline</a:t>
            </a:r>
          </a:p>
          <a:p>
            <a:pPr lvl="2"/>
            <a:r>
              <a:rPr lang="en-US" sz="2000" dirty="0"/>
              <a:t>Instruction fetch unit</a:t>
            </a:r>
          </a:p>
          <a:p>
            <a:pPr lvl="3"/>
            <a:r>
              <a:rPr lang="en-US" sz="1800" dirty="0"/>
              <a:t>Set PC to the correct target of the branch</a:t>
            </a:r>
          </a:p>
          <a:p>
            <a:pPr lvl="3"/>
            <a:r>
              <a:rPr lang="en-US" sz="1800" dirty="0"/>
              <a:t>Repair the global branch history register of the branch predictor (if applicable)</a:t>
            </a:r>
          </a:p>
          <a:p>
            <a:pPr lvl="2"/>
            <a:r>
              <a:rPr lang="en-US" sz="2000" dirty="0"/>
              <a:t>Frontend stages: fetch, decode, rename, dispatch</a:t>
            </a:r>
          </a:p>
          <a:p>
            <a:pPr lvl="3"/>
            <a:r>
              <a:rPr lang="en-US" sz="1600" dirty="0"/>
              <a:t>Squash all instructions in the frontend stages since these are by definition after the resolved branch</a:t>
            </a:r>
          </a:p>
          <a:p>
            <a:pPr lvl="2"/>
            <a:r>
              <a:rPr lang="en-US" sz="2000" dirty="0"/>
              <a:t>Backend stages: schedule, register read, execute, </a:t>
            </a:r>
            <a:r>
              <a:rPr lang="en-US" sz="2000" dirty="0" err="1"/>
              <a:t>writeback</a:t>
            </a:r>
            <a:endParaRPr lang="en-US" sz="2000" dirty="0"/>
          </a:p>
          <a:p>
            <a:pPr lvl="3"/>
            <a:r>
              <a:rPr lang="en-US" sz="1800" dirty="0"/>
              <a:t>Selectively squash only those instructions in the backend stages that come after the </a:t>
            </a:r>
            <a:r>
              <a:rPr lang="en-US" sz="1800" dirty="0" err="1"/>
              <a:t>mispredicted</a:t>
            </a:r>
            <a:r>
              <a:rPr lang="en-US" sz="1800" dirty="0"/>
              <a:t> branch in program order</a:t>
            </a:r>
          </a:p>
          <a:p>
            <a:pPr lvl="3"/>
            <a:r>
              <a:rPr lang="en-US" sz="1800" dirty="0"/>
              <a:t>Each instruction inherits a branch dependence bit vector in the rename stage, with one bit per unresolved branch, indicating which unresolved branches are before the instruction in program order</a:t>
            </a:r>
          </a:p>
          <a:p>
            <a:pPr lvl="3"/>
            <a:endParaRPr lang="en-US" sz="1800" dirty="0"/>
          </a:p>
        </p:txBody>
      </p:sp>
      <p:sp>
        <p:nvSpPr>
          <p:cNvPr id="27650"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7651"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7652"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D0D26C47-466C-47AB-A55F-C06D4ED4A7C0}"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0" y="-142262"/>
            <a:ext cx="9144000" cy="1077218"/>
          </a:xfrm>
        </p:spPr>
        <p:txBody>
          <a:bodyPr/>
          <a:lstStyle/>
          <a:p>
            <a:r>
              <a:rPr lang="en-US" sz="3200" dirty="0"/>
              <a:t>Recovery from branch mispredictions, </a:t>
            </a:r>
            <a:br>
              <a:rPr lang="en-US" sz="3200" dirty="0"/>
            </a:br>
            <a:r>
              <a:rPr lang="en-US" sz="3200" dirty="0"/>
              <a:t>for immediate recovery (#3, #4, #5)</a:t>
            </a:r>
          </a:p>
        </p:txBody>
      </p:sp>
      <p:sp>
        <p:nvSpPr>
          <p:cNvPr id="222211" name="Rectangle 3"/>
          <p:cNvSpPr>
            <a:spLocks noGrp="1" noChangeArrowheads="1"/>
          </p:cNvSpPr>
          <p:nvPr>
            <p:ph type="body" idx="1"/>
          </p:nvPr>
        </p:nvSpPr>
        <p:spPr/>
        <p:txBody>
          <a:bodyPr/>
          <a:lstStyle/>
          <a:p>
            <a:r>
              <a:rPr lang="en-US" sz="2800" dirty="0"/>
              <a:t>Recovery steps (cont.)</a:t>
            </a:r>
          </a:p>
          <a:p>
            <a:pPr lvl="1"/>
            <a:r>
              <a:rPr lang="en-US" sz="2400" dirty="0"/>
              <a:t>Renaming machinery</a:t>
            </a:r>
          </a:p>
          <a:p>
            <a:pPr lvl="2"/>
            <a:r>
              <a:rPr lang="en-US" sz="2000" dirty="0"/>
              <a:t>Active list</a:t>
            </a:r>
          </a:p>
          <a:p>
            <a:pPr lvl="3"/>
            <a:r>
              <a:rPr lang="en-US" sz="1600" dirty="0"/>
              <a:t>Restore active list tail to the entry just after the </a:t>
            </a:r>
            <a:r>
              <a:rPr lang="en-US" sz="1600" dirty="0" err="1"/>
              <a:t>mispredicted</a:t>
            </a:r>
            <a:r>
              <a:rPr lang="en-US" sz="1600" dirty="0"/>
              <a:t> branch (must restore tail pointer and tail phase bit)</a:t>
            </a:r>
          </a:p>
          <a:p>
            <a:pPr lvl="2"/>
            <a:r>
              <a:rPr lang="en-US" sz="2000" dirty="0"/>
              <a:t>Free list</a:t>
            </a:r>
          </a:p>
          <a:p>
            <a:pPr lvl="3"/>
            <a:r>
              <a:rPr lang="en-US" sz="1600" dirty="0"/>
              <a:t>Restore free list head to the checkpointed free list head (head pointer and head phase bit)</a:t>
            </a:r>
          </a:p>
          <a:p>
            <a:pPr lvl="2"/>
            <a:r>
              <a:rPr lang="en-US" sz="2000" dirty="0"/>
              <a:t>Rename map table</a:t>
            </a:r>
          </a:p>
          <a:p>
            <a:pPr lvl="3"/>
            <a:r>
              <a:rPr lang="en-US" sz="1600" dirty="0"/>
              <a:t>#3: forward walk; #4: backward walk; #5: shadow map</a:t>
            </a:r>
          </a:p>
          <a:p>
            <a:pPr lvl="2"/>
            <a:r>
              <a:rPr lang="en-US" sz="2000" dirty="0"/>
              <a:t>Reclaim the checkpoints of the </a:t>
            </a:r>
            <a:r>
              <a:rPr lang="en-US" sz="2000" dirty="0" err="1"/>
              <a:t>mispredicted</a:t>
            </a:r>
            <a:r>
              <a:rPr lang="en-US" sz="2000" dirty="0"/>
              <a:t> branch and all later branches. </a:t>
            </a:r>
            <a:r>
              <a:rPr lang="en-US" sz="2000" i="1" dirty="0"/>
              <a:t>Also see next slide.</a:t>
            </a:r>
          </a:p>
        </p:txBody>
      </p:sp>
      <p:sp>
        <p:nvSpPr>
          <p:cNvPr id="28674"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8675"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8676"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0CDAED40-9D1D-4945-BCC3-1F66E095776D}"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331C-3080-036B-4F9E-1171F51ADDB1}"/>
              </a:ext>
            </a:extLst>
          </p:cNvPr>
          <p:cNvSpPr>
            <a:spLocks noGrp="1"/>
          </p:cNvSpPr>
          <p:nvPr>
            <p:ph type="title"/>
          </p:nvPr>
        </p:nvSpPr>
        <p:spPr>
          <a:xfrm>
            <a:off x="0" y="-142262"/>
            <a:ext cx="9144000" cy="1077218"/>
          </a:xfrm>
        </p:spPr>
        <p:txBody>
          <a:bodyPr/>
          <a:lstStyle/>
          <a:p>
            <a:r>
              <a:rPr lang="en-US" sz="3200" dirty="0"/>
              <a:t>See Project 2 for efficient </a:t>
            </a:r>
            <a:br>
              <a:rPr lang="en-US" sz="3200" dirty="0"/>
            </a:br>
            <a:r>
              <a:rPr lang="en-US" sz="3200" dirty="0"/>
              <a:t>branch checkpoint management</a:t>
            </a:r>
          </a:p>
        </p:txBody>
      </p:sp>
      <p:sp>
        <p:nvSpPr>
          <p:cNvPr id="3" name="Content Placeholder 2">
            <a:extLst>
              <a:ext uri="{FF2B5EF4-FFF2-40B4-BE49-F238E27FC236}">
                <a16:creationId xmlns:a16="http://schemas.microsoft.com/office/drawing/2014/main" id="{940D3CC5-CA1A-F9A5-0AC2-E808559D4347}"/>
              </a:ext>
            </a:extLst>
          </p:cNvPr>
          <p:cNvSpPr>
            <a:spLocks noGrp="1"/>
          </p:cNvSpPr>
          <p:nvPr>
            <p:ph idx="1"/>
          </p:nvPr>
        </p:nvSpPr>
        <p:spPr/>
        <p:txBody>
          <a:bodyPr/>
          <a:lstStyle/>
          <a:p>
            <a:r>
              <a:rPr lang="en-US" sz="2400" dirty="0"/>
              <a:t>Global branch mask (GBM)</a:t>
            </a:r>
          </a:p>
          <a:p>
            <a:pPr lvl="1"/>
            <a:r>
              <a:rPr lang="en-US" sz="2000" dirty="0"/>
              <a:t>Maintained in the Rename Stage</a:t>
            </a:r>
          </a:p>
          <a:p>
            <a:pPr lvl="1"/>
            <a:r>
              <a:rPr lang="en-US" sz="2000" dirty="0"/>
              <a:t>Allocating a free bit in the GBM for a just-renamed branch gives it a unique branch ID (bit position in the GBM) which is also its index into an array of checkpoints</a:t>
            </a:r>
          </a:p>
          <a:p>
            <a:pPr lvl="2"/>
            <a:r>
              <a:rPr lang="en-US" sz="1800" dirty="0"/>
              <a:t>bit in the GBM </a:t>
            </a:r>
            <a:r>
              <a:rPr lang="en-US" sz="1800" dirty="0">
                <a:sym typeface="Wingdings" panose="05000000000000000000" pitchFamily="2" charset="2"/>
              </a:rPr>
              <a:t> branch ID  index into array of checkpoints</a:t>
            </a:r>
            <a:endParaRPr lang="en-US" sz="1800" dirty="0"/>
          </a:p>
          <a:p>
            <a:pPr lvl="1"/>
            <a:r>
              <a:rPr lang="en-US" sz="2000" dirty="0"/>
              <a:t>A renamed instruction knows which unresolved branches are prior to it in program order (whichever branch bits are set in the GBM when the instruction is renamed). Used for selective squashing of instructions in the backend stages.</a:t>
            </a:r>
          </a:p>
          <a:p>
            <a:pPr lvl="1"/>
            <a:r>
              <a:rPr lang="en-US" sz="2000" dirty="0"/>
              <a:t>Checkpointing the GBM in branch checkpoints, and later restoring it, yields implicit reclamation of checkpoints of branches after the </a:t>
            </a:r>
            <a:r>
              <a:rPr lang="en-US" sz="2000" dirty="0" err="1"/>
              <a:t>mispredicted</a:t>
            </a:r>
            <a:r>
              <a:rPr lang="en-US" sz="2000" dirty="0"/>
              <a:t> branch</a:t>
            </a:r>
          </a:p>
          <a:p>
            <a:r>
              <a:rPr lang="en-US" sz="2400" dirty="0"/>
              <a:t>Confused?  Implement Project 2 (and 3) and it will help.</a:t>
            </a:r>
          </a:p>
        </p:txBody>
      </p:sp>
      <p:sp>
        <p:nvSpPr>
          <p:cNvPr id="4" name="Date Placeholder 3">
            <a:extLst>
              <a:ext uri="{FF2B5EF4-FFF2-40B4-BE49-F238E27FC236}">
                <a16:creationId xmlns:a16="http://schemas.microsoft.com/office/drawing/2014/main" id="{F9AAEC5A-C74F-E496-3DA1-AFD6D46F0204}"/>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35882505-961C-ECF4-2C8B-2F0DDE61CA82}"/>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C1B45C25-611F-06F3-D5C9-F7E0906C10A6}"/>
              </a:ext>
            </a:extLst>
          </p:cNvPr>
          <p:cNvSpPr>
            <a:spLocks noGrp="1"/>
          </p:cNvSpPr>
          <p:nvPr>
            <p:ph type="sldNum" sz="quarter" idx="12"/>
          </p:nvPr>
        </p:nvSpPr>
        <p:spPr/>
        <p:txBody>
          <a:bodyPr/>
          <a:lstStyle/>
          <a:p>
            <a:pPr>
              <a:defRPr/>
            </a:pPr>
            <a:fld id="{4F55974A-8CB5-4498-84C8-F3FFEB780C19}" type="slidenum">
              <a:rPr lang="en-US" smtClean="0"/>
              <a:pPr>
                <a:defRPr/>
              </a:pPr>
              <a:t>42</a:t>
            </a:fld>
            <a:endParaRPr lang="en-US"/>
          </a:p>
        </p:txBody>
      </p:sp>
    </p:spTree>
    <p:extLst>
      <p:ext uri="{BB962C8B-B14F-4D97-AF65-F5344CB8AC3E}">
        <p14:creationId xmlns:p14="http://schemas.microsoft.com/office/powerpoint/2010/main" val="380201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25034C-DC09-7A2D-03FB-A0E5090616EA}"/>
              </a:ext>
            </a:extLst>
          </p:cNvPr>
          <p:cNvSpPr>
            <a:spLocks noGrp="1"/>
          </p:cNvSpPr>
          <p:nvPr>
            <p:ph type="dt" sz="half" idx="10"/>
          </p:nvPr>
        </p:nvSpPr>
        <p:spPr/>
        <p:txBody>
          <a:bodyPr/>
          <a:lstStyle/>
          <a:p>
            <a:pPr>
              <a:defRPr/>
            </a:pPr>
            <a:r>
              <a:rPr lang="en-US"/>
              <a:t>ECE 721</a:t>
            </a:r>
          </a:p>
        </p:txBody>
      </p:sp>
      <p:sp>
        <p:nvSpPr>
          <p:cNvPr id="5" name="Footer Placeholder 4">
            <a:extLst>
              <a:ext uri="{FF2B5EF4-FFF2-40B4-BE49-F238E27FC236}">
                <a16:creationId xmlns:a16="http://schemas.microsoft.com/office/drawing/2014/main" id="{D6DC8625-8F08-7F92-20EA-B01888C8A4B0}"/>
              </a:ext>
            </a:extLst>
          </p:cNvPr>
          <p:cNvSpPr>
            <a:spLocks noGrp="1"/>
          </p:cNvSpPr>
          <p:nvPr>
            <p:ph type="ftr" sz="quarter" idx="11"/>
          </p:nvPr>
        </p:nvSpPr>
        <p:spPr/>
        <p:txBody>
          <a:bodyPr/>
          <a:lstStyle/>
          <a:p>
            <a:pPr>
              <a:defRPr/>
            </a:pPr>
            <a:r>
              <a:rPr lang="en-US"/>
              <a:t>Prof. Eric Rotenberg</a:t>
            </a:r>
          </a:p>
        </p:txBody>
      </p:sp>
      <p:sp>
        <p:nvSpPr>
          <p:cNvPr id="6" name="Slide Number Placeholder 5">
            <a:extLst>
              <a:ext uri="{FF2B5EF4-FFF2-40B4-BE49-F238E27FC236}">
                <a16:creationId xmlns:a16="http://schemas.microsoft.com/office/drawing/2014/main" id="{1EC26B90-2FC0-74E2-E2F3-4BD4C9A409E5}"/>
              </a:ext>
            </a:extLst>
          </p:cNvPr>
          <p:cNvSpPr>
            <a:spLocks noGrp="1"/>
          </p:cNvSpPr>
          <p:nvPr>
            <p:ph type="sldNum" sz="quarter" idx="12"/>
          </p:nvPr>
        </p:nvSpPr>
        <p:spPr/>
        <p:txBody>
          <a:bodyPr/>
          <a:lstStyle/>
          <a:p>
            <a:pPr>
              <a:defRPr/>
            </a:pPr>
            <a:fld id="{4F55974A-8CB5-4498-84C8-F3FFEB780C19}" type="slidenum">
              <a:rPr lang="en-US" smtClean="0"/>
              <a:pPr>
                <a:defRPr/>
              </a:pPr>
              <a:t>43</a:t>
            </a:fld>
            <a:endParaRPr lang="en-US"/>
          </a:p>
        </p:txBody>
      </p:sp>
      <p:cxnSp>
        <p:nvCxnSpPr>
          <p:cNvPr id="7" name="Straight Connector 6">
            <a:extLst>
              <a:ext uri="{FF2B5EF4-FFF2-40B4-BE49-F238E27FC236}">
                <a16:creationId xmlns:a16="http://schemas.microsoft.com/office/drawing/2014/main" id="{06BAD281-462D-8074-8F6E-87FE44A3BC86}"/>
              </a:ext>
            </a:extLst>
          </p:cNvPr>
          <p:cNvCxnSpPr/>
          <p:nvPr/>
        </p:nvCxnSpPr>
        <p:spPr bwMode="auto">
          <a:xfrm>
            <a:off x="4116630" y="0"/>
            <a:ext cx="0" cy="6858000"/>
          </a:xfrm>
          <a:prstGeom prst="line">
            <a:avLst/>
          </a:prstGeom>
          <a:noFill/>
          <a:ln w="2857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D2EE89D6-46B7-EDB6-9C89-E7489576B763}"/>
              </a:ext>
            </a:extLst>
          </p:cNvPr>
          <p:cNvSpPr txBox="1"/>
          <p:nvPr/>
        </p:nvSpPr>
        <p:spPr>
          <a:xfrm>
            <a:off x="54364" y="77719"/>
            <a:ext cx="3910476" cy="954107"/>
          </a:xfrm>
          <a:prstGeom prst="rect">
            <a:avLst/>
          </a:prstGeom>
          <a:noFill/>
          <a:ln>
            <a:solidFill>
              <a:schemeClr val="tx1"/>
            </a:solidFill>
          </a:ln>
        </p:spPr>
        <p:txBody>
          <a:bodyPr wrap="square" rtlCol="0">
            <a:noAutofit/>
          </a:bodyPr>
          <a:lstStyle/>
          <a:p>
            <a:r>
              <a:rPr lang="en-US" dirty="0"/>
              <a:t>commit-and-free registers:</a:t>
            </a:r>
            <a:br>
              <a:rPr lang="en-US" dirty="0"/>
            </a:br>
            <a:r>
              <a:rPr lang="en-US" dirty="0"/>
              <a:t>Approach #1:</a:t>
            </a:r>
          </a:p>
          <a:p>
            <a:pPr marL="285750" indent="-285750" algn="l">
              <a:buFont typeface="Arial" panose="020B0604020202020204" pitchFamily="34" charset="0"/>
              <a:buChar char="•"/>
            </a:pPr>
            <a:r>
              <a:rPr lang="en-US" dirty="0"/>
              <a:t>Active List has </a:t>
            </a:r>
            <a:r>
              <a:rPr lang="en-US" i="1" dirty="0"/>
              <a:t>current</a:t>
            </a:r>
            <a:r>
              <a:rPr lang="en-US" dirty="0"/>
              <a:t> mappings</a:t>
            </a:r>
          </a:p>
          <a:p>
            <a:pPr marL="285750" indent="-285750" algn="l">
              <a:buFont typeface="Arial" panose="020B0604020202020204" pitchFamily="34" charset="0"/>
              <a:buChar char="•"/>
            </a:pPr>
            <a:r>
              <a:rPr lang="en-US" dirty="0"/>
              <a:t>AMT</a:t>
            </a:r>
          </a:p>
        </p:txBody>
      </p:sp>
      <p:sp>
        <p:nvSpPr>
          <p:cNvPr id="9" name="TextBox 8">
            <a:extLst>
              <a:ext uri="{FF2B5EF4-FFF2-40B4-BE49-F238E27FC236}">
                <a16:creationId xmlns:a16="http://schemas.microsoft.com/office/drawing/2014/main" id="{E98811A0-0851-659B-F567-C27B2E9EA95A}"/>
              </a:ext>
            </a:extLst>
          </p:cNvPr>
          <p:cNvSpPr txBox="1"/>
          <p:nvPr/>
        </p:nvSpPr>
        <p:spPr>
          <a:xfrm>
            <a:off x="4344314" y="72383"/>
            <a:ext cx="4745317" cy="954107"/>
          </a:xfrm>
          <a:prstGeom prst="rect">
            <a:avLst/>
          </a:prstGeom>
          <a:noFill/>
          <a:ln>
            <a:solidFill>
              <a:schemeClr val="tx1"/>
            </a:solidFill>
          </a:ln>
        </p:spPr>
        <p:txBody>
          <a:bodyPr wrap="none" rtlCol="0">
            <a:noAutofit/>
          </a:bodyPr>
          <a:lstStyle/>
          <a:p>
            <a:r>
              <a:rPr lang="en-US" dirty="0"/>
              <a:t>commit-and-free registers:</a:t>
            </a:r>
            <a:br>
              <a:rPr lang="en-US" dirty="0"/>
            </a:br>
            <a:r>
              <a:rPr lang="en-US" dirty="0"/>
              <a:t>Approach #2:</a:t>
            </a:r>
          </a:p>
          <a:p>
            <a:pPr marL="285750" indent="-285750" algn="l">
              <a:buFont typeface="Arial" panose="020B0604020202020204" pitchFamily="34" charset="0"/>
              <a:buChar char="•"/>
            </a:pPr>
            <a:r>
              <a:rPr lang="en-US" dirty="0"/>
              <a:t>Active List has </a:t>
            </a:r>
            <a:r>
              <a:rPr lang="en-US" i="1" dirty="0"/>
              <a:t>previous</a:t>
            </a:r>
            <a:r>
              <a:rPr lang="en-US" dirty="0"/>
              <a:t> mappings</a:t>
            </a:r>
          </a:p>
          <a:p>
            <a:pPr marL="285750" indent="-285750" algn="l">
              <a:buFont typeface="Arial" panose="020B0604020202020204" pitchFamily="34" charset="0"/>
              <a:buChar char="•"/>
            </a:pPr>
            <a:r>
              <a:rPr lang="en-US" dirty="0"/>
              <a:t>no AMT</a:t>
            </a:r>
          </a:p>
        </p:txBody>
      </p:sp>
      <p:sp>
        <p:nvSpPr>
          <p:cNvPr id="10" name="TextBox 9">
            <a:extLst>
              <a:ext uri="{FF2B5EF4-FFF2-40B4-BE49-F238E27FC236}">
                <a16:creationId xmlns:a16="http://schemas.microsoft.com/office/drawing/2014/main" id="{A17EE22C-E7FF-316C-5DD2-D481B1626875}"/>
              </a:ext>
            </a:extLst>
          </p:cNvPr>
          <p:cNvSpPr txBox="1"/>
          <p:nvPr/>
        </p:nvSpPr>
        <p:spPr>
          <a:xfrm>
            <a:off x="54364" y="1099783"/>
            <a:ext cx="3910476" cy="1615827"/>
          </a:xfrm>
          <a:prstGeom prst="rect">
            <a:avLst/>
          </a:prstGeom>
          <a:solidFill>
            <a:schemeClr val="accent2"/>
          </a:solidFill>
        </p:spPr>
        <p:txBody>
          <a:bodyPr wrap="none" rtlCol="0">
            <a:noAutofit/>
          </a:bodyPr>
          <a:lstStyle/>
          <a:p>
            <a:pPr algn="l"/>
            <a:r>
              <a:rPr lang="en-US" sz="1100" dirty="0"/>
              <a:t>Exception recovery approach #1:</a:t>
            </a:r>
          </a:p>
          <a:p>
            <a:pPr marL="285750" indent="-285750" algn="l">
              <a:buFont typeface="Arial" panose="020B0604020202020204" pitchFamily="34" charset="0"/>
              <a:buChar char="•"/>
            </a:pPr>
            <a:r>
              <a:rPr lang="en-US" sz="1100" dirty="0"/>
              <a:t>Wait until offending instr. is at AL head,</a:t>
            </a:r>
            <a:br>
              <a:rPr lang="en-US" sz="1100" dirty="0"/>
            </a:br>
            <a:r>
              <a:rPr lang="en-US" sz="1100" dirty="0"/>
              <a:t>don’t retire offending instruction</a:t>
            </a:r>
          </a:p>
          <a:p>
            <a:pPr marL="285750" indent="-285750" algn="l">
              <a:buFont typeface="Arial" panose="020B0604020202020204" pitchFamily="34" charset="0"/>
              <a:buChar char="•"/>
            </a:pPr>
            <a:r>
              <a:rPr lang="en-US" sz="1100" dirty="0"/>
              <a:t>Full squash pipeline</a:t>
            </a:r>
          </a:p>
          <a:p>
            <a:pPr marL="285750" indent="-285750" algn="l">
              <a:buFont typeface="Arial" panose="020B0604020202020204" pitchFamily="34" charset="0"/>
              <a:buChar char="•"/>
            </a:pPr>
            <a:r>
              <a:rPr lang="en-US" sz="1100" dirty="0"/>
              <a:t>RMT = AMT</a:t>
            </a:r>
          </a:p>
          <a:p>
            <a:pPr marL="285750" indent="-285750" algn="l">
              <a:buFont typeface="Arial" panose="020B0604020202020204" pitchFamily="34" charset="0"/>
              <a:buChar char="•"/>
            </a:pPr>
            <a:r>
              <a:rPr lang="en-US" sz="1100" dirty="0" err="1"/>
              <a:t>fl_head</a:t>
            </a:r>
            <a:r>
              <a:rPr lang="en-US" sz="1100" dirty="0"/>
              <a:t> = </a:t>
            </a:r>
            <a:r>
              <a:rPr lang="en-US" sz="1100" dirty="0" err="1"/>
              <a:t>fl_tail</a:t>
            </a:r>
            <a:r>
              <a:rPr lang="en-US" sz="1100" dirty="0"/>
              <a:t>, </a:t>
            </a:r>
            <a:r>
              <a:rPr lang="en-US" sz="1100" dirty="0" err="1"/>
              <a:t>fl_head_phase</a:t>
            </a:r>
            <a:r>
              <a:rPr lang="en-US" sz="1100" dirty="0"/>
              <a:t> = !</a:t>
            </a:r>
            <a:r>
              <a:rPr lang="en-US" sz="1100" dirty="0" err="1"/>
              <a:t>fl_tail_phase</a:t>
            </a:r>
            <a:endParaRPr lang="en-US" sz="1100" dirty="0"/>
          </a:p>
          <a:p>
            <a:pPr marL="285750" indent="-285750" algn="l">
              <a:buFont typeface="Arial" panose="020B0604020202020204" pitchFamily="34" charset="0"/>
              <a:buChar char="•"/>
            </a:pPr>
            <a:r>
              <a:rPr lang="en-US" sz="1100" dirty="0" err="1"/>
              <a:t>al_tail</a:t>
            </a:r>
            <a:r>
              <a:rPr lang="en-US" sz="1100" dirty="0"/>
              <a:t> = </a:t>
            </a:r>
            <a:r>
              <a:rPr lang="en-US" sz="1100" dirty="0" err="1"/>
              <a:t>al_head</a:t>
            </a:r>
            <a:r>
              <a:rPr lang="en-US" sz="1100" dirty="0"/>
              <a:t>, </a:t>
            </a:r>
            <a:r>
              <a:rPr lang="en-US" sz="1100" dirty="0" err="1"/>
              <a:t>al_tail_phase</a:t>
            </a:r>
            <a:r>
              <a:rPr lang="en-US" sz="1100" dirty="0"/>
              <a:t> = </a:t>
            </a:r>
            <a:r>
              <a:rPr lang="en-US" sz="1100" dirty="0" err="1"/>
              <a:t>al_head_phase</a:t>
            </a:r>
            <a:endParaRPr lang="en-US" sz="1100" dirty="0"/>
          </a:p>
          <a:p>
            <a:pPr marL="285750" indent="-285750" algn="l">
              <a:buFont typeface="Arial" panose="020B0604020202020204" pitchFamily="34" charset="0"/>
              <a:buChar char="•"/>
            </a:pPr>
            <a:r>
              <a:rPr lang="en-US" sz="1100" dirty="0"/>
              <a:t>Save offending PC in EPC register, etc.</a:t>
            </a:r>
          </a:p>
          <a:p>
            <a:pPr marL="285750" indent="-285750" algn="l">
              <a:buFont typeface="Arial" panose="020B0604020202020204" pitchFamily="34" charset="0"/>
              <a:buChar char="•"/>
            </a:pPr>
            <a:r>
              <a:rPr lang="en-US" sz="1100" dirty="0"/>
              <a:t>Fetch PC = PC of exception handler</a:t>
            </a:r>
          </a:p>
        </p:txBody>
      </p:sp>
      <p:sp>
        <p:nvSpPr>
          <p:cNvPr id="11" name="TextBox 10">
            <a:extLst>
              <a:ext uri="{FF2B5EF4-FFF2-40B4-BE49-F238E27FC236}">
                <a16:creationId xmlns:a16="http://schemas.microsoft.com/office/drawing/2014/main" id="{A40C010D-5E43-B79D-9FA9-BA3A89EA77A5}"/>
              </a:ext>
            </a:extLst>
          </p:cNvPr>
          <p:cNvSpPr txBox="1"/>
          <p:nvPr/>
        </p:nvSpPr>
        <p:spPr>
          <a:xfrm>
            <a:off x="54364" y="2780955"/>
            <a:ext cx="3910476" cy="1277273"/>
          </a:xfrm>
          <a:prstGeom prst="rect">
            <a:avLst/>
          </a:prstGeom>
          <a:solidFill>
            <a:schemeClr val="accent2"/>
          </a:solidFill>
        </p:spPr>
        <p:txBody>
          <a:bodyPr wrap="none" rtlCol="0">
            <a:noAutofit/>
          </a:bodyPr>
          <a:lstStyle/>
          <a:p>
            <a:pPr algn="l"/>
            <a:r>
              <a:rPr lang="en-US" sz="1100" dirty="0"/>
              <a:t>Branch misprediction recovery approach #1:</a:t>
            </a:r>
          </a:p>
          <a:p>
            <a:pPr marL="285750" indent="-285750" algn="l">
              <a:buFont typeface="Arial" panose="020B0604020202020204" pitchFamily="34" charset="0"/>
              <a:buChar char="•"/>
            </a:pPr>
            <a:r>
              <a:rPr lang="en-US" sz="1100" dirty="0"/>
              <a:t>Wait until </a:t>
            </a:r>
            <a:r>
              <a:rPr lang="en-US" sz="1100" dirty="0" err="1"/>
              <a:t>misp</a:t>
            </a:r>
            <a:r>
              <a:rPr lang="en-US" sz="1100" dirty="0"/>
              <a:t>. branch is at AL head, retire branch</a:t>
            </a:r>
          </a:p>
          <a:p>
            <a:pPr marL="285750" indent="-285750" algn="l">
              <a:buFont typeface="Arial" panose="020B0604020202020204" pitchFamily="34" charset="0"/>
              <a:buChar char="•"/>
            </a:pPr>
            <a:r>
              <a:rPr lang="en-US" sz="1100" dirty="0"/>
              <a:t>Full squash pipeline</a:t>
            </a:r>
          </a:p>
          <a:p>
            <a:pPr marL="285750" indent="-285750" algn="l">
              <a:buFont typeface="Arial" panose="020B0604020202020204" pitchFamily="34" charset="0"/>
              <a:buChar char="•"/>
            </a:pPr>
            <a:r>
              <a:rPr lang="en-US" sz="1100" dirty="0"/>
              <a:t>RMT = AMT</a:t>
            </a:r>
          </a:p>
          <a:p>
            <a:pPr marL="285750" indent="-285750" algn="l">
              <a:buFont typeface="Arial" panose="020B0604020202020204" pitchFamily="34" charset="0"/>
              <a:buChar char="•"/>
            </a:pPr>
            <a:r>
              <a:rPr lang="en-US" sz="1100" dirty="0" err="1"/>
              <a:t>fl_head</a:t>
            </a:r>
            <a:r>
              <a:rPr lang="en-US" sz="1100" dirty="0"/>
              <a:t> = </a:t>
            </a:r>
            <a:r>
              <a:rPr lang="en-US" sz="1100" dirty="0" err="1"/>
              <a:t>fl_tail</a:t>
            </a:r>
            <a:r>
              <a:rPr lang="en-US" sz="1100" dirty="0"/>
              <a:t>, </a:t>
            </a:r>
            <a:r>
              <a:rPr lang="en-US" sz="1100" dirty="0" err="1"/>
              <a:t>fl_head_phase</a:t>
            </a:r>
            <a:r>
              <a:rPr lang="en-US" sz="1100" dirty="0"/>
              <a:t> = !</a:t>
            </a:r>
            <a:r>
              <a:rPr lang="en-US" sz="1100" dirty="0" err="1"/>
              <a:t>fl_tail_phase</a:t>
            </a:r>
            <a:endParaRPr lang="en-US" sz="1100" dirty="0"/>
          </a:p>
          <a:p>
            <a:pPr marL="285750" indent="-285750" algn="l">
              <a:buFont typeface="Arial" panose="020B0604020202020204" pitchFamily="34" charset="0"/>
              <a:buChar char="•"/>
            </a:pPr>
            <a:r>
              <a:rPr lang="en-US" sz="1100" dirty="0" err="1"/>
              <a:t>al_tail</a:t>
            </a:r>
            <a:r>
              <a:rPr lang="en-US" sz="1100" dirty="0"/>
              <a:t> = </a:t>
            </a:r>
            <a:r>
              <a:rPr lang="en-US" sz="1100" dirty="0" err="1"/>
              <a:t>al_head</a:t>
            </a:r>
            <a:r>
              <a:rPr lang="en-US" sz="1100" dirty="0"/>
              <a:t>, </a:t>
            </a:r>
            <a:r>
              <a:rPr lang="en-US" sz="1100" dirty="0" err="1"/>
              <a:t>al_tail_phase</a:t>
            </a:r>
            <a:r>
              <a:rPr lang="en-US" sz="1100" dirty="0"/>
              <a:t> = </a:t>
            </a:r>
            <a:r>
              <a:rPr lang="en-US" sz="1100" dirty="0" err="1"/>
              <a:t>al_head_phase</a:t>
            </a:r>
            <a:endParaRPr lang="en-US" sz="1100" dirty="0"/>
          </a:p>
          <a:p>
            <a:pPr marL="285750" indent="-285750" algn="l">
              <a:buFont typeface="Arial" panose="020B0604020202020204" pitchFamily="34" charset="0"/>
              <a:buChar char="•"/>
            </a:pPr>
            <a:r>
              <a:rPr lang="en-US" sz="1100" dirty="0"/>
              <a:t>Fetch PC = correct target of branch</a:t>
            </a:r>
          </a:p>
        </p:txBody>
      </p:sp>
      <p:sp>
        <p:nvSpPr>
          <p:cNvPr id="12" name="TextBox 11">
            <a:extLst>
              <a:ext uri="{FF2B5EF4-FFF2-40B4-BE49-F238E27FC236}">
                <a16:creationId xmlns:a16="http://schemas.microsoft.com/office/drawing/2014/main" id="{081E94BC-B2CD-C92F-8213-550736965B9E}"/>
              </a:ext>
            </a:extLst>
          </p:cNvPr>
          <p:cNvSpPr txBox="1"/>
          <p:nvPr/>
        </p:nvSpPr>
        <p:spPr>
          <a:xfrm>
            <a:off x="54364" y="4123573"/>
            <a:ext cx="3910476" cy="1277273"/>
          </a:xfrm>
          <a:prstGeom prst="rect">
            <a:avLst/>
          </a:prstGeom>
          <a:solidFill>
            <a:schemeClr val="accent2"/>
          </a:solidFill>
        </p:spPr>
        <p:txBody>
          <a:bodyPr wrap="none" rtlCol="0">
            <a:noAutofit/>
          </a:bodyPr>
          <a:lstStyle/>
          <a:p>
            <a:pPr algn="l"/>
            <a:r>
              <a:rPr lang="en-US" sz="1100" dirty="0"/>
              <a:t>Branch misprediction recovery approach #3 (forward walk):</a:t>
            </a:r>
          </a:p>
          <a:p>
            <a:pPr marL="285750" indent="-285750" algn="l">
              <a:buFont typeface="Arial" panose="020B0604020202020204" pitchFamily="34" charset="0"/>
              <a:buChar char="•"/>
            </a:pPr>
            <a:r>
              <a:rPr lang="en-US" sz="1100" dirty="0"/>
              <a:t>Initiate </a:t>
            </a:r>
            <a:r>
              <a:rPr lang="en-US" sz="1100" dirty="0" err="1"/>
              <a:t>misp</a:t>
            </a:r>
            <a:r>
              <a:rPr lang="en-US" sz="1100" dirty="0"/>
              <a:t>. recovery immediately</a:t>
            </a:r>
          </a:p>
          <a:p>
            <a:pPr marL="285750" indent="-285750" algn="l">
              <a:buFont typeface="Arial" panose="020B0604020202020204" pitchFamily="34" charset="0"/>
              <a:buChar char="•"/>
            </a:pPr>
            <a:r>
              <a:rPr lang="en-US" sz="1100" dirty="0"/>
              <a:t>Full squash frontend, selective squash backend</a:t>
            </a:r>
          </a:p>
          <a:p>
            <a:pPr marL="285750" indent="-285750" algn="l">
              <a:buFont typeface="Arial" panose="020B0604020202020204" pitchFamily="34" charset="0"/>
              <a:buChar char="•"/>
            </a:pPr>
            <a:r>
              <a:rPr lang="en-US" sz="1100" dirty="0"/>
              <a:t>RMT = AMT, forward walk AL from head to br. (inclusive)</a:t>
            </a:r>
          </a:p>
          <a:p>
            <a:pPr marL="285750" indent="-285750" algn="l">
              <a:buFont typeface="Arial" panose="020B0604020202020204" pitchFamily="34" charset="0"/>
              <a:buChar char="•"/>
            </a:pPr>
            <a:r>
              <a:rPr lang="en-US" sz="1100" dirty="0"/>
              <a:t>Restore free list head and phase from checkpoint</a:t>
            </a:r>
          </a:p>
          <a:p>
            <a:pPr marL="285750" indent="-285750" algn="l">
              <a:buFont typeface="Arial" panose="020B0604020202020204" pitchFamily="34" charset="0"/>
              <a:buChar char="•"/>
            </a:pPr>
            <a:r>
              <a:rPr lang="en-US" sz="1100" dirty="0"/>
              <a:t>Restore active list tail and phase to entry after branch</a:t>
            </a:r>
          </a:p>
          <a:p>
            <a:pPr marL="285750" indent="-285750" algn="l">
              <a:buFont typeface="Arial" panose="020B0604020202020204" pitchFamily="34" charset="0"/>
              <a:buChar char="•"/>
            </a:pPr>
            <a:r>
              <a:rPr lang="en-US" sz="1100" dirty="0"/>
              <a:t>Fetch PC = correct target of branch</a:t>
            </a:r>
          </a:p>
        </p:txBody>
      </p:sp>
      <p:sp>
        <p:nvSpPr>
          <p:cNvPr id="13" name="TextBox 12">
            <a:extLst>
              <a:ext uri="{FF2B5EF4-FFF2-40B4-BE49-F238E27FC236}">
                <a16:creationId xmlns:a16="http://schemas.microsoft.com/office/drawing/2014/main" id="{982DC6E0-41B9-521E-DF52-D8A0DEB9A4FF}"/>
              </a:ext>
            </a:extLst>
          </p:cNvPr>
          <p:cNvSpPr txBox="1"/>
          <p:nvPr/>
        </p:nvSpPr>
        <p:spPr>
          <a:xfrm>
            <a:off x="2322714" y="5478429"/>
            <a:ext cx="3615396" cy="1277273"/>
          </a:xfrm>
          <a:prstGeom prst="rect">
            <a:avLst/>
          </a:prstGeom>
          <a:solidFill>
            <a:schemeClr val="accent2"/>
          </a:solidFill>
        </p:spPr>
        <p:txBody>
          <a:bodyPr wrap="none" rtlCol="0">
            <a:noAutofit/>
          </a:bodyPr>
          <a:lstStyle/>
          <a:p>
            <a:pPr algn="l"/>
            <a:r>
              <a:rPr lang="en-US" sz="1100" dirty="0"/>
              <a:t>Branch misprediction recovery approach #5 (shadow maps):</a:t>
            </a:r>
          </a:p>
          <a:p>
            <a:pPr marL="285750" indent="-285750" algn="l">
              <a:buFont typeface="Arial" panose="020B0604020202020204" pitchFamily="34" charset="0"/>
              <a:buChar char="•"/>
            </a:pPr>
            <a:r>
              <a:rPr lang="en-US" sz="1100" dirty="0"/>
              <a:t>Initiate </a:t>
            </a:r>
            <a:r>
              <a:rPr lang="en-US" sz="1100" dirty="0" err="1"/>
              <a:t>misp</a:t>
            </a:r>
            <a:r>
              <a:rPr lang="en-US" sz="1100" dirty="0"/>
              <a:t>. recovery immediately</a:t>
            </a:r>
          </a:p>
          <a:p>
            <a:pPr marL="285750" indent="-285750" algn="l">
              <a:buFont typeface="Arial" panose="020B0604020202020204" pitchFamily="34" charset="0"/>
              <a:buChar char="•"/>
            </a:pPr>
            <a:r>
              <a:rPr lang="en-US" sz="1100" dirty="0"/>
              <a:t>Full squash frontend, selective squash backend</a:t>
            </a:r>
          </a:p>
          <a:p>
            <a:pPr marL="285750" indent="-285750" algn="l">
              <a:buFont typeface="Arial" panose="020B0604020202020204" pitchFamily="34" charset="0"/>
              <a:buChar char="•"/>
            </a:pPr>
            <a:r>
              <a:rPr lang="en-US" sz="1100" dirty="0"/>
              <a:t>Restore RMT from checkpoint</a:t>
            </a:r>
          </a:p>
          <a:p>
            <a:pPr marL="285750" indent="-285750" algn="l">
              <a:buFont typeface="Arial" panose="020B0604020202020204" pitchFamily="34" charset="0"/>
              <a:buChar char="•"/>
            </a:pPr>
            <a:r>
              <a:rPr lang="en-US" sz="1100" dirty="0"/>
              <a:t>Restore free list head and phase from checkpoint</a:t>
            </a:r>
          </a:p>
          <a:p>
            <a:pPr marL="285750" indent="-285750" algn="l">
              <a:buFont typeface="Arial" panose="020B0604020202020204" pitchFamily="34" charset="0"/>
              <a:buChar char="•"/>
            </a:pPr>
            <a:r>
              <a:rPr lang="en-US" sz="1100" dirty="0"/>
              <a:t>Restore active list tail and phase to entry after branch</a:t>
            </a:r>
          </a:p>
          <a:p>
            <a:pPr marL="285750" indent="-285750" algn="l">
              <a:buFont typeface="Arial" panose="020B0604020202020204" pitchFamily="34" charset="0"/>
              <a:buChar char="•"/>
            </a:pPr>
            <a:r>
              <a:rPr lang="en-US" sz="1100" dirty="0"/>
              <a:t>Fetch PC = correct target of branch</a:t>
            </a:r>
          </a:p>
        </p:txBody>
      </p:sp>
      <p:sp>
        <p:nvSpPr>
          <p:cNvPr id="14" name="TextBox 13">
            <a:extLst>
              <a:ext uri="{FF2B5EF4-FFF2-40B4-BE49-F238E27FC236}">
                <a16:creationId xmlns:a16="http://schemas.microsoft.com/office/drawing/2014/main" id="{00F5F362-1E86-58A8-2E5E-58494B90CA4A}"/>
              </a:ext>
            </a:extLst>
          </p:cNvPr>
          <p:cNvSpPr txBox="1"/>
          <p:nvPr/>
        </p:nvSpPr>
        <p:spPr>
          <a:xfrm>
            <a:off x="4344317" y="1099783"/>
            <a:ext cx="4745314" cy="1615827"/>
          </a:xfrm>
          <a:prstGeom prst="rect">
            <a:avLst/>
          </a:prstGeom>
          <a:solidFill>
            <a:schemeClr val="accent2"/>
          </a:solidFill>
        </p:spPr>
        <p:txBody>
          <a:bodyPr wrap="none" rtlCol="0">
            <a:noAutofit/>
          </a:bodyPr>
          <a:lstStyle/>
          <a:p>
            <a:pPr algn="l"/>
            <a:r>
              <a:rPr lang="en-US" sz="1100" dirty="0"/>
              <a:t>Exception recovery approach #2:</a:t>
            </a:r>
          </a:p>
          <a:p>
            <a:pPr marL="285750" indent="-285750" algn="l">
              <a:buFont typeface="Arial" panose="020B0604020202020204" pitchFamily="34" charset="0"/>
              <a:buChar char="•"/>
            </a:pPr>
            <a:r>
              <a:rPr lang="en-US" sz="1100" dirty="0"/>
              <a:t>Wait until offending instr. is at AL head,</a:t>
            </a:r>
            <a:br>
              <a:rPr lang="en-US" sz="1100" dirty="0"/>
            </a:br>
            <a:r>
              <a:rPr lang="en-US" sz="1100" dirty="0"/>
              <a:t>don’t retire offending instruction</a:t>
            </a:r>
          </a:p>
          <a:p>
            <a:pPr marL="285750" indent="-285750" algn="l">
              <a:buFont typeface="Arial" panose="020B0604020202020204" pitchFamily="34" charset="0"/>
              <a:buChar char="•"/>
            </a:pPr>
            <a:r>
              <a:rPr lang="en-US" sz="1100" dirty="0"/>
              <a:t>Full squash pipeline</a:t>
            </a:r>
          </a:p>
          <a:p>
            <a:pPr marL="285750" indent="-285750" algn="l">
              <a:buFont typeface="Arial" panose="020B0604020202020204" pitchFamily="34" charset="0"/>
              <a:buChar char="•"/>
            </a:pPr>
            <a:r>
              <a:rPr lang="en-US" sz="1100" dirty="0"/>
              <a:t>RMT: backward walk AL from tail to head, restore prev. mappings</a:t>
            </a:r>
          </a:p>
          <a:p>
            <a:pPr marL="285750" indent="-285750" algn="l">
              <a:buFont typeface="Arial" panose="020B0604020202020204" pitchFamily="34" charset="0"/>
              <a:buChar char="•"/>
            </a:pPr>
            <a:r>
              <a:rPr lang="en-US" sz="1100" dirty="0" err="1"/>
              <a:t>fl_head</a:t>
            </a:r>
            <a:r>
              <a:rPr lang="en-US" sz="1100" dirty="0"/>
              <a:t> = </a:t>
            </a:r>
            <a:r>
              <a:rPr lang="en-US" sz="1100" dirty="0" err="1"/>
              <a:t>fl_tail</a:t>
            </a:r>
            <a:r>
              <a:rPr lang="en-US" sz="1100" dirty="0"/>
              <a:t>, </a:t>
            </a:r>
            <a:r>
              <a:rPr lang="en-US" sz="1100" dirty="0" err="1"/>
              <a:t>fl_head_phase</a:t>
            </a:r>
            <a:r>
              <a:rPr lang="en-US" sz="1100" dirty="0"/>
              <a:t> = !</a:t>
            </a:r>
            <a:r>
              <a:rPr lang="en-US" sz="1100" dirty="0" err="1"/>
              <a:t>fl_tail_phase</a:t>
            </a:r>
            <a:endParaRPr lang="en-US" sz="1100" dirty="0"/>
          </a:p>
          <a:p>
            <a:pPr marL="285750" indent="-285750" algn="l">
              <a:buFont typeface="Arial" panose="020B0604020202020204" pitchFamily="34" charset="0"/>
              <a:buChar char="•"/>
            </a:pPr>
            <a:r>
              <a:rPr lang="en-US" sz="1100" dirty="0" err="1"/>
              <a:t>al_tail</a:t>
            </a:r>
            <a:r>
              <a:rPr lang="en-US" sz="1100" dirty="0"/>
              <a:t> = </a:t>
            </a:r>
            <a:r>
              <a:rPr lang="en-US" sz="1100" dirty="0" err="1"/>
              <a:t>al_head</a:t>
            </a:r>
            <a:r>
              <a:rPr lang="en-US" sz="1100" dirty="0"/>
              <a:t>, </a:t>
            </a:r>
            <a:r>
              <a:rPr lang="en-US" sz="1100" dirty="0" err="1"/>
              <a:t>al_tail_phase</a:t>
            </a:r>
            <a:r>
              <a:rPr lang="en-US" sz="1100" dirty="0"/>
              <a:t> = </a:t>
            </a:r>
            <a:r>
              <a:rPr lang="en-US" sz="1100" dirty="0" err="1"/>
              <a:t>al_head_phase</a:t>
            </a:r>
            <a:endParaRPr lang="en-US" sz="1100" dirty="0"/>
          </a:p>
          <a:p>
            <a:pPr marL="285750" indent="-285750" algn="l">
              <a:buFont typeface="Arial" panose="020B0604020202020204" pitchFamily="34" charset="0"/>
              <a:buChar char="•"/>
            </a:pPr>
            <a:r>
              <a:rPr lang="en-US" sz="1100" dirty="0"/>
              <a:t>Save offending PC in EPC register, etc.</a:t>
            </a:r>
          </a:p>
          <a:p>
            <a:pPr marL="285750" indent="-285750" algn="l">
              <a:buFont typeface="Arial" panose="020B0604020202020204" pitchFamily="34" charset="0"/>
              <a:buChar char="•"/>
            </a:pPr>
            <a:r>
              <a:rPr lang="en-US" sz="1100" dirty="0"/>
              <a:t>Fetch PC = PC of exception handler</a:t>
            </a:r>
          </a:p>
        </p:txBody>
      </p:sp>
      <p:sp>
        <p:nvSpPr>
          <p:cNvPr id="15" name="TextBox 14">
            <a:extLst>
              <a:ext uri="{FF2B5EF4-FFF2-40B4-BE49-F238E27FC236}">
                <a16:creationId xmlns:a16="http://schemas.microsoft.com/office/drawing/2014/main" id="{4E36B9FA-F9C8-35B8-0D79-7F5397EFB5A9}"/>
              </a:ext>
            </a:extLst>
          </p:cNvPr>
          <p:cNvSpPr txBox="1"/>
          <p:nvPr/>
        </p:nvSpPr>
        <p:spPr>
          <a:xfrm>
            <a:off x="4344317" y="2780955"/>
            <a:ext cx="4745314" cy="1277273"/>
          </a:xfrm>
          <a:prstGeom prst="rect">
            <a:avLst/>
          </a:prstGeom>
          <a:solidFill>
            <a:schemeClr val="accent2"/>
          </a:solidFill>
        </p:spPr>
        <p:txBody>
          <a:bodyPr wrap="none" rtlCol="0">
            <a:noAutofit/>
          </a:bodyPr>
          <a:lstStyle/>
          <a:p>
            <a:pPr algn="l"/>
            <a:r>
              <a:rPr lang="en-US" sz="1100" dirty="0"/>
              <a:t>Branch misprediction recovery approach #2:</a:t>
            </a:r>
          </a:p>
          <a:p>
            <a:pPr marL="285750" indent="-285750" algn="l">
              <a:buFont typeface="Arial" panose="020B0604020202020204" pitchFamily="34" charset="0"/>
              <a:buChar char="•"/>
            </a:pPr>
            <a:r>
              <a:rPr lang="en-US" sz="1100" dirty="0"/>
              <a:t>Wait until </a:t>
            </a:r>
            <a:r>
              <a:rPr lang="en-US" sz="1100" dirty="0" err="1"/>
              <a:t>misp</a:t>
            </a:r>
            <a:r>
              <a:rPr lang="en-US" sz="1100" dirty="0"/>
              <a:t>. branch is at AL head, retire branch</a:t>
            </a:r>
          </a:p>
          <a:p>
            <a:pPr marL="285750" indent="-285750" algn="l">
              <a:buFont typeface="Arial" panose="020B0604020202020204" pitchFamily="34" charset="0"/>
              <a:buChar char="•"/>
            </a:pPr>
            <a:r>
              <a:rPr lang="en-US" sz="1100" dirty="0"/>
              <a:t>Full squash pipeline</a:t>
            </a:r>
          </a:p>
          <a:p>
            <a:pPr marL="285750" indent="-285750" algn="l">
              <a:buFont typeface="Arial" panose="020B0604020202020204" pitchFamily="34" charset="0"/>
              <a:buChar char="•"/>
            </a:pPr>
            <a:r>
              <a:rPr lang="en-US" sz="1100" dirty="0"/>
              <a:t>RMT: backward walk AL from tail to head, restore prev. mappings</a:t>
            </a:r>
          </a:p>
          <a:p>
            <a:pPr marL="285750" indent="-285750" algn="l">
              <a:buFont typeface="Arial" panose="020B0604020202020204" pitchFamily="34" charset="0"/>
              <a:buChar char="•"/>
            </a:pPr>
            <a:r>
              <a:rPr lang="en-US" sz="1100" dirty="0" err="1"/>
              <a:t>fl_head</a:t>
            </a:r>
            <a:r>
              <a:rPr lang="en-US" sz="1100" dirty="0"/>
              <a:t> = </a:t>
            </a:r>
            <a:r>
              <a:rPr lang="en-US" sz="1100" dirty="0" err="1"/>
              <a:t>fl_tail</a:t>
            </a:r>
            <a:r>
              <a:rPr lang="en-US" sz="1100" dirty="0"/>
              <a:t>, </a:t>
            </a:r>
            <a:r>
              <a:rPr lang="en-US" sz="1100" dirty="0" err="1"/>
              <a:t>fl_head_phase</a:t>
            </a:r>
            <a:r>
              <a:rPr lang="en-US" sz="1100" dirty="0"/>
              <a:t> = !</a:t>
            </a:r>
            <a:r>
              <a:rPr lang="en-US" sz="1100" dirty="0" err="1"/>
              <a:t>fl_tail_phase</a:t>
            </a:r>
            <a:endParaRPr lang="en-US" sz="1100" dirty="0"/>
          </a:p>
          <a:p>
            <a:pPr marL="285750" indent="-285750" algn="l">
              <a:buFont typeface="Arial" panose="020B0604020202020204" pitchFamily="34" charset="0"/>
              <a:buChar char="•"/>
            </a:pPr>
            <a:r>
              <a:rPr lang="en-US" sz="1100" dirty="0" err="1"/>
              <a:t>al_tail</a:t>
            </a:r>
            <a:r>
              <a:rPr lang="en-US" sz="1100" dirty="0"/>
              <a:t> = </a:t>
            </a:r>
            <a:r>
              <a:rPr lang="en-US" sz="1100" dirty="0" err="1"/>
              <a:t>al_head</a:t>
            </a:r>
            <a:r>
              <a:rPr lang="en-US" sz="1100" dirty="0"/>
              <a:t>, </a:t>
            </a:r>
            <a:r>
              <a:rPr lang="en-US" sz="1100" dirty="0" err="1"/>
              <a:t>al_tail_phase</a:t>
            </a:r>
            <a:r>
              <a:rPr lang="en-US" sz="1100" dirty="0"/>
              <a:t> = </a:t>
            </a:r>
            <a:r>
              <a:rPr lang="en-US" sz="1100" dirty="0" err="1"/>
              <a:t>al_head_phase</a:t>
            </a:r>
            <a:endParaRPr lang="en-US" sz="1100" dirty="0"/>
          </a:p>
          <a:p>
            <a:pPr marL="285750" indent="-285750" algn="l">
              <a:buFont typeface="Arial" panose="020B0604020202020204" pitchFamily="34" charset="0"/>
              <a:buChar char="•"/>
            </a:pPr>
            <a:r>
              <a:rPr lang="en-US" sz="1100" dirty="0"/>
              <a:t>Fetch PC = correct target of branch</a:t>
            </a:r>
          </a:p>
        </p:txBody>
      </p:sp>
      <p:sp>
        <p:nvSpPr>
          <p:cNvPr id="16" name="TextBox 15">
            <a:extLst>
              <a:ext uri="{FF2B5EF4-FFF2-40B4-BE49-F238E27FC236}">
                <a16:creationId xmlns:a16="http://schemas.microsoft.com/office/drawing/2014/main" id="{38C9FA00-9DD0-16B2-FB85-7A4877DCC1B1}"/>
              </a:ext>
            </a:extLst>
          </p:cNvPr>
          <p:cNvSpPr txBox="1"/>
          <p:nvPr/>
        </p:nvSpPr>
        <p:spPr>
          <a:xfrm>
            <a:off x="4344317" y="4123573"/>
            <a:ext cx="4745314" cy="1277273"/>
          </a:xfrm>
          <a:prstGeom prst="rect">
            <a:avLst/>
          </a:prstGeom>
          <a:solidFill>
            <a:schemeClr val="accent2"/>
          </a:solidFill>
        </p:spPr>
        <p:txBody>
          <a:bodyPr wrap="none" rtlCol="0">
            <a:noAutofit/>
          </a:bodyPr>
          <a:lstStyle/>
          <a:p>
            <a:pPr algn="l"/>
            <a:r>
              <a:rPr lang="en-US" sz="1100" dirty="0"/>
              <a:t>Branch misprediction recovery approach #4 (backward walk):</a:t>
            </a:r>
          </a:p>
          <a:p>
            <a:pPr marL="285750" indent="-285750" algn="l">
              <a:buFont typeface="Arial" panose="020B0604020202020204" pitchFamily="34" charset="0"/>
              <a:buChar char="•"/>
            </a:pPr>
            <a:r>
              <a:rPr lang="en-US" sz="1100" dirty="0"/>
              <a:t>Initiate </a:t>
            </a:r>
            <a:r>
              <a:rPr lang="en-US" sz="1100" dirty="0" err="1"/>
              <a:t>misp</a:t>
            </a:r>
            <a:r>
              <a:rPr lang="en-US" sz="1100" dirty="0"/>
              <a:t>. recovery immediately</a:t>
            </a:r>
          </a:p>
          <a:p>
            <a:pPr marL="285750" indent="-285750" algn="l">
              <a:buFont typeface="Arial" panose="020B0604020202020204" pitchFamily="34" charset="0"/>
              <a:buChar char="•"/>
            </a:pPr>
            <a:r>
              <a:rPr lang="en-US" sz="1100" dirty="0"/>
              <a:t>Full squash frontend, selective squash backend</a:t>
            </a:r>
          </a:p>
          <a:p>
            <a:pPr marL="285750" indent="-285750" algn="l">
              <a:buFont typeface="Arial" panose="020B0604020202020204" pitchFamily="34" charset="0"/>
              <a:buChar char="•"/>
            </a:pPr>
            <a:r>
              <a:rPr lang="en-US" sz="1100" dirty="0"/>
              <a:t>RMT: backward walk AL from tail to br. (exclusive), restore prev. mappings </a:t>
            </a:r>
          </a:p>
          <a:p>
            <a:pPr marL="285750" indent="-285750" algn="l">
              <a:buFont typeface="Arial" panose="020B0604020202020204" pitchFamily="34" charset="0"/>
              <a:buChar char="•"/>
            </a:pPr>
            <a:r>
              <a:rPr lang="en-US" sz="1100" dirty="0"/>
              <a:t>Restore free list head and phase from checkpoint</a:t>
            </a:r>
          </a:p>
          <a:p>
            <a:pPr marL="285750" indent="-285750" algn="l">
              <a:buFont typeface="Arial" panose="020B0604020202020204" pitchFamily="34" charset="0"/>
              <a:buChar char="•"/>
            </a:pPr>
            <a:r>
              <a:rPr lang="en-US" sz="1100" dirty="0"/>
              <a:t>Restore active list tail and phase to entry after branch</a:t>
            </a:r>
          </a:p>
          <a:p>
            <a:pPr marL="285750" indent="-285750" algn="l">
              <a:buFont typeface="Arial" panose="020B0604020202020204" pitchFamily="34" charset="0"/>
              <a:buChar char="•"/>
            </a:pPr>
            <a:r>
              <a:rPr lang="en-US" sz="1100" dirty="0"/>
              <a:t>Fetch PC = correct target of branch</a:t>
            </a:r>
          </a:p>
        </p:txBody>
      </p:sp>
    </p:spTree>
    <p:extLst>
      <p:ext uri="{BB962C8B-B14F-4D97-AF65-F5344CB8AC3E}">
        <p14:creationId xmlns:p14="http://schemas.microsoft.com/office/powerpoint/2010/main" val="149585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227070"/>
            <a:ext cx="9144000" cy="707886"/>
          </a:xfrm>
        </p:spPr>
        <p:txBody>
          <a:bodyPr/>
          <a:lstStyle/>
          <a:p>
            <a:r>
              <a:rPr lang="en-US" sz="4000" dirty="0"/>
              <a:t>Modern Superscalar Microarchitecture</a:t>
            </a:r>
          </a:p>
        </p:txBody>
      </p:sp>
      <p:sp>
        <p:nvSpPr>
          <p:cNvPr id="29698"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29699"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29700"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CCD22374-8212-4912-B97D-76C9E4AC1B5C}" type="slidenum">
              <a:rPr lang="en-US" altLang="en-US" smtClean="0"/>
              <a:pPr/>
              <a:t>44</a:t>
            </a:fld>
            <a:endParaRPr lang="en-US" altLang="en-US"/>
          </a:p>
        </p:txBody>
      </p:sp>
      <p:grpSp>
        <p:nvGrpSpPr>
          <p:cNvPr id="29702" name="Group 3"/>
          <p:cNvGrpSpPr>
            <a:grpSpLocks/>
          </p:cNvGrpSpPr>
          <p:nvPr/>
        </p:nvGrpSpPr>
        <p:grpSpPr bwMode="auto">
          <a:xfrm>
            <a:off x="5918200" y="3252788"/>
            <a:ext cx="914400" cy="609600"/>
            <a:chOff x="3264" y="2064"/>
            <a:chExt cx="576" cy="384"/>
          </a:xfrm>
        </p:grpSpPr>
        <p:sp>
          <p:nvSpPr>
            <p:cNvPr id="29774" name="Rectangle 4"/>
            <p:cNvSpPr>
              <a:spLocks noChangeArrowheads="1"/>
            </p:cNvSpPr>
            <p:nvPr/>
          </p:nvSpPr>
          <p:spPr bwMode="auto">
            <a:xfrm>
              <a:off x="3264" y="2064"/>
              <a:ext cx="576"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29775" name="Line 5"/>
            <p:cNvSpPr>
              <a:spLocks noChangeShapeType="1"/>
            </p:cNvSpPr>
            <p:nvPr/>
          </p:nvSpPr>
          <p:spPr bwMode="auto">
            <a:xfrm>
              <a:off x="3264" y="2160"/>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6" name="Line 6"/>
            <p:cNvSpPr>
              <a:spLocks noChangeShapeType="1"/>
            </p:cNvSpPr>
            <p:nvPr/>
          </p:nvSpPr>
          <p:spPr bwMode="auto">
            <a:xfrm>
              <a:off x="3264" y="2256"/>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7" name="Line 7"/>
            <p:cNvSpPr>
              <a:spLocks noChangeShapeType="1"/>
            </p:cNvSpPr>
            <p:nvPr/>
          </p:nvSpPr>
          <p:spPr bwMode="auto">
            <a:xfrm>
              <a:off x="3264" y="2352"/>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8" name="Text Box 8"/>
            <p:cNvSpPr txBox="1">
              <a:spLocks noChangeArrowheads="1"/>
            </p:cNvSpPr>
            <p:nvPr/>
          </p:nvSpPr>
          <p:spPr bwMode="auto">
            <a:xfrm>
              <a:off x="3360" y="2064"/>
              <a:ext cx="364"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00" b="1">
                  <a:latin typeface="Arial" charset="0"/>
                </a:rPr>
                <a:t>Issue</a:t>
              </a:r>
            </a:p>
            <a:p>
              <a:pPr algn="l"/>
              <a:r>
                <a:rPr lang="en-US" altLang="en-US" sz="1000" b="1">
                  <a:latin typeface="Arial" charset="0"/>
                </a:rPr>
                <a:t>Queue</a:t>
              </a:r>
            </a:p>
            <a:p>
              <a:pPr algn="l"/>
              <a:r>
                <a:rPr lang="en-US" altLang="en-US" sz="1000" b="1">
                  <a:latin typeface="Arial" charset="0"/>
                </a:rPr>
                <a:t>(IQ)</a:t>
              </a:r>
            </a:p>
          </p:txBody>
        </p:sp>
      </p:grpSp>
      <p:sp>
        <p:nvSpPr>
          <p:cNvPr id="29703" name="Rectangle 9"/>
          <p:cNvSpPr>
            <a:spLocks noChangeArrowheads="1"/>
          </p:cNvSpPr>
          <p:nvPr/>
        </p:nvSpPr>
        <p:spPr bwMode="auto">
          <a:xfrm>
            <a:off x="5918200" y="4243388"/>
            <a:ext cx="914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29704" name="Text Box 10"/>
          <p:cNvSpPr txBox="1">
            <a:spLocks noChangeArrowheads="1"/>
          </p:cNvSpPr>
          <p:nvPr/>
        </p:nvSpPr>
        <p:spPr bwMode="auto">
          <a:xfrm>
            <a:off x="5994400" y="4319588"/>
            <a:ext cx="8620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00" b="1">
                <a:latin typeface="Arial" charset="0"/>
              </a:rPr>
              <a:t>Function</a:t>
            </a:r>
          </a:p>
          <a:p>
            <a:pPr algn="l"/>
            <a:r>
              <a:rPr lang="en-US" altLang="en-US" sz="1000" b="1">
                <a:latin typeface="Arial" charset="0"/>
              </a:rPr>
              <a:t>Units (FUs)</a:t>
            </a:r>
          </a:p>
        </p:txBody>
      </p:sp>
      <p:sp>
        <p:nvSpPr>
          <p:cNvPr id="29705" name="Line 11"/>
          <p:cNvSpPr>
            <a:spLocks noChangeShapeType="1"/>
          </p:cNvSpPr>
          <p:nvPr/>
        </p:nvSpPr>
        <p:spPr bwMode="auto">
          <a:xfrm>
            <a:off x="6680200" y="4776788"/>
            <a:ext cx="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Rectangle 12"/>
          <p:cNvSpPr>
            <a:spLocks noChangeArrowheads="1"/>
          </p:cNvSpPr>
          <p:nvPr/>
        </p:nvSpPr>
        <p:spPr bwMode="auto">
          <a:xfrm>
            <a:off x="7823200" y="3481388"/>
            <a:ext cx="685800" cy="1981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29707" name="Text Box 13"/>
          <p:cNvSpPr txBox="1">
            <a:spLocks noChangeArrowheads="1"/>
          </p:cNvSpPr>
          <p:nvPr/>
        </p:nvSpPr>
        <p:spPr bwMode="auto">
          <a:xfrm>
            <a:off x="7823200" y="4167188"/>
            <a:ext cx="695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sz="1000" b="1">
                <a:latin typeface="Arial" charset="0"/>
              </a:rPr>
              <a:t>Physical</a:t>
            </a:r>
          </a:p>
          <a:p>
            <a:pPr algn="l"/>
            <a:r>
              <a:rPr lang="en-US" altLang="en-US" sz="1000" b="1">
                <a:latin typeface="Arial" charset="0"/>
              </a:rPr>
              <a:t>RF</a:t>
            </a:r>
          </a:p>
        </p:txBody>
      </p:sp>
      <p:sp>
        <p:nvSpPr>
          <p:cNvPr id="29708" name="Line 14"/>
          <p:cNvSpPr>
            <a:spLocks noChangeShapeType="1"/>
          </p:cNvSpPr>
          <p:nvPr/>
        </p:nvSpPr>
        <p:spPr bwMode="auto">
          <a:xfrm flipH="1">
            <a:off x="6680200" y="4014788"/>
            <a:ext cx="1143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09" name="Line 15"/>
          <p:cNvSpPr>
            <a:spLocks noChangeShapeType="1"/>
          </p:cNvSpPr>
          <p:nvPr/>
        </p:nvSpPr>
        <p:spPr bwMode="auto">
          <a:xfrm>
            <a:off x="6680200" y="4014788"/>
            <a:ext cx="0" cy="22860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10" name="Line 16"/>
          <p:cNvSpPr>
            <a:spLocks noChangeShapeType="1"/>
          </p:cNvSpPr>
          <p:nvPr/>
        </p:nvSpPr>
        <p:spPr bwMode="auto">
          <a:xfrm flipV="1">
            <a:off x="7442200" y="4014788"/>
            <a:ext cx="0" cy="114300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11" name="Text Box 23"/>
          <p:cNvSpPr txBox="1">
            <a:spLocks noChangeArrowheads="1"/>
          </p:cNvSpPr>
          <p:nvPr/>
        </p:nvSpPr>
        <p:spPr bwMode="auto">
          <a:xfrm>
            <a:off x="2759075" y="2492375"/>
            <a:ext cx="3524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tail</a:t>
            </a:r>
          </a:p>
        </p:txBody>
      </p:sp>
      <p:sp>
        <p:nvSpPr>
          <p:cNvPr id="29712" name="Text Box 26"/>
          <p:cNvSpPr txBox="1">
            <a:spLocks noChangeArrowheads="1"/>
          </p:cNvSpPr>
          <p:nvPr/>
        </p:nvSpPr>
        <p:spPr bwMode="auto">
          <a:xfrm>
            <a:off x="1317625" y="2492375"/>
            <a:ext cx="431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head</a:t>
            </a:r>
          </a:p>
        </p:txBody>
      </p:sp>
      <p:sp>
        <p:nvSpPr>
          <p:cNvPr id="29713" name="Line 29"/>
          <p:cNvSpPr>
            <a:spLocks noChangeShapeType="1"/>
          </p:cNvSpPr>
          <p:nvPr/>
        </p:nvSpPr>
        <p:spPr bwMode="auto">
          <a:xfrm>
            <a:off x="3062288" y="1733550"/>
            <a:ext cx="5556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14" name="Line 30"/>
          <p:cNvSpPr>
            <a:spLocks noChangeShapeType="1"/>
          </p:cNvSpPr>
          <p:nvPr/>
        </p:nvSpPr>
        <p:spPr bwMode="auto">
          <a:xfrm flipH="1">
            <a:off x="3619500" y="1733550"/>
            <a:ext cx="0" cy="37941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15" name="Line 33"/>
          <p:cNvSpPr>
            <a:spLocks noChangeShapeType="1"/>
          </p:cNvSpPr>
          <p:nvPr/>
        </p:nvSpPr>
        <p:spPr bwMode="auto">
          <a:xfrm flipV="1">
            <a:off x="1749425" y="2344738"/>
            <a:ext cx="0" cy="376237"/>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9716" name="Group 35"/>
          <p:cNvGrpSpPr>
            <a:grpSpLocks/>
          </p:cNvGrpSpPr>
          <p:nvPr/>
        </p:nvGrpSpPr>
        <p:grpSpPr bwMode="auto">
          <a:xfrm>
            <a:off x="2320925" y="2212975"/>
            <a:ext cx="590550" cy="508000"/>
            <a:chOff x="1680" y="3216"/>
            <a:chExt cx="628" cy="480"/>
          </a:xfrm>
        </p:grpSpPr>
        <p:grpSp>
          <p:nvGrpSpPr>
            <p:cNvPr id="29756" name="Group 36"/>
            <p:cNvGrpSpPr>
              <a:grpSpLocks/>
            </p:cNvGrpSpPr>
            <p:nvPr/>
          </p:nvGrpSpPr>
          <p:grpSpPr bwMode="auto">
            <a:xfrm>
              <a:off x="1680" y="3216"/>
              <a:ext cx="384" cy="432"/>
              <a:chOff x="1680" y="3216"/>
              <a:chExt cx="384" cy="432"/>
            </a:xfrm>
          </p:grpSpPr>
          <p:grpSp>
            <p:nvGrpSpPr>
              <p:cNvPr id="29758" name="Group 37"/>
              <p:cNvGrpSpPr>
                <a:grpSpLocks/>
              </p:cNvGrpSpPr>
              <p:nvPr/>
            </p:nvGrpSpPr>
            <p:grpSpPr bwMode="auto">
              <a:xfrm>
                <a:off x="1776" y="3312"/>
                <a:ext cx="240" cy="288"/>
                <a:chOff x="1200" y="2688"/>
                <a:chExt cx="240" cy="288"/>
              </a:xfrm>
            </p:grpSpPr>
            <p:sp>
              <p:nvSpPr>
                <p:cNvPr id="29770" name="Line 38"/>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71" name="Line 39"/>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72" name="Line 40"/>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73" name="Line 41"/>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29759" name="Group 42"/>
              <p:cNvGrpSpPr>
                <a:grpSpLocks/>
              </p:cNvGrpSpPr>
              <p:nvPr/>
            </p:nvGrpSpPr>
            <p:grpSpPr bwMode="auto">
              <a:xfrm>
                <a:off x="1728" y="3264"/>
                <a:ext cx="240" cy="288"/>
                <a:chOff x="1200" y="2688"/>
                <a:chExt cx="240" cy="288"/>
              </a:xfrm>
            </p:grpSpPr>
            <p:sp>
              <p:nvSpPr>
                <p:cNvPr id="29766" name="Line 43"/>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67" name="Line 44"/>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68" name="Line 45"/>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69" name="Line 46"/>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9760" name="Rectangle 47"/>
              <p:cNvSpPr>
                <a:spLocks noChangeArrowheads="1"/>
              </p:cNvSpPr>
              <p:nvPr/>
            </p:nvSpPr>
            <p:spPr bwMode="auto">
              <a:xfrm>
                <a:off x="1824" y="3360"/>
                <a:ext cx="24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grpSp>
            <p:nvGrpSpPr>
              <p:cNvPr id="29761" name="Group 48"/>
              <p:cNvGrpSpPr>
                <a:grpSpLocks/>
              </p:cNvGrpSpPr>
              <p:nvPr/>
            </p:nvGrpSpPr>
            <p:grpSpPr bwMode="auto">
              <a:xfrm>
                <a:off x="1680" y="3216"/>
                <a:ext cx="240" cy="288"/>
                <a:chOff x="1200" y="2688"/>
                <a:chExt cx="240" cy="288"/>
              </a:xfrm>
            </p:grpSpPr>
            <p:sp>
              <p:nvSpPr>
                <p:cNvPr id="29762" name="Line 49"/>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63" name="Line 50"/>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64" name="Line 51"/>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65" name="Line 52"/>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29757" name="Text Box 53"/>
            <p:cNvSpPr txBox="1">
              <a:spLocks noChangeArrowheads="1"/>
            </p:cNvSpPr>
            <p:nvPr/>
          </p:nvSpPr>
          <p:spPr bwMode="auto">
            <a:xfrm>
              <a:off x="1721" y="3351"/>
              <a:ext cx="58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900"/>
                <a:t>Shadow</a:t>
              </a:r>
            </a:p>
            <a:p>
              <a:pPr eaLnBrk="1" hangingPunct="1"/>
              <a:r>
                <a:rPr lang="en-US" altLang="en-US" sz="900"/>
                <a:t>Maps</a:t>
              </a:r>
            </a:p>
          </p:txBody>
        </p:sp>
      </p:grpSp>
      <p:sp>
        <p:nvSpPr>
          <p:cNvPr id="29717" name="Text Box 57"/>
          <p:cNvSpPr txBox="1">
            <a:spLocks noChangeArrowheads="1"/>
          </p:cNvSpPr>
          <p:nvPr/>
        </p:nvSpPr>
        <p:spPr bwMode="auto">
          <a:xfrm>
            <a:off x="2049463" y="1733550"/>
            <a:ext cx="6731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exception</a:t>
            </a:r>
          </a:p>
          <a:p>
            <a:pPr eaLnBrk="1" hangingPunct="1"/>
            <a:r>
              <a:rPr lang="en-US" altLang="en-US" sz="1000" i="1"/>
              <a:t>recovery</a:t>
            </a:r>
          </a:p>
        </p:txBody>
      </p:sp>
      <p:sp>
        <p:nvSpPr>
          <p:cNvPr id="29718" name="Line 58"/>
          <p:cNvSpPr>
            <a:spLocks noChangeShapeType="1"/>
          </p:cNvSpPr>
          <p:nvPr/>
        </p:nvSpPr>
        <p:spPr bwMode="auto">
          <a:xfrm>
            <a:off x="1952625" y="2090738"/>
            <a:ext cx="9271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19" name="Text Box 60"/>
          <p:cNvSpPr txBox="1">
            <a:spLocks noChangeArrowheads="1"/>
          </p:cNvSpPr>
          <p:nvPr/>
        </p:nvSpPr>
        <p:spPr bwMode="auto">
          <a:xfrm>
            <a:off x="1924050" y="2171700"/>
            <a:ext cx="4619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dirty="0" err="1"/>
              <a:t>misp</a:t>
            </a:r>
            <a:r>
              <a:rPr lang="en-US" altLang="en-US" sz="1000" i="1" dirty="0"/>
              <a:t>.</a:t>
            </a:r>
          </a:p>
          <a:p>
            <a:pPr eaLnBrk="1" hangingPunct="1"/>
            <a:r>
              <a:rPr lang="en-US" altLang="en-US" sz="1000" i="1" dirty="0"/>
              <a:t>rec.</a:t>
            </a:r>
          </a:p>
        </p:txBody>
      </p:sp>
      <p:sp>
        <p:nvSpPr>
          <p:cNvPr id="29720" name="Text Box 63"/>
          <p:cNvSpPr txBox="1">
            <a:spLocks noChangeArrowheads="1"/>
          </p:cNvSpPr>
          <p:nvPr/>
        </p:nvSpPr>
        <p:spPr bwMode="auto">
          <a:xfrm>
            <a:off x="3757613" y="2214680"/>
            <a:ext cx="566737"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dirty="0"/>
              <a:t>rename</a:t>
            </a:r>
          </a:p>
        </p:txBody>
      </p:sp>
      <p:sp>
        <p:nvSpPr>
          <p:cNvPr id="29721" name="Line 64"/>
          <p:cNvSpPr>
            <a:spLocks noChangeShapeType="1"/>
          </p:cNvSpPr>
          <p:nvPr/>
        </p:nvSpPr>
        <p:spPr bwMode="auto">
          <a:xfrm flipH="1">
            <a:off x="2636838" y="2263775"/>
            <a:ext cx="242887" cy="10160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22" name="Line 66"/>
          <p:cNvSpPr>
            <a:spLocks noChangeShapeType="1"/>
          </p:cNvSpPr>
          <p:nvPr/>
        </p:nvSpPr>
        <p:spPr bwMode="auto">
          <a:xfrm>
            <a:off x="6680200" y="5157788"/>
            <a:ext cx="11430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23" name="Line 67"/>
          <p:cNvSpPr>
            <a:spLocks noChangeShapeType="1"/>
          </p:cNvSpPr>
          <p:nvPr/>
        </p:nvSpPr>
        <p:spPr bwMode="auto">
          <a:xfrm>
            <a:off x="6375400" y="3862388"/>
            <a:ext cx="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24" name="Rectangle 69"/>
          <p:cNvSpPr>
            <a:spLocks noChangeArrowheads="1"/>
          </p:cNvSpPr>
          <p:nvPr/>
        </p:nvSpPr>
        <p:spPr bwMode="auto">
          <a:xfrm>
            <a:off x="4705350" y="1127125"/>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fetch</a:t>
            </a:r>
          </a:p>
        </p:txBody>
      </p:sp>
      <p:sp>
        <p:nvSpPr>
          <p:cNvPr id="29725" name="Line 82"/>
          <p:cNvSpPr>
            <a:spLocks noChangeShapeType="1"/>
          </p:cNvSpPr>
          <p:nvPr/>
        </p:nvSpPr>
        <p:spPr bwMode="auto">
          <a:xfrm>
            <a:off x="5173663" y="1431925"/>
            <a:ext cx="0" cy="1476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26" name="Rectangle 84"/>
          <p:cNvSpPr>
            <a:spLocks noChangeArrowheads="1"/>
          </p:cNvSpPr>
          <p:nvPr/>
        </p:nvSpPr>
        <p:spPr bwMode="auto">
          <a:xfrm>
            <a:off x="4702175" y="1576388"/>
            <a:ext cx="914400" cy="3095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decode</a:t>
            </a:r>
          </a:p>
        </p:txBody>
      </p:sp>
      <p:sp>
        <p:nvSpPr>
          <p:cNvPr id="29727" name="Line 85"/>
          <p:cNvSpPr>
            <a:spLocks noChangeShapeType="1"/>
          </p:cNvSpPr>
          <p:nvPr/>
        </p:nvSpPr>
        <p:spPr bwMode="auto">
          <a:xfrm>
            <a:off x="5170488" y="1881188"/>
            <a:ext cx="0" cy="1476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28" name="Rectangle 86"/>
          <p:cNvSpPr>
            <a:spLocks noChangeArrowheads="1"/>
          </p:cNvSpPr>
          <p:nvPr/>
        </p:nvSpPr>
        <p:spPr bwMode="auto">
          <a:xfrm>
            <a:off x="4710113" y="2028825"/>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rename</a:t>
            </a:r>
          </a:p>
        </p:txBody>
      </p:sp>
      <p:sp>
        <p:nvSpPr>
          <p:cNvPr id="29729" name="Line 87"/>
          <p:cNvSpPr>
            <a:spLocks noChangeShapeType="1"/>
          </p:cNvSpPr>
          <p:nvPr/>
        </p:nvSpPr>
        <p:spPr bwMode="auto">
          <a:xfrm>
            <a:off x="5178425" y="2344738"/>
            <a:ext cx="0" cy="1476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30" name="Rectangle 88"/>
          <p:cNvSpPr>
            <a:spLocks noChangeArrowheads="1"/>
          </p:cNvSpPr>
          <p:nvPr/>
        </p:nvSpPr>
        <p:spPr bwMode="auto">
          <a:xfrm>
            <a:off x="4711700" y="2492375"/>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dispatch</a:t>
            </a:r>
          </a:p>
        </p:txBody>
      </p:sp>
      <p:sp>
        <p:nvSpPr>
          <p:cNvPr id="29731" name="Line 89"/>
          <p:cNvSpPr>
            <a:spLocks noChangeShapeType="1"/>
          </p:cNvSpPr>
          <p:nvPr/>
        </p:nvSpPr>
        <p:spPr bwMode="auto">
          <a:xfrm flipH="1">
            <a:off x="5178425" y="2808288"/>
            <a:ext cx="0" cy="61436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32" name="Line 90"/>
          <p:cNvSpPr>
            <a:spLocks noChangeShapeType="1"/>
          </p:cNvSpPr>
          <p:nvPr/>
        </p:nvSpPr>
        <p:spPr bwMode="auto">
          <a:xfrm flipV="1">
            <a:off x="3062288" y="1947863"/>
            <a:ext cx="0" cy="773112"/>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33" name="Rectangle 91"/>
          <p:cNvSpPr>
            <a:spLocks noChangeArrowheads="1"/>
          </p:cNvSpPr>
          <p:nvPr/>
        </p:nvSpPr>
        <p:spPr bwMode="auto">
          <a:xfrm>
            <a:off x="1546225" y="1279525"/>
            <a:ext cx="17414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Free List</a:t>
            </a:r>
          </a:p>
        </p:txBody>
      </p:sp>
      <p:sp>
        <p:nvSpPr>
          <p:cNvPr id="29734" name="Rectangle 92"/>
          <p:cNvSpPr>
            <a:spLocks noChangeArrowheads="1"/>
          </p:cNvSpPr>
          <p:nvPr/>
        </p:nvSpPr>
        <p:spPr bwMode="auto">
          <a:xfrm>
            <a:off x="1546225" y="2709863"/>
            <a:ext cx="1741488"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Active List</a:t>
            </a:r>
          </a:p>
        </p:txBody>
      </p:sp>
      <p:sp>
        <p:nvSpPr>
          <p:cNvPr id="29735" name="Rectangle 93"/>
          <p:cNvSpPr>
            <a:spLocks noChangeArrowheads="1"/>
          </p:cNvSpPr>
          <p:nvPr/>
        </p:nvSpPr>
        <p:spPr bwMode="auto">
          <a:xfrm>
            <a:off x="242888" y="2032000"/>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retire</a:t>
            </a:r>
          </a:p>
        </p:txBody>
      </p:sp>
      <p:sp>
        <p:nvSpPr>
          <p:cNvPr id="29736" name="Rectangle 94"/>
          <p:cNvSpPr>
            <a:spLocks noChangeArrowheads="1"/>
          </p:cNvSpPr>
          <p:nvPr/>
        </p:nvSpPr>
        <p:spPr bwMode="auto">
          <a:xfrm>
            <a:off x="1544638" y="1947863"/>
            <a:ext cx="407987"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AMT</a:t>
            </a:r>
          </a:p>
        </p:txBody>
      </p:sp>
      <p:sp>
        <p:nvSpPr>
          <p:cNvPr id="29737" name="Rectangle 95"/>
          <p:cNvSpPr>
            <a:spLocks noChangeArrowheads="1"/>
          </p:cNvSpPr>
          <p:nvPr/>
        </p:nvSpPr>
        <p:spPr bwMode="auto">
          <a:xfrm>
            <a:off x="2879725" y="1947863"/>
            <a:ext cx="407988"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a:t>RMT</a:t>
            </a:r>
          </a:p>
        </p:txBody>
      </p:sp>
      <p:sp>
        <p:nvSpPr>
          <p:cNvPr id="29738" name="Line 96"/>
          <p:cNvSpPr>
            <a:spLocks noChangeShapeType="1"/>
          </p:cNvSpPr>
          <p:nvPr/>
        </p:nvSpPr>
        <p:spPr bwMode="auto">
          <a:xfrm>
            <a:off x="3062288" y="1593850"/>
            <a:ext cx="0" cy="354013"/>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39" name="Line 97"/>
          <p:cNvSpPr>
            <a:spLocks noChangeShapeType="1"/>
          </p:cNvSpPr>
          <p:nvPr/>
        </p:nvSpPr>
        <p:spPr bwMode="auto">
          <a:xfrm>
            <a:off x="3617913" y="2112963"/>
            <a:ext cx="1087437"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40" name="Line 98"/>
          <p:cNvSpPr>
            <a:spLocks noChangeShapeType="1"/>
          </p:cNvSpPr>
          <p:nvPr/>
        </p:nvSpPr>
        <p:spPr bwMode="auto">
          <a:xfrm>
            <a:off x="3279775" y="2189163"/>
            <a:ext cx="1425575"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41" name="Line 99"/>
          <p:cNvSpPr>
            <a:spLocks noChangeShapeType="1"/>
          </p:cNvSpPr>
          <p:nvPr/>
        </p:nvSpPr>
        <p:spPr bwMode="auto">
          <a:xfrm>
            <a:off x="3276600" y="2265363"/>
            <a:ext cx="1425575"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42" name="Line 100"/>
          <p:cNvSpPr>
            <a:spLocks noChangeShapeType="1"/>
          </p:cNvSpPr>
          <p:nvPr/>
        </p:nvSpPr>
        <p:spPr bwMode="auto">
          <a:xfrm flipV="1">
            <a:off x="1749425" y="1576388"/>
            <a:ext cx="0" cy="376237"/>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43" name="Text Box 101"/>
          <p:cNvSpPr txBox="1">
            <a:spLocks noChangeArrowheads="1"/>
          </p:cNvSpPr>
          <p:nvPr/>
        </p:nvSpPr>
        <p:spPr bwMode="auto">
          <a:xfrm>
            <a:off x="2682875" y="1555750"/>
            <a:ext cx="4318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head</a:t>
            </a:r>
          </a:p>
        </p:txBody>
      </p:sp>
      <p:sp>
        <p:nvSpPr>
          <p:cNvPr id="29744" name="Text Box 102"/>
          <p:cNvSpPr txBox="1">
            <a:spLocks noChangeArrowheads="1"/>
          </p:cNvSpPr>
          <p:nvPr/>
        </p:nvSpPr>
        <p:spPr bwMode="auto">
          <a:xfrm>
            <a:off x="1419225" y="1565275"/>
            <a:ext cx="3524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tail</a:t>
            </a:r>
          </a:p>
        </p:txBody>
      </p:sp>
      <p:sp>
        <p:nvSpPr>
          <p:cNvPr id="29745" name="Line 103"/>
          <p:cNvSpPr>
            <a:spLocks noChangeShapeType="1"/>
          </p:cNvSpPr>
          <p:nvPr/>
        </p:nvSpPr>
        <p:spPr bwMode="auto">
          <a:xfrm flipH="1">
            <a:off x="2590800" y="2189163"/>
            <a:ext cx="288925" cy="125412"/>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46" name="Rectangle 104"/>
          <p:cNvSpPr>
            <a:spLocks noChangeArrowheads="1"/>
          </p:cNvSpPr>
          <p:nvPr/>
        </p:nvSpPr>
        <p:spPr bwMode="auto">
          <a:xfrm>
            <a:off x="4719638" y="3422650"/>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schedule</a:t>
            </a:r>
          </a:p>
        </p:txBody>
      </p:sp>
      <p:sp>
        <p:nvSpPr>
          <p:cNvPr id="29747" name="Rectangle 105"/>
          <p:cNvSpPr>
            <a:spLocks noChangeArrowheads="1"/>
          </p:cNvSpPr>
          <p:nvPr/>
        </p:nvSpPr>
        <p:spPr bwMode="auto">
          <a:xfrm>
            <a:off x="4719638" y="4337050"/>
            <a:ext cx="914400" cy="3095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execute</a:t>
            </a:r>
          </a:p>
        </p:txBody>
      </p:sp>
      <p:sp>
        <p:nvSpPr>
          <p:cNvPr id="29748" name="Rectangle 106"/>
          <p:cNvSpPr>
            <a:spLocks noChangeArrowheads="1"/>
          </p:cNvSpPr>
          <p:nvPr/>
        </p:nvSpPr>
        <p:spPr bwMode="auto">
          <a:xfrm>
            <a:off x="4719638" y="3875088"/>
            <a:ext cx="914400" cy="3095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register read</a:t>
            </a:r>
          </a:p>
        </p:txBody>
      </p:sp>
      <p:sp>
        <p:nvSpPr>
          <p:cNvPr id="29749" name="Rectangle 107"/>
          <p:cNvSpPr>
            <a:spLocks noChangeArrowheads="1"/>
          </p:cNvSpPr>
          <p:nvPr/>
        </p:nvSpPr>
        <p:spPr bwMode="auto">
          <a:xfrm>
            <a:off x="4719638" y="4789488"/>
            <a:ext cx="914400" cy="3095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t>writeback</a:t>
            </a:r>
          </a:p>
        </p:txBody>
      </p:sp>
      <p:sp>
        <p:nvSpPr>
          <p:cNvPr id="29750" name="Line 108"/>
          <p:cNvSpPr>
            <a:spLocks noChangeShapeType="1"/>
          </p:cNvSpPr>
          <p:nvPr/>
        </p:nvSpPr>
        <p:spPr bwMode="auto">
          <a:xfrm>
            <a:off x="5178425" y="3724275"/>
            <a:ext cx="0" cy="1476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51" name="Line 109"/>
          <p:cNvSpPr>
            <a:spLocks noChangeShapeType="1"/>
          </p:cNvSpPr>
          <p:nvPr/>
        </p:nvSpPr>
        <p:spPr bwMode="auto">
          <a:xfrm>
            <a:off x="5178425" y="4192588"/>
            <a:ext cx="0" cy="147637"/>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52" name="Line 110"/>
          <p:cNvSpPr>
            <a:spLocks noChangeShapeType="1"/>
          </p:cNvSpPr>
          <p:nvPr/>
        </p:nvSpPr>
        <p:spPr bwMode="auto">
          <a:xfrm>
            <a:off x="5178425" y="4648200"/>
            <a:ext cx="0" cy="147638"/>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53" name="Line 111"/>
          <p:cNvSpPr>
            <a:spLocks noChangeShapeType="1"/>
          </p:cNvSpPr>
          <p:nvPr/>
        </p:nvSpPr>
        <p:spPr bwMode="auto">
          <a:xfrm flipH="1">
            <a:off x="2365375" y="4946650"/>
            <a:ext cx="23542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54" name="Line 112"/>
          <p:cNvSpPr>
            <a:spLocks noChangeShapeType="1"/>
          </p:cNvSpPr>
          <p:nvPr/>
        </p:nvSpPr>
        <p:spPr bwMode="auto">
          <a:xfrm flipH="1" flipV="1">
            <a:off x="2359025" y="3024188"/>
            <a:ext cx="6350" cy="1922462"/>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9755" name="Text Box 113"/>
          <p:cNvSpPr txBox="1">
            <a:spLocks noChangeArrowheads="1"/>
          </p:cNvSpPr>
          <p:nvPr/>
        </p:nvSpPr>
        <p:spPr bwMode="auto">
          <a:xfrm>
            <a:off x="2371725" y="3160713"/>
            <a:ext cx="6445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000" i="1"/>
              <a:t>complete</a:t>
            </a:r>
          </a:p>
        </p:txBody>
      </p:sp>
      <p:sp>
        <p:nvSpPr>
          <p:cNvPr id="2" name="Rectangle 1"/>
          <p:cNvSpPr/>
          <p:nvPr/>
        </p:nvSpPr>
        <p:spPr bwMode="auto">
          <a:xfrm>
            <a:off x="4020714" y="2510542"/>
            <a:ext cx="323601" cy="369332"/>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Times New Roman" pitchFamily="18" charset="0"/>
              </a:rPr>
              <a:t>PRF</a:t>
            </a:r>
            <a:br>
              <a:rPr kumimoji="0" lang="en-US" sz="800" b="0" i="0" u="none" strike="noStrike" cap="none" normalizeH="0" baseline="0" dirty="0">
                <a:ln>
                  <a:noFill/>
                </a:ln>
                <a:solidFill>
                  <a:schemeClr val="tx1"/>
                </a:solidFill>
                <a:effectLst/>
                <a:latin typeface="Times New Roman" pitchFamily="18" charset="0"/>
              </a:rPr>
            </a:br>
            <a:r>
              <a:rPr kumimoji="0" lang="en-US" sz="800" b="0" i="0" u="none" strike="noStrike" cap="none" normalizeH="0" baseline="0" dirty="0">
                <a:ln>
                  <a:noFill/>
                </a:ln>
                <a:solidFill>
                  <a:schemeClr val="tx1"/>
                </a:solidFill>
                <a:effectLst/>
                <a:latin typeface="Times New Roman" pitchFamily="18" charset="0"/>
              </a:rPr>
              <a:t>ready bits</a:t>
            </a:r>
          </a:p>
        </p:txBody>
      </p:sp>
      <p:sp>
        <p:nvSpPr>
          <p:cNvPr id="85" name="Line 97"/>
          <p:cNvSpPr>
            <a:spLocks noChangeShapeType="1"/>
          </p:cNvSpPr>
          <p:nvPr/>
        </p:nvSpPr>
        <p:spPr bwMode="auto">
          <a:xfrm>
            <a:off x="4377515" y="2569185"/>
            <a:ext cx="332598"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86" name="Line 97"/>
          <p:cNvSpPr>
            <a:spLocks noChangeShapeType="1"/>
          </p:cNvSpPr>
          <p:nvPr/>
        </p:nvSpPr>
        <p:spPr bwMode="auto">
          <a:xfrm>
            <a:off x="4377515" y="2645080"/>
            <a:ext cx="332598"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87" name="Line 97"/>
          <p:cNvSpPr>
            <a:spLocks noChangeShapeType="1"/>
          </p:cNvSpPr>
          <p:nvPr/>
        </p:nvSpPr>
        <p:spPr bwMode="auto">
          <a:xfrm flipH="1">
            <a:off x="4369577" y="2720975"/>
            <a:ext cx="332598"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88" name="Line 97"/>
          <p:cNvSpPr>
            <a:spLocks noChangeShapeType="1"/>
          </p:cNvSpPr>
          <p:nvPr/>
        </p:nvSpPr>
        <p:spPr bwMode="auto">
          <a:xfrm flipV="1">
            <a:off x="4182514" y="2897735"/>
            <a:ext cx="0" cy="935312"/>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89" name="Line 29"/>
          <p:cNvSpPr>
            <a:spLocks noChangeShapeType="1"/>
          </p:cNvSpPr>
          <p:nvPr/>
        </p:nvSpPr>
        <p:spPr bwMode="auto">
          <a:xfrm>
            <a:off x="4164013" y="3808475"/>
            <a:ext cx="5556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 name="TextBox 2"/>
          <p:cNvSpPr txBox="1"/>
          <p:nvPr/>
        </p:nvSpPr>
        <p:spPr>
          <a:xfrm>
            <a:off x="4389842" y="2682291"/>
            <a:ext cx="292067" cy="215444"/>
          </a:xfrm>
          <a:prstGeom prst="rect">
            <a:avLst/>
          </a:prstGeom>
          <a:noFill/>
        </p:spPr>
        <p:txBody>
          <a:bodyPr wrap="none" rtlCol="0">
            <a:spAutoFit/>
          </a:bodyPr>
          <a:lstStyle/>
          <a:p>
            <a:r>
              <a:rPr lang="en-US" sz="800" dirty="0" err="1"/>
              <a:t>clr</a:t>
            </a:r>
            <a:endParaRPr lang="en-US" sz="800" dirty="0"/>
          </a:p>
        </p:txBody>
      </p:sp>
      <p:sp>
        <p:nvSpPr>
          <p:cNvPr id="91" name="TextBox 90"/>
          <p:cNvSpPr txBox="1"/>
          <p:nvPr/>
        </p:nvSpPr>
        <p:spPr>
          <a:xfrm>
            <a:off x="4116630" y="3061766"/>
            <a:ext cx="298480" cy="215444"/>
          </a:xfrm>
          <a:prstGeom prst="rect">
            <a:avLst/>
          </a:prstGeom>
          <a:noFill/>
        </p:spPr>
        <p:txBody>
          <a:bodyPr wrap="none" rtlCol="0">
            <a:spAutoFit/>
          </a:bodyPr>
          <a:lstStyle/>
          <a:p>
            <a:r>
              <a:rPr lang="en-US" sz="800" dirty="0"/>
              <a:t>set</a:t>
            </a:r>
          </a:p>
        </p:txBody>
      </p:sp>
      <p:sp>
        <p:nvSpPr>
          <p:cNvPr id="4" name="Line 97">
            <a:extLst>
              <a:ext uri="{FF2B5EF4-FFF2-40B4-BE49-F238E27FC236}">
                <a16:creationId xmlns:a16="http://schemas.microsoft.com/office/drawing/2014/main" id="{72C02FCB-1140-C910-F62F-A7F28CCB4C6D}"/>
              </a:ext>
            </a:extLst>
          </p:cNvPr>
          <p:cNvSpPr>
            <a:spLocks noChangeShapeType="1"/>
          </p:cNvSpPr>
          <p:nvPr/>
        </p:nvSpPr>
        <p:spPr bwMode="auto">
          <a:xfrm>
            <a:off x="4192525" y="3580790"/>
            <a:ext cx="486957"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5" name="TextBox 4">
            <a:extLst>
              <a:ext uri="{FF2B5EF4-FFF2-40B4-BE49-F238E27FC236}">
                <a16:creationId xmlns:a16="http://schemas.microsoft.com/office/drawing/2014/main" id="{2A09BBB2-EFDA-4AD0-953F-B5A287BF83AA}"/>
              </a:ext>
            </a:extLst>
          </p:cNvPr>
          <p:cNvSpPr txBox="1"/>
          <p:nvPr/>
        </p:nvSpPr>
        <p:spPr>
          <a:xfrm>
            <a:off x="4167241" y="3413105"/>
            <a:ext cx="502062" cy="215444"/>
          </a:xfrm>
          <a:prstGeom prst="rect">
            <a:avLst/>
          </a:prstGeom>
          <a:noFill/>
        </p:spPr>
        <p:txBody>
          <a:bodyPr wrap="none" rtlCol="0">
            <a:spAutoFit/>
          </a:bodyPr>
          <a:lstStyle/>
          <a:p>
            <a:r>
              <a:rPr lang="en-US" sz="800" dirty="0"/>
              <a:t>wakeup</a:t>
            </a:r>
          </a:p>
        </p:txBody>
      </p:sp>
      <p:sp>
        <p:nvSpPr>
          <p:cNvPr id="6" name="TextBox 5">
            <a:extLst>
              <a:ext uri="{FF2B5EF4-FFF2-40B4-BE49-F238E27FC236}">
                <a16:creationId xmlns:a16="http://schemas.microsoft.com/office/drawing/2014/main" id="{C442748B-E0CB-D631-F596-43A8896A69BC}"/>
              </a:ext>
            </a:extLst>
          </p:cNvPr>
          <p:cNvSpPr txBox="1"/>
          <p:nvPr/>
        </p:nvSpPr>
        <p:spPr>
          <a:xfrm>
            <a:off x="1959237" y="2536603"/>
            <a:ext cx="307777" cy="161583"/>
          </a:xfrm>
          <a:prstGeom prst="rect">
            <a:avLst/>
          </a:prstGeom>
          <a:noFill/>
          <a:ln>
            <a:solidFill>
              <a:schemeClr val="tx1"/>
            </a:solidFill>
          </a:ln>
        </p:spPr>
        <p:txBody>
          <a:bodyPr wrap="none" lIns="0" tIns="0" rIns="0" bIns="0" rtlCol="0">
            <a:spAutoFit/>
          </a:bodyPr>
          <a:lstStyle/>
          <a:p>
            <a:r>
              <a:rPr lang="en-US" sz="1050" dirty="0"/>
              <a:t>GBM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Active List (with AMT)</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5</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1393012166"/>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292544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3235645"/>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46076" y="3362922"/>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06433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Group 5"/>
          <p:cNvGraphicFramePr>
            <a:graphicFrameLocks noGrp="1"/>
          </p:cNvGraphicFramePr>
          <p:nvPr/>
        </p:nvGraphicFramePr>
        <p:xfrm>
          <a:off x="549565"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 name="Group 5"/>
          <p:cNvGraphicFramePr>
            <a:graphicFrameLocks noGrp="1"/>
          </p:cNvGraphicFramePr>
          <p:nvPr>
            <p:extLst>
              <p:ext uri="{D42A27DB-BD31-4B8C-83A1-F6EECF244321}">
                <p14:modId xmlns:p14="http://schemas.microsoft.com/office/powerpoint/2010/main" val="3058912596"/>
              </p:ext>
            </p:extLst>
          </p:nvPr>
        </p:nvGraphicFramePr>
        <p:xfrm>
          <a:off x="1825644" y="325250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 name="Text Box 3"/>
          <p:cNvSpPr txBox="1">
            <a:spLocks noChangeArrowheads="1"/>
          </p:cNvSpPr>
          <p:nvPr/>
        </p:nvSpPr>
        <p:spPr bwMode="auto">
          <a:xfrm>
            <a:off x="1047226" y="2589958"/>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sp>
        <p:nvSpPr>
          <p:cNvPr id="17" name="Text Box 3"/>
          <p:cNvSpPr txBox="1">
            <a:spLocks noChangeArrowheads="1"/>
          </p:cNvSpPr>
          <p:nvPr/>
        </p:nvSpPr>
        <p:spPr bwMode="auto">
          <a:xfrm>
            <a:off x="2328114" y="2927868"/>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cxnSp>
        <p:nvCxnSpPr>
          <p:cNvPr id="18" name="Straight Connector 17"/>
          <p:cNvCxnSpPr/>
          <p:nvPr/>
        </p:nvCxnSpPr>
        <p:spPr bwMode="auto">
          <a:xfrm>
            <a:off x="2892444" y="3079333"/>
            <a:ext cx="606327"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612095" y="2745945"/>
            <a:ext cx="271836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9211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Active List (with AMT)</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6</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2511251227"/>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p19</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292544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3576593"/>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46076" y="3703870"/>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06433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Group 5"/>
          <p:cNvGraphicFramePr>
            <a:graphicFrameLocks noGrp="1"/>
          </p:cNvGraphicFramePr>
          <p:nvPr/>
        </p:nvGraphicFramePr>
        <p:xfrm>
          <a:off x="549565"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 name="Group 5"/>
          <p:cNvGraphicFramePr>
            <a:graphicFrameLocks noGrp="1"/>
          </p:cNvGraphicFramePr>
          <p:nvPr>
            <p:extLst>
              <p:ext uri="{D42A27DB-BD31-4B8C-83A1-F6EECF244321}">
                <p14:modId xmlns:p14="http://schemas.microsoft.com/office/powerpoint/2010/main" val="1728474360"/>
              </p:ext>
            </p:extLst>
          </p:nvPr>
        </p:nvGraphicFramePr>
        <p:xfrm>
          <a:off x="1825644" y="3597649"/>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 name="Text Box 3"/>
          <p:cNvSpPr txBox="1">
            <a:spLocks noChangeArrowheads="1"/>
          </p:cNvSpPr>
          <p:nvPr/>
        </p:nvSpPr>
        <p:spPr bwMode="auto">
          <a:xfrm>
            <a:off x="1047226" y="2589958"/>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sp>
        <p:nvSpPr>
          <p:cNvPr id="17" name="Text Box 3"/>
          <p:cNvSpPr txBox="1">
            <a:spLocks noChangeArrowheads="1"/>
          </p:cNvSpPr>
          <p:nvPr/>
        </p:nvSpPr>
        <p:spPr bwMode="auto">
          <a:xfrm>
            <a:off x="2328114" y="3273013"/>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cxnSp>
        <p:nvCxnSpPr>
          <p:cNvPr id="18" name="Straight Connector 17"/>
          <p:cNvCxnSpPr/>
          <p:nvPr/>
        </p:nvCxnSpPr>
        <p:spPr bwMode="auto">
          <a:xfrm>
            <a:off x="2908856" y="3410851"/>
            <a:ext cx="142272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612095" y="2745945"/>
            <a:ext cx="271836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4760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Active List (with AMT)</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7</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1012823293"/>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p19</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p27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292544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3880173"/>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46076" y="4007450"/>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06433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Group 5"/>
          <p:cNvGraphicFramePr>
            <a:graphicFrameLocks noGrp="1"/>
          </p:cNvGraphicFramePr>
          <p:nvPr/>
        </p:nvGraphicFramePr>
        <p:xfrm>
          <a:off x="549565"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 name="Group 5"/>
          <p:cNvGraphicFramePr>
            <a:graphicFrameLocks noGrp="1"/>
          </p:cNvGraphicFramePr>
          <p:nvPr>
            <p:extLst>
              <p:ext uri="{D42A27DB-BD31-4B8C-83A1-F6EECF244321}">
                <p14:modId xmlns:p14="http://schemas.microsoft.com/office/powerpoint/2010/main" val="3792070788"/>
              </p:ext>
            </p:extLst>
          </p:nvPr>
        </p:nvGraphicFramePr>
        <p:xfrm>
          <a:off x="1825644" y="3901229"/>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 name="Text Box 3"/>
          <p:cNvSpPr txBox="1">
            <a:spLocks noChangeArrowheads="1"/>
          </p:cNvSpPr>
          <p:nvPr/>
        </p:nvSpPr>
        <p:spPr bwMode="auto">
          <a:xfrm>
            <a:off x="1047226" y="2589958"/>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sp>
        <p:nvSpPr>
          <p:cNvPr id="17" name="Text Box 3"/>
          <p:cNvSpPr txBox="1">
            <a:spLocks noChangeArrowheads="1"/>
          </p:cNvSpPr>
          <p:nvPr/>
        </p:nvSpPr>
        <p:spPr bwMode="auto">
          <a:xfrm>
            <a:off x="2328114" y="3576593"/>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cxnSp>
        <p:nvCxnSpPr>
          <p:cNvPr id="18" name="Straight Connector 17"/>
          <p:cNvCxnSpPr/>
          <p:nvPr/>
        </p:nvCxnSpPr>
        <p:spPr bwMode="auto">
          <a:xfrm>
            <a:off x="2908856" y="3714431"/>
            <a:ext cx="142272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612095" y="2745945"/>
            <a:ext cx="271836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27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Active List (with AMT)</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8</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2812408881"/>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p19</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p27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r4</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p28</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2925445"/>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4169898"/>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46076" y="4297175"/>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064336"/>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Group 5"/>
          <p:cNvGraphicFramePr>
            <a:graphicFrameLocks noGrp="1"/>
          </p:cNvGraphicFramePr>
          <p:nvPr/>
        </p:nvGraphicFramePr>
        <p:xfrm>
          <a:off x="549565" y="291459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 name="Group 5"/>
          <p:cNvGraphicFramePr>
            <a:graphicFrameLocks noGrp="1"/>
          </p:cNvGraphicFramePr>
          <p:nvPr>
            <p:extLst>
              <p:ext uri="{D42A27DB-BD31-4B8C-83A1-F6EECF244321}">
                <p14:modId xmlns:p14="http://schemas.microsoft.com/office/powerpoint/2010/main" val="1095665389"/>
              </p:ext>
            </p:extLst>
          </p:nvPr>
        </p:nvGraphicFramePr>
        <p:xfrm>
          <a:off x="1825644" y="419095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 name="Text Box 3"/>
          <p:cNvSpPr txBox="1">
            <a:spLocks noChangeArrowheads="1"/>
          </p:cNvSpPr>
          <p:nvPr/>
        </p:nvSpPr>
        <p:spPr bwMode="auto">
          <a:xfrm>
            <a:off x="1047226" y="2589958"/>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sp>
        <p:nvSpPr>
          <p:cNvPr id="17" name="Text Box 3"/>
          <p:cNvSpPr txBox="1">
            <a:spLocks noChangeArrowheads="1"/>
          </p:cNvSpPr>
          <p:nvPr/>
        </p:nvSpPr>
        <p:spPr bwMode="auto">
          <a:xfrm>
            <a:off x="2328114" y="3866318"/>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cxnSp>
        <p:nvCxnSpPr>
          <p:cNvPr id="18" name="Straight Connector 17"/>
          <p:cNvCxnSpPr/>
          <p:nvPr/>
        </p:nvCxnSpPr>
        <p:spPr bwMode="auto">
          <a:xfrm>
            <a:off x="2908856" y="4004156"/>
            <a:ext cx="142272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612095" y="2745945"/>
            <a:ext cx="271836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392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Committing and freeing registers</a:t>
            </a:r>
          </a:p>
        </p:txBody>
      </p:sp>
      <p:sp>
        <p:nvSpPr>
          <p:cNvPr id="6146" name="Date Placeholder 3"/>
          <p:cNvSpPr>
            <a:spLocks noGrp="1"/>
          </p:cNvSpPr>
          <p:nvPr>
            <p:ph type="dt" sz="quarter" idx="10"/>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ECE 721</a:t>
            </a:r>
          </a:p>
        </p:txBody>
      </p:sp>
      <p:sp>
        <p:nvSpPr>
          <p:cNvPr id="6147" name="Footer Placeholder 4"/>
          <p:cNvSpPr>
            <a:spLocks noGrp="1"/>
          </p:cNvSpPr>
          <p:nvPr>
            <p:ph type="ftr" sz="quarter" idx="11"/>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r>
              <a:rPr lang="en-US" altLang="en-US"/>
              <a:t>Prof. Eric Rotenberg</a:t>
            </a:r>
          </a:p>
        </p:txBody>
      </p:sp>
      <p:sp>
        <p:nvSpPr>
          <p:cNvPr id="6148" name="Slide Number Placeholder 5"/>
          <p:cNvSpPr>
            <a:spLocks noGrp="1"/>
          </p:cNvSpPr>
          <p:nvPr>
            <p:ph type="sldNum" sz="quarter" idx="12"/>
          </p:nvPr>
        </p:nvSpPr>
        <p:spPr/>
        <p:txBody>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fld id="{FD51E33F-0146-4108-9E4D-2ABD5CE0D869}" type="slidenum">
              <a:rPr lang="en-US" altLang="en-US" smtClean="0"/>
              <a:pPr/>
              <a:t>9</a:t>
            </a:fld>
            <a:endParaRPr lang="en-US" altLang="en-US"/>
          </a:p>
        </p:txBody>
      </p:sp>
      <p:graphicFrame>
        <p:nvGraphicFramePr>
          <p:cNvPr id="169250" name="Group 290"/>
          <p:cNvGraphicFramePr>
            <a:graphicFrameLocks noGrp="1"/>
          </p:cNvGraphicFramePr>
          <p:nvPr>
            <p:extLst>
              <p:ext uri="{D42A27DB-BD31-4B8C-83A1-F6EECF244321}">
                <p14:modId xmlns:p14="http://schemas.microsoft.com/office/powerpoint/2010/main" val="1442206351"/>
              </p:ext>
            </p:extLst>
          </p:nvPr>
        </p:nvGraphicFramePr>
        <p:xfrm>
          <a:off x="4170260" y="1331400"/>
          <a:ext cx="3968805" cy="3425916"/>
        </p:xfrm>
        <a:graphic>
          <a:graphicData uri="http://schemas.openxmlformats.org/drawingml/2006/table">
            <a:tbl>
              <a:tblPr/>
              <a:tblGrid>
                <a:gridCol w="553530">
                  <a:extLst>
                    <a:ext uri="{9D8B030D-6E8A-4147-A177-3AD203B41FA5}">
                      <a16:colId xmlns:a16="http://schemas.microsoft.com/office/drawing/2014/main" val="20000"/>
                    </a:ext>
                  </a:extLst>
                </a:gridCol>
                <a:gridCol w="683055">
                  <a:extLst>
                    <a:ext uri="{9D8B030D-6E8A-4147-A177-3AD203B41FA5}">
                      <a16:colId xmlns:a16="http://schemas.microsoft.com/office/drawing/2014/main" val="20001"/>
                    </a:ext>
                  </a:extLst>
                </a:gridCol>
                <a:gridCol w="834845">
                  <a:extLst>
                    <a:ext uri="{9D8B030D-6E8A-4147-A177-3AD203B41FA5}">
                      <a16:colId xmlns:a16="http://schemas.microsoft.com/office/drawing/2014/main" val="20002"/>
                    </a:ext>
                  </a:extLst>
                </a:gridCol>
                <a:gridCol w="683055">
                  <a:extLst>
                    <a:ext uri="{9D8B030D-6E8A-4147-A177-3AD203B41FA5}">
                      <a16:colId xmlns:a16="http://schemas.microsoft.com/office/drawing/2014/main" val="20003"/>
                    </a:ext>
                  </a:extLst>
                </a:gridCol>
                <a:gridCol w="607160">
                  <a:extLst>
                    <a:ext uri="{9D8B030D-6E8A-4147-A177-3AD203B41FA5}">
                      <a16:colId xmlns:a16="http://schemas.microsoft.com/office/drawing/2014/main" val="20004"/>
                    </a:ext>
                  </a:extLst>
                </a:gridCol>
                <a:gridCol w="607160">
                  <a:extLst>
                    <a:ext uri="{9D8B030D-6E8A-4147-A177-3AD203B41FA5}">
                      <a16:colId xmlns:a16="http://schemas.microsoft.com/office/drawing/2014/main" val="20005"/>
                    </a:ext>
                  </a:extLst>
                </a:gridCol>
              </a:tblGrid>
              <a:tr h="9875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Entry</a:t>
                      </a:r>
                    </a:p>
                  </a:txBody>
                  <a:tcPr marL="45720" marR="45720" marT="45718" marB="45718" anchor="b"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logical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a:t>
                      </a:r>
                      <a:r>
                        <a:rPr kumimoji="0" 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dest</a:t>
                      </a: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current mapping</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PC</a:t>
                      </a:r>
                    </a:p>
                  </a:txBody>
                  <a:tcPr marL="45720" marR="45720"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1</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2</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3</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p67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4</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r3</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p19</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5</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r1</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p27</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6</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r4</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p28</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7</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18" charset="2"/>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mn-lt"/>
                        </a:rPr>
                        <a:t>…</a:t>
                      </a:r>
                    </a:p>
                  </a:txBody>
                  <a:tcPr marL="45720" marR="45720" marT="45718" marB="45718"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45720" marR="45720" marT="45718" marB="457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221" name="Text Box 77"/>
          <p:cNvSpPr txBox="1">
            <a:spLocks noChangeArrowheads="1"/>
          </p:cNvSpPr>
          <p:nvPr/>
        </p:nvSpPr>
        <p:spPr bwMode="auto">
          <a:xfrm>
            <a:off x="5799263" y="1000360"/>
            <a:ext cx="1270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ACTIVE LIST</a:t>
            </a:r>
          </a:p>
        </p:txBody>
      </p:sp>
      <p:sp>
        <p:nvSpPr>
          <p:cNvPr id="6222" name="Text Box 78"/>
          <p:cNvSpPr txBox="1">
            <a:spLocks noChangeArrowheads="1"/>
          </p:cNvSpPr>
          <p:nvPr/>
        </p:nvSpPr>
        <p:spPr bwMode="auto">
          <a:xfrm>
            <a:off x="3515183" y="3245303"/>
            <a:ext cx="60144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head</a:t>
            </a:r>
          </a:p>
        </p:txBody>
      </p:sp>
      <p:sp>
        <p:nvSpPr>
          <p:cNvPr id="6223" name="Text Box 79"/>
          <p:cNvSpPr txBox="1">
            <a:spLocks noChangeArrowheads="1"/>
          </p:cNvSpPr>
          <p:nvPr/>
        </p:nvSpPr>
        <p:spPr bwMode="auto">
          <a:xfrm>
            <a:off x="3661260" y="4169898"/>
            <a:ext cx="41389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algn="l"/>
            <a:r>
              <a:rPr lang="en-US" altLang="en-US" dirty="0">
                <a:latin typeface="Arial" charset="0"/>
              </a:rPr>
              <a:t>tail</a:t>
            </a:r>
          </a:p>
        </p:txBody>
      </p:sp>
      <p:sp>
        <p:nvSpPr>
          <p:cNvPr id="6224" name="Line 80"/>
          <p:cNvSpPr>
            <a:spLocks noChangeShapeType="1"/>
          </p:cNvSpPr>
          <p:nvPr/>
        </p:nvSpPr>
        <p:spPr bwMode="auto">
          <a:xfrm>
            <a:off x="4046076" y="4297175"/>
            <a:ext cx="284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25" name="Line 81"/>
          <p:cNvSpPr>
            <a:spLocks noChangeShapeType="1"/>
          </p:cNvSpPr>
          <p:nvPr/>
        </p:nvSpPr>
        <p:spPr bwMode="auto">
          <a:xfrm>
            <a:off x="4040735" y="3384194"/>
            <a:ext cx="29084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 name="Group 5"/>
          <p:cNvGraphicFramePr>
            <a:graphicFrameLocks noGrp="1"/>
          </p:cNvGraphicFramePr>
          <p:nvPr>
            <p:extLst>
              <p:ext uri="{D42A27DB-BD31-4B8C-83A1-F6EECF244321}">
                <p14:modId xmlns:p14="http://schemas.microsoft.com/office/powerpoint/2010/main" val="348523166"/>
              </p:ext>
            </p:extLst>
          </p:nvPr>
        </p:nvGraphicFramePr>
        <p:xfrm>
          <a:off x="549565" y="3222371"/>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sngStrike" cap="none" normalizeH="0" baseline="0" dirty="0">
                          <a:ln>
                            <a:noFill/>
                          </a:ln>
                          <a:solidFill>
                            <a:schemeClr val="tx1"/>
                          </a:solidFill>
                          <a:effectLst/>
                          <a:latin typeface="Arial" charset="0"/>
                        </a:rPr>
                        <a:t>p8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 name="Group 5"/>
          <p:cNvGraphicFramePr>
            <a:graphicFrameLocks noGrp="1"/>
          </p:cNvGraphicFramePr>
          <p:nvPr/>
        </p:nvGraphicFramePr>
        <p:xfrm>
          <a:off x="1825644" y="4190954"/>
          <a:ext cx="1066800" cy="210820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r0</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p10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r2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charset="0"/>
                        </a:rPr>
                        <a:t>r31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 name="Text Box 3"/>
          <p:cNvSpPr txBox="1">
            <a:spLocks noChangeArrowheads="1"/>
          </p:cNvSpPr>
          <p:nvPr/>
        </p:nvSpPr>
        <p:spPr bwMode="auto">
          <a:xfrm>
            <a:off x="1047226" y="2897735"/>
            <a:ext cx="583814"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AMT</a:t>
            </a:r>
          </a:p>
        </p:txBody>
      </p:sp>
      <p:sp>
        <p:nvSpPr>
          <p:cNvPr id="17" name="Text Box 3"/>
          <p:cNvSpPr txBox="1">
            <a:spLocks noChangeArrowheads="1"/>
          </p:cNvSpPr>
          <p:nvPr/>
        </p:nvSpPr>
        <p:spPr bwMode="auto">
          <a:xfrm>
            <a:off x="2328114" y="3866318"/>
            <a:ext cx="57419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RMT</a:t>
            </a:r>
          </a:p>
        </p:txBody>
      </p:sp>
      <p:cxnSp>
        <p:nvCxnSpPr>
          <p:cNvPr id="18" name="Straight Connector 17"/>
          <p:cNvCxnSpPr/>
          <p:nvPr/>
        </p:nvCxnSpPr>
        <p:spPr bwMode="auto">
          <a:xfrm>
            <a:off x="2908856" y="4004156"/>
            <a:ext cx="142272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1612095" y="3049525"/>
            <a:ext cx="2718365" cy="0"/>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p:cNvSpPr txBox="1"/>
          <p:nvPr/>
        </p:nvSpPr>
        <p:spPr>
          <a:xfrm>
            <a:off x="1293811" y="3519346"/>
            <a:ext cx="453971" cy="307777"/>
          </a:xfrm>
          <a:prstGeom prst="rect">
            <a:avLst/>
          </a:prstGeom>
          <a:noFill/>
        </p:spPr>
        <p:txBody>
          <a:bodyPr wrap="none" rtlCol="0">
            <a:spAutoFit/>
          </a:bodyPr>
          <a:lstStyle/>
          <a:p>
            <a:r>
              <a:rPr lang="en-US">
                <a:solidFill>
                  <a:srgbClr val="FF0000"/>
                </a:solidFill>
              </a:rPr>
              <a:t>p67</a:t>
            </a:r>
          </a:p>
        </p:txBody>
      </p:sp>
      <p:sp>
        <p:nvSpPr>
          <p:cNvPr id="4" name="Rounded Rectangle 3"/>
          <p:cNvSpPr/>
          <p:nvPr/>
        </p:nvSpPr>
        <p:spPr bwMode="auto">
          <a:xfrm>
            <a:off x="4895329" y="2996145"/>
            <a:ext cx="1194571" cy="198137"/>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23" name="Rectangle 110"/>
          <p:cNvSpPr>
            <a:spLocks noChangeArrowheads="1"/>
          </p:cNvSpPr>
          <p:nvPr/>
        </p:nvSpPr>
        <p:spPr bwMode="auto">
          <a:xfrm>
            <a:off x="320660" y="1940718"/>
            <a:ext cx="1371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en-US"/>
          </a:p>
        </p:txBody>
      </p:sp>
      <p:sp>
        <p:nvSpPr>
          <p:cNvPr id="24" name="Line 111"/>
          <p:cNvSpPr>
            <a:spLocks noChangeShapeType="1"/>
          </p:cNvSpPr>
          <p:nvPr/>
        </p:nvSpPr>
        <p:spPr bwMode="auto">
          <a:xfrm>
            <a:off x="12350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 name="Rectangle 112"/>
          <p:cNvSpPr>
            <a:spLocks noChangeArrowheads="1"/>
          </p:cNvSpPr>
          <p:nvPr/>
        </p:nvSpPr>
        <p:spPr bwMode="auto">
          <a:xfrm>
            <a:off x="1232620" y="1937681"/>
            <a:ext cx="354584"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a:latin typeface="Arial" panose="020B0604020202020204" pitchFamily="34" charset="0"/>
                <a:cs typeface="Arial" panose="020B0604020202020204" pitchFamily="34" charset="0"/>
              </a:rPr>
              <a:t>p8</a:t>
            </a:r>
          </a:p>
        </p:txBody>
      </p:sp>
      <p:sp>
        <p:nvSpPr>
          <p:cNvPr id="26" name="Line 113"/>
          <p:cNvSpPr>
            <a:spLocks noChangeShapeType="1"/>
          </p:cNvSpPr>
          <p:nvPr/>
        </p:nvSpPr>
        <p:spPr bwMode="auto">
          <a:xfrm>
            <a:off x="10826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 name="Line 114"/>
          <p:cNvSpPr>
            <a:spLocks noChangeShapeType="1"/>
          </p:cNvSpPr>
          <p:nvPr/>
        </p:nvSpPr>
        <p:spPr bwMode="auto">
          <a:xfrm>
            <a:off x="9302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 name="Line 115"/>
          <p:cNvSpPr>
            <a:spLocks noChangeShapeType="1"/>
          </p:cNvSpPr>
          <p:nvPr/>
        </p:nvSpPr>
        <p:spPr bwMode="auto">
          <a:xfrm>
            <a:off x="7778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Line 116"/>
          <p:cNvSpPr>
            <a:spLocks noChangeShapeType="1"/>
          </p:cNvSpPr>
          <p:nvPr/>
        </p:nvSpPr>
        <p:spPr bwMode="auto">
          <a:xfrm>
            <a:off x="6254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Line 117"/>
          <p:cNvSpPr>
            <a:spLocks noChangeShapeType="1"/>
          </p:cNvSpPr>
          <p:nvPr/>
        </p:nvSpPr>
        <p:spPr bwMode="auto">
          <a:xfrm>
            <a:off x="473060" y="194071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 name="Text Box 121"/>
          <p:cNvSpPr txBox="1">
            <a:spLocks noChangeArrowheads="1"/>
          </p:cNvSpPr>
          <p:nvPr/>
        </p:nvSpPr>
        <p:spPr bwMode="auto">
          <a:xfrm>
            <a:off x="595645" y="1635918"/>
            <a:ext cx="880369"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dirty="0">
                <a:latin typeface="Arial" panose="020B0604020202020204" pitchFamily="34" charset="0"/>
                <a:cs typeface="Arial" panose="020B0604020202020204" pitchFamily="34" charset="0"/>
              </a:rPr>
              <a:t>Free List</a:t>
            </a:r>
          </a:p>
        </p:txBody>
      </p:sp>
      <p:sp>
        <p:nvSpPr>
          <p:cNvPr id="33" name="Text Box 123"/>
          <p:cNvSpPr txBox="1">
            <a:spLocks noChangeArrowheads="1"/>
          </p:cNvSpPr>
          <p:nvPr/>
        </p:nvSpPr>
        <p:spPr bwMode="auto">
          <a:xfrm>
            <a:off x="1459548" y="2290575"/>
            <a:ext cx="38023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a:solidFill>
                  <a:schemeClr val="tx1"/>
                </a:solidFill>
                <a:latin typeface="Times New Roman" pitchFamily="18" charset="0"/>
              </a:defRPr>
            </a:lvl1pPr>
            <a:lvl2pPr marL="742950" indent="-285750" eaLnBrk="0" hangingPunct="0">
              <a:defRPr sz="1400">
                <a:solidFill>
                  <a:schemeClr val="tx1"/>
                </a:solidFill>
                <a:latin typeface="Times New Roman" pitchFamily="18" charset="0"/>
              </a:defRPr>
            </a:lvl2pPr>
            <a:lvl3pPr marL="1143000" indent="-228600" eaLnBrk="0" hangingPunct="0">
              <a:defRPr sz="1400">
                <a:solidFill>
                  <a:schemeClr val="tx1"/>
                </a:solidFill>
                <a:latin typeface="Times New Roman" pitchFamily="18" charset="0"/>
              </a:defRPr>
            </a:lvl3pPr>
            <a:lvl4pPr marL="1600200" indent="-228600" eaLnBrk="0" hangingPunct="0">
              <a:defRPr sz="1400">
                <a:solidFill>
                  <a:schemeClr val="tx1"/>
                </a:solidFill>
                <a:latin typeface="Times New Roman" pitchFamily="18" charset="0"/>
              </a:defRPr>
            </a:lvl4pPr>
            <a:lvl5pPr marL="2057400" indent="-228600" eaLnBrk="0" hangingPunct="0">
              <a:defRPr sz="1400">
                <a:solidFill>
                  <a:schemeClr val="tx1"/>
                </a:solidFill>
                <a:latin typeface="Times New Roman" pitchFamily="18" charset="0"/>
              </a:defRPr>
            </a:lvl5pPr>
            <a:lvl6pPr marL="2514600" indent="-228600" algn="ctr" eaLnBrk="0" fontAlgn="base" hangingPunct="0">
              <a:spcBef>
                <a:spcPct val="0"/>
              </a:spcBef>
              <a:spcAft>
                <a:spcPct val="0"/>
              </a:spcAft>
              <a:defRPr sz="1400">
                <a:solidFill>
                  <a:schemeClr val="tx1"/>
                </a:solidFill>
                <a:latin typeface="Times New Roman" pitchFamily="18" charset="0"/>
              </a:defRPr>
            </a:lvl6pPr>
            <a:lvl7pPr marL="2971800" indent="-228600" algn="ctr" eaLnBrk="0" fontAlgn="base" hangingPunct="0">
              <a:spcBef>
                <a:spcPct val="0"/>
              </a:spcBef>
              <a:spcAft>
                <a:spcPct val="0"/>
              </a:spcAft>
              <a:defRPr sz="1400">
                <a:solidFill>
                  <a:schemeClr val="tx1"/>
                </a:solidFill>
                <a:latin typeface="Times New Roman" pitchFamily="18" charset="0"/>
              </a:defRPr>
            </a:lvl7pPr>
            <a:lvl8pPr marL="3429000" indent="-228600" algn="ctr" eaLnBrk="0" fontAlgn="base" hangingPunct="0">
              <a:spcBef>
                <a:spcPct val="0"/>
              </a:spcBef>
              <a:spcAft>
                <a:spcPct val="0"/>
              </a:spcAft>
              <a:defRPr sz="1400">
                <a:solidFill>
                  <a:schemeClr val="tx1"/>
                </a:solidFill>
                <a:latin typeface="Times New Roman" pitchFamily="18" charset="0"/>
              </a:defRPr>
            </a:lvl8pPr>
            <a:lvl9pPr marL="3886200" indent="-228600" algn="ctr"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en-US" sz="1200" dirty="0">
                <a:latin typeface="Arial" panose="020B0604020202020204" pitchFamily="34" charset="0"/>
                <a:cs typeface="Arial" panose="020B0604020202020204" pitchFamily="34" charset="0"/>
              </a:rPr>
              <a:t>tail</a:t>
            </a:r>
          </a:p>
        </p:txBody>
      </p:sp>
      <p:sp>
        <p:nvSpPr>
          <p:cNvPr id="14" name="Freeform 13"/>
          <p:cNvSpPr/>
          <p:nvPr/>
        </p:nvSpPr>
        <p:spPr bwMode="auto">
          <a:xfrm>
            <a:off x="399644" y="2258291"/>
            <a:ext cx="1055822" cy="1581550"/>
          </a:xfrm>
          <a:custGeom>
            <a:avLst/>
            <a:gdLst>
              <a:gd name="connsiteX0" fmla="*/ 708720 w 1055822"/>
              <a:gd name="connsiteY0" fmla="*/ 1440873 h 1581550"/>
              <a:gd name="connsiteX1" fmla="*/ 182247 w 1055822"/>
              <a:gd name="connsiteY1" fmla="*/ 1565564 h 1581550"/>
              <a:gd name="connsiteX2" fmla="*/ 15992 w 1055822"/>
              <a:gd name="connsiteY2" fmla="*/ 1122218 h 1581550"/>
              <a:gd name="connsiteX3" fmla="*/ 528611 w 1055822"/>
              <a:gd name="connsiteY3" fmla="*/ 374073 h 1581550"/>
              <a:gd name="connsiteX4" fmla="*/ 971956 w 1055822"/>
              <a:gd name="connsiteY4" fmla="*/ 263236 h 1581550"/>
              <a:gd name="connsiteX5" fmla="*/ 1055083 w 1055822"/>
              <a:gd name="connsiteY5" fmla="*/ 0 h 158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822" h="1581550">
                <a:moveTo>
                  <a:pt x="708720" y="1440873"/>
                </a:moveTo>
                <a:cubicBezTo>
                  <a:pt x="503211" y="1529773"/>
                  <a:pt x="297702" y="1618673"/>
                  <a:pt x="182247" y="1565564"/>
                </a:cubicBezTo>
                <a:cubicBezTo>
                  <a:pt x="66792" y="1512455"/>
                  <a:pt x="-41735" y="1320800"/>
                  <a:pt x="15992" y="1122218"/>
                </a:cubicBezTo>
                <a:cubicBezTo>
                  <a:pt x="73719" y="923636"/>
                  <a:pt x="369284" y="517237"/>
                  <a:pt x="528611" y="374073"/>
                </a:cubicBezTo>
                <a:cubicBezTo>
                  <a:pt x="687938" y="230909"/>
                  <a:pt x="884211" y="325581"/>
                  <a:pt x="971956" y="263236"/>
                </a:cubicBezTo>
                <a:cubicBezTo>
                  <a:pt x="1059701" y="200890"/>
                  <a:pt x="1057392" y="100445"/>
                  <a:pt x="1055083" y="0"/>
                </a:cubicBezTo>
              </a:path>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20" name="Freeform 19"/>
          <p:cNvSpPr/>
          <p:nvPr/>
        </p:nvSpPr>
        <p:spPr bwMode="auto">
          <a:xfrm>
            <a:off x="1731818" y="3089564"/>
            <a:ext cx="3144982" cy="484909"/>
          </a:xfrm>
          <a:custGeom>
            <a:avLst/>
            <a:gdLst>
              <a:gd name="connsiteX0" fmla="*/ 3144982 w 3144982"/>
              <a:gd name="connsiteY0" fmla="*/ 0 h 484909"/>
              <a:gd name="connsiteX1" fmla="*/ 2646218 w 3144982"/>
              <a:gd name="connsiteY1" fmla="*/ 138545 h 484909"/>
              <a:gd name="connsiteX2" fmla="*/ 1579418 w 3144982"/>
              <a:gd name="connsiteY2" fmla="*/ 152400 h 484909"/>
              <a:gd name="connsiteX3" fmla="*/ 0 w 3144982"/>
              <a:gd name="connsiteY3" fmla="*/ 484909 h 484909"/>
            </a:gdLst>
            <a:ahLst/>
            <a:cxnLst>
              <a:cxn ang="0">
                <a:pos x="connsiteX0" y="connsiteY0"/>
              </a:cxn>
              <a:cxn ang="0">
                <a:pos x="connsiteX1" y="connsiteY1"/>
              </a:cxn>
              <a:cxn ang="0">
                <a:pos x="connsiteX2" y="connsiteY2"/>
              </a:cxn>
              <a:cxn ang="0">
                <a:pos x="connsiteX3" y="connsiteY3"/>
              </a:cxn>
            </a:cxnLst>
            <a:rect l="l" t="t" r="r" b="b"/>
            <a:pathLst>
              <a:path w="3144982" h="484909">
                <a:moveTo>
                  <a:pt x="3144982" y="0"/>
                </a:moveTo>
                <a:cubicBezTo>
                  <a:pt x="3026063" y="56572"/>
                  <a:pt x="2907145" y="113145"/>
                  <a:pt x="2646218" y="138545"/>
                </a:cubicBezTo>
                <a:cubicBezTo>
                  <a:pt x="2385291" y="163945"/>
                  <a:pt x="2020454" y="94673"/>
                  <a:pt x="1579418" y="152400"/>
                </a:cubicBezTo>
                <a:cubicBezTo>
                  <a:pt x="1138382" y="210127"/>
                  <a:pt x="569191" y="347518"/>
                  <a:pt x="0" y="484909"/>
                </a:cubicBezTo>
              </a:path>
            </a:pathLst>
          </a:cu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p:txBody>
      </p:sp>
      <p:sp>
        <p:nvSpPr>
          <p:cNvPr id="21" name="TextBox 20"/>
          <p:cNvSpPr txBox="1"/>
          <p:nvPr/>
        </p:nvSpPr>
        <p:spPr>
          <a:xfrm>
            <a:off x="2221673" y="3365457"/>
            <a:ext cx="886782" cy="307777"/>
          </a:xfrm>
          <a:prstGeom prst="rect">
            <a:avLst/>
          </a:prstGeom>
          <a:noFill/>
        </p:spPr>
        <p:txBody>
          <a:bodyPr wrap="none" rtlCol="0">
            <a:spAutoFit/>
          </a:bodyPr>
          <a:lstStyle/>
          <a:p>
            <a:r>
              <a:rPr lang="en-US" dirty="0"/>
              <a:t>“commit”</a:t>
            </a:r>
          </a:p>
        </p:txBody>
      </p:sp>
      <p:sp>
        <p:nvSpPr>
          <p:cNvPr id="43" name="TextBox 42"/>
          <p:cNvSpPr txBox="1"/>
          <p:nvPr/>
        </p:nvSpPr>
        <p:spPr>
          <a:xfrm>
            <a:off x="145358" y="2741748"/>
            <a:ext cx="623890" cy="307777"/>
          </a:xfrm>
          <a:prstGeom prst="rect">
            <a:avLst/>
          </a:prstGeom>
          <a:noFill/>
        </p:spPr>
        <p:txBody>
          <a:bodyPr wrap="none" rtlCol="0">
            <a:spAutoFit/>
          </a:bodyPr>
          <a:lstStyle/>
          <a:p>
            <a:r>
              <a:rPr lang="en-US" dirty="0"/>
              <a:t>“free”</a:t>
            </a:r>
          </a:p>
        </p:txBody>
      </p:sp>
    </p:spTree>
    <p:extLst>
      <p:ext uri="{BB962C8B-B14F-4D97-AF65-F5344CB8AC3E}">
        <p14:creationId xmlns:p14="http://schemas.microsoft.com/office/powerpoint/2010/main" val="28540734"/>
      </p:ext>
    </p:extLst>
  </p:cSld>
  <p:clrMapOvr>
    <a:masterClrMapping/>
  </p:clrMapOvr>
</p:sld>
</file>

<file path=ppt/theme/theme1.xml><?xml version="1.0" encoding="utf-8"?>
<a:theme xmlns:a="http://schemas.openxmlformats.org/drawingml/2006/main" name="High Voltage">
  <a:themeElements>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6585</TotalTime>
  <Words>5002</Words>
  <Application>Microsoft Office PowerPoint</Application>
  <PresentationFormat>On-screen Show (4:3)</PresentationFormat>
  <Paragraphs>1336</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Black</vt:lpstr>
      <vt:lpstr>Calibri</vt:lpstr>
      <vt:lpstr>Cambria Math</vt:lpstr>
      <vt:lpstr>Courier New</vt:lpstr>
      <vt:lpstr>Times New Roman</vt:lpstr>
      <vt:lpstr>High Voltage</vt:lpstr>
      <vt:lpstr>Committing and freeing registers</vt:lpstr>
      <vt:lpstr>Two Different Approaches</vt:lpstr>
      <vt:lpstr>Approach #1</vt:lpstr>
      <vt:lpstr>Active List (with AMT)</vt:lpstr>
      <vt:lpstr>Active List (with AMT)</vt:lpstr>
      <vt:lpstr>Active List (with AMT)</vt:lpstr>
      <vt:lpstr>Active List (with AMT)</vt:lpstr>
      <vt:lpstr>Active List (with AMT)</vt:lpstr>
      <vt:lpstr>Committing and freeing registers</vt:lpstr>
      <vt:lpstr>Active List Operation</vt:lpstr>
      <vt:lpstr>Active List Operation (cont.)</vt:lpstr>
      <vt:lpstr>Handling Exceptions</vt:lpstr>
      <vt:lpstr>Implementation Challenges (1)</vt:lpstr>
      <vt:lpstr>Implementation Challenges (2)</vt:lpstr>
      <vt:lpstr>Determining number of ports for renaming structures</vt:lpstr>
      <vt:lpstr>Aside: head/tail phase bits for circular FIFOs</vt:lpstr>
      <vt:lpstr>Aside: head/tail phase bits for circular FIFOs</vt:lpstr>
      <vt:lpstr>Implementation Challenges (3)</vt:lpstr>
      <vt:lpstr>PowerPoint Presentation</vt:lpstr>
      <vt:lpstr>PowerPoint Presentation</vt:lpstr>
      <vt:lpstr>PowerPoint Presentation</vt:lpstr>
      <vt:lpstr>PowerPoint Presentation</vt:lpstr>
      <vt:lpstr>PowerPoint Presentation</vt:lpstr>
      <vt:lpstr>Common Question from Students</vt:lpstr>
      <vt:lpstr>Approach #2</vt:lpstr>
      <vt:lpstr>Active List (without AMT)</vt:lpstr>
      <vt:lpstr>PowerPoint Presentation</vt:lpstr>
      <vt:lpstr>Committing and freeing registers</vt:lpstr>
      <vt:lpstr>Active List Operation</vt:lpstr>
      <vt:lpstr>Active List Operation (cont.)</vt:lpstr>
      <vt:lpstr>Handling Exceptions</vt:lpstr>
      <vt:lpstr>PowerPoint Presentation</vt:lpstr>
      <vt:lpstr>Branch Misprediction Recovery Approaches</vt:lpstr>
      <vt:lpstr>Branch Misprediction Recovery Approaches 3, 4, &amp; 5</vt:lpstr>
      <vt:lpstr>Approach #3: Forward walk active list</vt:lpstr>
      <vt:lpstr>Approach #3 (cont.)</vt:lpstr>
      <vt:lpstr>Approach #4: Backward walk active list</vt:lpstr>
      <vt:lpstr>Approach #5: Shadow Map Tables</vt:lpstr>
      <vt:lpstr>Clarification about branch checkpoints</vt:lpstr>
      <vt:lpstr>Recovery from branch mispredictions,  for immediate recovery (#3, #4, #5)</vt:lpstr>
      <vt:lpstr>Recovery from branch mispredictions,  for immediate recovery (#3, #4, #5)</vt:lpstr>
      <vt:lpstr>See Project 2 for efficient  branch checkpoint management</vt:lpstr>
      <vt:lpstr>PowerPoint Presentation</vt:lpstr>
      <vt:lpstr>Modern Superscalar Microarchitecture</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792E Introduction</dc:title>
  <dc:creator>Eric Rotenberg</dc:creator>
  <cp:lastModifiedBy>Eric Rotenberg</cp:lastModifiedBy>
  <cp:revision>1232</cp:revision>
  <dcterms:created xsi:type="dcterms:W3CDTF">2000-08-21T18:39:52Z</dcterms:created>
  <dcterms:modified xsi:type="dcterms:W3CDTF">2023-01-31T22:28:47Z</dcterms:modified>
</cp:coreProperties>
</file>