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10" r:id="rId2"/>
    <p:sldId id="404" r:id="rId3"/>
    <p:sldId id="411" r:id="rId4"/>
    <p:sldId id="413" r:id="rId5"/>
    <p:sldId id="414" r:id="rId6"/>
    <p:sldId id="415" r:id="rId7"/>
    <p:sldId id="416" r:id="rId8"/>
    <p:sldId id="417" r:id="rId9"/>
    <p:sldId id="418" r:id="rId10"/>
    <p:sldId id="337" r:id="rId11"/>
    <p:sldId id="419" r:id="rId12"/>
    <p:sldId id="420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69696"/>
    <a:srgbClr val="808080"/>
    <a:srgbClr val="B2B2B2"/>
    <a:srgbClr val="EAEAEA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0" autoAdjust="0"/>
  </p:normalViewPr>
  <p:slideViewPr>
    <p:cSldViewPr snapToObjects="1" showGuide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endParaRPr lang="en-US" alt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US" alt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endParaRPr lang="en-US" alt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1975A171-A7A3-41D2-BF88-24C734C93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F694E-F199-423D-BCC6-F580850956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07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46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462" name="Rectangle 30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18463" name="Rectangle 31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18464" name="Rectangle 3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579C53-9841-4F70-9BFE-900ADB42D1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B0F1B-2167-4DCC-B2E6-FA6EBB9A3D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87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17DE0-0B0E-475F-BBDF-46B5623A09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45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" y="164592"/>
            <a:ext cx="9143999" cy="768096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144"/>
            <a:ext cx="9144000" cy="5312664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4113" y="653796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2513" y="653796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1513" y="653796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94230DC-6361-4D90-8805-A22B125A6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7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B38AC-CB33-45D0-BA3F-2DEEA49E5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9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E2F89-1498-4EA4-8D78-C209E54E57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11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DADB-17C6-4A0E-A843-C141BB63F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B8006-DE77-48DB-BF39-0F053F90BD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62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BB57E-2BFC-4C78-963B-4E9A99931D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3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A426B-633D-4EA9-ADBF-6A243F1089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44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416F-122B-47AD-818F-54AF830234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 altLang="en-US" sz="3600"/>
          </a:p>
        </p:txBody>
      </p:sp>
      <p:sp>
        <p:nvSpPr>
          <p:cNvPr id="1743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3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3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r>
              <a:rPr lang="en-US" altLang="en-US"/>
              <a:t>ECE 721</a:t>
            </a:r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Prof. Eric Rotenberg</a:t>
            </a:r>
          </a:p>
        </p:txBody>
      </p:sp>
      <p:sp>
        <p:nvSpPr>
          <p:cNvPr id="1743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7D923E1-58E9-40E7-8EDD-C1602F0391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B8E1-7374-EDE2-7BF7-48335FA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6357"/>
            <a:ext cx="9143999" cy="646331"/>
          </a:xfrm>
        </p:spPr>
        <p:txBody>
          <a:bodyPr/>
          <a:lstStyle/>
          <a:p>
            <a:r>
              <a:rPr lang="en-US" sz="3600" dirty="0"/>
              <a:t>Synchronizing Producers and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D7E-50A0-25E5-9D82-8A4DCFCE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parts to synchronizing producers and consumers of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Renaming: Unambiguously link producers and consumers via unique physical register tags</a:t>
            </a:r>
          </a:p>
          <a:p>
            <a:pPr lvl="2"/>
            <a:r>
              <a:rPr lang="en-US" dirty="0"/>
              <a:t>Already covered this topic of renaming, committing-and-freeing, and recovery of the associated structures (RMT, Free List, Active List).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Dynamic scheduling: Understand readiness of source operands and issue instructions only when all their source operands are ready.</a:t>
            </a:r>
          </a:p>
          <a:p>
            <a:pPr lvl="2"/>
            <a:r>
              <a:rPr lang="en-US" dirty="0"/>
              <a:t>Facilitated by two structures: PRF ready bit array and IQ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34F3-3BD8-B71A-B3E9-0D955A2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D153-A4B9-C82A-ADA4-C2332305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1A10-E240-974D-921F-CD3EBAE1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0DC-6361-4D90-8805-A22B125A634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Wakeup Timing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Execute dependent instructions in consecutive cycles for high performance</a:t>
            </a:r>
          </a:p>
          <a:p>
            <a:pPr lvl="1"/>
            <a:r>
              <a:rPr lang="en-US" altLang="en-US"/>
              <a:t>Need to wakeup dependent instructions before data is produced</a:t>
            </a:r>
          </a:p>
          <a:p>
            <a:pPr lvl="1"/>
            <a:r>
              <a:rPr lang="en-US" altLang="en-US"/>
              <a:t>Separate tag and data broadcast</a:t>
            </a:r>
            <a:endParaRPr lang="en-US" alt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052-4923-4D87-80E2-1DC7996A1562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87428" name="Text Box 36"/>
          <p:cNvSpPr txBox="1">
            <a:spLocks noChangeArrowheads="1"/>
          </p:cNvSpPr>
          <p:nvPr/>
        </p:nvSpPr>
        <p:spPr bwMode="auto">
          <a:xfrm>
            <a:off x="3200400" y="41148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IS</a:t>
            </a:r>
          </a:p>
        </p:txBody>
      </p:sp>
      <p:sp>
        <p:nvSpPr>
          <p:cNvPr id="187429" name="Text Box 37"/>
          <p:cNvSpPr txBox="1">
            <a:spLocks noChangeArrowheads="1"/>
          </p:cNvSpPr>
          <p:nvPr/>
        </p:nvSpPr>
        <p:spPr bwMode="auto">
          <a:xfrm>
            <a:off x="3810000" y="41148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RR</a:t>
            </a: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4419600" y="41148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EX</a:t>
            </a:r>
          </a:p>
        </p:txBody>
      </p:sp>
      <p:sp>
        <p:nvSpPr>
          <p:cNvPr id="187431" name="Text Box 39"/>
          <p:cNvSpPr txBox="1">
            <a:spLocks noChangeArrowheads="1"/>
          </p:cNvSpPr>
          <p:nvPr/>
        </p:nvSpPr>
        <p:spPr bwMode="auto">
          <a:xfrm>
            <a:off x="5029200" y="41148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WB</a:t>
            </a:r>
          </a:p>
        </p:txBody>
      </p:sp>
      <p:sp>
        <p:nvSpPr>
          <p:cNvPr id="187432" name="Text Box 40"/>
          <p:cNvSpPr txBox="1">
            <a:spLocks noChangeArrowheads="1"/>
          </p:cNvSpPr>
          <p:nvPr/>
        </p:nvSpPr>
        <p:spPr bwMode="auto">
          <a:xfrm>
            <a:off x="3810000" y="51816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IS</a:t>
            </a:r>
          </a:p>
        </p:txBody>
      </p:sp>
      <p:sp>
        <p:nvSpPr>
          <p:cNvPr id="187433" name="Text Box 41"/>
          <p:cNvSpPr txBox="1">
            <a:spLocks noChangeArrowheads="1"/>
          </p:cNvSpPr>
          <p:nvPr/>
        </p:nvSpPr>
        <p:spPr bwMode="auto">
          <a:xfrm>
            <a:off x="4419600" y="51816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RR</a:t>
            </a: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5029200" y="51816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EX</a:t>
            </a:r>
          </a:p>
        </p:txBody>
      </p:sp>
      <p:sp>
        <p:nvSpPr>
          <p:cNvPr id="187435" name="Text Box 43"/>
          <p:cNvSpPr txBox="1">
            <a:spLocks noChangeArrowheads="1"/>
          </p:cNvSpPr>
          <p:nvPr/>
        </p:nvSpPr>
        <p:spPr bwMode="auto">
          <a:xfrm>
            <a:off x="5638800" y="5181600"/>
            <a:ext cx="6096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1">
                <a:latin typeface="Courier New" pitchFamily="49" charset="0"/>
              </a:rPr>
              <a:t>WB</a:t>
            </a:r>
          </a:p>
        </p:txBody>
      </p:sp>
      <p:sp>
        <p:nvSpPr>
          <p:cNvPr id="187437" name="Line 45"/>
          <p:cNvSpPr>
            <a:spLocks noChangeShapeType="1"/>
          </p:cNvSpPr>
          <p:nvPr/>
        </p:nvSpPr>
        <p:spPr bwMode="auto">
          <a:xfrm>
            <a:off x="5029200" y="4419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5006975" y="4572000"/>
            <a:ext cx="1393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 BYPASS</a:t>
            </a:r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3810000" y="4419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40" name="Text Box 48"/>
          <p:cNvSpPr txBox="1">
            <a:spLocks noChangeArrowheads="1"/>
          </p:cNvSpPr>
          <p:nvPr/>
        </p:nvSpPr>
        <p:spPr bwMode="auto">
          <a:xfrm>
            <a:off x="3794125" y="4572000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187444" name="Text Box 52"/>
          <p:cNvSpPr txBox="1">
            <a:spLocks noChangeArrowheads="1"/>
          </p:cNvSpPr>
          <p:nvPr/>
        </p:nvSpPr>
        <p:spPr bwMode="auto">
          <a:xfrm>
            <a:off x="247650" y="4217988"/>
            <a:ext cx="27368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dirty="0">
                <a:latin typeface="Courier New" pitchFamily="49" charset="0"/>
              </a:rPr>
              <a:t>Key:</a:t>
            </a:r>
          </a:p>
          <a:p>
            <a:pPr algn="l"/>
            <a:r>
              <a:rPr lang="en-US" altLang="en-US" b="1" dirty="0">
                <a:latin typeface="Courier New" pitchFamily="49" charset="0"/>
              </a:rPr>
              <a:t>IS = Schedule Stage</a:t>
            </a:r>
          </a:p>
          <a:p>
            <a:pPr algn="l"/>
            <a:r>
              <a:rPr lang="en-US" altLang="en-US" b="1" dirty="0">
                <a:latin typeface="Courier New" pitchFamily="49" charset="0"/>
              </a:rPr>
              <a:t>RR = Register Read Stage</a:t>
            </a:r>
          </a:p>
          <a:p>
            <a:pPr algn="l"/>
            <a:r>
              <a:rPr lang="en-US" altLang="en-US" b="1" dirty="0">
                <a:latin typeface="Courier New" pitchFamily="49" charset="0"/>
              </a:rPr>
              <a:t>EX = Execute Stage</a:t>
            </a:r>
          </a:p>
          <a:p>
            <a:pPr algn="l"/>
            <a:r>
              <a:rPr lang="en-US" altLang="en-US" b="1" dirty="0">
                <a:latin typeface="Courier New" pitchFamily="49" charset="0"/>
              </a:rPr>
              <a:t>WB = </a:t>
            </a:r>
            <a:r>
              <a:rPr lang="en-US" altLang="en-US" b="1" dirty="0" err="1">
                <a:latin typeface="Courier New" pitchFamily="49" charset="0"/>
              </a:rPr>
              <a:t>Writeback</a:t>
            </a:r>
            <a:r>
              <a:rPr lang="en-US" altLang="en-US" b="1" dirty="0">
                <a:latin typeface="Courier New" pitchFamily="49" charset="0"/>
              </a:rPr>
              <a:t> Stage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Wakeup Timing (cont.)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5FA-C74B-4E27-A1DD-F485C863D6E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286773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228725"/>
            <a:ext cx="872331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Wakeup Timing (cont.)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Producer instruction delays broadcasting its destination tag based solely on its execution latency</a:t>
            </a:r>
          </a:p>
          <a:p>
            <a:pPr lvl="1"/>
            <a:r>
              <a:rPr lang="en-US" altLang="en-US" sz="2000" dirty="0"/>
              <a:t>1-cycle execution latency: broadcast tag 1 cycle after issuing</a:t>
            </a:r>
          </a:p>
          <a:p>
            <a:pPr lvl="1"/>
            <a:r>
              <a:rPr lang="en-US" altLang="en-US" sz="2000" dirty="0"/>
              <a:t>2-cycle execution latency: broadcast tag 2 cycles after issuing</a:t>
            </a:r>
          </a:p>
          <a:p>
            <a:pPr lvl="1"/>
            <a:r>
              <a:rPr lang="en-US" altLang="en-US" sz="2000" i="1" dirty="0"/>
              <a:t>etc</a:t>
            </a:r>
            <a:r>
              <a:rPr lang="en-US" altLang="en-US" sz="2000" dirty="0"/>
              <a:t>.</a:t>
            </a:r>
          </a:p>
          <a:p>
            <a:r>
              <a:rPr lang="en-US" altLang="en-US" sz="2400" dirty="0"/>
              <a:t>Delay mechanism is implemented using a shift register</a:t>
            </a:r>
          </a:p>
          <a:p>
            <a:pPr lvl="1"/>
            <a:r>
              <a:rPr lang="en-US" altLang="en-US" sz="2000" dirty="0"/>
              <a:t>An Execution Lane has a dedicated shift register</a:t>
            </a:r>
          </a:p>
          <a:p>
            <a:pPr lvl="2"/>
            <a:r>
              <a:rPr lang="en-US" altLang="en-US" sz="1800" dirty="0"/>
              <a:t>Input to shift register: the issuing instruction’s destination tag</a:t>
            </a:r>
          </a:p>
          <a:p>
            <a:pPr lvl="2"/>
            <a:r>
              <a:rPr lang="en-US" altLang="en-US" sz="1800" dirty="0"/>
              <a:t>Output of shift register: tied to dedicated wakeup port</a:t>
            </a:r>
          </a:p>
          <a:p>
            <a:pPr lvl="1"/>
            <a:r>
              <a:rPr lang="en-US" altLang="en-US" sz="2000" dirty="0"/>
              <a:t>Depth of shift register = the Execution Lane’s fixed execution latency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99A-2F70-4520-9A30-34BAAA4B5B8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Scheduling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Physical Register File ready bits</a:t>
            </a:r>
          </a:p>
          <a:p>
            <a:pPr lvl="1"/>
            <a:r>
              <a:rPr lang="en-US" altLang="en-US" sz="2400" b="1" dirty="0"/>
              <a:t>Used to initialize ready bits of source operands of instructions when they get dispatched into the IQ</a:t>
            </a:r>
          </a:p>
          <a:p>
            <a:pPr lvl="1"/>
            <a:r>
              <a:rPr lang="en-US" altLang="en-US" sz="2400" dirty="0"/>
              <a:t>One ready bit per physical register</a:t>
            </a:r>
          </a:p>
          <a:p>
            <a:pPr lvl="1"/>
            <a:r>
              <a:rPr lang="en-US" altLang="en-US" sz="2400" dirty="0"/>
              <a:t>Location in pipeline</a:t>
            </a:r>
          </a:p>
          <a:p>
            <a:pPr lvl="2"/>
            <a:r>
              <a:rPr lang="en-US" altLang="en-US" sz="2000" dirty="0"/>
              <a:t>NOT located with Physical Register File</a:t>
            </a:r>
          </a:p>
          <a:p>
            <a:pPr lvl="2"/>
            <a:r>
              <a:rPr lang="en-US" altLang="en-US" sz="2000" dirty="0"/>
              <a:t>Physically located near the Dispatch and Schedule Stages</a:t>
            </a:r>
          </a:p>
          <a:p>
            <a:r>
              <a:rPr lang="en-US" altLang="en-US" sz="2800" dirty="0"/>
              <a:t>Issue Queue (IQ)</a:t>
            </a:r>
          </a:p>
          <a:p>
            <a:pPr lvl="1"/>
            <a:r>
              <a:rPr lang="en-US" altLang="en-US" sz="2400" b="1" dirty="0"/>
              <a:t>Wait for producers to wakeup non-ready source operands in the IQ</a:t>
            </a:r>
          </a:p>
          <a:p>
            <a:endParaRPr lang="en-US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36FB-D9D4-4302-A47E-897B186F188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318E-5A6B-9978-A49D-EFC9F77C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CED5-75AC-6969-DE8F-56F3840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Dispatch stage</a:t>
            </a:r>
          </a:p>
          <a:p>
            <a:pPr lvl="1"/>
            <a:r>
              <a:rPr lang="en-US" altLang="en-US" sz="2000" b="1" dirty="0"/>
              <a:t>Read</a:t>
            </a:r>
            <a:r>
              <a:rPr lang="en-US" altLang="en-US" sz="2000" dirty="0"/>
              <a:t> the PRF ready bits corresponding to the instruction’s source physical registers, to initialize the ready bits of the instruction’s source operands when it is dispatched into the IQ.</a:t>
            </a:r>
          </a:p>
          <a:p>
            <a:pPr lvl="1"/>
            <a:r>
              <a:rPr lang="en-US" altLang="en-US" sz="2000" dirty="0"/>
              <a:t>If the instruction has a destination register, it </a:t>
            </a:r>
            <a:r>
              <a:rPr lang="en-US" altLang="en-US" sz="2000" b="1" dirty="0"/>
              <a:t>clears</a:t>
            </a:r>
            <a:r>
              <a:rPr lang="en-US" altLang="en-US" sz="2000" dirty="0"/>
              <a:t> the PRF ready bit corresponding to its destination physical register.</a:t>
            </a:r>
          </a:p>
          <a:p>
            <a:r>
              <a:rPr lang="en-US" sz="2400" dirty="0"/>
              <a:t>Schedule (Issue) stage</a:t>
            </a:r>
          </a:p>
          <a:p>
            <a:pPr lvl="1"/>
            <a:r>
              <a:rPr lang="en-US" sz="2000" dirty="0"/>
              <a:t>When an instruction with a destination register issues, it </a:t>
            </a:r>
            <a:r>
              <a:rPr lang="en-US" sz="2000" b="1" dirty="0"/>
              <a:t>sets</a:t>
            </a:r>
            <a:r>
              <a:rPr lang="en-US" sz="2000" dirty="0"/>
              <a:t> the PRF ready bit corresponding to its destination physical register and asserts its tag (physical register number) on an IQ wakeup port to </a:t>
            </a:r>
            <a:r>
              <a:rPr lang="en-US" sz="2000" b="1" dirty="0"/>
              <a:t>wake up any matching non-ready source operands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7FE0-9A09-CF65-7469-0D7DF0CA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2E21-D196-B55B-3954-FD79F9C2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15F0-DA4E-AB38-C12B-FA223E62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0DC-6361-4D90-8805-A22B125A634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5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EB9-A8B6-41B2-8A97-5B26C29D634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068222" y="2896343"/>
            <a:ext cx="29606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206822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22062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242382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66207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381447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401767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6393917" y="2896343"/>
            <a:ext cx="26558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533360" y="2528043"/>
            <a:ext cx="194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IQ CAM (wakeup array)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7078130" y="2528043"/>
            <a:ext cx="1547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IQ RAM (payload)</a:t>
            </a:r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7268376" y="3282839"/>
            <a:ext cx="1661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other payload fields</a:t>
            </a: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6393480" y="3275755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dest</a:t>
            </a:r>
            <a:r>
              <a:rPr lang="en-US" altLang="en-US" dirty="0"/>
              <a:t>. tag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1BBCA4D9-D9A8-D396-0188-22C3C5AB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3" y="392017"/>
            <a:ext cx="1595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PRF ready bit array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5C150-1110-B06B-0257-321142C27822}"/>
              </a:ext>
            </a:extLst>
          </p:cNvPr>
          <p:cNvSpPr/>
          <p:nvPr/>
        </p:nvSpPr>
        <p:spPr bwMode="auto">
          <a:xfrm>
            <a:off x="1004935" y="699794"/>
            <a:ext cx="541539" cy="17863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1060-0E13-50C0-3B16-F5B0D4C052DB}"/>
              </a:ext>
            </a:extLst>
          </p:cNvPr>
          <p:cNvSpPr txBox="1"/>
          <p:nvPr/>
        </p:nvSpPr>
        <p:spPr>
          <a:xfrm>
            <a:off x="6688343" y="217774"/>
            <a:ext cx="2170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Instruction’s payload: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destination physical tag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source physical tags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decoded opcode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immediate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 index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LQ and SQ indices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branch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branch mask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/>
              <a:t>etc.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20EDEA15-9E42-B111-B210-292BEF9DD72D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3601085"/>
            <a:ext cx="2960688" cy="379412"/>
            <a:chOff x="872" y="2303"/>
            <a:chExt cx="1865" cy="239"/>
          </a:xfrm>
        </p:grpSpPr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173FBC36-FAD6-2AB3-C89A-AC93A173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B8780113-3D50-9799-EED7-77223138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59963A96-B15A-5833-66D2-EB55D0444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00B6C3CC-7EBA-C7A9-E850-03E4C7E8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5CC234D9-2ABD-0A6A-0D23-3A0A90B54FC9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3601085"/>
            <a:ext cx="2655888" cy="379412"/>
            <a:chOff x="3310" y="2303"/>
            <a:chExt cx="1673" cy="239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231C6418-BBA0-F610-5D27-7D5863E4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1149149-B647-E1B9-CBB1-C33884129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A7E1DA7A-FDAF-6045-76D3-FC656058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23" y="2896343"/>
            <a:ext cx="374187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1E6150DD-74AF-3DB1-3C87-2F289477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110" y="2373123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8846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EB9-A8B6-41B2-8A97-5B26C29D634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068222" y="2896343"/>
            <a:ext cx="29606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206822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22062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242382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66207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381447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401767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6393917" y="2896343"/>
            <a:ext cx="26558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533360" y="2528043"/>
            <a:ext cx="194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IQ CAM (wakeup array)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7078130" y="2528043"/>
            <a:ext cx="1547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IQ RAM (payload)</a:t>
            </a:r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7268376" y="3282839"/>
            <a:ext cx="1661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other payload fields</a:t>
            </a: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6393480" y="3275755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dest</a:t>
            </a:r>
            <a:r>
              <a:rPr lang="en-US" altLang="en-US" dirty="0"/>
              <a:t>. tag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20EDEA15-9E42-B111-B210-292BEF9DD72D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3601085"/>
            <a:ext cx="2960688" cy="379412"/>
            <a:chOff x="872" y="2303"/>
            <a:chExt cx="1865" cy="239"/>
          </a:xfrm>
        </p:grpSpPr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173FBC36-FAD6-2AB3-C89A-AC93A173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B8780113-3D50-9799-EED7-77223138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59963A96-B15A-5833-66D2-EB55D0444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00B6C3CC-7EBA-C7A9-E850-03E4C7E8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5CC234D9-2ABD-0A6A-0D23-3A0A90B54FC9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3601085"/>
            <a:ext cx="2655888" cy="379412"/>
            <a:chOff x="3310" y="2303"/>
            <a:chExt cx="1673" cy="239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231C6418-BBA0-F610-5D27-7D5863E4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1149149-B647-E1B9-CBB1-C33884129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dirty="0"/>
            </a:p>
          </p:txBody>
        </p:sp>
      </p:grpSp>
      <p:grpSp>
        <p:nvGrpSpPr>
          <p:cNvPr id="2" name="Group 28">
            <a:extLst>
              <a:ext uri="{FF2B5EF4-FFF2-40B4-BE49-F238E27FC236}">
                <a16:creationId xmlns:a16="http://schemas.microsoft.com/office/drawing/2014/main" id="{1FF7B7ED-4406-10DC-AA06-D759DE9A9D37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4567488"/>
            <a:ext cx="2960688" cy="379412"/>
            <a:chOff x="872" y="2303"/>
            <a:chExt cx="1865" cy="239"/>
          </a:xfrm>
        </p:grpSpPr>
        <p:sp>
          <p:nvSpPr>
            <p:cNvPr id="3" name="Rectangle 18">
              <a:extLst>
                <a:ext uri="{FF2B5EF4-FFF2-40B4-BE49-F238E27FC236}">
                  <a16:creationId xmlns:a16="http://schemas.microsoft.com/office/drawing/2014/main" id="{8E30C1B9-9576-5731-2DB5-2B39B28EE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A0242452-6985-6505-511C-D427AB98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…</a:t>
              </a:r>
            </a:p>
          </p:txBody>
        </p: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8230F90C-707D-DB62-1E9E-A3E087B5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1</a:t>
              </a: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BA34AAE9-7A01-DC85-D38A-F0AA3CF3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…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ADF15B45-525D-8E88-BF0B-CDD87EA1003B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4567488"/>
            <a:ext cx="2655888" cy="379412"/>
            <a:chOff x="3310" y="2303"/>
            <a:chExt cx="1673" cy="239"/>
          </a:xfrm>
        </p:grpSpPr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4DD1FB3B-6F16-9C9C-0E2E-8CA29E32E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E0103649-E128-57F0-89D0-574F1F0AA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p99</a:t>
              </a:r>
            </a:p>
          </p:txBody>
        </p:sp>
      </p:grpSp>
      <p:sp>
        <p:nvSpPr>
          <p:cNvPr id="14" name="Text Box 16">
            <a:extLst>
              <a:ext uri="{FF2B5EF4-FFF2-40B4-BE49-F238E27FC236}">
                <a16:creationId xmlns:a16="http://schemas.microsoft.com/office/drawing/2014/main" id="{4EBBC9EA-1FD9-8324-5F06-E5DA6ACE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740" y="1231373"/>
            <a:ext cx="13179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Dispatch Stage: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E9A2D290-5343-6668-F746-2DB34771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3" y="392017"/>
            <a:ext cx="1595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PRF ready bit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276A-24CA-281E-B6BF-2BB2BB670A36}"/>
              </a:ext>
            </a:extLst>
          </p:cNvPr>
          <p:cNvSpPr txBox="1"/>
          <p:nvPr/>
        </p:nvSpPr>
        <p:spPr>
          <a:xfrm>
            <a:off x="509759" y="927841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p10: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2900-8233-7BB0-62A4-AA13697AC671}"/>
              </a:ext>
            </a:extLst>
          </p:cNvPr>
          <p:cNvSpPr txBox="1"/>
          <p:nvPr/>
        </p:nvSpPr>
        <p:spPr>
          <a:xfrm>
            <a:off x="509759" y="1530405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p22: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13016-072E-4249-94CD-1F2B5572E212}"/>
              </a:ext>
            </a:extLst>
          </p:cNvPr>
          <p:cNvSpPr txBox="1"/>
          <p:nvPr/>
        </p:nvSpPr>
        <p:spPr>
          <a:xfrm>
            <a:off x="509759" y="2202914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p99: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036BC-8026-F06D-918C-F41C8670D3AD}"/>
              </a:ext>
            </a:extLst>
          </p:cNvPr>
          <p:cNvSpPr txBox="1"/>
          <p:nvPr/>
        </p:nvSpPr>
        <p:spPr>
          <a:xfrm>
            <a:off x="1080830" y="924465"/>
            <a:ext cx="300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92CBF-74B8-F0DE-4ECC-DFC31AA11BCB}"/>
              </a:ext>
            </a:extLst>
          </p:cNvPr>
          <p:cNvSpPr txBox="1"/>
          <p:nvPr/>
        </p:nvSpPr>
        <p:spPr>
          <a:xfrm>
            <a:off x="1079761" y="1523993"/>
            <a:ext cx="300915" cy="31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5B7EC-C24E-62A2-B831-CDC559D88D71}"/>
              </a:ext>
            </a:extLst>
          </p:cNvPr>
          <p:cNvSpPr txBox="1"/>
          <p:nvPr/>
        </p:nvSpPr>
        <p:spPr>
          <a:xfrm>
            <a:off x="1080830" y="2178388"/>
            <a:ext cx="30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4DEFFF84-A260-75C8-9CB4-325498ED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678" y="1232581"/>
            <a:ext cx="7585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dst</a:t>
            </a:r>
            <a:r>
              <a:rPr lang="en-US" altLang="en-US" dirty="0"/>
              <a:t>: p22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4AFF3619-610B-0F3C-58C7-847197284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125" y="1231373"/>
            <a:ext cx="1601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src1: p10 (ready=1)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1346F0CB-C52C-BA79-37BE-C82362B70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534" y="1228045"/>
            <a:ext cx="16017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src2: p99 (ready=0)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9132779-1D38-1B22-2164-274541A5E70E}"/>
              </a:ext>
            </a:extLst>
          </p:cNvPr>
          <p:cNvCxnSpPr>
            <a:cxnSpLocks/>
            <a:stCxn id="28" idx="2"/>
            <a:endCxn id="26" idx="3"/>
          </p:cNvCxnSpPr>
          <p:nvPr/>
        </p:nvCxnSpPr>
        <p:spPr bwMode="auto">
          <a:xfrm rot="5400000">
            <a:off x="2722193" y="198842"/>
            <a:ext cx="139241" cy="282227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2CB9A5-2D98-54C5-2356-E51202EF2590}"/>
              </a:ext>
            </a:extLst>
          </p:cNvPr>
          <p:cNvCxnSpPr>
            <a:stCxn id="25" idx="3"/>
            <a:endCxn id="30" idx="0"/>
          </p:cNvCxnSpPr>
          <p:nvPr/>
        </p:nvCxnSpPr>
        <p:spPr bwMode="auto">
          <a:xfrm>
            <a:off x="1381745" y="1078354"/>
            <a:ext cx="4023241" cy="15301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C57682E-69D7-7F64-5123-A33F9133155A}"/>
              </a:ext>
            </a:extLst>
          </p:cNvPr>
          <p:cNvSpPr/>
          <p:nvPr/>
        </p:nvSpPr>
        <p:spPr bwMode="auto">
          <a:xfrm>
            <a:off x="1004935" y="699794"/>
            <a:ext cx="541539" cy="17863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2C4CD0F-29D6-CEDF-1EBF-1A6232295B3A}"/>
              </a:ext>
            </a:extLst>
          </p:cNvPr>
          <p:cNvCxnSpPr>
            <a:stCxn id="27" idx="3"/>
            <a:endCxn id="31" idx="2"/>
          </p:cNvCxnSpPr>
          <p:nvPr/>
        </p:nvCxnSpPr>
        <p:spPr bwMode="auto">
          <a:xfrm flipV="1">
            <a:off x="1381746" y="1535822"/>
            <a:ext cx="5566649" cy="79645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4">
            <a:extLst>
              <a:ext uri="{FF2B5EF4-FFF2-40B4-BE49-F238E27FC236}">
                <a16:creationId xmlns:a16="http://schemas.microsoft.com/office/drawing/2014/main" id="{F2377C04-3650-9DE3-F6E7-3F30E58D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23" y="2896343"/>
            <a:ext cx="374187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BC3AB636-5DA1-C730-BE39-C3163A24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110" y="2373123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7451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EB9-A8B6-41B2-8A97-5B26C29D634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068222" y="2896343"/>
            <a:ext cx="29606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206822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22062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242382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66207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381447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401767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6393917" y="2896343"/>
            <a:ext cx="26558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533360" y="2528043"/>
            <a:ext cx="194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IQ CAM (wakeup array)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7078130" y="2528043"/>
            <a:ext cx="1547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IQ RAM (payload)</a:t>
            </a:r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7268376" y="3282839"/>
            <a:ext cx="1661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other payload fields</a:t>
            </a: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6393480" y="3275755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dest</a:t>
            </a:r>
            <a:r>
              <a:rPr lang="en-US" altLang="en-US" dirty="0"/>
              <a:t>. tag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20EDEA15-9E42-B111-B210-292BEF9DD72D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3601085"/>
            <a:ext cx="2960688" cy="379412"/>
            <a:chOff x="872" y="2303"/>
            <a:chExt cx="1865" cy="239"/>
          </a:xfrm>
        </p:grpSpPr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173FBC36-FAD6-2AB3-C89A-AC93A173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1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B8780113-3D50-9799-EED7-77223138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p10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59963A96-B15A-5833-66D2-EB55D0444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00B6C3CC-7EBA-C7A9-E850-03E4C7E8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p99</a:t>
              </a: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5CC234D9-2ABD-0A6A-0D23-3A0A90B54FC9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3601085"/>
            <a:ext cx="2655888" cy="379412"/>
            <a:chOff x="3310" y="2303"/>
            <a:chExt cx="1673" cy="239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231C6418-BBA0-F610-5D27-7D5863E4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1149149-B647-E1B9-CBB1-C33884129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p22</a:t>
              </a:r>
            </a:p>
          </p:txBody>
        </p:sp>
      </p:grpSp>
      <p:grpSp>
        <p:nvGrpSpPr>
          <p:cNvPr id="2" name="Group 28">
            <a:extLst>
              <a:ext uri="{FF2B5EF4-FFF2-40B4-BE49-F238E27FC236}">
                <a16:creationId xmlns:a16="http://schemas.microsoft.com/office/drawing/2014/main" id="{1FF7B7ED-4406-10DC-AA06-D759DE9A9D37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4567488"/>
            <a:ext cx="2960688" cy="379412"/>
            <a:chOff x="872" y="2303"/>
            <a:chExt cx="1865" cy="239"/>
          </a:xfrm>
        </p:grpSpPr>
        <p:sp>
          <p:nvSpPr>
            <p:cNvPr id="3" name="Rectangle 18">
              <a:extLst>
                <a:ext uri="{FF2B5EF4-FFF2-40B4-BE49-F238E27FC236}">
                  <a16:creationId xmlns:a16="http://schemas.microsoft.com/office/drawing/2014/main" id="{8E30C1B9-9576-5731-2DB5-2B39B28EE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A0242452-6985-6505-511C-D427AB98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…</a:t>
              </a:r>
            </a:p>
          </p:txBody>
        </p: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8230F90C-707D-DB62-1E9E-A3E087B5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1</a:t>
              </a: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BA34AAE9-7A01-DC85-D38A-F0AA3CF3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…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ADF15B45-525D-8E88-BF0B-CDD87EA1003B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4567488"/>
            <a:ext cx="2655888" cy="379412"/>
            <a:chOff x="3310" y="2303"/>
            <a:chExt cx="1673" cy="239"/>
          </a:xfrm>
        </p:grpSpPr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4DD1FB3B-6F16-9C9C-0E2E-8CA29E32E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E0103649-E128-57F0-89D0-574F1F0AA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p99</a:t>
              </a: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E9A2D290-5343-6668-F746-2DB34771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3" y="392017"/>
            <a:ext cx="1595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PRF ready bit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276A-24CA-281E-B6BF-2BB2BB670A36}"/>
              </a:ext>
            </a:extLst>
          </p:cNvPr>
          <p:cNvSpPr txBox="1"/>
          <p:nvPr/>
        </p:nvSpPr>
        <p:spPr>
          <a:xfrm>
            <a:off x="509759" y="927841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p10: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2900-8233-7BB0-62A4-AA13697AC671}"/>
              </a:ext>
            </a:extLst>
          </p:cNvPr>
          <p:cNvSpPr txBox="1"/>
          <p:nvPr/>
        </p:nvSpPr>
        <p:spPr>
          <a:xfrm>
            <a:off x="509759" y="1530405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p22: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13016-072E-4249-94CD-1F2B5572E212}"/>
              </a:ext>
            </a:extLst>
          </p:cNvPr>
          <p:cNvSpPr txBox="1"/>
          <p:nvPr/>
        </p:nvSpPr>
        <p:spPr>
          <a:xfrm>
            <a:off x="509759" y="2202914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p99: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036BC-8026-F06D-918C-F41C8670D3AD}"/>
              </a:ext>
            </a:extLst>
          </p:cNvPr>
          <p:cNvSpPr txBox="1"/>
          <p:nvPr/>
        </p:nvSpPr>
        <p:spPr>
          <a:xfrm>
            <a:off x="1080830" y="924465"/>
            <a:ext cx="300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92CBF-74B8-F0DE-4ECC-DFC31AA11BCB}"/>
              </a:ext>
            </a:extLst>
          </p:cNvPr>
          <p:cNvSpPr txBox="1"/>
          <p:nvPr/>
        </p:nvSpPr>
        <p:spPr>
          <a:xfrm>
            <a:off x="1079761" y="1523993"/>
            <a:ext cx="300915" cy="31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5B7EC-C24E-62A2-B831-CDC559D88D71}"/>
              </a:ext>
            </a:extLst>
          </p:cNvPr>
          <p:cNvSpPr txBox="1"/>
          <p:nvPr/>
        </p:nvSpPr>
        <p:spPr>
          <a:xfrm>
            <a:off x="1080830" y="2178388"/>
            <a:ext cx="30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57682E-69D7-7F64-5123-A33F9133155A}"/>
              </a:ext>
            </a:extLst>
          </p:cNvPr>
          <p:cNvSpPr/>
          <p:nvPr/>
        </p:nvSpPr>
        <p:spPr bwMode="auto">
          <a:xfrm>
            <a:off x="1004935" y="699794"/>
            <a:ext cx="541539" cy="17863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520BC-6C8D-351A-F3C9-EFC84B9B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23" y="2896343"/>
            <a:ext cx="374187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C58E34CD-2E86-C3CE-04C4-42077B4C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110" y="2373123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68943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EB9-A8B6-41B2-8A97-5B26C29D634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068222" y="2896343"/>
            <a:ext cx="29606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206822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22062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242382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66207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381447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401767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6393917" y="2896343"/>
            <a:ext cx="26558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533360" y="2528043"/>
            <a:ext cx="194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IQ CAM (wakeup array)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7078130" y="2528043"/>
            <a:ext cx="1547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IQ RAM (payload)</a:t>
            </a:r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7268376" y="3282839"/>
            <a:ext cx="1661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other payload fields</a:t>
            </a: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6393480" y="3275755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dest</a:t>
            </a:r>
            <a:r>
              <a:rPr lang="en-US" altLang="en-US" dirty="0"/>
              <a:t>. tag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20EDEA15-9E42-B111-B210-292BEF9DD72D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3601085"/>
            <a:ext cx="2960688" cy="379412"/>
            <a:chOff x="872" y="2303"/>
            <a:chExt cx="1865" cy="239"/>
          </a:xfrm>
        </p:grpSpPr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173FBC36-FAD6-2AB3-C89A-AC93A173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1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B8780113-3D50-9799-EED7-77223138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p10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59963A96-B15A-5833-66D2-EB55D0444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00B6C3CC-7EBA-C7A9-E850-03E4C7E8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p99</a:t>
              </a: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5CC234D9-2ABD-0A6A-0D23-3A0A90B54FC9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3601085"/>
            <a:ext cx="2655888" cy="379412"/>
            <a:chOff x="3310" y="2303"/>
            <a:chExt cx="1673" cy="239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231C6418-BBA0-F610-5D27-7D5863E4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1149149-B647-E1B9-CBB1-C33884129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p22</a:t>
              </a:r>
            </a:p>
          </p:txBody>
        </p:sp>
      </p:grpSp>
      <p:grpSp>
        <p:nvGrpSpPr>
          <p:cNvPr id="2" name="Group 28">
            <a:extLst>
              <a:ext uri="{FF2B5EF4-FFF2-40B4-BE49-F238E27FC236}">
                <a16:creationId xmlns:a16="http://schemas.microsoft.com/office/drawing/2014/main" id="{1FF7B7ED-4406-10DC-AA06-D759DE9A9D37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4567488"/>
            <a:ext cx="2960688" cy="379412"/>
            <a:chOff x="872" y="2303"/>
            <a:chExt cx="1865" cy="239"/>
          </a:xfrm>
        </p:grpSpPr>
        <p:sp>
          <p:nvSpPr>
            <p:cNvPr id="3" name="Rectangle 18">
              <a:extLst>
                <a:ext uri="{FF2B5EF4-FFF2-40B4-BE49-F238E27FC236}">
                  <a16:creationId xmlns:a16="http://schemas.microsoft.com/office/drawing/2014/main" id="{8E30C1B9-9576-5731-2DB5-2B39B28EE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1</a:t>
              </a:r>
            </a:p>
          </p:txBody>
        </p:sp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A0242452-6985-6505-511C-D427AB98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…</a:t>
              </a:r>
            </a:p>
          </p:txBody>
        </p: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8230F90C-707D-DB62-1E9E-A3E087B5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1</a:t>
              </a: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BA34AAE9-7A01-DC85-D38A-F0AA3CF3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…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ADF15B45-525D-8E88-BF0B-CDD87EA1003B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4567488"/>
            <a:ext cx="2655888" cy="379412"/>
            <a:chOff x="3310" y="2303"/>
            <a:chExt cx="1673" cy="239"/>
          </a:xfrm>
        </p:grpSpPr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4DD1FB3B-6F16-9C9C-0E2E-8CA29E32E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E0103649-E128-57F0-89D0-574F1F0AA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p99</a:t>
              </a: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E9A2D290-5343-6668-F746-2DB34771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3" y="392017"/>
            <a:ext cx="1595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PRF ready bit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276A-24CA-281E-B6BF-2BB2BB670A36}"/>
              </a:ext>
            </a:extLst>
          </p:cNvPr>
          <p:cNvSpPr txBox="1"/>
          <p:nvPr/>
        </p:nvSpPr>
        <p:spPr>
          <a:xfrm>
            <a:off x="509759" y="927841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p10: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2900-8233-7BB0-62A4-AA13697AC671}"/>
              </a:ext>
            </a:extLst>
          </p:cNvPr>
          <p:cNvSpPr txBox="1"/>
          <p:nvPr/>
        </p:nvSpPr>
        <p:spPr>
          <a:xfrm>
            <a:off x="509759" y="1530405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p22: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13016-072E-4249-94CD-1F2B5572E212}"/>
              </a:ext>
            </a:extLst>
          </p:cNvPr>
          <p:cNvSpPr txBox="1"/>
          <p:nvPr/>
        </p:nvSpPr>
        <p:spPr>
          <a:xfrm>
            <a:off x="509759" y="2202914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p99: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036BC-8026-F06D-918C-F41C8670D3AD}"/>
              </a:ext>
            </a:extLst>
          </p:cNvPr>
          <p:cNvSpPr txBox="1"/>
          <p:nvPr/>
        </p:nvSpPr>
        <p:spPr>
          <a:xfrm>
            <a:off x="1080830" y="924465"/>
            <a:ext cx="300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92CBF-74B8-F0DE-4ECC-DFC31AA11BCB}"/>
              </a:ext>
            </a:extLst>
          </p:cNvPr>
          <p:cNvSpPr txBox="1"/>
          <p:nvPr/>
        </p:nvSpPr>
        <p:spPr>
          <a:xfrm>
            <a:off x="1079761" y="1523993"/>
            <a:ext cx="300915" cy="31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5B7EC-C24E-62A2-B831-CDC559D88D71}"/>
              </a:ext>
            </a:extLst>
          </p:cNvPr>
          <p:cNvSpPr txBox="1"/>
          <p:nvPr/>
        </p:nvSpPr>
        <p:spPr>
          <a:xfrm>
            <a:off x="1080830" y="2178388"/>
            <a:ext cx="30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57682E-69D7-7F64-5123-A33F9133155A}"/>
              </a:ext>
            </a:extLst>
          </p:cNvPr>
          <p:cNvSpPr/>
          <p:nvPr/>
        </p:nvSpPr>
        <p:spPr bwMode="auto">
          <a:xfrm>
            <a:off x="1004935" y="699794"/>
            <a:ext cx="541539" cy="17863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520BC-6C8D-351A-F3C9-EFC84B9B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23" y="2896343"/>
            <a:ext cx="374187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C58E34CD-2E86-C3CE-04C4-42077B4C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110" y="2373123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logic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6A13D2-AE69-7587-0E63-E9A0C39AAF0A}"/>
              </a:ext>
            </a:extLst>
          </p:cNvPr>
          <p:cNvCxnSpPr>
            <a:stCxn id="10" idx="3"/>
          </p:cNvCxnSpPr>
          <p:nvPr/>
        </p:nvCxnSpPr>
        <p:spPr bwMode="auto">
          <a:xfrm>
            <a:off x="5028153" y="4757194"/>
            <a:ext cx="53577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16">
            <a:extLst>
              <a:ext uri="{FF2B5EF4-FFF2-40B4-BE49-F238E27FC236}">
                <a16:creationId xmlns:a16="http://schemas.microsoft.com/office/drawing/2014/main" id="{EBF55FDC-B6EA-889D-5FDE-B9A562BB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265" y="4487333"/>
            <a:ext cx="4587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req.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43EE697F-7F22-4779-C727-3982B6A1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425" y="4466791"/>
            <a:ext cx="5533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grant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62DC15-16FC-C32D-D6F6-DAEE7CE314CA}"/>
              </a:ext>
            </a:extLst>
          </p:cNvPr>
          <p:cNvCxnSpPr/>
          <p:nvPr/>
        </p:nvCxnSpPr>
        <p:spPr bwMode="auto">
          <a:xfrm>
            <a:off x="5938110" y="4757194"/>
            <a:ext cx="45667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572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EB9-A8B6-41B2-8A97-5B26C29D634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068222" y="2896343"/>
            <a:ext cx="29606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206822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22062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242382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66207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381447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401767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6393917" y="2896343"/>
            <a:ext cx="26558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533360" y="2528043"/>
            <a:ext cx="194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IQ CAM (wakeup array)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7078130" y="2528043"/>
            <a:ext cx="1547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IQ RAM (payload)</a:t>
            </a:r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7268376" y="3282839"/>
            <a:ext cx="1661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other payload fields</a:t>
            </a: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6393480" y="3275755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dest</a:t>
            </a:r>
            <a:r>
              <a:rPr lang="en-US" altLang="en-US" dirty="0"/>
              <a:t>. tag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20EDEA15-9E42-B111-B210-292BEF9DD72D}"/>
              </a:ext>
            </a:extLst>
          </p:cNvPr>
          <p:cNvGrpSpPr>
            <a:grpSpLocks/>
          </p:cNvGrpSpPr>
          <p:nvPr/>
        </p:nvGrpSpPr>
        <p:grpSpPr bwMode="auto">
          <a:xfrm>
            <a:off x="2067465" y="3601085"/>
            <a:ext cx="2960688" cy="379412"/>
            <a:chOff x="872" y="2303"/>
            <a:chExt cx="1865" cy="239"/>
          </a:xfrm>
        </p:grpSpPr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173FBC36-FAD6-2AB3-C89A-AC93A173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1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B8780113-3D50-9799-EED7-77223138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p10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59963A96-B15A-5833-66D2-EB55D0444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303"/>
              <a:ext cx="19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00B6C3CC-7EBA-C7A9-E850-03E4C7E8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303"/>
              <a:ext cx="670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p99</a:t>
              </a: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5CC234D9-2ABD-0A6A-0D23-3A0A90B54FC9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3601085"/>
            <a:ext cx="2655888" cy="379412"/>
            <a:chOff x="3310" y="2303"/>
            <a:chExt cx="1673" cy="239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231C6418-BBA0-F610-5D27-7D5863E4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1149149-B647-E1B9-CBB1-C33884129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p22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ADF15B45-525D-8E88-BF0B-CDD87EA1003B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5857703"/>
            <a:ext cx="2655888" cy="379412"/>
            <a:chOff x="3310" y="2303"/>
            <a:chExt cx="1673" cy="239"/>
          </a:xfrm>
        </p:grpSpPr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4DD1FB3B-6F16-9C9C-0E2E-8CA29E32E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E0103649-E128-57F0-89D0-574F1F0AA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p99</a:t>
              </a: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E9A2D290-5343-6668-F746-2DB34771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3" y="392017"/>
            <a:ext cx="1595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PRF ready bit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276A-24CA-281E-B6BF-2BB2BB670A36}"/>
              </a:ext>
            </a:extLst>
          </p:cNvPr>
          <p:cNvSpPr txBox="1"/>
          <p:nvPr/>
        </p:nvSpPr>
        <p:spPr>
          <a:xfrm>
            <a:off x="509759" y="927841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p10: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2900-8233-7BB0-62A4-AA13697AC671}"/>
              </a:ext>
            </a:extLst>
          </p:cNvPr>
          <p:cNvSpPr txBox="1"/>
          <p:nvPr/>
        </p:nvSpPr>
        <p:spPr>
          <a:xfrm>
            <a:off x="509759" y="1530405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p22: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13016-072E-4249-94CD-1F2B5572E212}"/>
              </a:ext>
            </a:extLst>
          </p:cNvPr>
          <p:cNvSpPr txBox="1"/>
          <p:nvPr/>
        </p:nvSpPr>
        <p:spPr>
          <a:xfrm>
            <a:off x="509759" y="2202914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p99: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036BC-8026-F06D-918C-F41C8670D3AD}"/>
              </a:ext>
            </a:extLst>
          </p:cNvPr>
          <p:cNvSpPr txBox="1"/>
          <p:nvPr/>
        </p:nvSpPr>
        <p:spPr>
          <a:xfrm>
            <a:off x="1080830" y="924465"/>
            <a:ext cx="300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92CBF-74B8-F0DE-4ECC-DFC31AA11BCB}"/>
              </a:ext>
            </a:extLst>
          </p:cNvPr>
          <p:cNvSpPr txBox="1"/>
          <p:nvPr/>
        </p:nvSpPr>
        <p:spPr>
          <a:xfrm>
            <a:off x="1079761" y="1523993"/>
            <a:ext cx="300915" cy="31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5B7EC-C24E-62A2-B831-CDC559D88D71}"/>
              </a:ext>
            </a:extLst>
          </p:cNvPr>
          <p:cNvSpPr txBox="1"/>
          <p:nvPr/>
        </p:nvSpPr>
        <p:spPr>
          <a:xfrm>
            <a:off x="1080830" y="2178388"/>
            <a:ext cx="30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57682E-69D7-7F64-5123-A33F9133155A}"/>
              </a:ext>
            </a:extLst>
          </p:cNvPr>
          <p:cNvSpPr/>
          <p:nvPr/>
        </p:nvSpPr>
        <p:spPr bwMode="auto">
          <a:xfrm>
            <a:off x="1004935" y="699794"/>
            <a:ext cx="541539" cy="17863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520BC-6C8D-351A-F3C9-EFC84B9B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23" y="2896343"/>
            <a:ext cx="374187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C58E34CD-2E86-C3CE-04C4-42077B4C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110" y="2373123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logic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F6D50E-1A8B-BB3D-B211-A6EB0DE325BF}"/>
              </a:ext>
            </a:extLst>
          </p:cNvPr>
          <p:cNvCxnSpPr/>
          <p:nvPr/>
        </p:nvCxnSpPr>
        <p:spPr bwMode="auto">
          <a:xfrm>
            <a:off x="7721861" y="4946900"/>
            <a:ext cx="0" cy="910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16">
            <a:extLst>
              <a:ext uri="{FF2B5EF4-FFF2-40B4-BE49-F238E27FC236}">
                <a16:creationId xmlns:a16="http://schemas.microsoft.com/office/drawing/2014/main" id="{8DD55EBB-D0ED-82AE-961C-18E52470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33" y="5436716"/>
            <a:ext cx="5453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issue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AD08144-5ADD-A4A7-E8D6-09B34C2732F9}"/>
              </a:ext>
            </a:extLst>
          </p:cNvPr>
          <p:cNvCxnSpPr>
            <a:stCxn id="13" idx="2"/>
            <a:endCxn id="27" idx="3"/>
          </p:cNvCxnSpPr>
          <p:nvPr/>
        </p:nvCxnSpPr>
        <p:spPr bwMode="auto">
          <a:xfrm rot="5400000" flipH="1">
            <a:off x="2123550" y="1590473"/>
            <a:ext cx="3904838" cy="5388446"/>
          </a:xfrm>
          <a:prstGeom prst="bentConnector4">
            <a:avLst>
              <a:gd name="adj1" fmla="val -5854"/>
              <a:gd name="adj2" fmla="val 923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B0A121-FF6A-A8B7-1A42-FF16FB117D3B}"/>
              </a:ext>
            </a:extLst>
          </p:cNvPr>
          <p:cNvCxnSpPr>
            <a:stCxn id="13" idx="2"/>
            <a:endCxn id="309252" idx="0"/>
          </p:cNvCxnSpPr>
          <p:nvPr/>
        </p:nvCxnSpPr>
        <p:spPr bwMode="auto">
          <a:xfrm rot="5400000" flipH="1">
            <a:off x="3488993" y="2955916"/>
            <a:ext cx="3340772" cy="3221626"/>
          </a:xfrm>
          <a:prstGeom prst="bentConnector5">
            <a:avLst>
              <a:gd name="adj1" fmla="val -6843"/>
              <a:gd name="adj2" fmla="val 100122"/>
              <a:gd name="adj3" fmla="val 878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E44C16C-394B-3706-5A12-7304C5B282F0}"/>
              </a:ext>
            </a:extLst>
          </p:cNvPr>
          <p:cNvSpPr/>
          <p:nvPr/>
        </p:nvSpPr>
        <p:spPr bwMode="auto">
          <a:xfrm>
            <a:off x="2713435" y="3999221"/>
            <a:ext cx="416560" cy="34051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==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6D201E-CFF2-B873-0D60-030AA318F0D2}"/>
              </a:ext>
            </a:extLst>
          </p:cNvPr>
          <p:cNvSpPr/>
          <p:nvPr/>
        </p:nvSpPr>
        <p:spPr bwMode="auto">
          <a:xfrm>
            <a:off x="4307230" y="3999221"/>
            <a:ext cx="416560" cy="34051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==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A10CE-D94D-0AA4-CC9F-B4E2E895D9CF}"/>
              </a:ext>
            </a:extLst>
          </p:cNvPr>
          <p:cNvCxnSpPr>
            <a:stCxn id="48" idx="1"/>
            <a:endCxn id="47" idx="3"/>
          </p:cNvCxnSpPr>
          <p:nvPr/>
        </p:nvCxnSpPr>
        <p:spPr bwMode="auto">
          <a:xfrm flipH="1">
            <a:off x="3129995" y="4169481"/>
            <a:ext cx="117723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22DA52-ABA2-D495-C7AF-25CCF2BCAAAE}"/>
              </a:ext>
            </a:extLst>
          </p:cNvPr>
          <p:cNvSpPr txBox="1"/>
          <p:nvPr/>
        </p:nvSpPr>
        <p:spPr>
          <a:xfrm>
            <a:off x="3522542" y="5375161"/>
            <a:ext cx="19014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wakeup port</a:t>
            </a:r>
          </a:p>
          <a:p>
            <a:pPr algn="l"/>
            <a:r>
              <a:rPr lang="en-US" dirty="0"/>
              <a:t>a.k.a. CAM read port</a:t>
            </a:r>
            <a:br>
              <a:rPr lang="en-US" dirty="0"/>
            </a:br>
            <a:r>
              <a:rPr lang="en-US" dirty="0"/>
              <a:t>a.k.a. CAM match port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7D8EB8-1978-4882-16A6-D3396741294C}"/>
              </a:ext>
            </a:extLst>
          </p:cNvPr>
          <p:cNvSpPr txBox="1"/>
          <p:nvPr/>
        </p:nvSpPr>
        <p:spPr>
          <a:xfrm>
            <a:off x="3108198" y="5452821"/>
            <a:ext cx="544397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p99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F22A76-8EEA-B2CF-8169-857CBACA09F7}"/>
              </a:ext>
            </a:extLst>
          </p:cNvPr>
          <p:cNvGrpSpPr/>
          <p:nvPr/>
        </p:nvGrpSpPr>
        <p:grpSpPr>
          <a:xfrm>
            <a:off x="4340898" y="4389173"/>
            <a:ext cx="264770" cy="430019"/>
            <a:chOff x="4307230" y="955022"/>
            <a:chExt cx="264770" cy="43001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2D3277-4455-0941-32C4-E413A1689AAC}"/>
                </a:ext>
              </a:extLst>
            </p:cNvPr>
            <p:cNvCxnSpPr/>
            <p:nvPr/>
          </p:nvCxnSpPr>
          <p:spPr bwMode="auto">
            <a:xfrm>
              <a:off x="4307230" y="1232641"/>
              <a:ext cx="166053" cy="147194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7E65D7-EE6A-8231-152F-4EF21F1BE28C}"/>
                </a:ext>
              </a:extLst>
            </p:cNvPr>
            <p:cNvCxnSpPr/>
            <p:nvPr/>
          </p:nvCxnSpPr>
          <p:spPr bwMode="auto">
            <a:xfrm flipV="1">
              <a:off x="4459630" y="955022"/>
              <a:ext cx="112370" cy="430019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9249" name="Straight Arrow Connector 309248">
            <a:extLst>
              <a:ext uri="{FF2B5EF4-FFF2-40B4-BE49-F238E27FC236}">
                <a16:creationId xmlns:a16="http://schemas.microsoft.com/office/drawing/2014/main" id="{C1D10F03-E158-E401-5B76-67CF54BE0904}"/>
              </a:ext>
            </a:extLst>
          </p:cNvPr>
          <p:cNvCxnSpPr/>
          <p:nvPr/>
        </p:nvCxnSpPr>
        <p:spPr bwMode="auto">
          <a:xfrm flipH="1" flipV="1">
            <a:off x="3906067" y="3868264"/>
            <a:ext cx="517857" cy="2806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51" name="Straight Arrow Connector 309250">
            <a:extLst>
              <a:ext uri="{FF2B5EF4-FFF2-40B4-BE49-F238E27FC236}">
                <a16:creationId xmlns:a16="http://schemas.microsoft.com/office/drawing/2014/main" id="{7A342B2A-4EDD-6891-E89B-FE35E6D9C9CB}"/>
              </a:ext>
            </a:extLst>
          </p:cNvPr>
          <p:cNvCxnSpPr/>
          <p:nvPr/>
        </p:nvCxnSpPr>
        <p:spPr bwMode="auto">
          <a:xfrm>
            <a:off x="5028153" y="3770559"/>
            <a:ext cx="53577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253" name="Text Box 16">
            <a:extLst>
              <a:ext uri="{FF2B5EF4-FFF2-40B4-BE49-F238E27FC236}">
                <a16:creationId xmlns:a16="http://schemas.microsoft.com/office/drawing/2014/main" id="{D2240D0B-42F9-AA82-8F86-204948137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265" y="3500698"/>
            <a:ext cx="4587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req.</a:t>
            </a:r>
          </a:p>
        </p:txBody>
      </p:sp>
      <p:sp>
        <p:nvSpPr>
          <p:cNvPr id="309254" name="Text Box 16">
            <a:extLst>
              <a:ext uri="{FF2B5EF4-FFF2-40B4-BE49-F238E27FC236}">
                <a16:creationId xmlns:a16="http://schemas.microsoft.com/office/drawing/2014/main" id="{891C8A71-37DA-E884-FFA7-8C8146A7F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425" y="3480156"/>
            <a:ext cx="5533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grant</a:t>
            </a:r>
          </a:p>
        </p:txBody>
      </p:sp>
      <p:cxnSp>
        <p:nvCxnSpPr>
          <p:cNvPr id="309258" name="Straight Arrow Connector 309257">
            <a:extLst>
              <a:ext uri="{FF2B5EF4-FFF2-40B4-BE49-F238E27FC236}">
                <a16:creationId xmlns:a16="http://schemas.microsoft.com/office/drawing/2014/main" id="{D57727F7-310B-BFB3-012A-AC4D3550BC10}"/>
              </a:ext>
            </a:extLst>
          </p:cNvPr>
          <p:cNvCxnSpPr/>
          <p:nvPr/>
        </p:nvCxnSpPr>
        <p:spPr bwMode="auto">
          <a:xfrm>
            <a:off x="5938110" y="3770559"/>
            <a:ext cx="45667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68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ECE 721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Eric Rotenberg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EB9-A8B6-41B2-8A97-5B26C29D634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068222" y="2896343"/>
            <a:ext cx="29606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206822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22062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242382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3662072" y="2896343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ready bit</a:t>
            </a:r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3814472" y="32011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4017672" y="3275755"/>
            <a:ext cx="91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tag</a:t>
            </a:r>
          </a:p>
        </p:txBody>
      </p:sp>
      <p:sp>
        <p:nvSpPr>
          <p:cNvPr id="309263" name="Rectangle 15"/>
          <p:cNvSpPr>
            <a:spLocks noChangeArrowheads="1"/>
          </p:cNvSpPr>
          <p:nvPr/>
        </p:nvSpPr>
        <p:spPr bwMode="auto">
          <a:xfrm>
            <a:off x="6393917" y="2896343"/>
            <a:ext cx="2655888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533360" y="2528043"/>
            <a:ext cx="194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IQ CAM (wakeup array)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7078130" y="2528043"/>
            <a:ext cx="1547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IQ RAM (payload)</a:t>
            </a:r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7268376" y="3282839"/>
            <a:ext cx="1661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other payload fields</a:t>
            </a:r>
          </a:p>
        </p:txBody>
      </p:sp>
      <p:sp>
        <p:nvSpPr>
          <p:cNvPr id="309273" name="Text Box 25"/>
          <p:cNvSpPr txBox="1">
            <a:spLocks noChangeArrowheads="1"/>
          </p:cNvSpPr>
          <p:nvPr/>
        </p:nvSpPr>
        <p:spPr bwMode="auto">
          <a:xfrm>
            <a:off x="6393480" y="3275755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dest</a:t>
            </a:r>
            <a:r>
              <a:rPr lang="en-US" altLang="en-US" dirty="0"/>
              <a:t>. tag</a:t>
            </a:r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ADF15B45-525D-8E88-BF0B-CDD87EA1003B}"/>
              </a:ext>
            </a:extLst>
          </p:cNvPr>
          <p:cNvGrpSpPr>
            <a:grpSpLocks/>
          </p:cNvGrpSpPr>
          <p:nvPr/>
        </p:nvGrpSpPr>
        <p:grpSpPr bwMode="auto">
          <a:xfrm>
            <a:off x="6393160" y="5857703"/>
            <a:ext cx="2655888" cy="379412"/>
            <a:chOff x="3310" y="2303"/>
            <a:chExt cx="1673" cy="239"/>
          </a:xfrm>
        </p:grpSpPr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4DD1FB3B-6F16-9C9C-0E2E-8CA29E32E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03"/>
              <a:ext cx="119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…</a:t>
              </a: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E0103649-E128-57F0-89D0-574F1F0AA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303"/>
              <a:ext cx="475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p22</a:t>
              </a:r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E9A2D290-5343-6668-F746-2DB34771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3" y="392017"/>
            <a:ext cx="1595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PRF ready bit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276A-24CA-281E-B6BF-2BB2BB670A36}"/>
              </a:ext>
            </a:extLst>
          </p:cNvPr>
          <p:cNvSpPr txBox="1"/>
          <p:nvPr/>
        </p:nvSpPr>
        <p:spPr>
          <a:xfrm>
            <a:off x="509759" y="927841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p10: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2900-8233-7BB0-62A4-AA13697AC671}"/>
              </a:ext>
            </a:extLst>
          </p:cNvPr>
          <p:cNvSpPr txBox="1"/>
          <p:nvPr/>
        </p:nvSpPr>
        <p:spPr>
          <a:xfrm>
            <a:off x="509759" y="1530405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p22: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13016-072E-4249-94CD-1F2B5572E212}"/>
              </a:ext>
            </a:extLst>
          </p:cNvPr>
          <p:cNvSpPr txBox="1"/>
          <p:nvPr/>
        </p:nvSpPr>
        <p:spPr>
          <a:xfrm>
            <a:off x="509759" y="2202914"/>
            <a:ext cx="562164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p99: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036BC-8026-F06D-918C-F41C8670D3AD}"/>
              </a:ext>
            </a:extLst>
          </p:cNvPr>
          <p:cNvSpPr txBox="1"/>
          <p:nvPr/>
        </p:nvSpPr>
        <p:spPr>
          <a:xfrm>
            <a:off x="1080830" y="924465"/>
            <a:ext cx="300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92CBF-74B8-F0DE-4ECC-DFC31AA11BCB}"/>
              </a:ext>
            </a:extLst>
          </p:cNvPr>
          <p:cNvSpPr txBox="1"/>
          <p:nvPr/>
        </p:nvSpPr>
        <p:spPr>
          <a:xfrm>
            <a:off x="1079761" y="1523993"/>
            <a:ext cx="300915" cy="31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5B7EC-C24E-62A2-B831-CDC559D88D71}"/>
              </a:ext>
            </a:extLst>
          </p:cNvPr>
          <p:cNvSpPr txBox="1"/>
          <p:nvPr/>
        </p:nvSpPr>
        <p:spPr>
          <a:xfrm>
            <a:off x="1080830" y="2178388"/>
            <a:ext cx="30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57682E-69D7-7F64-5123-A33F9133155A}"/>
              </a:ext>
            </a:extLst>
          </p:cNvPr>
          <p:cNvSpPr/>
          <p:nvPr/>
        </p:nvSpPr>
        <p:spPr bwMode="auto">
          <a:xfrm>
            <a:off x="1004935" y="699794"/>
            <a:ext cx="541539" cy="17863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520BC-6C8D-351A-F3C9-EFC84B9B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23" y="2896343"/>
            <a:ext cx="374187" cy="25050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C58E34CD-2E86-C3CE-04C4-42077B4C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110" y="2373123"/>
            <a:ext cx="59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logic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F6D50E-1A8B-BB3D-B211-A6EB0DE325BF}"/>
              </a:ext>
            </a:extLst>
          </p:cNvPr>
          <p:cNvCxnSpPr/>
          <p:nvPr/>
        </p:nvCxnSpPr>
        <p:spPr bwMode="auto">
          <a:xfrm>
            <a:off x="7721861" y="3980497"/>
            <a:ext cx="0" cy="1877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16">
            <a:extLst>
              <a:ext uri="{FF2B5EF4-FFF2-40B4-BE49-F238E27FC236}">
                <a16:creationId xmlns:a16="http://schemas.microsoft.com/office/drawing/2014/main" id="{8DD55EBB-D0ED-82AE-961C-18E52470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33" y="5436716"/>
            <a:ext cx="5453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issue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AD08144-5ADD-A4A7-E8D6-09B34C2732F9}"/>
              </a:ext>
            </a:extLst>
          </p:cNvPr>
          <p:cNvCxnSpPr>
            <a:stCxn id="13" idx="2"/>
            <a:endCxn id="26" idx="3"/>
          </p:cNvCxnSpPr>
          <p:nvPr/>
        </p:nvCxnSpPr>
        <p:spPr bwMode="auto">
          <a:xfrm rot="5400000" flipH="1">
            <a:off x="1796676" y="1263599"/>
            <a:ext cx="4557516" cy="5389516"/>
          </a:xfrm>
          <a:prstGeom prst="bentConnector4">
            <a:avLst>
              <a:gd name="adj1" fmla="val -5016"/>
              <a:gd name="adj2" fmla="val 923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B0A121-FF6A-A8B7-1A42-FF16FB117D3B}"/>
              </a:ext>
            </a:extLst>
          </p:cNvPr>
          <p:cNvCxnSpPr>
            <a:stCxn id="13" idx="2"/>
            <a:endCxn id="309252" idx="0"/>
          </p:cNvCxnSpPr>
          <p:nvPr/>
        </p:nvCxnSpPr>
        <p:spPr bwMode="auto">
          <a:xfrm rot="5400000" flipH="1">
            <a:off x="3488993" y="2955916"/>
            <a:ext cx="3340772" cy="3221626"/>
          </a:xfrm>
          <a:prstGeom prst="bentConnector5">
            <a:avLst>
              <a:gd name="adj1" fmla="val -6843"/>
              <a:gd name="adj2" fmla="val 100122"/>
              <a:gd name="adj3" fmla="val 878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22DA52-ABA2-D495-C7AF-25CCF2BCAAAE}"/>
              </a:ext>
            </a:extLst>
          </p:cNvPr>
          <p:cNvSpPr txBox="1"/>
          <p:nvPr/>
        </p:nvSpPr>
        <p:spPr>
          <a:xfrm>
            <a:off x="3522542" y="5375161"/>
            <a:ext cx="19014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wakeup port</a:t>
            </a:r>
          </a:p>
          <a:p>
            <a:pPr algn="l"/>
            <a:r>
              <a:rPr lang="en-US" dirty="0"/>
              <a:t>a.k.a. CAM read port</a:t>
            </a:r>
            <a:br>
              <a:rPr lang="en-US" dirty="0"/>
            </a:br>
            <a:r>
              <a:rPr lang="en-US" dirty="0"/>
              <a:t>a.k.a. CAM match port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7D8EB8-1978-4882-16A6-D3396741294C}"/>
              </a:ext>
            </a:extLst>
          </p:cNvPr>
          <p:cNvSpPr txBox="1"/>
          <p:nvPr/>
        </p:nvSpPr>
        <p:spPr>
          <a:xfrm>
            <a:off x="3108198" y="5452821"/>
            <a:ext cx="544397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1919189812"/>
      </p:ext>
    </p:extLst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High Voltage 2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6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B8B8CA"/>
      </a:accent5>
      <a:accent6>
        <a:srgbClr val="B9B9E7"/>
      </a:accent6>
      <a:hlink>
        <a:srgbClr val="CC00CC"/>
      </a:hlink>
      <a:folHlink>
        <a:srgbClr val="EAEAE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5532</TotalTime>
  <Words>854</Words>
  <Application>Microsoft Office PowerPoint</Application>
  <PresentationFormat>On-screen Show (4:3)</PresentationFormat>
  <Paragraphs>253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Courier New</vt:lpstr>
      <vt:lpstr>Times New Roman</vt:lpstr>
      <vt:lpstr>High Voltage</vt:lpstr>
      <vt:lpstr>Synchronizing Producers and Consumers</vt:lpstr>
      <vt:lpstr>Dynamic Scheduling</vt:lpstr>
      <vt:lpstr>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Wakeup Timing</vt:lpstr>
      <vt:lpstr>Wakeup Timing (cont.)</vt:lpstr>
      <vt:lpstr>Wakeup Timing (cont.)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792E Introduction</dc:title>
  <dc:creator>Eric Rotenberg</dc:creator>
  <cp:lastModifiedBy>Eric Rotenberg</cp:lastModifiedBy>
  <cp:revision>1110</cp:revision>
  <dcterms:created xsi:type="dcterms:W3CDTF">2000-08-21T18:39:52Z</dcterms:created>
  <dcterms:modified xsi:type="dcterms:W3CDTF">2023-02-05T21:08:13Z</dcterms:modified>
</cp:coreProperties>
</file>