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401" r:id="rId2"/>
    <p:sldId id="402" r:id="rId3"/>
    <p:sldId id="396" r:id="rId4"/>
    <p:sldId id="399" r:id="rId5"/>
    <p:sldId id="403" r:id="rId6"/>
    <p:sldId id="390" r:id="rId7"/>
    <p:sldId id="370" r:id="rId8"/>
    <p:sldId id="404" r:id="rId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969696"/>
    <a:srgbClr val="808080"/>
    <a:srgbClr val="B2B2B2"/>
    <a:srgbClr val="EAEAEA"/>
    <a:srgbClr val="DDDDD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80" autoAdjust="0"/>
  </p:normalViewPr>
  <p:slideViewPr>
    <p:cSldViewPr snapToObjects="1" showGuides="1">
      <p:cViewPr varScale="1">
        <p:scale>
          <a:sx n="68" d="100"/>
          <a:sy n="68" d="100"/>
        </p:scale>
        <p:origin x="1446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730" tIns="44865" rIns="89730" bIns="44865" numCol="1" anchor="t" anchorCtr="0" compatLnSpc="1">
            <a:prstTxWarp prst="textNoShape">
              <a:avLst/>
            </a:prstTxWarp>
          </a:bodyPr>
          <a:lstStyle>
            <a:lvl1pPr algn="l" defTabSz="8969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730" tIns="44865" rIns="89730" bIns="44865" numCol="1" anchor="t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730" tIns="44865" rIns="89730" bIns="44865" numCol="1" anchor="b" anchorCtr="0" compatLnSpc="1">
            <a:prstTxWarp prst="textNoShape">
              <a:avLst/>
            </a:prstTxWarp>
          </a:bodyPr>
          <a:lstStyle>
            <a:lvl1pPr algn="l" defTabSz="896938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730" tIns="44865" rIns="89730" bIns="44865" numCol="1" anchor="b" anchorCtr="0" compatLnSpc="1">
            <a:prstTxWarp prst="textNoShape">
              <a:avLst/>
            </a:prstTxWarp>
          </a:bodyPr>
          <a:lstStyle>
            <a:lvl1pPr algn="r" defTabSz="896938">
              <a:defRPr sz="1200"/>
            </a:lvl1pPr>
          </a:lstStyle>
          <a:p>
            <a:pPr>
              <a:defRPr/>
            </a:pPr>
            <a:fld id="{F9E9A2F2-796E-4317-8C76-B8321A8425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12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A1EA2DA-B8C8-4AEE-B40F-6430CF732A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154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1EA2DA-B8C8-4AEE-B40F-6430CF732AD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7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1846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1154113" y="1211263"/>
            <a:ext cx="7772400" cy="14319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846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71575" y="3124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quarter" idx="10"/>
          </p:nvPr>
        </p:nvSpPr>
        <p:spPr>
          <a:xfrm>
            <a:off x="1119188" y="631825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ECE 721</a:t>
            </a:r>
          </a:p>
        </p:txBody>
      </p:sp>
      <p:sp>
        <p:nvSpPr>
          <p:cNvPr id="8" name="Rectangle 31"/>
          <p:cNvSpPr>
            <a:spLocks noGrp="1" noChangeArrowheads="1"/>
          </p:cNvSpPr>
          <p:nvPr>
            <p:ph type="ftr" sz="quarter" idx="11"/>
          </p:nvPr>
        </p:nvSpPr>
        <p:spPr>
          <a:xfrm>
            <a:off x="3557588" y="63182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Eric Rotenberg</a:t>
            </a:r>
          </a:p>
        </p:txBody>
      </p:sp>
      <p:sp>
        <p:nvSpPr>
          <p:cNvPr id="9" name="Rectangle 3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86588" y="63182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FC871-4ED5-4025-AFD5-B1815E258D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3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721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Eric Rotenberg</a:t>
            </a:r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00944-AEDC-4186-B47D-CF90295F6F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0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3250" y="144463"/>
            <a:ext cx="1962150" cy="59515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144463"/>
            <a:ext cx="5734050" cy="5951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721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Eric Rotenberg</a:t>
            </a:r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BF2EE-4969-4C2F-8F07-BC5866604E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0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4592"/>
            <a:ext cx="9144000" cy="769441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144"/>
            <a:ext cx="9144000" cy="5312664"/>
          </a:xfrm>
        </p:spPr>
        <p:txBody>
          <a:bodyPr/>
          <a:lstStyle>
            <a:lvl1pPr>
              <a:defRPr>
                <a:effectLst/>
              </a:defRPr>
            </a:lvl1pPr>
            <a:lvl2pPr>
              <a:defRPr>
                <a:effectLst/>
              </a:defRPr>
            </a:lvl2pPr>
            <a:lvl3pPr>
              <a:defRPr>
                <a:effectLst/>
              </a:defRPr>
            </a:lvl3pPr>
            <a:lvl4pPr>
              <a:defRPr>
                <a:effectLst/>
              </a:defRPr>
            </a:lvl4pPr>
            <a:lvl5pPr>
              <a:defRPr>
                <a:effectLst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xfrm>
            <a:off x="1154113" y="6537325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ECE 721</a:t>
            </a:r>
            <a:endParaRPr lang="en-US" dirty="0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xfrm>
            <a:off x="3592513" y="653732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Eric Rotenberg</a:t>
            </a:r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21513" y="65373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BAFDB-8639-4166-9CD7-280D5008B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26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721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Eric Rotenberg</a:t>
            </a:r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D5587-ABA9-416B-B679-5FB7183B4E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9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73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721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Eric Rotenberg</a:t>
            </a:r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93788-9163-49C7-944B-1AF8722C83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0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721</a:t>
            </a:r>
          </a:p>
        </p:txBody>
      </p:sp>
      <p:sp>
        <p:nvSpPr>
          <p:cNvPr id="8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Eric Rotenberg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2395C-91F9-4093-BF33-C4A24EEC33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9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721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Eric Rotenberg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9A145-B78F-44E8-95FD-9DA42C81D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721</a:t>
            </a:r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Eric Rotenberg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5E9DE-1F22-4023-8A8E-DBE532F40F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7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721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Eric Rotenberg</a:t>
            </a:r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48C30-2B72-40BF-875C-ACF702F6A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0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 721</a:t>
            </a:r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Eric Rotenberg</a:t>
            </a:r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E341E-9379-4159-BE5B-C16D89DF63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6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ChangeArrowheads="1"/>
          </p:cNvSpPr>
          <p:nvPr/>
        </p:nvSpPr>
        <p:spPr bwMode="auto">
          <a:xfrm>
            <a:off x="463550" y="1912938"/>
            <a:ext cx="1905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endParaRPr kumimoji="1" lang="en-US" altLang="en-US" sz="3600"/>
          </a:p>
        </p:txBody>
      </p:sp>
      <p:sp>
        <p:nvSpPr>
          <p:cNvPr id="17433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44463"/>
            <a:ext cx="77724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7434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435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4113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mtClean="0"/>
            </a:lvl1pPr>
          </a:lstStyle>
          <a:p>
            <a:pPr>
              <a:defRPr/>
            </a:pPr>
            <a:r>
              <a:rPr lang="en-US"/>
              <a:t>ECE 721</a:t>
            </a:r>
          </a:p>
        </p:txBody>
      </p:sp>
      <p:sp>
        <p:nvSpPr>
          <p:cNvPr id="17436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2513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Eric Rotenberg</a:t>
            </a:r>
          </a:p>
        </p:txBody>
      </p:sp>
      <p:sp>
        <p:nvSpPr>
          <p:cNvPr id="1743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54336AC6-5E32-49A0-97D8-53ACF3B92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Sizing Structures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Fixed relations</a:t>
            </a:r>
          </a:p>
          <a:p>
            <a:pPr lvl="1"/>
            <a:r>
              <a:rPr lang="en-US" altLang="en-US" dirty="0"/>
              <a:t>Relation of free list size to phys. reg. file size</a:t>
            </a:r>
          </a:p>
          <a:p>
            <a:pPr lvl="1"/>
            <a:r>
              <a:rPr lang="en-US" altLang="en-US" dirty="0"/>
              <a:t>Relation of (maximum) phys. reg. file size to active list size</a:t>
            </a:r>
          </a:p>
          <a:p>
            <a:pPr lvl="1"/>
            <a:r>
              <a:rPr lang="en-US" altLang="en-US" dirty="0"/>
              <a:t>RMT and AMT (if AMT exists)</a:t>
            </a:r>
          </a:p>
          <a:p>
            <a:r>
              <a:rPr lang="en-US" altLang="en-US" dirty="0"/>
              <a:t>Empirical (simulation-based)</a:t>
            </a:r>
          </a:p>
          <a:p>
            <a:pPr lvl="1"/>
            <a:r>
              <a:rPr lang="en-US" altLang="en-US" dirty="0"/>
              <a:t>Active list, LQ/SQ, IQ, branch checkpoints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721</a:t>
            </a:r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Eric Rotenberg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AFDB-8639-4166-9CD7-280D5008B0F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287702"/>
            <a:ext cx="9144000" cy="646331"/>
          </a:xfrm>
        </p:spPr>
        <p:txBody>
          <a:bodyPr/>
          <a:lstStyle/>
          <a:p>
            <a:r>
              <a:rPr lang="en-US" altLang="en-US" sz="3600" dirty="0"/>
              <a:t>1. Free List Size w.r.t. Phys. Reg. File Size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0" y="1152144"/>
            <a:ext cx="9144000" cy="5312664"/>
          </a:xfrm>
        </p:spPr>
        <p:txBody>
          <a:bodyPr/>
          <a:lstStyle/>
          <a:p>
            <a:r>
              <a:rPr lang="en-US" sz="2400" dirty="0"/>
              <a:t>Committed registers can’t be free</a:t>
            </a:r>
          </a:p>
          <a:p>
            <a:r>
              <a:rPr lang="en-US" sz="2400" dirty="0"/>
              <a:t>Suppose all speculative registers are free (</a:t>
            </a:r>
            <a:r>
              <a:rPr lang="en-US" sz="2400" i="1" dirty="0"/>
              <a:t>i.e.</a:t>
            </a:r>
            <a:r>
              <a:rPr lang="en-US" sz="2400" dirty="0"/>
              <a:t>, pipeline empty)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free list size = phys. reg. file size – # logical registers</a:t>
            </a:r>
          </a:p>
          <a:p>
            <a:endParaRPr lang="en-US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721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Eric Rotenberg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AFDB-8639-4166-9CD7-280D5008B0F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126" name="TextBox 11"/>
          <p:cNvSpPr txBox="1">
            <a:spLocks noChangeArrowheads="1"/>
          </p:cNvSpPr>
          <p:nvPr/>
        </p:nvSpPr>
        <p:spPr bwMode="auto">
          <a:xfrm>
            <a:off x="3357430" y="3277453"/>
            <a:ext cx="1128713" cy="1744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# speculative</a:t>
            </a:r>
            <a:br>
              <a:rPr lang="en-US" altLang="en-US" sz="1400">
                <a:latin typeface="Times New Roman" pitchFamily="18" charset="0"/>
              </a:rPr>
            </a:br>
            <a:r>
              <a:rPr lang="en-US" altLang="en-US" sz="1400">
                <a:latin typeface="Times New Roman" pitchFamily="18" charset="0"/>
              </a:rPr>
              <a:t>registers</a:t>
            </a:r>
          </a:p>
        </p:txBody>
      </p:sp>
      <p:sp>
        <p:nvSpPr>
          <p:cNvPr id="5127" name="TextBox 12"/>
          <p:cNvSpPr txBox="1">
            <a:spLocks noChangeArrowheads="1"/>
          </p:cNvSpPr>
          <p:nvPr/>
        </p:nvSpPr>
        <p:spPr bwMode="auto">
          <a:xfrm>
            <a:off x="3357430" y="5022115"/>
            <a:ext cx="1128713" cy="760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# committed</a:t>
            </a:r>
            <a:br>
              <a:rPr lang="en-US" altLang="en-US" sz="1400">
                <a:latin typeface="Times New Roman" pitchFamily="18" charset="0"/>
              </a:rPr>
            </a:br>
            <a:r>
              <a:rPr lang="en-US" altLang="en-US" sz="1400">
                <a:latin typeface="Times New Roman" pitchFamily="18" charset="0"/>
              </a:rPr>
              <a:t>registers</a:t>
            </a:r>
          </a:p>
        </p:txBody>
      </p:sp>
      <p:cxnSp>
        <p:nvCxnSpPr>
          <p:cNvPr id="5128" name="Straight Arrow Connector 14"/>
          <p:cNvCxnSpPr>
            <a:cxnSpLocks noChangeShapeType="1"/>
          </p:cNvCxnSpPr>
          <p:nvPr/>
        </p:nvCxnSpPr>
        <p:spPr bwMode="auto">
          <a:xfrm>
            <a:off x="3225668" y="5022115"/>
            <a:ext cx="0" cy="7604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9" name="TextBox 15"/>
          <p:cNvSpPr txBox="1">
            <a:spLocks noChangeArrowheads="1"/>
          </p:cNvSpPr>
          <p:nvPr/>
        </p:nvSpPr>
        <p:spPr bwMode="auto">
          <a:xfrm>
            <a:off x="1839780" y="5141178"/>
            <a:ext cx="14620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" pitchFamily="18" charset="0"/>
              </a:rPr>
              <a:t># logical registers</a:t>
            </a:r>
            <a:br>
              <a:rPr lang="en-US" altLang="en-US" sz="1400">
                <a:latin typeface="Times New Roman" pitchFamily="18" charset="0"/>
              </a:rPr>
            </a:br>
            <a:r>
              <a:rPr lang="en-US" altLang="en-US" sz="1400">
                <a:latin typeface="Times New Roman" pitchFamily="18" charset="0"/>
              </a:rPr>
              <a:t>in ISA</a:t>
            </a:r>
          </a:p>
        </p:txBody>
      </p:sp>
      <p:sp>
        <p:nvSpPr>
          <p:cNvPr id="5130" name="TextBox 16"/>
          <p:cNvSpPr txBox="1">
            <a:spLocks noChangeArrowheads="1"/>
          </p:cNvSpPr>
          <p:nvPr/>
        </p:nvSpPr>
        <p:spPr bwMode="auto">
          <a:xfrm>
            <a:off x="4895718" y="3277453"/>
            <a:ext cx="455612" cy="1744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>
              <a:latin typeface="Times New Roman" pitchFamily="18" charset="0"/>
            </a:endParaRPr>
          </a:p>
        </p:txBody>
      </p:sp>
      <p:sp>
        <p:nvSpPr>
          <p:cNvPr id="5132" name="TextBox 18"/>
          <p:cNvSpPr txBox="1">
            <a:spLocks noChangeArrowheads="1"/>
          </p:cNvSpPr>
          <p:nvPr/>
        </p:nvSpPr>
        <p:spPr bwMode="auto">
          <a:xfrm>
            <a:off x="2960555" y="2969478"/>
            <a:ext cx="1838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Times New Roman" pitchFamily="18" charset="0"/>
              </a:rPr>
              <a:t>Physical Register File</a:t>
            </a:r>
          </a:p>
        </p:txBody>
      </p:sp>
      <p:sp>
        <p:nvSpPr>
          <p:cNvPr id="5133" name="TextBox 19"/>
          <p:cNvSpPr txBox="1">
            <a:spLocks noChangeArrowheads="1"/>
          </p:cNvSpPr>
          <p:nvPr/>
        </p:nvSpPr>
        <p:spPr bwMode="auto">
          <a:xfrm>
            <a:off x="4857618" y="2821840"/>
            <a:ext cx="531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Times New Roman" pitchFamily="18" charset="0"/>
              </a:rPr>
              <a:t>Free</a:t>
            </a:r>
            <a:br>
              <a:rPr lang="en-US" altLang="en-US" sz="1400" b="1">
                <a:latin typeface="Times New Roman" pitchFamily="18" charset="0"/>
              </a:rPr>
            </a:br>
            <a:r>
              <a:rPr lang="en-US" altLang="en-US" sz="1400" b="1">
                <a:latin typeface="Times New Roman" pitchFamily="18" charset="0"/>
              </a:rPr>
              <a:t>List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9258"/>
            <a:ext cx="9144000" cy="584775"/>
          </a:xfrm>
        </p:spPr>
        <p:txBody>
          <a:bodyPr/>
          <a:lstStyle/>
          <a:p>
            <a:r>
              <a:rPr lang="en-US" altLang="en-US" sz="3200" dirty="0"/>
              <a:t>2. Phys. Reg. File Size w.r.t. Active List Size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# physical registers =</a:t>
            </a:r>
            <a:br>
              <a:rPr lang="en-US" sz="2800" dirty="0"/>
            </a:br>
            <a:r>
              <a:rPr lang="en-US" sz="2800" dirty="0"/>
              <a:t># committed registers + # speculative registers</a:t>
            </a:r>
          </a:p>
          <a:p>
            <a:r>
              <a:rPr lang="en-US" sz="2800" dirty="0"/>
              <a:t># committed registers = # logical registers</a:t>
            </a:r>
          </a:p>
          <a:p>
            <a:r>
              <a:rPr lang="en-US" sz="2800" dirty="0"/>
              <a:t># speculative registers</a:t>
            </a:r>
          </a:p>
          <a:p>
            <a:pPr lvl="1"/>
            <a:r>
              <a:rPr lang="en-US" sz="2400" dirty="0"/>
              <a:t>What if each active (speculative) instruction has a destination register?</a:t>
            </a:r>
          </a:p>
          <a:p>
            <a:pPr lvl="1"/>
            <a:r>
              <a:rPr lang="en-US" sz="2400" dirty="0"/>
              <a:t>Upper bound: # speculative registers = active list size</a:t>
            </a:r>
          </a:p>
          <a:p>
            <a:pPr lvl="1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(maximum) # physical registers =</a:t>
            </a:r>
            <a:b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 logical registers + active list size</a:t>
            </a:r>
          </a:p>
          <a:p>
            <a:pPr lvl="1"/>
            <a:r>
              <a:rPr lang="en-US" sz="2400" dirty="0"/>
              <a:t>Could have fewer than this, because some instructions (stores, most branches) don’t have a destination register</a:t>
            </a:r>
          </a:p>
          <a:p>
            <a:pPr lvl="2"/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 physical registers = # logical registers + active list size - x</a:t>
            </a:r>
          </a:p>
          <a:p>
            <a:pPr lvl="2"/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 = # entries in active list that don’t have a </a:t>
            </a:r>
            <a:r>
              <a:rPr lang="en-US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dest</a:t>
            </a:r>
            <a:r>
              <a: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 reg., on average (empirical)</a:t>
            </a:r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721</a:t>
            </a:r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Eric Rotenberg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AFDB-8639-4166-9CD7-280D5008B0F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RMT and AMT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Map table dimensions</a:t>
            </a:r>
          </a:p>
          <a:p>
            <a:pPr lvl="1"/>
            <a:r>
              <a:rPr lang="en-US" altLang="en-US" dirty="0"/>
              <a:t># entries = # logical registers</a:t>
            </a:r>
          </a:p>
          <a:p>
            <a:pPr lvl="1"/>
            <a:r>
              <a:rPr lang="en-US" altLang="en-US" dirty="0"/>
              <a:t># bits per entry =</a:t>
            </a:r>
            <a:br>
              <a:rPr lang="en-US" altLang="en-US" dirty="0"/>
            </a:br>
            <a:r>
              <a:rPr lang="en-US" altLang="en-US" dirty="0"/>
              <a:t># bits in a physical register tag =</a:t>
            </a:r>
            <a:br>
              <a:rPr lang="en-US" altLang="en-US" dirty="0"/>
            </a:b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⌈</a:t>
            </a:r>
            <a:r>
              <a:rPr lang="en-US" altLang="en-US" dirty="0"/>
              <a:t>log</a:t>
            </a:r>
            <a:r>
              <a:rPr lang="en-US" altLang="en-US" baseline="-25000" dirty="0"/>
              <a:t>2</a:t>
            </a:r>
            <a:r>
              <a:rPr lang="en-US" altLang="en-US" dirty="0"/>
              <a:t>(# physical registers)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⌉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721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AFDB-8639-4166-9CD7-280D5008B0F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Window size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Active list is overall window into dynamic instruction stream</a:t>
            </a:r>
          </a:p>
          <a:p>
            <a:pPr lvl="1"/>
            <a:r>
              <a:rPr lang="en-US" altLang="en-US" sz="1800" dirty="0"/>
              <a:t>Instructions between </a:t>
            </a:r>
            <a:r>
              <a:rPr lang="en-US" altLang="en-US" sz="1800" u="sng" dirty="0"/>
              <a:t>dispatch</a:t>
            </a:r>
            <a:r>
              <a:rPr lang="en-US" altLang="en-US" sz="1800" dirty="0"/>
              <a:t> and </a:t>
            </a:r>
            <a:r>
              <a:rPr lang="en-US" altLang="en-US" sz="1800" u="sng" dirty="0"/>
              <a:t>retire</a:t>
            </a:r>
          </a:p>
          <a:p>
            <a:r>
              <a:rPr lang="en-US" altLang="en-US" sz="2000" dirty="0"/>
              <a:t>Load queue and store queue</a:t>
            </a:r>
          </a:p>
          <a:p>
            <a:pPr lvl="1"/>
            <a:r>
              <a:rPr lang="en-US" altLang="en-US" sz="1800" dirty="0"/>
              <a:t>Load and store instructions between </a:t>
            </a:r>
            <a:r>
              <a:rPr lang="en-US" altLang="en-US" sz="1800" u="sng" dirty="0"/>
              <a:t>dispatch</a:t>
            </a:r>
            <a:r>
              <a:rPr lang="en-US" altLang="en-US" sz="1800" dirty="0"/>
              <a:t> and </a:t>
            </a:r>
            <a:r>
              <a:rPr lang="en-US" altLang="en-US" sz="1800" u="sng" dirty="0"/>
              <a:t>retire</a:t>
            </a:r>
          </a:p>
          <a:p>
            <a:r>
              <a:rPr lang="en-US" altLang="en-US" sz="2000" dirty="0"/>
              <a:t>Issue queue is dynamic scheduling window</a:t>
            </a:r>
          </a:p>
          <a:p>
            <a:pPr lvl="1"/>
            <a:r>
              <a:rPr lang="en-US" altLang="en-US" sz="1800" dirty="0"/>
              <a:t>Instructions between </a:t>
            </a:r>
            <a:r>
              <a:rPr lang="en-US" altLang="en-US" sz="1800" u="sng" dirty="0"/>
              <a:t>dispatch</a:t>
            </a:r>
            <a:r>
              <a:rPr lang="en-US" altLang="en-US" sz="1800" dirty="0"/>
              <a:t> and </a:t>
            </a:r>
            <a:r>
              <a:rPr lang="en-US" altLang="en-US" sz="1800" u="sng" dirty="0"/>
              <a:t>issue</a:t>
            </a:r>
          </a:p>
          <a:p>
            <a:r>
              <a:rPr lang="en-US" altLang="en-US" sz="2000" dirty="0"/>
              <a:t># branch checkpoints depends on number of unresolved branches</a:t>
            </a:r>
          </a:p>
          <a:p>
            <a:pPr lvl="1"/>
            <a:r>
              <a:rPr lang="en-US" altLang="en-US" sz="1800" dirty="0"/>
              <a:t>Branches between </a:t>
            </a:r>
            <a:r>
              <a:rPr lang="en-US" altLang="en-US" sz="1800" u="sng" dirty="0"/>
              <a:t>rename</a:t>
            </a:r>
            <a:r>
              <a:rPr lang="en-US" altLang="en-US" sz="1800" dirty="0"/>
              <a:t> and </a:t>
            </a:r>
            <a:r>
              <a:rPr lang="en-US" altLang="en-US" sz="1800" u="sng" dirty="0"/>
              <a:t>writeback</a:t>
            </a:r>
            <a:r>
              <a:rPr lang="en-US" altLang="en-US" sz="1800" dirty="0"/>
              <a:t> </a:t>
            </a:r>
          </a:p>
          <a:p>
            <a:r>
              <a:rPr lang="en-US" altLang="en-US" sz="2000" dirty="0"/>
              <a:t>These must be empirically determined because they depend on nature of ILP in programs and target fetch/issue width of processor (N)</a:t>
            </a:r>
          </a:p>
          <a:p>
            <a:pPr lvl="1"/>
            <a:r>
              <a:rPr lang="en-US" altLang="en-US" sz="1800" dirty="0"/>
              <a:t>Greater N requires larger inspection scope for finding more independent instructions that can issue in parallel</a:t>
            </a:r>
          </a:p>
          <a:p>
            <a:pPr lvl="1"/>
            <a:r>
              <a:rPr lang="en-US" altLang="en-US" sz="1800" dirty="0"/>
              <a:t>Inspection scope also depends on data dependencies, interleaving of dependent/independent instructions, and latencies (cache misses, </a:t>
            </a:r>
            <a:r>
              <a:rPr lang="en-US" altLang="en-US" sz="1800" i="1" dirty="0"/>
              <a:t>etc</a:t>
            </a:r>
            <a:r>
              <a:rPr lang="en-US" altLang="en-US" sz="1800" dirty="0"/>
              <a:t>.)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721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AFDB-8639-4166-9CD7-280D5008B0F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Window sizing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Short answer</a:t>
            </a:r>
          </a:p>
          <a:p>
            <a:pPr lvl="1"/>
            <a:r>
              <a:rPr lang="en-US" altLang="en-US" dirty="0"/>
              <a:t>All resources must be large enough to not stall the fetch stage*</a:t>
            </a:r>
          </a:p>
          <a:p>
            <a:pPr lvl="1"/>
            <a:r>
              <a:rPr lang="en-US" altLang="en-US" dirty="0"/>
              <a:t>Implies IPC = N instr./cycle for N-way superscalar</a:t>
            </a:r>
          </a:p>
          <a:p>
            <a:pPr marL="5715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sz="2000" dirty="0"/>
              <a:t>*… which means retire isn’t stalled: resources are large enough to ensure that, despite execution latencies and data-dependent instructions, each N-wide retire bundle is wholly completed by the time the Active List head pointer reaches it.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721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AFDB-8639-4166-9CD7-280D5008B0F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0FF936-956E-DA36-58F5-D40C4BBAFADD}"/>
              </a:ext>
            </a:extLst>
          </p:cNvPr>
          <p:cNvSpPr/>
          <p:nvPr/>
        </p:nvSpPr>
        <p:spPr bwMode="auto">
          <a:xfrm>
            <a:off x="1693746" y="5022795"/>
            <a:ext cx="4331771" cy="457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3B182-3020-AE27-4E44-951578CFF05B}"/>
              </a:ext>
            </a:extLst>
          </p:cNvPr>
          <p:cNvSpPr txBox="1"/>
          <p:nvPr/>
        </p:nvSpPr>
        <p:spPr>
          <a:xfrm>
            <a:off x="3481368" y="4759851"/>
            <a:ext cx="987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List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B31A09-3E97-DC7E-47D5-C312CC583E1B}"/>
              </a:ext>
            </a:extLst>
          </p:cNvPr>
          <p:cNvCxnSpPr/>
          <p:nvPr/>
        </p:nvCxnSpPr>
        <p:spPr bwMode="auto">
          <a:xfrm flipV="1">
            <a:off x="1839780" y="5479995"/>
            <a:ext cx="0" cy="22586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A056B7-5DB9-8A89-7C7F-8F60956433C7}"/>
              </a:ext>
            </a:extLst>
          </p:cNvPr>
          <p:cNvSpPr txBox="1"/>
          <p:nvPr/>
        </p:nvSpPr>
        <p:spPr>
          <a:xfrm>
            <a:off x="1578331" y="562995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H(0)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2B2099-7F18-6B92-2D5A-1CC3ADF0BFA0}"/>
              </a:ext>
            </a:extLst>
          </p:cNvPr>
          <p:cNvCxnSpPr/>
          <p:nvPr/>
        </p:nvCxnSpPr>
        <p:spPr bwMode="auto">
          <a:xfrm flipV="1">
            <a:off x="1829057" y="5933535"/>
            <a:ext cx="0" cy="22586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5DE9FC-FCE0-DE46-81B0-DC391FAB70C0}"/>
              </a:ext>
            </a:extLst>
          </p:cNvPr>
          <p:cNvSpPr txBox="1"/>
          <p:nvPr/>
        </p:nvSpPr>
        <p:spPr>
          <a:xfrm>
            <a:off x="1578026" y="6125687"/>
            <a:ext cx="502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ED75A3-9C65-F9F4-1AA2-472BE32AD0C5}"/>
              </a:ext>
            </a:extLst>
          </p:cNvPr>
          <p:cNvSpPr txBox="1"/>
          <p:nvPr/>
        </p:nvSpPr>
        <p:spPr>
          <a:xfrm>
            <a:off x="1693746" y="513595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87DC26-78D1-E753-0E56-9B6C9D4EF872}"/>
              </a:ext>
            </a:extLst>
          </p:cNvPr>
          <p:cNvSpPr txBox="1"/>
          <p:nvPr/>
        </p:nvSpPr>
        <p:spPr>
          <a:xfrm>
            <a:off x="1846146" y="513447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477A04-3582-D1A4-A151-02A4A6CE36FB}"/>
              </a:ext>
            </a:extLst>
          </p:cNvPr>
          <p:cNvSpPr txBox="1"/>
          <p:nvPr/>
        </p:nvSpPr>
        <p:spPr>
          <a:xfrm>
            <a:off x="2003692" y="513447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1C5BF6-4792-2A2C-C866-00D0D98D2428}"/>
              </a:ext>
            </a:extLst>
          </p:cNvPr>
          <p:cNvSpPr txBox="1"/>
          <p:nvPr/>
        </p:nvSpPr>
        <p:spPr>
          <a:xfrm>
            <a:off x="2156092" y="513298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69ABD7-C553-9A05-F4E0-73776DD4CC62}"/>
              </a:ext>
            </a:extLst>
          </p:cNvPr>
          <p:cNvSpPr txBox="1"/>
          <p:nvPr/>
        </p:nvSpPr>
        <p:spPr>
          <a:xfrm>
            <a:off x="2313638" y="5134470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071489-D937-7001-ADF0-22B58887D544}"/>
              </a:ext>
            </a:extLst>
          </p:cNvPr>
          <p:cNvSpPr txBox="1"/>
          <p:nvPr/>
        </p:nvSpPr>
        <p:spPr>
          <a:xfrm>
            <a:off x="2466038" y="513298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797EDC-D610-6CD3-9F72-CEF69A1BA4A5}"/>
              </a:ext>
            </a:extLst>
          </p:cNvPr>
          <p:cNvSpPr txBox="1"/>
          <p:nvPr/>
        </p:nvSpPr>
        <p:spPr>
          <a:xfrm>
            <a:off x="2623584" y="513298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7C7CC2-8FC1-C6CF-C0A6-F49B5EF4462C}"/>
              </a:ext>
            </a:extLst>
          </p:cNvPr>
          <p:cNvSpPr txBox="1"/>
          <p:nvPr/>
        </p:nvSpPr>
        <p:spPr>
          <a:xfrm>
            <a:off x="2775984" y="513149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9D2B90-9A99-2FF4-9F98-886BA8AEA307}"/>
              </a:ext>
            </a:extLst>
          </p:cNvPr>
          <p:cNvSpPr txBox="1"/>
          <p:nvPr/>
        </p:nvSpPr>
        <p:spPr>
          <a:xfrm>
            <a:off x="2933530" y="5133494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54CBC5-16D6-1EC7-0A9A-BA44668F60C5}"/>
              </a:ext>
            </a:extLst>
          </p:cNvPr>
          <p:cNvSpPr txBox="1"/>
          <p:nvPr/>
        </p:nvSpPr>
        <p:spPr>
          <a:xfrm>
            <a:off x="3085930" y="513200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6AF801-E03F-8737-132C-6FB6940B1A23}"/>
              </a:ext>
            </a:extLst>
          </p:cNvPr>
          <p:cNvSpPr txBox="1"/>
          <p:nvPr/>
        </p:nvSpPr>
        <p:spPr>
          <a:xfrm>
            <a:off x="3243476" y="513200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9B221E-FD7A-CFC5-433B-87689FA1093F}"/>
              </a:ext>
            </a:extLst>
          </p:cNvPr>
          <p:cNvSpPr txBox="1"/>
          <p:nvPr/>
        </p:nvSpPr>
        <p:spPr>
          <a:xfrm>
            <a:off x="3395876" y="513051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838419-54E1-7BD7-292F-862006F3013D}"/>
              </a:ext>
            </a:extLst>
          </p:cNvPr>
          <p:cNvSpPr txBox="1"/>
          <p:nvPr/>
        </p:nvSpPr>
        <p:spPr>
          <a:xfrm>
            <a:off x="3553422" y="513200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505A1-351B-C111-3DDE-9C6A3E76ABEC}"/>
              </a:ext>
            </a:extLst>
          </p:cNvPr>
          <p:cNvSpPr txBox="1"/>
          <p:nvPr/>
        </p:nvSpPr>
        <p:spPr>
          <a:xfrm>
            <a:off x="3705822" y="513051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D09DAE-69ED-2E24-1BD3-F9A894C2A281}"/>
              </a:ext>
            </a:extLst>
          </p:cNvPr>
          <p:cNvSpPr txBox="1"/>
          <p:nvPr/>
        </p:nvSpPr>
        <p:spPr>
          <a:xfrm>
            <a:off x="3863368" y="513051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B791FE-D27C-8E6F-4F5E-6E214FCCC12A}"/>
              </a:ext>
            </a:extLst>
          </p:cNvPr>
          <p:cNvSpPr txBox="1"/>
          <p:nvPr/>
        </p:nvSpPr>
        <p:spPr>
          <a:xfrm>
            <a:off x="4015768" y="512902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44F47C-0DEF-B59E-DF7F-3E131FB7E885}"/>
              </a:ext>
            </a:extLst>
          </p:cNvPr>
          <p:cNvSpPr txBox="1"/>
          <p:nvPr/>
        </p:nvSpPr>
        <p:spPr>
          <a:xfrm>
            <a:off x="4183719" y="513315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98FA56-9D30-52FF-785B-B50144B55BE6}"/>
              </a:ext>
            </a:extLst>
          </p:cNvPr>
          <p:cNvSpPr txBox="1"/>
          <p:nvPr/>
        </p:nvSpPr>
        <p:spPr>
          <a:xfrm>
            <a:off x="4336119" y="5131664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E039CC-0607-DC16-7458-F4FBF817131B}"/>
              </a:ext>
            </a:extLst>
          </p:cNvPr>
          <p:cNvSpPr txBox="1"/>
          <p:nvPr/>
        </p:nvSpPr>
        <p:spPr>
          <a:xfrm>
            <a:off x="4493665" y="5131664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C46926-407F-4C0C-A28C-9B785CB89AD0}"/>
              </a:ext>
            </a:extLst>
          </p:cNvPr>
          <p:cNvSpPr txBox="1"/>
          <p:nvPr/>
        </p:nvSpPr>
        <p:spPr>
          <a:xfrm>
            <a:off x="4646065" y="513017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C4EDF4-B062-B26A-F3CA-E746C73B2688}"/>
              </a:ext>
            </a:extLst>
          </p:cNvPr>
          <p:cNvSpPr txBox="1"/>
          <p:nvPr/>
        </p:nvSpPr>
        <p:spPr>
          <a:xfrm>
            <a:off x="4803611" y="5131664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1E22CA-470A-1174-2CCA-18235F1FF06E}"/>
              </a:ext>
            </a:extLst>
          </p:cNvPr>
          <p:cNvSpPr txBox="1"/>
          <p:nvPr/>
        </p:nvSpPr>
        <p:spPr>
          <a:xfrm>
            <a:off x="4956011" y="513017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207476-B65B-281A-2DA0-40EA56BA322A}"/>
              </a:ext>
            </a:extLst>
          </p:cNvPr>
          <p:cNvSpPr txBox="1"/>
          <p:nvPr/>
        </p:nvSpPr>
        <p:spPr>
          <a:xfrm>
            <a:off x="5113557" y="513017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2EBC0C-381D-9B38-16CF-B66D53E3C524}"/>
              </a:ext>
            </a:extLst>
          </p:cNvPr>
          <p:cNvSpPr txBox="1"/>
          <p:nvPr/>
        </p:nvSpPr>
        <p:spPr>
          <a:xfrm>
            <a:off x="5265957" y="5128686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D85453-E3B7-66FE-913B-71EE8131520F}"/>
              </a:ext>
            </a:extLst>
          </p:cNvPr>
          <p:cNvSpPr txBox="1"/>
          <p:nvPr/>
        </p:nvSpPr>
        <p:spPr>
          <a:xfrm>
            <a:off x="5406845" y="513068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D2E23B-CB83-7467-D135-FC95DDFEB9BC}"/>
              </a:ext>
            </a:extLst>
          </p:cNvPr>
          <p:cNvSpPr txBox="1"/>
          <p:nvPr/>
        </p:nvSpPr>
        <p:spPr>
          <a:xfrm>
            <a:off x="5575903" y="512919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162865-F786-F6C7-3317-7B2009A89B58}"/>
              </a:ext>
            </a:extLst>
          </p:cNvPr>
          <p:cNvSpPr txBox="1"/>
          <p:nvPr/>
        </p:nvSpPr>
        <p:spPr>
          <a:xfrm>
            <a:off x="5733449" y="5129199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AD55D9-AF10-B82E-BA28-3D9D7621A202}"/>
              </a:ext>
            </a:extLst>
          </p:cNvPr>
          <p:cNvSpPr txBox="1"/>
          <p:nvPr/>
        </p:nvSpPr>
        <p:spPr>
          <a:xfrm>
            <a:off x="6823117" y="5097506"/>
            <a:ext cx="19367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0s/1s: completed bits</a:t>
            </a:r>
          </a:p>
          <a:p>
            <a:endParaRPr lang="en-US" dirty="0"/>
          </a:p>
          <a:p>
            <a:r>
              <a:rPr lang="en-US" dirty="0"/>
              <a:t>e.g.: 4-wide superscalar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088EDBF-9327-8546-C353-7C2152E6D9A9}"/>
              </a:ext>
            </a:extLst>
          </p:cNvPr>
          <p:cNvSpPr txBox="1"/>
          <p:nvPr/>
        </p:nvSpPr>
        <p:spPr>
          <a:xfrm>
            <a:off x="1158508" y="5792316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E450CB9-12A9-C101-E2B5-F8F13C6942AF}"/>
              </a:ext>
            </a:extLst>
          </p:cNvPr>
          <p:cNvSpPr/>
          <p:nvPr/>
        </p:nvSpPr>
        <p:spPr bwMode="auto">
          <a:xfrm>
            <a:off x="1771958" y="5128686"/>
            <a:ext cx="619892" cy="278792"/>
          </a:xfrm>
          <a:prstGeom prst="rect">
            <a:avLst/>
          </a:prstGeom>
          <a:noFill/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C7FC05-547E-74FD-6453-B1626384C306}"/>
              </a:ext>
            </a:extLst>
          </p:cNvPr>
          <p:cNvSpPr txBox="1"/>
          <p:nvPr/>
        </p:nvSpPr>
        <p:spPr>
          <a:xfrm>
            <a:off x="1991570" y="5629954"/>
            <a:ext cx="724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Retire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155DBE-2818-F07D-3E39-D7A1893FE5E7}"/>
              </a:ext>
            </a:extLst>
          </p:cNvPr>
          <p:cNvSpPr txBox="1"/>
          <p:nvPr/>
        </p:nvSpPr>
        <p:spPr>
          <a:xfrm>
            <a:off x="2031217" y="6117860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Dispatch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Sizing Structures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721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BAFDB-8639-4166-9CD7-280D5008B0F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246" name="Text Box 8"/>
          <p:cNvSpPr txBox="1">
            <a:spLocks noChangeArrowheads="1"/>
          </p:cNvSpPr>
          <p:nvPr/>
        </p:nvSpPr>
        <p:spPr bwMode="auto">
          <a:xfrm>
            <a:off x="241715" y="1617076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latin typeface="Times New Roman" pitchFamily="18" charset="0"/>
              </a:rPr>
              <a:t>N</a:t>
            </a:r>
          </a:p>
        </p:txBody>
      </p:sp>
      <p:sp>
        <p:nvSpPr>
          <p:cNvPr id="10248" name="Text Box 10"/>
          <p:cNvSpPr txBox="1">
            <a:spLocks noChangeArrowheads="1"/>
          </p:cNvSpPr>
          <p:nvPr/>
        </p:nvSpPr>
        <p:spPr bwMode="auto">
          <a:xfrm>
            <a:off x="2219255" y="3957402"/>
            <a:ext cx="121920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Physical Register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File</a:t>
            </a:r>
          </a:p>
        </p:txBody>
      </p:sp>
      <p:sp>
        <p:nvSpPr>
          <p:cNvPr id="10249" name="Text Box 11"/>
          <p:cNvSpPr txBox="1">
            <a:spLocks noChangeArrowheads="1"/>
          </p:cNvSpPr>
          <p:nvPr/>
        </p:nvSpPr>
        <p:spPr bwMode="auto">
          <a:xfrm>
            <a:off x="2219255" y="5481402"/>
            <a:ext cx="1219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itchFamily="18" charset="0"/>
              </a:rPr>
              <a:t>Free List</a:t>
            </a:r>
          </a:p>
        </p:txBody>
      </p:sp>
      <p:sp>
        <p:nvSpPr>
          <p:cNvPr id="10251" name="Line 13"/>
          <p:cNvSpPr>
            <a:spLocks noChangeShapeType="1"/>
          </p:cNvSpPr>
          <p:nvPr/>
        </p:nvSpPr>
        <p:spPr bwMode="auto">
          <a:xfrm>
            <a:off x="1308515" y="2011346"/>
            <a:ext cx="0" cy="8662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252" name="Line 14"/>
          <p:cNvSpPr>
            <a:spLocks noChangeShapeType="1"/>
          </p:cNvSpPr>
          <p:nvPr/>
        </p:nvSpPr>
        <p:spPr bwMode="auto">
          <a:xfrm flipH="1">
            <a:off x="2828855" y="3313882"/>
            <a:ext cx="0" cy="6435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254" name="Line 17"/>
          <p:cNvSpPr>
            <a:spLocks noChangeShapeType="1"/>
          </p:cNvSpPr>
          <p:nvPr/>
        </p:nvSpPr>
        <p:spPr bwMode="auto">
          <a:xfrm>
            <a:off x="2828855" y="4871802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56" name="Text Box 19"/>
          <p:cNvSpPr txBox="1">
            <a:spLocks noChangeArrowheads="1"/>
          </p:cNvSpPr>
          <p:nvPr/>
        </p:nvSpPr>
        <p:spPr bwMode="auto">
          <a:xfrm>
            <a:off x="1536200" y="1614458"/>
            <a:ext cx="55814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>
                <a:latin typeface="Times New Roman" pitchFamily="18" charset="0"/>
              </a:rPr>
              <a:t>data dependencies, cache misses, etc., in typical programs</a:t>
            </a:r>
          </a:p>
        </p:txBody>
      </p:sp>
      <p:sp>
        <p:nvSpPr>
          <p:cNvPr id="18" name="Text Box 11">
            <a:extLst>
              <a:ext uri="{FF2B5EF4-FFF2-40B4-BE49-F238E27FC236}">
                <a16:creationId xmlns:a16="http://schemas.microsoft.com/office/drawing/2014/main" id="{9F06B5C9-7B61-45D2-8498-EBA59EEFF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5301" y="2956496"/>
            <a:ext cx="923622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itchFamily="18" charset="0"/>
              </a:rPr>
              <a:t>LQ/SQ</a:t>
            </a:r>
          </a:p>
        </p:txBody>
      </p:sp>
      <p:sp>
        <p:nvSpPr>
          <p:cNvPr id="19" name="Text Box 11">
            <a:extLst>
              <a:ext uri="{FF2B5EF4-FFF2-40B4-BE49-F238E27FC236}">
                <a16:creationId xmlns:a16="http://schemas.microsoft.com/office/drawing/2014/main" id="{3A6E48AE-3124-45D4-9BBD-C8810E816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248" y="2956496"/>
            <a:ext cx="573401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itchFamily="18" charset="0"/>
              </a:rPr>
              <a:t>IQ</a:t>
            </a:r>
          </a:p>
        </p:txBody>
      </p:sp>
      <p:sp>
        <p:nvSpPr>
          <p:cNvPr id="20" name="Text Box 11">
            <a:extLst>
              <a:ext uri="{FF2B5EF4-FFF2-40B4-BE49-F238E27FC236}">
                <a16:creationId xmlns:a16="http://schemas.microsoft.com/office/drawing/2014/main" id="{30D9758D-0471-48DA-AFEE-6C8E1F49B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375" y="2946475"/>
            <a:ext cx="923622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900" b="1" dirty="0">
                <a:latin typeface="Times New Roman" pitchFamily="18" charset="0"/>
              </a:rPr>
              <a:t>branch checkpoints</a:t>
            </a:r>
          </a:p>
        </p:txBody>
      </p:sp>
      <p:sp>
        <p:nvSpPr>
          <p:cNvPr id="21" name="Text Box 11">
            <a:extLst>
              <a:ext uri="{FF2B5EF4-FFF2-40B4-BE49-F238E27FC236}">
                <a16:creationId xmlns:a16="http://schemas.microsoft.com/office/drawing/2014/main" id="{3ABFC911-31AD-4F1D-B4BF-91B2E3006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7783" y="2955050"/>
            <a:ext cx="1364592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itchFamily="18" charset="0"/>
              </a:rPr>
              <a:t>Active List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1A7AC4-EF08-4BFF-90A9-E214E11C4BD8}"/>
              </a:ext>
            </a:extLst>
          </p:cNvPr>
          <p:cNvSpPr/>
          <p:nvPr/>
        </p:nvSpPr>
        <p:spPr bwMode="auto">
          <a:xfrm>
            <a:off x="1004936" y="2877551"/>
            <a:ext cx="5350596" cy="5091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Line 13">
            <a:extLst>
              <a:ext uri="{FF2B5EF4-FFF2-40B4-BE49-F238E27FC236}">
                <a16:creationId xmlns:a16="http://schemas.microsoft.com/office/drawing/2014/main" id="{DA69BA30-AA2E-469E-A6F7-8B6EBDC097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885" y="2011345"/>
            <a:ext cx="0" cy="8662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4DD8CB-B872-4D94-9CAE-454CFFD3A5D3}"/>
              </a:ext>
            </a:extLst>
          </p:cNvPr>
          <p:cNvSpPr txBox="1"/>
          <p:nvPr/>
        </p:nvSpPr>
        <p:spPr>
          <a:xfrm>
            <a:off x="3512375" y="4192117"/>
            <a:ext cx="4647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# physical registers = # logical registers + active list size - 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63F60B-38D8-43AB-B1D4-66C39847ECF2}"/>
              </a:ext>
            </a:extLst>
          </p:cNvPr>
          <p:cNvSpPr txBox="1"/>
          <p:nvPr/>
        </p:nvSpPr>
        <p:spPr>
          <a:xfrm>
            <a:off x="3357680" y="548140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free list size = phys. reg. file size – # logical registers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99712A-B054-A824-0B70-9C1956A4AD70}"/>
              </a:ext>
            </a:extLst>
          </p:cNvPr>
          <p:cNvSpPr txBox="1"/>
          <p:nvPr/>
        </p:nvSpPr>
        <p:spPr>
          <a:xfrm>
            <a:off x="6477732" y="2761809"/>
            <a:ext cx="26662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empirical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depends on factors above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size these “commensurately”</a:t>
            </a:r>
            <a:b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(see next slide)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472E-E7C6-40A5-88BC-3649B279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Structures (cont.)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F90A1-A497-4746-A088-AD5642A4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 721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F48B3-53A5-4165-8C50-DE5DBC2A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Prof. Eric Rotenberg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C08D8-1284-41EA-9606-B3208D50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DBAFDB-8639-4166-9CD7-280D5008B0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6DE24-AC53-453F-8B02-80FC3AA3C868}"/>
              </a:ext>
            </a:extLst>
          </p:cNvPr>
          <p:cNvSpPr txBox="1"/>
          <p:nvPr/>
        </p:nvSpPr>
        <p:spPr>
          <a:xfrm>
            <a:off x="4649384" y="1911655"/>
            <a:ext cx="36824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in-order allocation </a:t>
            </a:r>
            <a:r>
              <a:rPr lang="en-US" sz="1050" dirty="0"/>
              <a:t>(dispatch for IQ, rename for br. </a:t>
            </a:r>
            <a:r>
              <a:rPr lang="en-US" sz="1050" dirty="0" err="1"/>
              <a:t>chkpts</a:t>
            </a:r>
            <a:r>
              <a:rPr lang="en-US" sz="1050" dirty="0"/>
              <a:t>)</a:t>
            </a:r>
            <a:endParaRPr lang="en-US" dirty="0"/>
          </a:p>
          <a:p>
            <a:r>
              <a:rPr lang="en-US" dirty="0"/>
              <a:t>OOO reclamation </a:t>
            </a:r>
            <a:r>
              <a:rPr lang="en-US" sz="1100" dirty="0"/>
              <a:t>(issue for IQ, writeback for br. </a:t>
            </a:r>
            <a:r>
              <a:rPr lang="en-US" sz="1100" dirty="0" err="1"/>
              <a:t>chkpts</a:t>
            </a:r>
            <a:r>
              <a:rPr lang="en-US" sz="1100" dirty="0"/>
              <a:t>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2E4FD8-F660-40D3-9BEC-B187AC6804B4}"/>
              </a:ext>
            </a:extLst>
          </p:cNvPr>
          <p:cNvSpPr txBox="1"/>
          <p:nvPr/>
        </p:nvSpPr>
        <p:spPr>
          <a:xfrm>
            <a:off x="929040" y="1911100"/>
            <a:ext cx="2278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in-order allocation (dispatch)</a:t>
            </a:r>
          </a:p>
          <a:p>
            <a:r>
              <a:rPr lang="en-US" dirty="0"/>
              <a:t>in-order reclamation (retire)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7638A8-AAE2-4D04-B91C-968945840EAE}"/>
              </a:ext>
            </a:extLst>
          </p:cNvPr>
          <p:cNvSpPr/>
          <p:nvPr/>
        </p:nvSpPr>
        <p:spPr bwMode="auto">
          <a:xfrm>
            <a:off x="1232184" y="3336268"/>
            <a:ext cx="455370" cy="23527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F5063-2D50-4167-AD05-28A2E0A894EF}"/>
              </a:ext>
            </a:extLst>
          </p:cNvPr>
          <p:cNvSpPr txBox="1"/>
          <p:nvPr/>
        </p:nvSpPr>
        <p:spPr>
          <a:xfrm>
            <a:off x="965983" y="3030589"/>
            <a:ext cx="987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List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DB5945-4052-406D-8234-C9166DE7FEDB}"/>
              </a:ext>
            </a:extLst>
          </p:cNvPr>
          <p:cNvSpPr/>
          <p:nvPr/>
        </p:nvSpPr>
        <p:spPr bwMode="auto">
          <a:xfrm>
            <a:off x="1953754" y="3336268"/>
            <a:ext cx="455370" cy="68305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2696D8-1612-4C0D-A000-06F7D81A1AD5}"/>
              </a:ext>
            </a:extLst>
          </p:cNvPr>
          <p:cNvSpPr txBox="1"/>
          <p:nvPr/>
        </p:nvSpPr>
        <p:spPr>
          <a:xfrm>
            <a:off x="1973254" y="3044832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LQ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A238D2-6EDB-4DDF-B5C0-6C9D226A9560}"/>
              </a:ext>
            </a:extLst>
          </p:cNvPr>
          <p:cNvSpPr/>
          <p:nvPr/>
        </p:nvSpPr>
        <p:spPr bwMode="auto">
          <a:xfrm>
            <a:off x="2674189" y="3338366"/>
            <a:ext cx="419809" cy="52916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C8C1A8-D3A1-4915-A0B9-4A8C16411EDF}"/>
              </a:ext>
            </a:extLst>
          </p:cNvPr>
          <p:cNvSpPr txBox="1"/>
          <p:nvPr/>
        </p:nvSpPr>
        <p:spPr>
          <a:xfrm>
            <a:off x="2659665" y="3054715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8E580C-44A3-4C65-BF5C-E1377D522190}"/>
              </a:ext>
            </a:extLst>
          </p:cNvPr>
          <p:cNvSpPr txBox="1"/>
          <p:nvPr/>
        </p:nvSpPr>
        <p:spPr>
          <a:xfrm>
            <a:off x="981643" y="3295172"/>
            <a:ext cx="314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6A6538-7895-447F-950C-4536D8CC5345}"/>
              </a:ext>
            </a:extLst>
          </p:cNvPr>
          <p:cNvSpPr txBox="1"/>
          <p:nvPr/>
        </p:nvSpPr>
        <p:spPr>
          <a:xfrm>
            <a:off x="981643" y="5159194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FA79AA-F14E-4C12-AD85-648A62B969A6}"/>
              </a:ext>
            </a:extLst>
          </p:cNvPr>
          <p:cNvSpPr txBox="1"/>
          <p:nvPr/>
        </p:nvSpPr>
        <p:spPr>
          <a:xfrm>
            <a:off x="1723427" y="3293683"/>
            <a:ext cx="314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200349-111E-4373-8E44-8A0246812BDD}"/>
              </a:ext>
            </a:extLst>
          </p:cNvPr>
          <p:cNvSpPr txBox="1"/>
          <p:nvPr/>
        </p:nvSpPr>
        <p:spPr>
          <a:xfrm>
            <a:off x="1733846" y="3696422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6690D2-7DF8-4B9A-A8D7-812F3A446934}"/>
              </a:ext>
            </a:extLst>
          </p:cNvPr>
          <p:cNvSpPr txBox="1"/>
          <p:nvPr/>
        </p:nvSpPr>
        <p:spPr>
          <a:xfrm>
            <a:off x="2442167" y="3308807"/>
            <a:ext cx="314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CC4AD6-3CB6-4D7B-8C96-864521A887C0}"/>
              </a:ext>
            </a:extLst>
          </p:cNvPr>
          <p:cNvSpPr txBox="1"/>
          <p:nvPr/>
        </p:nvSpPr>
        <p:spPr>
          <a:xfrm>
            <a:off x="2456414" y="3616584"/>
            <a:ext cx="293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0654A5-9B5C-4330-A863-62495B638C94}"/>
              </a:ext>
            </a:extLst>
          </p:cNvPr>
          <p:cNvSpPr/>
          <p:nvPr/>
        </p:nvSpPr>
        <p:spPr bwMode="auto">
          <a:xfrm>
            <a:off x="5601799" y="3373570"/>
            <a:ext cx="455370" cy="90864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64B55D-233C-42B2-B11A-116126141586}"/>
              </a:ext>
            </a:extLst>
          </p:cNvPr>
          <p:cNvSpPr txBox="1"/>
          <p:nvPr/>
        </p:nvSpPr>
        <p:spPr>
          <a:xfrm>
            <a:off x="5658502" y="3065793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IQ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5AEC74-B511-4CD3-92A1-E003E0F00949}"/>
              </a:ext>
            </a:extLst>
          </p:cNvPr>
          <p:cNvSpPr txBox="1"/>
          <p:nvPr/>
        </p:nvSpPr>
        <p:spPr>
          <a:xfrm>
            <a:off x="6260344" y="289106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</a:t>
            </a:r>
          </a:p>
          <a:p>
            <a:r>
              <a:rPr lang="en-US" dirty="0"/>
              <a:t>checkpoints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2427A7-A36D-4565-82D7-0018DFF0C5F4}"/>
              </a:ext>
            </a:extLst>
          </p:cNvPr>
          <p:cNvSpPr/>
          <p:nvPr/>
        </p:nvSpPr>
        <p:spPr bwMode="auto">
          <a:xfrm>
            <a:off x="6560081" y="3369356"/>
            <a:ext cx="455370" cy="30358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836683-A43B-5121-A134-5984B70AF689}"/>
              </a:ext>
            </a:extLst>
          </p:cNvPr>
          <p:cNvCxnSpPr>
            <a:endCxn id="11" idx="0"/>
          </p:cNvCxnSpPr>
          <p:nvPr/>
        </p:nvCxnSpPr>
        <p:spPr bwMode="auto">
          <a:xfrm>
            <a:off x="1459868" y="4504897"/>
            <a:ext cx="4317648" cy="34504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9FC83B-8BA1-6C30-AD1E-B6E937851695}"/>
              </a:ext>
            </a:extLst>
          </p:cNvPr>
          <p:cNvCxnSpPr>
            <a:endCxn id="11" idx="0"/>
          </p:cNvCxnSpPr>
          <p:nvPr/>
        </p:nvCxnSpPr>
        <p:spPr bwMode="auto">
          <a:xfrm flipH="1">
            <a:off x="5777516" y="3918703"/>
            <a:ext cx="67896" cy="93124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74200AD-FF8C-85FF-B3D4-3432A4EBE751}"/>
              </a:ext>
            </a:extLst>
          </p:cNvPr>
          <p:cNvSpPr txBox="1"/>
          <p:nvPr/>
        </p:nvSpPr>
        <p:spPr>
          <a:xfrm>
            <a:off x="2750084" y="4849943"/>
            <a:ext cx="605486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All instructions use the AL and IQ.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Each instruction is allocated an AL entry and an IQ entry at dispatch.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Each instruction leaves the IQ OOO (when all its source operands are ready).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Each instruction leaves the AL in-order (after all older instr. have retired).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Thus, each instruction spends less time in the IQ than in the AL.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Thus, to size the AL and IQ commensurately, IQ size &lt; AL size.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“Commensurate”: size all structures so that no one structure is the bottleneck,</a:t>
            </a:r>
            <a:br>
              <a:rPr lang="en-US" dirty="0"/>
            </a:br>
            <a:r>
              <a:rPr lang="en-US" dirty="0"/>
              <a:t>rather, all are equally the bottleneck.</a:t>
            </a:r>
          </a:p>
        </p:txBody>
      </p:sp>
    </p:spTree>
    <p:extLst>
      <p:ext uri="{BB962C8B-B14F-4D97-AF65-F5344CB8AC3E}">
        <p14:creationId xmlns:p14="http://schemas.microsoft.com/office/powerpoint/2010/main" val="4024750576"/>
      </p:ext>
    </p:extLst>
  </p:cSld>
  <p:clrMapOvr>
    <a:masterClrMapping/>
  </p:clrMapOvr>
</p:sld>
</file>

<file path=ppt/theme/theme1.xml><?xml version="1.0" encoding="utf-8"?>
<a:theme xmlns:a="http://schemas.openxmlformats.org/drawingml/2006/main" name="High Voltage">
  <a:themeElements>
    <a:clrScheme name="High Voltage 2">
      <a:dk1>
        <a:srgbClr val="000000"/>
      </a:dk1>
      <a:lt1>
        <a:srgbClr val="FFFFFF"/>
      </a:lt1>
      <a:dk2>
        <a:srgbClr val="000066"/>
      </a:dk2>
      <a:lt2>
        <a:srgbClr val="969696"/>
      </a:lt2>
      <a:accent1>
        <a:srgbClr val="666699"/>
      </a:accent1>
      <a:accent2>
        <a:srgbClr val="CCCCFF"/>
      </a:accent2>
      <a:accent3>
        <a:srgbClr val="FFFFFF"/>
      </a:accent3>
      <a:accent4>
        <a:srgbClr val="000000"/>
      </a:accent4>
      <a:accent5>
        <a:srgbClr val="B8B8CA"/>
      </a:accent5>
      <a:accent6>
        <a:srgbClr val="B9B9E7"/>
      </a:accent6>
      <a:hlink>
        <a:srgbClr val="CC00CC"/>
      </a:hlink>
      <a:folHlink>
        <a:srgbClr val="EAEAEA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High Voltage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5816</TotalTime>
  <Words>817</Words>
  <Application>Microsoft Office PowerPoint</Application>
  <PresentationFormat>On-screen Show (4:3)</PresentationFormat>
  <Paragraphs>148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Cambria Math</vt:lpstr>
      <vt:lpstr>Courier New</vt:lpstr>
      <vt:lpstr>Times New Roman</vt:lpstr>
      <vt:lpstr>High Voltage</vt:lpstr>
      <vt:lpstr>Sizing Structures</vt:lpstr>
      <vt:lpstr>1. Free List Size w.r.t. Phys. Reg. File Size</vt:lpstr>
      <vt:lpstr>2. Phys. Reg. File Size w.r.t. Active List Size</vt:lpstr>
      <vt:lpstr>3. RMT and AMT</vt:lpstr>
      <vt:lpstr>4. Window size</vt:lpstr>
      <vt:lpstr>Window sizing</vt:lpstr>
      <vt:lpstr>Sizing Structures</vt:lpstr>
      <vt:lpstr>Sizing Structures (cont.)</vt:lpstr>
    </vt:vector>
  </TitlesOfParts>
  <Company>NC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792E Introduction</dc:title>
  <dc:creator>Eric Rotenberg</dc:creator>
  <cp:lastModifiedBy>Eric Rotenberg</cp:lastModifiedBy>
  <cp:revision>1120</cp:revision>
  <dcterms:created xsi:type="dcterms:W3CDTF">2000-08-21T18:39:52Z</dcterms:created>
  <dcterms:modified xsi:type="dcterms:W3CDTF">2023-02-05T17:03:44Z</dcterms:modified>
</cp:coreProperties>
</file>