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60" r:id="rId7"/>
    <p:sldId id="262" r:id="rId8"/>
    <p:sldId id="261" r:id="rId9"/>
    <p:sldId id="263" r:id="rId10"/>
    <p:sldId id="264" r:id="rId11"/>
    <p:sldId id="272" r:id="rId12"/>
    <p:sldId id="265" r:id="rId13"/>
    <p:sldId id="266" r:id="rId14"/>
    <p:sldId id="270" r:id="rId15"/>
    <p:sldId id="268" r:id="rId16"/>
    <p:sldId id="271" r:id="rId17"/>
    <p:sldId id="274" r:id="rId18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굴림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38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굴림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굴림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0" y="115887"/>
            <a:ext cx="6324600" cy="298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1200">
                <a:solidFill>
                  <a:srgbClr val="000000"/>
                </a:solidFill>
                <a:latin typeface="산돌고딕 M"/>
                <a:ea typeface="산돌고딕 M"/>
                <a:cs typeface="산돌고딕 M"/>
                <a:sym typeface="산돌고딕 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359758" y="115887"/>
            <a:ext cx="301909" cy="3073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400">
                <a:solidFill>
                  <a:srgbClr val="000000"/>
                </a:solidFill>
                <a:latin typeface="산돌고딕 M"/>
                <a:ea typeface="산돌고딕 M"/>
                <a:cs typeface="산돌고딕 M"/>
                <a:sym typeface="산돌고딕 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9" name="선"/>
          <p:cNvSpPr/>
          <p:nvPr/>
        </p:nvSpPr>
        <p:spPr>
          <a:xfrm>
            <a:off x="-1" y="476250"/>
            <a:ext cx="9906002" cy="0"/>
          </a:xfrm>
          <a:prstGeom prst="line">
            <a:avLst/>
          </a:prstGeom>
          <a:ln w="571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"/>
          <p:cNvGraphicFramePr/>
          <p:nvPr/>
        </p:nvGraphicFramePr>
        <p:xfrm>
          <a:off x="128587" y="188912"/>
          <a:ext cx="9720259" cy="4635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3637"/>
                <a:gridCol w="923925"/>
                <a:gridCol w="792162"/>
                <a:gridCol w="865187"/>
                <a:gridCol w="719137"/>
                <a:gridCol w="2808287"/>
                <a:gridCol w="504825"/>
                <a:gridCol w="935037"/>
                <a:gridCol w="360362"/>
                <a:gridCol w="647700"/>
              </a:tblGrid>
              <a:tr h="228600"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프로젝트명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화면 명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작성일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No.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Window Type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System Type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r>
                        <a:t>페이지 ID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100"/>
                        </a:spcBef>
                        <a:defRPr sz="1800"/>
                      </a:pPr>
                      <a:r>
                        <a:rPr sz="800">
                          <a:latin typeface="돋움"/>
                          <a:ea typeface="돋움"/>
                          <a:cs typeface="돋움"/>
                        </a:rPr>
                        <a:t>작성자</a:t>
                      </a:r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defTabSz="1033462">
                        <a:lnSpc>
                          <a:spcPct val="100000"/>
                        </a:lnSpc>
                        <a:spcBef>
                          <a:spcPts val="400"/>
                        </a:spcBef>
                        <a:defRPr>
                          <a:latin typeface="돋움"/>
                          <a:ea typeface="돋움"/>
                          <a:cs typeface="돋움"/>
                        </a:defRPr>
                      </a:pPr>
                      <a:endParaRPr/>
                    </a:p>
                  </a:txBody>
                  <a:tcPr marL="46796" marR="46796" marT="46796" marB="4679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"/>
          <p:cNvGraphicFramePr/>
          <p:nvPr/>
        </p:nvGraphicFramePr>
        <p:xfrm>
          <a:off x="128587" y="692150"/>
          <a:ext cx="9720262" cy="604996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777162"/>
                <a:gridCol w="1943100"/>
              </a:tblGrid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900">
                          <a:sym typeface="굴림"/>
                        </a:defRPr>
                      </a:pPr>
                      <a:endParaRPr/>
                    </a:p>
                  </a:txBody>
                  <a:tcPr marL="45716" marR="45716" marT="45716" marB="4571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defRPr sz="900">
                          <a:sym typeface="굴림"/>
                        </a:defRPr>
                      </a:pPr>
                      <a:r>
                        <a:t> 화면설명</a:t>
                      </a:r>
                    </a:p>
                  </a:txBody>
                  <a:tcPr marL="45716" marR="45716" marT="45716" marB="4571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58118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900">
                          <a:sym typeface="굴림"/>
                        </a:defRPr>
                      </a:pPr>
                      <a:endParaRPr/>
                    </a:p>
                  </a:txBody>
                  <a:tcPr marL="45716" marR="45716" marT="45716" marB="45716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17151" cy="218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l">
              <a:lnSpc>
                <a:spcPct val="130000"/>
              </a:lnSpc>
              <a:defRPr sz="800">
                <a:solidFill>
                  <a:srgbClr val="808080"/>
                </a:solidFill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굴림"/>
        </a:defRPr>
      </a:lvl9pPr>
    </p:bodyStyle>
    <p:otherStyle>
      <a:lvl1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1pPr>
      <a:lvl2pPr marL="0" marR="0" indent="45720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2pPr>
      <a:lvl3pPr marL="0" marR="0" indent="91440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3pPr>
      <a:lvl4pPr marL="0" marR="0" indent="137160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4pPr>
      <a:lvl5pPr marL="0" marR="0" indent="182880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5pPr>
      <a:lvl6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6pPr>
      <a:lvl7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7pPr>
      <a:lvl8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8pPr>
      <a:lvl9pPr marL="0" marR="0" indent="0" algn="l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돋움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0444" y="115887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lnSpc>
                <a:spcPct val="130000"/>
              </a:lnSpc>
              <a:defRPr sz="9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39" name="직사각형"/>
          <p:cNvSpPr/>
          <p:nvPr/>
        </p:nvSpPr>
        <p:spPr>
          <a:xfrm>
            <a:off x="200025" y="692150"/>
            <a:ext cx="504825" cy="19446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l">
              <a:spcBef>
                <a:spcPts val="1000"/>
              </a:spcBef>
              <a:defRPr sz="800" b="1">
                <a:solidFill>
                  <a:schemeClr val="accent2"/>
                </a:solidFill>
                <a:latin typeface="돋움"/>
                <a:ea typeface="돋움"/>
                <a:cs typeface="돋움"/>
                <a:sym typeface="돋움"/>
              </a:defRPr>
            </a:pPr>
            <a:endParaRPr/>
          </a:p>
        </p:txBody>
      </p:sp>
      <p:sp>
        <p:nvSpPr>
          <p:cNvPr id="40" name="작성일 : 2019. 1. 24…"/>
          <p:cNvSpPr txBox="1"/>
          <p:nvPr/>
        </p:nvSpPr>
        <p:spPr>
          <a:xfrm>
            <a:off x="6850062" y="2270086"/>
            <a:ext cx="2640013" cy="4477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>
              <a:defRPr sz="1100">
                <a:solidFill>
                  <a:srgbClr val="29292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+mn-lt"/>
                <a:ea typeface="+mn-ea"/>
                <a:cs typeface="+mn-cs"/>
                <a:sym typeface="굴림"/>
              </a:rPr>
              <a:t>작성일 </a:t>
            </a:r>
            <a:r>
              <a:t>: 2019. 1. 24 </a:t>
            </a:r>
          </a:p>
          <a:p>
            <a:pPr algn="r">
              <a:defRPr sz="1100">
                <a:solidFill>
                  <a:srgbClr val="29292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    </a:t>
            </a:r>
            <a:r>
              <a:rPr>
                <a:latin typeface="+mn-lt"/>
                <a:ea typeface="+mn-ea"/>
                <a:cs typeface="+mn-cs"/>
                <a:sym typeface="굴림"/>
              </a:rPr>
              <a:t>작성자 </a:t>
            </a:r>
            <a:r>
              <a:rPr/>
              <a:t>: </a:t>
            </a:r>
            <a:r>
              <a:rPr smtClean="0">
                <a:latin typeface="+mn-lt"/>
                <a:ea typeface="+mn-ea"/>
                <a:cs typeface="+mn-cs"/>
                <a:sym typeface="굴림"/>
              </a:rPr>
              <a:t>김정윤</a:t>
            </a:r>
            <a:r>
              <a:rPr lang="en-US" dirty="0" smtClean="0">
                <a:latin typeface="+mn-lt"/>
                <a:ea typeface="+mn-ea"/>
                <a:cs typeface="+mn-cs"/>
                <a:sym typeface="굴림"/>
              </a:rPr>
              <a:t>, </a:t>
            </a:r>
            <a:r>
              <a:rPr lang="ko-KR" altLang="en-US" dirty="0" smtClean="0">
                <a:latin typeface="+mn-lt"/>
                <a:ea typeface="+mn-ea"/>
                <a:cs typeface="+mn-cs"/>
                <a:sym typeface="굴림"/>
              </a:rPr>
              <a:t>최지우</a:t>
            </a:r>
            <a:endParaRPr>
              <a:latin typeface="+mn-lt"/>
              <a:ea typeface="+mn-ea"/>
              <a:cs typeface="+mn-cs"/>
              <a:sym typeface="굴림"/>
            </a:endParaRPr>
          </a:p>
        </p:txBody>
      </p:sp>
      <p:sp>
        <p:nvSpPr>
          <p:cNvPr id="41" name="쌍용관 스토리 보드"/>
          <p:cNvSpPr txBox="1"/>
          <p:nvPr/>
        </p:nvSpPr>
        <p:spPr>
          <a:xfrm>
            <a:off x="488950" y="706437"/>
            <a:ext cx="9145588" cy="111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3200" b="1">
                <a:latin typeface="HY견고딕"/>
                <a:ea typeface="HY견고딕"/>
                <a:cs typeface="HY견고딕"/>
                <a:sym typeface="HY견고딕"/>
              </a:defRPr>
            </a:pPr>
            <a:r>
              <a:t>쌍용관</a:t>
            </a:r>
            <a:br/>
            <a:r>
              <a:t>스토리 보드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  <p:sp>
        <p:nvSpPr>
          <p:cNvPr id="134" name="회원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회원 </a:t>
            </a:r>
            <a:r>
              <a:t>관리</a:t>
            </a:r>
          </a:p>
        </p:txBody>
      </p:sp>
      <p:sp>
        <p:nvSpPr>
          <p:cNvPr id="135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36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37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38" name="UI설계-관리자-4.회원관리-초안.png" descr="UI설계-관리자-4.회원관리-초안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5" y="1376127"/>
            <a:ext cx="7704223" cy="482847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7924693" y="1142984"/>
            <a:ext cx="177067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회원 명단을 볼 수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있으며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회원 정보를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수정하거나 삭제하는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기능을 가진 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11</a:t>
            </a:fld>
            <a:endParaRPr/>
          </a:p>
        </p:txBody>
      </p:sp>
      <p:sp>
        <p:nvSpPr>
          <p:cNvPr id="134" name="회원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정산</a:t>
            </a:r>
            <a:endParaRPr/>
          </a:p>
        </p:txBody>
      </p:sp>
      <p:sp>
        <p:nvSpPr>
          <p:cNvPr id="135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36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37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8" name="그림 7" descr="UI설계-관리자-정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72" y="757596"/>
            <a:ext cx="6213297" cy="5957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4693" y="1142984"/>
            <a:ext cx="177869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일자를 선택하여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그날의 상영 수익과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스낵 판매 수익을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조회할 수 있는 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  <p:sp>
        <p:nvSpPr>
          <p:cNvPr id="141" name="스낵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스낵 </a:t>
            </a:r>
            <a:r>
              <a:t>관리</a:t>
            </a:r>
          </a:p>
        </p:txBody>
      </p:sp>
      <p:sp>
        <p:nvSpPr>
          <p:cNvPr id="142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43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44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45" name="UI설계-관리자-6.스낵관리-초안.png" descr="UI설계-관리자-6.스낵관리-초안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500" y="851128"/>
            <a:ext cx="7741179" cy="587567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7924693" y="1142984"/>
            <a:ext cx="1833192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새로운 스낵을 등록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하거나 기존의 스낵을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삭제할 수 있으며</a:t>
            </a: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고객이 원하는 스낵을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현장 판매 할 수 있는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UI설계-사용자-메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7" y="928670"/>
            <a:ext cx="6929483" cy="5543587"/>
          </a:xfrm>
          <a:prstGeom prst="rect">
            <a:avLst/>
          </a:prstGeom>
        </p:spPr>
      </p:pic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09660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/>
          </a:p>
        </p:txBody>
      </p:sp>
      <p:sp>
        <p:nvSpPr>
          <p:cNvPr id="148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사용자 </a:t>
            </a:r>
            <a:r>
              <a:rPr lang="en-US" altLang="ko-KR" dirty="0" smtClean="0"/>
              <a:t>-</a:t>
            </a:r>
            <a:r>
              <a:rPr lang="ko-KR" altLang="en-US" dirty="0" smtClean="0"/>
              <a:t> 메인</a:t>
            </a:r>
            <a:endParaRPr/>
          </a:p>
        </p:txBody>
      </p:sp>
      <p:sp>
        <p:nvSpPr>
          <p:cNvPr id="149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50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51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grpSp>
        <p:nvGrpSpPr>
          <p:cNvPr id="157" name="그룹"/>
          <p:cNvGrpSpPr/>
          <p:nvPr/>
        </p:nvGrpSpPr>
        <p:grpSpPr>
          <a:xfrm>
            <a:off x="6580072" y="1000108"/>
            <a:ext cx="3215690" cy="655850"/>
            <a:chOff x="0" y="0"/>
            <a:chExt cx="3215689" cy="655849"/>
          </a:xfrm>
        </p:grpSpPr>
        <p:grpSp>
          <p:nvGrpSpPr>
            <p:cNvPr id="155" name="그룹"/>
            <p:cNvGrpSpPr/>
            <p:nvPr/>
          </p:nvGrpSpPr>
          <p:grpSpPr>
            <a:xfrm>
              <a:off x="0" y="0"/>
              <a:ext cx="1479497" cy="655849"/>
              <a:chOff x="0" y="0"/>
              <a:chExt cx="1479496" cy="655848"/>
            </a:xfrm>
          </p:grpSpPr>
          <p:sp>
            <p:nvSpPr>
              <p:cNvPr id="153" name="원"/>
              <p:cNvSpPr/>
              <p:nvPr/>
            </p:nvSpPr>
            <p:spPr>
              <a:xfrm>
                <a:off x="0" y="0"/>
                <a:ext cx="655849" cy="655849"/>
              </a:xfrm>
              <a:prstGeom prst="ellips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선"/>
              <p:cNvSpPr/>
              <p:nvPr/>
            </p:nvSpPr>
            <p:spPr>
              <a:xfrm>
                <a:off x="650889" y="327924"/>
                <a:ext cx="828608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56" name="회원 프로필 사진"/>
            <p:cNvSpPr txBox="1"/>
            <p:nvPr/>
          </p:nvSpPr>
          <p:spPr>
            <a:xfrm>
              <a:off x="1509135" y="168029"/>
              <a:ext cx="170655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l"/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사용자 프로필 사진</a:t>
              </a:r>
              <a:endParaRPr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2" name="그룹"/>
          <p:cNvGrpSpPr/>
          <p:nvPr/>
        </p:nvGrpSpPr>
        <p:grpSpPr>
          <a:xfrm>
            <a:off x="1166786" y="4572007"/>
            <a:ext cx="8090476" cy="1428761"/>
            <a:chOff x="985638" y="1890760"/>
            <a:chExt cx="6458614" cy="1022034"/>
          </a:xfrm>
        </p:grpSpPr>
        <p:grpSp>
          <p:nvGrpSpPr>
            <p:cNvPr id="160" name="그룹"/>
            <p:cNvGrpSpPr/>
            <p:nvPr/>
          </p:nvGrpSpPr>
          <p:grpSpPr>
            <a:xfrm>
              <a:off x="985638" y="1890760"/>
              <a:ext cx="5531797" cy="1022034"/>
              <a:chOff x="0" y="1890759"/>
              <a:chExt cx="5531795" cy="1022033"/>
            </a:xfrm>
          </p:grpSpPr>
          <p:sp>
            <p:nvSpPr>
              <p:cNvPr id="158" name="직사각형"/>
              <p:cNvSpPr/>
              <p:nvPr/>
            </p:nvSpPr>
            <p:spPr>
              <a:xfrm>
                <a:off x="0" y="1890759"/>
                <a:ext cx="4447442" cy="1022033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선"/>
              <p:cNvSpPr/>
              <p:nvPr/>
            </p:nvSpPr>
            <p:spPr>
              <a:xfrm flipV="1">
                <a:off x="4448247" y="2164665"/>
                <a:ext cx="1083548" cy="32704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61" name="JButton"/>
            <p:cNvSpPr txBox="1"/>
            <p:nvPr/>
          </p:nvSpPr>
          <p:spPr>
            <a:xfrm>
              <a:off x="6574464" y="2044065"/>
              <a:ext cx="869788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l"/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메뉴 버튼</a:t>
              </a:r>
              <a:endParaRPr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  <p:bldP spid="162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09660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/>
          </a:p>
        </p:txBody>
      </p:sp>
      <p:sp>
        <p:nvSpPr>
          <p:cNvPr id="148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사용자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endParaRPr/>
          </a:p>
        </p:txBody>
      </p:sp>
      <p:sp>
        <p:nvSpPr>
          <p:cNvPr id="149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50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51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20" name="그림 19" descr="UI설계-사용자-로그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530" y="1643050"/>
            <a:ext cx="7462216" cy="32720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924693" y="1142984"/>
            <a:ext cx="183319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사용자는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로그인하지 않아도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쌍용관의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상영정보와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상영중인 영화의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상세정보를 조회할 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있어야 됨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09660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/>
          </a:p>
        </p:txBody>
      </p:sp>
      <p:sp>
        <p:nvSpPr>
          <p:cNvPr id="148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사용자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영화상세</a:t>
            </a:r>
            <a:endParaRPr/>
          </a:p>
        </p:txBody>
      </p:sp>
      <p:sp>
        <p:nvSpPr>
          <p:cNvPr id="149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50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51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22" name="그림 21" descr="UI설계-사용자-영화상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3159" y="714380"/>
            <a:ext cx="6314419" cy="60007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924693" y="1142984"/>
            <a:ext cx="200792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쌍용관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영화 순위와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영화 상세 정보를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확인할 수 있는 화면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예매의 경우 로그인 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상태여야 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평점쓰기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기능또한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 된 상태여야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 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’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란을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통해 언제든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예매 정보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영화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스낵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확인할 수 있으며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결제 취소 할 수 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09660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16</a:t>
            </a:fld>
            <a:endParaRPr/>
          </a:p>
        </p:txBody>
      </p:sp>
      <p:sp>
        <p:nvSpPr>
          <p:cNvPr id="148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사용자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스낵코너</a:t>
            </a:r>
            <a:endParaRPr/>
          </a:p>
        </p:txBody>
      </p:sp>
      <p:sp>
        <p:nvSpPr>
          <p:cNvPr id="149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50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51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0" name="그림 9" descr="UI설계-사용자-스낵코너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048" y="2071678"/>
            <a:ext cx="7736159" cy="37728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693" y="1142984"/>
            <a:ext cx="189571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스낵을 구매할 수 있는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209660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17</a:t>
            </a:fld>
            <a:endParaRPr/>
          </a:p>
        </p:txBody>
      </p:sp>
      <p:sp>
        <p:nvSpPr>
          <p:cNvPr id="148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사용자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결제취소</a:t>
            </a:r>
            <a:endParaRPr/>
          </a:p>
        </p:txBody>
      </p:sp>
      <p:sp>
        <p:nvSpPr>
          <p:cNvPr id="149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50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51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4693" y="1142984"/>
            <a:ext cx="189571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결제한 내역을 확인 후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취소할 수 있는 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  <p:pic>
        <p:nvPicPr>
          <p:cNvPr id="9" name="그림 8" descr="UI설계-사용자-4.결제취소-초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1" y="1214422"/>
            <a:ext cx="7627471" cy="51435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0444" y="115887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lnSpc>
                <a:spcPct val="130000"/>
              </a:lnSpc>
              <a:defRPr sz="9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45" name="개정 이력"/>
          <p:cNvSpPr txBox="1">
            <a:spLocks noGrp="1"/>
          </p:cNvSpPr>
          <p:nvPr>
            <p:ph type="title" idx="4294967295"/>
          </p:nvPr>
        </p:nvSpPr>
        <p:spPr>
          <a:xfrm>
            <a:off x="0" y="188912"/>
            <a:ext cx="2657475" cy="20161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5760">
              <a:defRPr sz="800" b="1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개정 이력</a:t>
            </a:r>
          </a:p>
        </p:txBody>
      </p:sp>
      <p:graphicFrame>
        <p:nvGraphicFramePr>
          <p:cNvPr id="46" name="표"/>
          <p:cNvGraphicFramePr/>
          <p:nvPr/>
        </p:nvGraphicFramePr>
        <p:xfrm>
          <a:off x="776287" y="1052512"/>
          <a:ext cx="8713786" cy="31591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23962"/>
                <a:gridCol w="1944687"/>
                <a:gridCol w="3240087"/>
                <a:gridCol w="2305050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수정일</a:t>
                      </a:r>
                      <a:endParaRPr sz="900" b="1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메뉴</a:t>
                      </a:r>
                      <a:endParaRPr sz="900" b="1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내용</a:t>
                      </a:r>
                      <a:endParaRPr sz="900" b="1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관련파일</a:t>
                      </a:r>
                      <a:endParaRPr sz="900" b="1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</a:tr>
              <a:tr h="277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900">
                          <a:latin typeface="돋움"/>
                          <a:ea typeface="돋움"/>
                          <a:cs typeface="돋움"/>
                        </a:defRPr>
                      </a:pP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2019.01.24</a:t>
                      </a:r>
                      <a:endParaRPr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관리자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메인화면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,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사용자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  <a:cs typeface="돋움"/>
                        </a:rPr>
                        <a:t>메인화면</a:t>
                      </a:r>
                      <a:endParaRPr sz="900">
                        <a:latin typeface="맑은 고딕" pitchFamily="50" charset="-127"/>
                        <a:ea typeface="맑은 고딕" pitchFamily="50" charset="-127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900">
                          <a:latin typeface="돋움"/>
                          <a:ea typeface="돋움"/>
                          <a:cs typeface="돋움"/>
                        </a:defRPr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버튼별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기능을 알기 쉽게 이미지 아이콘 삽입</a:t>
                      </a:r>
                      <a:endParaRPr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/>
                      </a:pPr>
                      <a:endParaRPr sz="900">
                        <a:latin typeface="돋움"/>
                        <a:ea typeface="돋움"/>
                        <a:cs typeface="돋움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900" b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900" b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900" b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 sz="18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defRPr sz="2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570444" y="115887"/>
            <a:ext cx="176807" cy="2311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lnSpc>
                <a:spcPct val="130000"/>
              </a:lnSpc>
              <a:defRPr sz="9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33" name="메뉴정리"/>
          <p:cNvSpPr txBox="1">
            <a:spLocks/>
          </p:cNvSpPr>
          <p:nvPr/>
        </p:nvSpPr>
        <p:spPr>
          <a:xfrm>
            <a:off x="0" y="188912"/>
            <a:ext cx="2657475" cy="20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fontScale="97500" lnSpcReduction="10000"/>
          </a:bodyPr>
          <a:lstStyle>
            <a:lvl1pPr defTabSz="374904">
              <a:defRPr sz="820" b="1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pPr marL="0" marR="0" lvl="0" indent="0" algn="l" defTabSz="3749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메뉴정리 </a:t>
            </a:r>
            <a:r>
              <a:rPr kumimoji="0" lang="en-US" altLang="ko-KR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– </a:t>
            </a:r>
            <a:r>
              <a:rPr kumimoji="0" lang="ko-KR" altLang="en-US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관리자</a:t>
            </a:r>
            <a:endParaRPr kumimoji="0" lang="ko-KR" altLang="en-US" sz="82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돋움"/>
              <a:sym typeface="돋움"/>
            </a:endParaRPr>
          </a:p>
        </p:txBody>
      </p:sp>
      <p:pic>
        <p:nvPicPr>
          <p:cNvPr id="34" name="그림 33" descr="관리자-메뉴정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85875"/>
            <a:ext cx="9067800" cy="4286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메뉴정리"/>
          <p:cNvSpPr txBox="1">
            <a:spLocks/>
          </p:cNvSpPr>
          <p:nvPr/>
        </p:nvSpPr>
        <p:spPr>
          <a:xfrm>
            <a:off x="0" y="188912"/>
            <a:ext cx="2657475" cy="20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fontScale="97500" lnSpcReduction="10000"/>
          </a:bodyPr>
          <a:lstStyle>
            <a:lvl1pPr defTabSz="374904">
              <a:defRPr sz="820" b="1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pPr marL="0" marR="0" lvl="0" indent="0" algn="l" defTabSz="3749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메뉴정리 </a:t>
            </a:r>
            <a:r>
              <a:rPr kumimoji="0" lang="en-US" altLang="ko-KR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– </a:t>
            </a:r>
            <a:r>
              <a:rPr kumimoji="0" lang="ko-KR" altLang="en-US" sz="82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돋움"/>
                <a:sym typeface="돋움"/>
              </a:rPr>
              <a:t>사용자</a:t>
            </a:r>
            <a:endParaRPr kumimoji="0" lang="ko-KR" altLang="en-US" sz="82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돋움"/>
              <a:sym typeface="돋움"/>
            </a:endParaRPr>
          </a:p>
        </p:txBody>
      </p:sp>
      <p:pic>
        <p:nvPicPr>
          <p:cNvPr id="4" name="그림 3" descr="사용자-메뉴정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6" y="1194423"/>
            <a:ext cx="7572428" cy="44691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84" name="관리자 로그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smtClean="0"/>
              <a:t>관리자</a:t>
            </a:r>
            <a:r>
              <a:rPr lang="en-US" dirty="0" smtClean="0"/>
              <a:t> -</a:t>
            </a:r>
            <a:r>
              <a:rPr smtClean="0"/>
              <a:t> </a:t>
            </a:r>
            <a:r>
              <a:t>로그인</a:t>
            </a:r>
          </a:p>
        </p:txBody>
      </p:sp>
      <p:sp>
        <p:nvSpPr>
          <p:cNvPr id="85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86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smtClean="0"/>
              <a:t>김정윤</a:t>
            </a:r>
            <a:r>
              <a:rPr lang="en-US" dirty="0" smtClean="0"/>
              <a:t>, </a:t>
            </a:r>
            <a:r>
              <a:rPr lang="ko-KR" altLang="en-US" dirty="0" smtClean="0"/>
              <a:t>최지우</a:t>
            </a:r>
            <a:endParaRPr/>
          </a:p>
        </p:txBody>
      </p:sp>
      <p:sp>
        <p:nvSpPr>
          <p:cNvPr id="87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88" name="관리자로그인.png" descr="관리자로그인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550745" y="1936750"/>
            <a:ext cx="3035301" cy="298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" name="그룹"/>
          <p:cNvGrpSpPr/>
          <p:nvPr/>
        </p:nvGrpSpPr>
        <p:grpSpPr>
          <a:xfrm>
            <a:off x="2858138" y="2748779"/>
            <a:ext cx="7024084" cy="1131957"/>
            <a:chOff x="0" y="-12575"/>
            <a:chExt cx="7024082" cy="1131955"/>
          </a:xfrm>
        </p:grpSpPr>
        <p:grpSp>
          <p:nvGrpSpPr>
            <p:cNvPr id="91" name="그룹"/>
            <p:cNvGrpSpPr/>
            <p:nvPr/>
          </p:nvGrpSpPr>
          <p:grpSpPr>
            <a:xfrm>
              <a:off x="0" y="215910"/>
              <a:ext cx="5176879" cy="903470"/>
              <a:chOff x="0" y="0"/>
              <a:chExt cx="5176878" cy="903469"/>
            </a:xfrm>
          </p:grpSpPr>
          <p:sp>
            <p:nvSpPr>
              <p:cNvPr id="89" name="직사각형"/>
              <p:cNvSpPr/>
              <p:nvPr/>
            </p:nvSpPr>
            <p:spPr>
              <a:xfrm>
                <a:off x="0" y="0"/>
                <a:ext cx="2298007" cy="903469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0" name="선"/>
              <p:cNvSpPr/>
              <p:nvPr/>
            </p:nvSpPr>
            <p:spPr>
              <a:xfrm>
                <a:off x="2320664" y="151114"/>
                <a:ext cx="2856214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2" name="“관리자 ID”,“비밀번호”는 각 입력란 클릭시…"/>
            <p:cNvSpPr txBox="1"/>
            <p:nvPr/>
          </p:nvSpPr>
          <p:spPr>
            <a:xfrm>
              <a:off x="5191674" y="-12575"/>
              <a:ext cx="1832408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관리자는 각 관리기능</a:t>
              </a:r>
              <a:endParaRPr lang="en-US" altLang="ko-KR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을 사용하기 위해 </a:t>
              </a:r>
              <a:endParaRPr lang="en-US" altLang="ko-KR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l"/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반드시 로그인 </a:t>
              </a:r>
              <a:r>
                <a:rPr lang="ko-KR" altLang="en-US" b="1" dirty="0" err="1" smtClean="0">
                  <a:latin typeface="맑은 고딕" pitchFamily="50" charset="-127"/>
                  <a:ea typeface="맑은 고딕" pitchFamily="50" charset="-127"/>
                </a:rPr>
                <a:t>해야함</a:t>
              </a:r>
              <a:endParaRPr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96" name="관리자 메인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</a:t>
            </a:r>
            <a:endParaRPr/>
          </a:p>
        </p:txBody>
      </p:sp>
      <p:sp>
        <p:nvSpPr>
          <p:cNvPr id="97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98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99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00" name="관리자메인.png" descr="관리자메인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95" y="1026263"/>
            <a:ext cx="6744309" cy="53954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그룹"/>
          <p:cNvGrpSpPr/>
          <p:nvPr/>
        </p:nvGrpSpPr>
        <p:grpSpPr>
          <a:xfrm>
            <a:off x="6580072" y="1062806"/>
            <a:ext cx="3215690" cy="655850"/>
            <a:chOff x="0" y="0"/>
            <a:chExt cx="3215689" cy="655849"/>
          </a:xfrm>
        </p:grpSpPr>
        <p:grpSp>
          <p:nvGrpSpPr>
            <p:cNvPr id="103" name="그룹"/>
            <p:cNvGrpSpPr/>
            <p:nvPr/>
          </p:nvGrpSpPr>
          <p:grpSpPr>
            <a:xfrm>
              <a:off x="0" y="0"/>
              <a:ext cx="1479497" cy="655849"/>
              <a:chOff x="0" y="0"/>
              <a:chExt cx="1479496" cy="655848"/>
            </a:xfrm>
          </p:grpSpPr>
          <p:sp>
            <p:nvSpPr>
              <p:cNvPr id="101" name="원"/>
              <p:cNvSpPr/>
              <p:nvPr/>
            </p:nvSpPr>
            <p:spPr>
              <a:xfrm>
                <a:off x="0" y="0"/>
                <a:ext cx="655849" cy="655849"/>
              </a:xfrm>
              <a:prstGeom prst="ellips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선"/>
              <p:cNvSpPr/>
              <p:nvPr/>
            </p:nvSpPr>
            <p:spPr>
              <a:xfrm>
                <a:off x="650889" y="327924"/>
                <a:ext cx="828608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4" name="관리자 프로필 사진"/>
            <p:cNvSpPr txBox="1"/>
            <p:nvPr/>
          </p:nvSpPr>
          <p:spPr>
            <a:xfrm>
              <a:off x="1509135" y="168029"/>
              <a:ext cx="170655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l"/>
            </a:lstStyle>
            <a:p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관리자 프로필 사진</a:t>
              </a: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0" name="그룹"/>
          <p:cNvGrpSpPr/>
          <p:nvPr/>
        </p:nvGrpSpPr>
        <p:grpSpPr>
          <a:xfrm>
            <a:off x="787721" y="2880810"/>
            <a:ext cx="8174480" cy="1686354"/>
            <a:chOff x="0" y="0"/>
            <a:chExt cx="8174478" cy="1686353"/>
          </a:xfrm>
        </p:grpSpPr>
        <p:grpSp>
          <p:nvGrpSpPr>
            <p:cNvPr id="108" name="그룹"/>
            <p:cNvGrpSpPr/>
            <p:nvPr/>
          </p:nvGrpSpPr>
          <p:grpSpPr>
            <a:xfrm>
              <a:off x="0" y="0"/>
              <a:ext cx="7271847" cy="1686353"/>
              <a:chOff x="0" y="0"/>
              <a:chExt cx="7271846" cy="1686352"/>
            </a:xfrm>
          </p:grpSpPr>
          <p:sp>
            <p:nvSpPr>
              <p:cNvPr id="106" name="직사각형"/>
              <p:cNvSpPr/>
              <p:nvPr/>
            </p:nvSpPr>
            <p:spPr>
              <a:xfrm>
                <a:off x="0" y="0"/>
                <a:ext cx="6458056" cy="1686353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선"/>
              <p:cNvSpPr/>
              <p:nvPr/>
            </p:nvSpPr>
            <p:spPr>
              <a:xfrm>
                <a:off x="6443240" y="843176"/>
                <a:ext cx="828607" cy="1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9" name="JButton"/>
            <p:cNvSpPr txBox="1"/>
            <p:nvPr/>
          </p:nvSpPr>
          <p:spPr>
            <a:xfrm>
              <a:off x="7301484" y="689506"/>
              <a:ext cx="87299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l"/>
            </a:lstStyle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메뉴</a:t>
              </a: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버튼</a:t>
              </a:r>
              <a:endParaRPr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animBg="1" advAuto="0"/>
      <p:bldP spid="110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120" name="상영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상영 </a:t>
            </a:r>
            <a:r>
              <a:t>관리</a:t>
            </a:r>
          </a:p>
        </p:txBody>
      </p:sp>
      <p:sp>
        <p:nvSpPr>
          <p:cNvPr id="121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22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23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24" name="UI설계-관리자-2.상영관리-초안.png" descr="UI설계-관리자-2.상영관리-초안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158" y="712526"/>
            <a:ext cx="6639408" cy="602292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7924693" y="1142984"/>
            <a:ext cx="1591139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영화 관리를 통해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등록된 영화는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 관리를 통해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 일자</a:t>
            </a: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, </a:t>
            </a: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시간을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정확하게 명세하여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상영되도록 등록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  <p:sp>
        <p:nvSpPr>
          <p:cNvPr id="113" name="영화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영화 </a:t>
            </a:r>
            <a:r>
              <a:t>관리</a:t>
            </a:r>
          </a:p>
        </p:txBody>
      </p:sp>
      <p:sp>
        <p:nvSpPr>
          <p:cNvPr id="114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15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16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17" name="UI설계-관리자-1.영화관리-초안.png" descr="UI설계-관리자-1.영화관리-초안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5" y="1322894"/>
            <a:ext cx="6667934" cy="48021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/>
          <p:cNvSpPr txBox="1"/>
          <p:nvPr/>
        </p:nvSpPr>
        <p:spPr>
          <a:xfrm>
            <a:off x="7924693" y="1142984"/>
            <a:ext cx="201272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 정보를 등록할 수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있도록 영화의 기본정보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를</a:t>
            </a: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 등록하는 화면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274175" y="203200"/>
            <a:ext cx="160646" cy="2184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127" name="예매 관리"/>
          <p:cNvSpPr txBox="1"/>
          <p:nvPr/>
        </p:nvSpPr>
        <p:spPr>
          <a:xfrm>
            <a:off x="4582842" y="188912"/>
            <a:ext cx="1800226" cy="23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smtClean="0"/>
              <a:t>예매 </a:t>
            </a:r>
            <a:r>
              <a:t>관리</a:t>
            </a:r>
          </a:p>
        </p:txBody>
      </p:sp>
      <p:sp>
        <p:nvSpPr>
          <p:cNvPr id="128" name="01-26-2019"/>
          <p:cNvSpPr txBox="1"/>
          <p:nvPr/>
        </p:nvSpPr>
        <p:spPr>
          <a:xfrm>
            <a:off x="7905750" y="188912"/>
            <a:ext cx="82860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01-26-2019</a:t>
            </a:r>
          </a:p>
        </p:txBody>
      </p:sp>
      <p:sp>
        <p:nvSpPr>
          <p:cNvPr id="129" name="김정윤"/>
          <p:cNvSpPr txBox="1"/>
          <p:nvPr/>
        </p:nvSpPr>
        <p:spPr>
          <a:xfrm>
            <a:off x="7905750" y="430212"/>
            <a:ext cx="180022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rPr lang="ko-KR" altLang="en-US" dirty="0" smtClean="0"/>
              <a:t>김정윤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최지우</a:t>
            </a:r>
            <a:endParaRPr lang="ko-KR" altLang="en-US" dirty="0"/>
          </a:p>
        </p:txBody>
      </p:sp>
      <p:sp>
        <p:nvSpPr>
          <p:cNvPr id="130" name="쌍용관"/>
          <p:cNvSpPr txBox="1"/>
          <p:nvPr/>
        </p:nvSpPr>
        <p:spPr>
          <a:xfrm>
            <a:off x="1298034" y="188912"/>
            <a:ext cx="18002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85725" indent="-85725" algn="l">
              <a:spcBef>
                <a:spcPts val="500"/>
              </a:spcBef>
              <a:defRPr sz="900">
                <a:latin typeface="돋움"/>
                <a:ea typeface="돋움"/>
                <a:cs typeface="돋움"/>
                <a:sym typeface="돋움"/>
              </a:defRPr>
            </a:lvl1pPr>
          </a:lstStyle>
          <a:p>
            <a:r>
              <a:t>쌍용관</a:t>
            </a:r>
          </a:p>
        </p:txBody>
      </p:sp>
      <p:pic>
        <p:nvPicPr>
          <p:cNvPr id="131" name="UI설계-관리자-3예매관리-초안.png" descr="UI설계-관리자-3예매관리-초안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5" y="1649595"/>
            <a:ext cx="7589831" cy="35588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7924693" y="1142984"/>
            <a:ext cx="192616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고객이 원하는</a:t>
            </a:r>
            <a:endParaRPr kumimoji="0" lang="en-US" altLang="ko-KR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일자</a:t>
            </a: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, </a:t>
            </a: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시간</a:t>
            </a:r>
            <a:r>
              <a:rPr kumimoji="0" lang="en-US" altLang="ko-KR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,</a:t>
            </a:r>
            <a:r>
              <a:rPr kumimoji="0" lang="en-US" altLang="ko-KR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 </a:t>
            </a:r>
            <a:r>
              <a:rPr kumimoji="0" lang="ko-KR" alt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상영관에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영화를 볼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있는지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굴림"/>
              </a:rPr>
              <a:t>잔여 좌석을 확인하는</a:t>
            </a:r>
            <a:endParaRPr kumimoji="0" lang="en-US" altLang="ko-KR" sz="14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굴림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일과 전체 예매 목록을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조회하는 화면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잔여 좌석이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있을경우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현장 예매가 가능함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기본 디자인">
  <a:themeElements>
    <a:clrScheme name="2_기본 디자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기본 디자인">
      <a:majorFont>
        <a:latin typeface="Helvetica"/>
        <a:ea typeface="Helvetica"/>
        <a:cs typeface="Helvetica"/>
      </a:majorFont>
      <a:minorFont>
        <a:latin typeface="굴림"/>
        <a:ea typeface="굴림"/>
        <a:cs typeface="굴림"/>
      </a:minorFont>
    </a:fontScheme>
    <a:fmtScheme name="2_기본 디자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굴림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굴림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기본 디자인">
  <a:themeElements>
    <a:clrScheme name="2_기본 디자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기본 디자인">
      <a:majorFont>
        <a:latin typeface="Helvetica"/>
        <a:ea typeface="Helvetica"/>
        <a:cs typeface="Helvetica"/>
      </a:majorFont>
      <a:minorFont>
        <a:latin typeface="굴림"/>
        <a:ea typeface="굴림"/>
        <a:cs typeface="굴림"/>
      </a:minorFont>
    </a:fontScheme>
    <a:fmtScheme name="2_기본 디자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굴림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굴림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353</Words>
  <PresentationFormat>A4 용지(210x297mm)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2_기본 디자인</vt:lpstr>
      <vt:lpstr>슬라이드 1</vt:lpstr>
      <vt:lpstr>개정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owner</dc:creator>
  <cp:lastModifiedBy>owner</cp:lastModifiedBy>
  <cp:revision>39</cp:revision>
  <dcterms:modified xsi:type="dcterms:W3CDTF">2019-01-29T08:01:50Z</dcterms:modified>
</cp:coreProperties>
</file>