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72" r:id="rId7"/>
    <p:sldId id="266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4AF32-020B-4FD4-AAE6-0B7CCDD59079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641AE-6450-4ECA-900C-819FFF35D7D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29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95339" y="8991917"/>
            <a:ext cx="269067" cy="171093"/>
          </a:xfrm>
          <a:noFill/>
        </p:spPr>
        <p:txBody>
          <a:bodyPr/>
          <a:lstStyle/>
          <a:p>
            <a:fld id="{2BB35561-7931-4670-AC99-CC0EC907F726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11200"/>
            <a:ext cx="4543425" cy="34083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39" y="5863975"/>
            <a:ext cx="190588" cy="171094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29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595339" y="8991917"/>
            <a:ext cx="269067" cy="171093"/>
          </a:xfrm>
          <a:noFill/>
        </p:spPr>
        <p:txBody>
          <a:bodyPr/>
          <a:lstStyle/>
          <a:p>
            <a:fld id="{F3F28E16-608A-4540-812C-23B3CF600BF1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11200"/>
            <a:ext cx="4543425" cy="34083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39" y="5863975"/>
            <a:ext cx="190588" cy="171094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09"/>
          <p:cNvSpPr>
            <a:spLocks noChangeArrowheads="1"/>
          </p:cNvSpPr>
          <p:nvPr/>
        </p:nvSpPr>
        <p:spPr bwMode="auto">
          <a:xfrm>
            <a:off x="4066443" y="4899025"/>
            <a:ext cx="3780692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tabLst>
                <a:tab pos="2743200" algn="ctr"/>
                <a:tab pos="5486400" algn="r"/>
              </a:tabLst>
            </a:pPr>
            <a:r>
              <a:rPr lang="en-US" altLang="ko-KR" sz="1000" i="1" dirty="0">
                <a:latin typeface="Times New Roman" pitchFamily="18" charset="0"/>
              </a:rPr>
              <a:t> </a:t>
            </a:r>
            <a:endParaRPr lang="en-US" altLang="ko-KR" sz="1000" dirty="0">
              <a:latin typeface="Book Antiqua" pitchFamily="18" charset="0"/>
            </a:endParaRPr>
          </a:p>
          <a:p>
            <a:pPr algn="r" eaLnBrk="0" hangingPunct="0">
              <a:tabLst>
                <a:tab pos="2743200" algn="ctr"/>
                <a:tab pos="5486400" algn="r"/>
              </a:tabLst>
            </a:pPr>
            <a:r>
              <a:rPr lang="ko-KR" altLang="en-US" sz="1000" dirty="0" smtClean="0">
                <a:latin typeface="Book Antiqua" pitchFamily="18" charset="0"/>
              </a:rPr>
              <a:t>서울시 강남구 역삼동</a:t>
            </a:r>
            <a:endParaRPr lang="en-US" altLang="ko-KR" sz="1000" dirty="0" smtClean="0">
              <a:latin typeface="Book Antiqua" pitchFamily="18" charset="0"/>
            </a:endParaRPr>
          </a:p>
          <a:p>
            <a:pPr algn="r" eaLnBrk="0" hangingPunct="0">
              <a:tabLst>
                <a:tab pos="2743200" algn="ctr"/>
                <a:tab pos="5486400" algn="r"/>
              </a:tabLst>
            </a:pPr>
            <a:r>
              <a:rPr lang="ko-KR" altLang="en-US" sz="1000" dirty="0" err="1" smtClean="0">
                <a:latin typeface="Book Antiqua" pitchFamily="18" charset="0"/>
              </a:rPr>
              <a:t>한독빌딩</a:t>
            </a:r>
            <a:r>
              <a:rPr lang="ko-KR" altLang="en-US" sz="1000" dirty="0" smtClean="0">
                <a:latin typeface="Book Antiqua" pitchFamily="18" charset="0"/>
              </a:rPr>
              <a:t> </a:t>
            </a:r>
            <a:r>
              <a:rPr lang="en-US" altLang="ko-KR" sz="1000" dirty="0" smtClean="0">
                <a:latin typeface="Book Antiqua" pitchFamily="18" charset="0"/>
              </a:rPr>
              <a:t>8</a:t>
            </a:r>
            <a:r>
              <a:rPr lang="ko-KR" altLang="en-US" sz="1000" dirty="0" smtClean="0">
                <a:latin typeface="Book Antiqua" pitchFamily="18" charset="0"/>
              </a:rPr>
              <a:t>층</a:t>
            </a:r>
            <a:r>
              <a:rPr lang="en-US" altLang="ko-KR" sz="1000" dirty="0">
                <a:latin typeface="Book Antiqua" pitchFamily="18" charset="0"/>
              </a:rPr>
              <a:t/>
            </a:r>
            <a:br>
              <a:rPr lang="en-US" altLang="ko-KR" sz="1000" dirty="0">
                <a:latin typeface="Book Antiqua" pitchFamily="18" charset="0"/>
              </a:rPr>
            </a:br>
            <a:r>
              <a:rPr lang="en-US" altLang="ko-KR" sz="1000" dirty="0" smtClean="0">
                <a:latin typeface="Book Antiqua" pitchFamily="18" charset="0"/>
              </a:rPr>
              <a:t>5</a:t>
            </a:r>
            <a:r>
              <a:rPr lang="ko-KR" altLang="en-US" sz="1000" dirty="0" smtClean="0">
                <a:latin typeface="Book Antiqua" pitchFamily="18" charset="0"/>
              </a:rPr>
              <a:t>강의실</a:t>
            </a:r>
            <a:endParaRPr lang="ko-KR" altLang="en-US" sz="1000" dirty="0">
              <a:latin typeface="Book Antiqua" pitchFamily="18" charset="0"/>
            </a:endParaRPr>
          </a:p>
          <a:p>
            <a:pPr algn="r" eaLnBrk="0" hangingPunct="0">
              <a:tabLst>
                <a:tab pos="2743200" algn="ctr"/>
                <a:tab pos="5486400" algn="r"/>
              </a:tabLst>
            </a:pPr>
            <a:r>
              <a:rPr lang="ko-KR" altLang="en-US" sz="1000" i="1" dirty="0">
                <a:latin typeface="Times New Roman" pitchFamily="18" charset="0"/>
              </a:rPr>
              <a:t> </a:t>
            </a:r>
            <a:endParaRPr lang="ko-KR" altLang="en-US" sz="1000" dirty="0">
              <a:latin typeface="Book Antiqua" pitchFamily="18" charset="0"/>
            </a:endParaRPr>
          </a:p>
          <a:p>
            <a:pPr eaLnBrk="0" hangingPunct="0">
              <a:tabLst>
                <a:tab pos="2743200" algn="ctr"/>
                <a:tab pos="5486400" algn="r"/>
              </a:tabLst>
            </a:pPr>
            <a:r>
              <a:rPr lang="ko-KR" altLang="en-US" dirty="0">
                <a:latin typeface="Book Antiqua" pitchFamily="18" charset="0"/>
              </a:rPr>
              <a:t>                                             </a:t>
            </a:r>
            <a:r>
              <a:rPr lang="ko-KR" altLang="en-US" dirty="0"/>
              <a:t> </a:t>
            </a:r>
          </a:p>
        </p:txBody>
      </p:sp>
      <p:sp>
        <p:nvSpPr>
          <p:cNvPr id="2051" name="Rectangle 671"/>
          <p:cNvSpPr>
            <a:spLocks noChangeArrowheads="1"/>
          </p:cNvSpPr>
          <p:nvPr/>
        </p:nvSpPr>
        <p:spPr bwMode="auto">
          <a:xfrm>
            <a:off x="3203848" y="1570008"/>
            <a:ext cx="4643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en-US" altLang="ko-KR" sz="2000" b="1" dirty="0" smtClean="0"/>
              <a:t>2019</a:t>
            </a:r>
            <a:r>
              <a:rPr lang="ko-KR" altLang="en-US" sz="2000" b="1" dirty="0" smtClean="0">
                <a:latin typeface="Times New Roman" pitchFamily="18" charset="0"/>
              </a:rPr>
              <a:t>년도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latin typeface="Times New Roman" pitchFamily="18" charset="0"/>
              </a:rPr>
              <a:t>영화관 관리</a:t>
            </a:r>
            <a:r>
              <a:rPr lang="en-US" altLang="ko-KR" sz="2000" b="1" dirty="0" smtClean="0">
                <a:latin typeface="Times New Roman" pitchFamily="18" charset="0"/>
              </a:rPr>
              <a:t>/</a:t>
            </a:r>
            <a:r>
              <a:rPr lang="ko-KR" altLang="en-US" sz="2000" b="1" dirty="0" smtClean="0">
                <a:latin typeface="Times New Roman" pitchFamily="18" charset="0"/>
              </a:rPr>
              <a:t>예매 프로젝트</a:t>
            </a:r>
            <a:endParaRPr lang="ko-KR" altLang="en-US" dirty="0"/>
          </a:p>
        </p:txBody>
      </p:sp>
      <p:sp>
        <p:nvSpPr>
          <p:cNvPr id="2052" name="Rectangle 672"/>
          <p:cNvSpPr>
            <a:spLocks noChangeArrowheads="1"/>
          </p:cNvSpPr>
          <p:nvPr/>
        </p:nvSpPr>
        <p:spPr bwMode="auto">
          <a:xfrm>
            <a:off x="1274885" y="2330450"/>
            <a:ext cx="65722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sz="3200" b="1" dirty="0"/>
              <a:t>개발표준 정의서</a:t>
            </a:r>
            <a:endParaRPr lang="ko-KR" altLang="en-US" dirty="0"/>
          </a:p>
        </p:txBody>
      </p:sp>
      <p:sp>
        <p:nvSpPr>
          <p:cNvPr id="2053" name="Rectangle 673"/>
          <p:cNvSpPr>
            <a:spLocks noChangeArrowheads="1"/>
          </p:cNvSpPr>
          <p:nvPr/>
        </p:nvSpPr>
        <p:spPr bwMode="auto">
          <a:xfrm>
            <a:off x="6132636" y="2957970"/>
            <a:ext cx="17145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en-US" altLang="ko-KR" sz="2200" b="1">
                <a:latin typeface="Times New Roman" pitchFamily="18" charset="0"/>
                <a:cs typeface="Times New Roman" pitchFamily="18" charset="0"/>
              </a:rPr>
              <a:t>Version 1.0 </a:t>
            </a:r>
            <a:endParaRPr lang="en-US" altLang="ko-KR"/>
          </a:p>
        </p:txBody>
      </p:sp>
      <p:cxnSp>
        <p:nvCxnSpPr>
          <p:cNvPr id="2055" name="직선 연결선 13"/>
          <p:cNvCxnSpPr>
            <a:cxnSpLocks noChangeShapeType="1"/>
          </p:cNvCxnSpPr>
          <p:nvPr/>
        </p:nvCxnSpPr>
        <p:spPr bwMode="auto">
          <a:xfrm>
            <a:off x="593482" y="6070600"/>
            <a:ext cx="698988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32770" name="Picture 2" descr="http://sist.co.kr/jsp/topMenu/menu/m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692696"/>
            <a:ext cx="1714500" cy="504826"/>
          </a:xfrm>
          <a:prstGeom prst="rect">
            <a:avLst/>
          </a:prstGeom>
          <a:noFill/>
        </p:spPr>
      </p:pic>
      <p:pic>
        <p:nvPicPr>
          <p:cNvPr id="32772" name="Picture 4" descr="http://sist.co.kr/jsp/topMenu/menu/m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4437112"/>
            <a:ext cx="1714500" cy="504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72"/>
          <p:cNvSpPr>
            <a:spLocks noChangeArrowheads="1"/>
          </p:cNvSpPr>
          <p:nvPr/>
        </p:nvSpPr>
        <p:spPr bwMode="auto">
          <a:xfrm>
            <a:off x="0" y="1143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>
                <a:latin typeface="Times New Roman" pitchFamily="18" charset="0"/>
              </a:rPr>
              <a:t>Authorization</a:t>
            </a:r>
            <a:endParaRPr lang="en-US" altLang="ko-KR"/>
          </a:p>
        </p:txBody>
      </p:sp>
      <p:graphicFrame>
        <p:nvGraphicFramePr>
          <p:cNvPr id="3164" name="Group 92"/>
          <p:cNvGraphicFramePr>
            <a:graphicFrameLocks noGrp="1"/>
          </p:cNvGraphicFramePr>
          <p:nvPr/>
        </p:nvGraphicFramePr>
        <p:xfrm>
          <a:off x="546589" y="3856038"/>
          <a:ext cx="8140211" cy="2456498"/>
        </p:xfrm>
        <a:graphic>
          <a:graphicData uri="http://schemas.openxmlformats.org/drawingml/2006/table">
            <a:tbl>
              <a:tblPr/>
              <a:tblGrid>
                <a:gridCol w="1270488"/>
                <a:gridCol w="5525966"/>
                <a:gridCol w="134375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2019-01-25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개정번호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개정 페이지 및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개정일자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3121" name="Rectangle 594"/>
          <p:cNvSpPr>
            <a:spLocks noChangeArrowheads="1"/>
          </p:cNvSpPr>
          <p:nvPr/>
        </p:nvSpPr>
        <p:spPr bwMode="auto">
          <a:xfrm>
            <a:off x="0" y="3370263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400" b="1">
                <a:latin typeface="Times New Roman" pitchFamily="18" charset="0"/>
              </a:rPr>
              <a:t>제</a:t>
            </a:r>
            <a:r>
              <a:rPr lang="en-US" altLang="ko-KR" sz="1400" b="1">
                <a:latin typeface="Times New Roman" pitchFamily="18" charset="0"/>
              </a:rPr>
              <a:t>.</a:t>
            </a:r>
            <a:r>
              <a:rPr lang="ko-KR" altLang="en-US" sz="1400" b="1">
                <a:latin typeface="Times New Roman" pitchFamily="18" charset="0"/>
              </a:rPr>
              <a:t>개정 이력</a:t>
            </a:r>
            <a:endParaRPr lang="ko-KR" altLang="en-US"/>
          </a:p>
        </p:txBody>
      </p:sp>
      <p:graphicFrame>
        <p:nvGraphicFramePr>
          <p:cNvPr id="3166" name="Group 94"/>
          <p:cNvGraphicFramePr>
            <a:graphicFrameLocks noGrp="1"/>
          </p:cNvGraphicFramePr>
          <p:nvPr/>
        </p:nvGraphicFramePr>
        <p:xfrm>
          <a:off x="533400" y="1587500"/>
          <a:ext cx="8166590" cy="1207680"/>
        </p:xfrm>
        <a:graphic>
          <a:graphicData uri="http://schemas.openxmlformats.org/drawingml/2006/table">
            <a:tbl>
              <a:tblPr/>
              <a:tblGrid>
                <a:gridCol w="674077"/>
                <a:gridCol w="1367204"/>
                <a:gridCol w="1021373"/>
                <a:gridCol w="1019908"/>
                <a:gridCol w="737089"/>
                <a:gridCol w="1305657"/>
                <a:gridCol w="1019908"/>
                <a:gridCol w="1021374"/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조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쌍용교육센터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구분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Signature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구분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성명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Signature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박영민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2019.01.25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검토자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곽우신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담당자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검토자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56"/>
          <p:cNvSpPr txBox="1">
            <a:spLocks noChangeArrowheads="1"/>
          </p:cNvSpPr>
          <p:nvPr/>
        </p:nvSpPr>
        <p:spPr bwMode="auto">
          <a:xfrm>
            <a:off x="4076700" y="1371600"/>
            <a:ext cx="990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600" b="1" dirty="0">
                <a:latin typeface="Times New Roman" pitchFamily="18" charset="0"/>
              </a:rPr>
              <a:t>목 차</a:t>
            </a:r>
          </a:p>
        </p:txBody>
      </p:sp>
      <p:sp>
        <p:nvSpPr>
          <p:cNvPr id="4099" name="Text Box 257"/>
          <p:cNvSpPr txBox="1">
            <a:spLocks noChangeArrowheads="1"/>
          </p:cNvSpPr>
          <p:nvPr/>
        </p:nvSpPr>
        <p:spPr bwMode="auto">
          <a:xfrm>
            <a:off x="3347864" y="2060848"/>
            <a:ext cx="2791558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altLang="ko-KR" sz="1300" b="1" dirty="0" smtClean="0">
                <a:sym typeface="Wingdings" pitchFamily="2" charset="2"/>
              </a:rPr>
              <a:t>Naming Rule-  </a:t>
            </a:r>
            <a:r>
              <a:rPr lang="ko-KR" altLang="en-US" sz="1300" b="1" dirty="0" smtClean="0">
                <a:sym typeface="Wingdings" pitchFamily="2" charset="2"/>
              </a:rPr>
              <a:t>기본규칙</a:t>
            </a:r>
            <a:endParaRPr lang="en-US" altLang="ko-KR" sz="1300" b="1" dirty="0">
              <a:sym typeface="Wingdings" pitchFamily="2" charset="2"/>
            </a:endParaRPr>
          </a:p>
          <a:p>
            <a:pPr marL="457200" indent="-457200" algn="l">
              <a:buFontTx/>
              <a:buAutoNum type="arabicPeriod"/>
            </a:pPr>
            <a:endParaRPr lang="ko-KR" altLang="en-US" sz="1300" b="1" dirty="0">
              <a:sym typeface="Wingdings" pitchFamily="2" charset="2"/>
            </a:endParaRPr>
          </a:p>
          <a:p>
            <a:pPr marL="457200" indent="-457200" algn="l">
              <a:buFontTx/>
              <a:buAutoNum type="arabicPeriod"/>
            </a:pPr>
            <a:r>
              <a:rPr lang="ko-KR" altLang="en-US" sz="1300" b="1" dirty="0" smtClean="0">
                <a:sym typeface="Wingdings" pitchFamily="2" charset="2"/>
              </a:rPr>
              <a:t>개발 </a:t>
            </a:r>
            <a:r>
              <a:rPr lang="ko-KR" altLang="en-US" sz="1300" b="1" dirty="0">
                <a:sym typeface="Wingdings" pitchFamily="2" charset="2"/>
              </a:rPr>
              <a:t>표준정의</a:t>
            </a:r>
          </a:p>
          <a:p>
            <a:pPr marL="457200" indent="-457200" algn="l">
              <a:buFontTx/>
              <a:buAutoNum type="arabicPeriod"/>
            </a:pPr>
            <a:endParaRPr lang="ko-KR" altLang="en-US" sz="1300" b="1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Rule(1/3)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575897" y="1682750"/>
            <a:ext cx="18698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>
                <a:latin typeface="휴먼모음T" pitchFamily="18" charset="-127"/>
                <a:ea typeface="휴먼모음T" pitchFamily="18" charset="-127"/>
              </a:rPr>
              <a:t>(1) </a:t>
            </a:r>
            <a:r>
              <a:rPr kumimoji="1" lang="ko-KR" altLang="en-US" sz="1400" b="1">
                <a:latin typeface="휴먼모음T" pitchFamily="18" charset="-127"/>
                <a:ea typeface="휴먼모음T" pitchFamily="18" charset="-127"/>
              </a:rPr>
              <a:t>기본규칙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575896" y="2043114"/>
            <a:ext cx="8172567" cy="35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클래스명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각 단어 첫 글자는 대문자로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method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명 각 단어 첫 글자는 소문자로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두 번째 단어의 첫 글자는 대문자로 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instance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변수명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각 단어 첫 글자는 소문자로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두 번째 단어의 첫 글자는 대문자로 나머지는 </a:t>
            </a: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static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변수명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각 단어 첫 글자는 소문자로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나머지는 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두 번째 단어의 첫 글자는 대문자로 나머지는 </a:t>
            </a: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  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소문자로 표기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constant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명 모든 단어를 대문자로 설정하고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의미전달이 되지 않는 경우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_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사용하여 구분하여 표기한다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method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명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변수명은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영문 약어를 기준으로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15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자 이내로 설정한다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lang="en-US" altLang="ko-KR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583223" y="1724025"/>
            <a:ext cx="1404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(1) View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1828" name="Group 84"/>
          <p:cNvGraphicFramePr>
            <a:graphicFrameLocks noGrp="1"/>
          </p:cNvGraphicFramePr>
          <p:nvPr/>
        </p:nvGraphicFramePr>
        <p:xfrm>
          <a:off x="683568" y="2204864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View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JFrame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Jdialog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 있는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View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SCALoginView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SCAMainView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6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Rule(2/3)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72547" y="3885033"/>
            <a:ext cx="18036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(2) </a:t>
            </a: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Controller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9" name="Group 84"/>
          <p:cNvGraphicFramePr>
            <a:graphicFrameLocks noGrp="1"/>
          </p:cNvGraphicFramePr>
          <p:nvPr/>
        </p:nvGraphicFramePr>
        <p:xfrm>
          <a:off x="672892" y="4389089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Controller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ActionListener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MouseListener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 있는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Controller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SCALoginController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SCAMainController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/>
          <p:cNvSpPr txBox="1">
            <a:spLocks noChangeArrowheads="1"/>
          </p:cNvSpPr>
          <p:nvPr/>
        </p:nvSpPr>
        <p:spPr bwMode="auto">
          <a:xfrm>
            <a:off x="583223" y="1724025"/>
            <a:ext cx="13773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(3) DAO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31828" name="Group 84"/>
          <p:cNvGraphicFramePr>
            <a:graphicFrameLocks noGrp="1"/>
          </p:cNvGraphicFramePr>
          <p:nvPr/>
        </p:nvGraphicFramePr>
        <p:xfrm>
          <a:off x="683568" y="2204864"/>
          <a:ext cx="7989276" cy="1249680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DAO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Connection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PreparedStatement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, Result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등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 있는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DAO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SCALoginDAO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6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21098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1.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Naming 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Rule(3/3)</a:t>
            </a:r>
            <a:endParaRPr kumimoji="1"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72547" y="3885033"/>
            <a:ext cx="12650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(4) </a:t>
            </a: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VO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클래스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9" name="Group 84"/>
          <p:cNvGraphicFramePr>
            <a:graphicFrameLocks noGrp="1"/>
          </p:cNvGraphicFramePr>
          <p:nvPr/>
        </p:nvGraphicFramePr>
        <p:xfrm>
          <a:off x="672892" y="4389089"/>
          <a:ext cx="7989276" cy="1185863"/>
        </p:xfrm>
        <a:graphic>
          <a:graphicData uri="http://schemas.openxmlformats.org/drawingml/2006/table">
            <a:tbl>
              <a:tblPr/>
              <a:tblGrid>
                <a:gridCol w="1332034"/>
                <a:gridCol w="1330569"/>
                <a:gridCol w="2473569"/>
                <a:gridCol w="2853104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구분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규칙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예제</a:t>
                      </a: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A7C3"/>
                    </a:solidFill>
                  </a:tcPr>
                </a:tc>
              </a:tr>
              <a:tr h="881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</a:t>
                      </a:r>
                    </a:p>
                  </a:txBody>
                  <a:tcPr marL="84406" marR="84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{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의미 있는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} +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VO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휴먼모음T" pitchFamily="18" charset="-127"/>
                        </a:rPr>
                        <a:t>SCALoginVO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marL="84406" marR="84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1585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2. </a:t>
            </a:r>
            <a:r>
              <a:rPr kumimoji="1" lang="ko-KR" altLang="en-US" sz="1600" dirty="0" smtClean="0">
                <a:latin typeface="휴먼모음T" pitchFamily="18" charset="-127"/>
                <a:ea typeface="휴먼모음T" pitchFamily="18" charset="-127"/>
              </a:rPr>
              <a:t>개발표준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(1/2)</a:t>
            </a:r>
            <a:endParaRPr kumimoji="1"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575897" y="2116138"/>
            <a:ext cx="412945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/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▷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Class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Comment</a:t>
            </a:r>
          </a:p>
          <a:p>
            <a:r>
              <a:rPr lang="en-US" altLang="ko-KR" dirty="0" smtClean="0"/>
              <a:t>/**</a:t>
            </a:r>
          </a:p>
          <a:p>
            <a:r>
              <a:rPr lang="en-US" altLang="ko-KR" dirty="0" smtClean="0"/>
              <a:t> * </a:t>
            </a:r>
            <a:r>
              <a:rPr lang="ko-KR" altLang="en-US" dirty="0" smtClean="0"/>
              <a:t>해당 </a:t>
            </a:r>
            <a:r>
              <a:rPr lang="en-US" altLang="ko-KR" dirty="0" smtClean="0"/>
              <a:t>class, method</a:t>
            </a:r>
            <a:r>
              <a:rPr lang="ko-KR" altLang="en-US" dirty="0" smtClean="0"/>
              <a:t>의 목적 표기</a:t>
            </a:r>
            <a:endParaRPr lang="en-US" altLang="ko-KR" dirty="0" smtClean="0"/>
          </a:p>
          <a:p>
            <a:r>
              <a:rPr lang="ko-KR" altLang="en-US" dirty="0" smtClean="0"/>
              <a:t> * </a:t>
            </a:r>
            <a:r>
              <a:rPr lang="en-US" altLang="ko-KR" b="1" dirty="0" smtClean="0"/>
              <a:t>@author owner</a:t>
            </a:r>
            <a:endParaRPr lang="ko-KR" altLang="en-US" dirty="0" smtClean="0"/>
          </a:p>
          <a:p>
            <a:r>
              <a:rPr lang="ko-KR" altLang="en-US" dirty="0" smtClean="0"/>
              <a:t> </a:t>
            </a: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  <a:endParaRPr kumimoji="1" lang="en-US" altLang="ko-KR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583223" y="1700213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(1) </a:t>
            </a: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Java </a:t>
            </a:r>
            <a:r>
              <a:rPr kumimoji="1" lang="ko-KR" altLang="en-US" sz="1400" b="1" dirty="0" smtClean="0">
                <a:latin typeface="휴먼모음T" pitchFamily="18" charset="-127"/>
                <a:ea typeface="휴먼모음T" pitchFamily="18" charset="-127"/>
              </a:rPr>
              <a:t>주석 관리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5"/>
          <p:cNvSpPr txBox="1">
            <a:spLocks noChangeArrowheads="1"/>
          </p:cNvSpPr>
          <p:nvPr/>
        </p:nvSpPr>
        <p:spPr bwMode="auto">
          <a:xfrm>
            <a:off x="583224" y="1700213"/>
            <a:ext cx="299231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(2) </a:t>
            </a:r>
            <a:r>
              <a:rPr kumimoji="1" lang="en-US" altLang="ko-KR" sz="1400" b="1" dirty="0" smtClean="0">
                <a:latin typeface="휴먼모음T" pitchFamily="18" charset="-127"/>
                <a:ea typeface="휴먼모음T" pitchFamily="18" charset="-127"/>
              </a:rPr>
              <a:t>DAO</a:t>
            </a:r>
            <a:endParaRPr kumimoji="1" lang="ko-KR" altLang="en-US" sz="1400" b="1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575897" y="2133600"/>
            <a:ext cx="7984880" cy="234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Database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작업 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위해 사용한다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클래스명은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Naming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Rule</a:t>
            </a:r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에 따른다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Connection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은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Properties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방식으로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계정 정보를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소스코드 외부에서 관리한다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endParaRPr kumimoji="1" lang="en-US" altLang="ko-KR" sz="12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ko-KR" altLang="en-US" sz="12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en-US" altLang="ko-KR" sz="1200" dirty="0">
                <a:latin typeface="휴먼모음T" pitchFamily="18" charset="-127"/>
                <a:ea typeface="휴먼모음T" pitchFamily="18" charset="-127"/>
              </a:rPr>
              <a:t>▷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모든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method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SQLException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을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throws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처리하여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호출한 곳에서 예외를 처리하도록 설정한다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endParaRPr kumimoji="1" lang="en-US" altLang="ko-KR" sz="1200" dirty="0" smtClean="0">
              <a:latin typeface="휴먼모음T" pitchFamily="18" charset="-127"/>
              <a:ea typeface="휴먼모음T" pitchFamily="18" charset="-127"/>
            </a:endParaRPr>
          </a:p>
          <a:p>
            <a:pPr marL="342900" indent="-342900"/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ko-KR" altLang="en-US" sz="1200" dirty="0" err="1" smtClean="0">
                <a:latin typeface="휴먼모음T" pitchFamily="18" charset="-127"/>
                <a:ea typeface="휴먼모음T" pitchFamily="18" charset="-127"/>
              </a:rPr>
              <a:t>쿼리문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 실행에 관련된 객체는 반드시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PreparedStatement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를 사용한다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 </a:t>
            </a:r>
          </a:p>
          <a:p>
            <a:pPr marL="342900" indent="-342900"/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▷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c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olumnName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kumimoji="1" lang="en-US" altLang="ko-KR" sz="1200" dirty="0" err="1" smtClean="0">
                <a:latin typeface="휴먼모음T" pitchFamily="18" charset="-127"/>
                <a:ea typeface="휴먼모음T" pitchFamily="18" charset="-127"/>
              </a:rPr>
              <a:t>tableName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이외는 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bind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변수로 </a:t>
            </a:r>
            <a:r>
              <a:rPr kumimoji="1" lang="ko-KR" altLang="en-US" sz="1200" dirty="0" smtClean="0">
                <a:latin typeface="휴먼모음T" pitchFamily="18" charset="-127"/>
                <a:ea typeface="휴먼모음T" pitchFamily="18" charset="-127"/>
              </a:rPr>
              <a:t>모든 값을 처리한다</a:t>
            </a:r>
            <a:r>
              <a:rPr kumimoji="1" lang="en-US" altLang="ko-KR" sz="1200" dirty="0" smtClean="0">
                <a:latin typeface="휴먼모음T" pitchFamily="18" charset="-127"/>
                <a:ea typeface="휴먼모음T" pitchFamily="18" charset="-127"/>
              </a:rPr>
              <a:t>. </a:t>
            </a:r>
            <a:endParaRPr kumimoji="1" lang="en-US" altLang="ko-KR" sz="1200" dirty="0"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endParaRPr kumimoji="1" lang="en-US" altLang="ko-KR" sz="12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51339" y="1292225"/>
            <a:ext cx="15856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l" eaLnBrk="0" latinLnBrk="1" hangingPunct="0">
              <a:lnSpc>
                <a:spcPct val="100000"/>
              </a:lnSpc>
              <a:spcBef>
                <a:spcPct val="20000"/>
              </a:spcBef>
            </a:pPr>
            <a:r>
              <a:rPr kumimoji="1" lang="en-US" altLang="ko-KR" sz="1600" dirty="0">
                <a:latin typeface="휴먼모음T" pitchFamily="18" charset="-127"/>
                <a:ea typeface="휴먼모음T" pitchFamily="18" charset="-127"/>
              </a:rPr>
              <a:t>2. </a:t>
            </a:r>
            <a:r>
              <a:rPr kumimoji="1" lang="ko-KR" altLang="en-US" sz="1600" dirty="0" smtClean="0">
                <a:latin typeface="휴먼모음T" pitchFamily="18" charset="-127"/>
                <a:ea typeface="휴먼모음T" pitchFamily="18" charset="-127"/>
              </a:rPr>
              <a:t>개발표준</a:t>
            </a:r>
            <a:r>
              <a:rPr kumimoji="1" lang="en-US" altLang="ko-KR" sz="1600" dirty="0" smtClean="0">
                <a:latin typeface="휴먼모음T" pitchFamily="18" charset="-127"/>
                <a:ea typeface="휴먼모음T" pitchFamily="18" charset="-127"/>
              </a:rPr>
              <a:t>(2/2)</a:t>
            </a:r>
            <a:endParaRPr kumimoji="1" lang="en-US" altLang="ko-KR" sz="16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391</Words>
  <Application>Microsoft Office PowerPoint</Application>
  <PresentationFormat>화면 슬라이드 쇼(4:3)</PresentationFormat>
  <Paragraphs>108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owner</cp:lastModifiedBy>
  <cp:revision>34</cp:revision>
  <dcterms:created xsi:type="dcterms:W3CDTF">2006-10-05T04:04:58Z</dcterms:created>
  <dcterms:modified xsi:type="dcterms:W3CDTF">2019-01-25T05:21:55Z</dcterms:modified>
</cp:coreProperties>
</file>