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65" r:id="rId5"/>
    <p:sldId id="269" r:id="rId6"/>
    <p:sldId id="260" r:id="rId7"/>
    <p:sldId id="258" r:id="rId8"/>
    <p:sldId id="259" r:id="rId9"/>
    <p:sldId id="261" r:id="rId10"/>
    <p:sldId id="262" r:id="rId11"/>
    <p:sldId id="264" r:id="rId12"/>
    <p:sldId id="270" r:id="rId13"/>
    <p:sldId id="271" r:id="rId14"/>
    <p:sldId id="278" r:id="rId15"/>
    <p:sldId id="280" r:id="rId16"/>
    <p:sldId id="281" r:id="rId17"/>
    <p:sldId id="282" r:id="rId18"/>
    <p:sldId id="283" r:id="rId19"/>
    <p:sldId id="284" r:id="rId20"/>
    <p:sldId id="285" r:id="rId2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5" userDrawn="1">
          <p15:clr>
            <a:srgbClr val="A4A3A4"/>
          </p15:clr>
        </p15:guide>
        <p15:guide id="2" pos="382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85"/>
        <p:guide pos="38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effectLst/>
              </a:rPr>
              <a:t>并发</a:t>
            </a:r>
            <a:r>
              <a:rPr lang="zh-CN" altLang="en-US" dirty="0">
                <a:effectLst/>
              </a:rPr>
              <a:t>编程</a:t>
            </a:r>
            <a:endParaRPr lang="zh-CN" altLang="en-US" dirty="0">
              <a:effectLst/>
            </a:endParaRP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+mn-lt"/>
              </a:rPr>
              <a:t>小野森森</a:t>
            </a:r>
            <a:endParaRPr lang="zh-CN" altLang="en-US" dirty="0">
              <a:latin typeface="+mn-lt"/>
            </a:endParaRPr>
          </a:p>
          <a:p>
            <a:endParaRPr lang="zh-CN" altLang="en-US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03705" y="8020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线程用户级与内核</a:t>
            </a:r>
            <a:r>
              <a:rPr lang="zh-CN" altLang="en-US"/>
              <a:t>级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内核级：操作系统运行所在的线程</a:t>
            </a:r>
            <a:br>
              <a:rPr lang="zh-CN" altLang="en-US"/>
            </a:br>
            <a:endParaRPr lang="zh-CN" altLang="en-US"/>
          </a:p>
          <a:p>
            <a:r>
              <a:rPr lang="zh-CN" altLang="en-US"/>
              <a:t>操作系统的程序必须保证安全与</a:t>
            </a:r>
            <a:r>
              <a:rPr lang="zh-CN" altLang="en-US"/>
              <a:t>稳定，</a:t>
            </a:r>
            <a:endParaRPr lang="zh-CN" altLang="en-US"/>
          </a:p>
          <a:p>
            <a:r>
              <a:rPr lang="zh-CN" altLang="en-US"/>
              <a:t>所以操作系统的线程不能随便访问，这就是线程内核</a:t>
            </a:r>
            <a:r>
              <a:rPr lang="zh-CN" altLang="en-US"/>
              <a:t>态</a:t>
            </a:r>
            <a:endParaRPr lang="zh-CN" altLang="en-US"/>
          </a:p>
          <a:p>
            <a:r>
              <a:rPr lang="zh-CN" altLang="en-US"/>
              <a:t>内核态下可以访问计算机所有的软硬件</a:t>
            </a:r>
            <a:r>
              <a:rPr lang="zh-CN" altLang="en-US"/>
              <a:t>资源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用户级：用户应用程序运行所在的</a:t>
            </a:r>
            <a:r>
              <a:rPr lang="zh-CN" altLang="en-US"/>
              <a:t>线程</a:t>
            </a:r>
            <a:endParaRPr lang="zh-CN" altLang="en-US"/>
          </a:p>
          <a:p>
            <a:r>
              <a:rPr lang="zh-CN" altLang="en-US"/>
              <a:t>用户应用程序运行可以访问其自身线程及存储空间，这就是</a:t>
            </a:r>
            <a:r>
              <a:rPr lang="zh-CN" altLang="en-US"/>
              <a:t>用户态。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想访问内核级线程，必须使用操作系统提供的线程</a:t>
            </a:r>
            <a:r>
              <a:rPr lang="zh-CN" altLang="en-US"/>
              <a:t>函数库</a:t>
            </a:r>
            <a:endParaRPr lang="zh-CN" altLang="en-US"/>
          </a:p>
          <a:p>
            <a:r>
              <a:rPr lang="zh-CN" altLang="en-US"/>
              <a:t>用户级访问内核级，必须将用户态切换成</a:t>
            </a:r>
            <a:r>
              <a:rPr lang="zh-CN" altLang="en-US"/>
              <a:t>内核态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携程</a:t>
            </a:r>
            <a:r>
              <a:rPr lang="en-US" altLang="zh-CN"/>
              <a:t> - </a:t>
            </a:r>
            <a:r>
              <a:rPr lang="en-US" altLang="zh-CN"/>
              <a:t>Co-routine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1388110" y="2156460"/>
            <a:ext cx="1307465" cy="7308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携程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3138170" y="2156460"/>
            <a:ext cx="1307465" cy="7308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携程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888230" y="2156460"/>
            <a:ext cx="1307465" cy="7308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携程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138170" y="4105275"/>
            <a:ext cx="1307465" cy="73088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4" idx="2"/>
            <a:endCxn id="7" idx="0"/>
          </p:cNvCxnSpPr>
          <p:nvPr/>
        </p:nvCxnSpPr>
        <p:spPr>
          <a:xfrm>
            <a:off x="2042160" y="2887345"/>
            <a:ext cx="1750060" cy="1217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3792220" y="2887345"/>
            <a:ext cx="0" cy="1189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endCxn id="7" idx="0"/>
          </p:cNvCxnSpPr>
          <p:nvPr/>
        </p:nvCxnSpPr>
        <p:spPr>
          <a:xfrm flipH="1">
            <a:off x="3792220" y="2887345"/>
            <a:ext cx="1731645" cy="1217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6835140" y="2085340"/>
            <a:ext cx="44545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携程：在线程之上的代码逻辑上的协助线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    </a:t>
            </a:r>
            <a:r>
              <a:rPr lang="zh-CN" altLang="en-US"/>
              <a:t>程的程序封装与调度</a:t>
            </a:r>
            <a:r>
              <a:rPr lang="zh-CN" altLang="en-US"/>
              <a:t>单元</a:t>
            </a:r>
            <a:endParaRPr lang="zh-CN" altLang="en-US"/>
          </a:p>
          <a:p>
            <a:r>
              <a:rPr lang="zh-CN" altLang="en-US"/>
              <a:t>线程：物理意义上的程序运行</a:t>
            </a:r>
            <a:r>
              <a:rPr lang="zh-CN" altLang="en-US"/>
              <a:t>单元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多个携程可能从属于一个线程</a:t>
            </a:r>
            <a:r>
              <a:rPr lang="en-US" altLang="zh-CN"/>
              <a:t>(</a:t>
            </a:r>
            <a:r>
              <a:rPr lang="zh-CN" altLang="en-US"/>
              <a:t>多对一</a:t>
            </a:r>
            <a:r>
              <a:rPr lang="en-US" altLang="zh-CN"/>
              <a:t>)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携程与线程直接是映射</a:t>
            </a:r>
            <a:r>
              <a:rPr lang="zh-CN" altLang="en-US"/>
              <a:t>关系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同一个线程下的多个携程是不能做</a:t>
            </a:r>
            <a:r>
              <a:rPr lang="zh-CN" altLang="en-US"/>
              <a:t>并发任务处理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1451610" y="1706245"/>
            <a:ext cx="1424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Coroutine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3237865" y="1717040"/>
            <a:ext cx="1424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Coroutine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4951095" y="1724660"/>
            <a:ext cx="1424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Coroutine</a:t>
            </a:r>
            <a:endParaRPr lang="en-US" altLang="zh-CN"/>
          </a:p>
        </p:txBody>
      </p:sp>
      <p:sp>
        <p:nvSpPr>
          <p:cNvPr id="14" name="文本框 13"/>
          <p:cNvSpPr txBox="1"/>
          <p:nvPr/>
        </p:nvSpPr>
        <p:spPr>
          <a:xfrm>
            <a:off x="3373120" y="4918075"/>
            <a:ext cx="14243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Thread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携程</a:t>
            </a:r>
            <a:r>
              <a:rPr lang="en-US" altLang="zh-CN"/>
              <a:t> - </a:t>
            </a:r>
            <a:r>
              <a:rPr lang="en-US" altLang="zh-CN"/>
              <a:t>Go-routine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429260" y="2006600"/>
            <a:ext cx="1307465" cy="7308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携程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429260" y="3196590"/>
            <a:ext cx="1307465" cy="7308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携程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429260" y="4441190"/>
            <a:ext cx="1307465" cy="7308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携程</a:t>
            </a:r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3645535" y="3225165"/>
            <a:ext cx="1307465" cy="73025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调度器</a:t>
            </a:r>
            <a:endParaRPr lang="zh-CN" altLang="en-US"/>
          </a:p>
        </p:txBody>
      </p:sp>
      <p:cxnSp>
        <p:nvCxnSpPr>
          <p:cNvPr id="8" name="直接箭头连接符 7"/>
          <p:cNvCxnSpPr>
            <a:stCxn id="4" idx="2"/>
            <a:endCxn id="7" idx="1"/>
          </p:cNvCxnSpPr>
          <p:nvPr/>
        </p:nvCxnSpPr>
        <p:spPr>
          <a:xfrm>
            <a:off x="1083310" y="2737485"/>
            <a:ext cx="2562225" cy="8528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1736725" y="3590290"/>
            <a:ext cx="187642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 flipV="1">
            <a:off x="1736725" y="3589655"/>
            <a:ext cx="1876425" cy="12217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861810" y="2006600"/>
            <a:ext cx="1307465" cy="73088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线程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2" name="矩形 11"/>
          <p:cNvSpPr/>
          <p:nvPr/>
        </p:nvSpPr>
        <p:spPr>
          <a:xfrm>
            <a:off x="6861810" y="3196590"/>
            <a:ext cx="1307465" cy="73088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线</a:t>
            </a:r>
            <a:r>
              <a:rPr lang="zh-CN" altLang="en-US"/>
              <a:t>程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6861810" y="4441190"/>
            <a:ext cx="1307465" cy="73088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线</a:t>
            </a:r>
            <a:r>
              <a:rPr lang="zh-CN" altLang="en-US"/>
              <a:t>程</a:t>
            </a:r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7" idx="3"/>
            <a:endCxn id="3" idx="1"/>
          </p:cNvCxnSpPr>
          <p:nvPr/>
        </p:nvCxnSpPr>
        <p:spPr>
          <a:xfrm flipV="1">
            <a:off x="4953000" y="2372360"/>
            <a:ext cx="1908810" cy="12179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7" idx="3"/>
            <a:endCxn id="12" idx="1"/>
          </p:cNvCxnSpPr>
          <p:nvPr/>
        </p:nvCxnSpPr>
        <p:spPr>
          <a:xfrm flipV="1">
            <a:off x="4953000" y="3562350"/>
            <a:ext cx="1908810" cy="27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endCxn id="13" idx="1"/>
          </p:cNvCxnSpPr>
          <p:nvPr/>
        </p:nvCxnSpPr>
        <p:spPr>
          <a:xfrm>
            <a:off x="4956810" y="3598545"/>
            <a:ext cx="1905000" cy="1208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8302625" y="1288415"/>
            <a:ext cx="372999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Goroutine</a:t>
            </a:r>
            <a:r>
              <a:rPr lang="zh-CN" altLang="en-US"/>
              <a:t>：</a:t>
            </a:r>
            <a:r>
              <a:rPr lang="en-US" altLang="zh-CN"/>
              <a:t>Go</a:t>
            </a:r>
            <a:r>
              <a:rPr lang="zh-CN" altLang="en-US"/>
              <a:t>语言层面上的携程</a:t>
            </a:r>
            <a:r>
              <a:rPr lang="zh-CN" altLang="en-US"/>
              <a:t>程序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携程通过</a:t>
            </a:r>
            <a:r>
              <a:rPr lang="en-US" altLang="zh-CN"/>
              <a:t>GMP</a:t>
            </a:r>
            <a:r>
              <a:rPr lang="zh-CN" altLang="en-US"/>
              <a:t>调度分配线程</a:t>
            </a:r>
            <a:endParaRPr lang="zh-CN" altLang="en-US"/>
          </a:p>
          <a:p>
            <a:r>
              <a:rPr lang="en-US" altLang="zh-CN"/>
              <a:t>(</a:t>
            </a:r>
            <a:r>
              <a:rPr lang="zh-CN" altLang="en-US"/>
              <a:t>多对多</a:t>
            </a:r>
            <a:r>
              <a:rPr lang="en-US" altLang="zh-CN"/>
              <a:t>)</a:t>
            </a:r>
            <a:endParaRPr lang="en-US" altLang="zh-CN"/>
          </a:p>
          <a:p>
            <a:r>
              <a:rPr lang="en-US" altLang="zh-CN"/>
              <a:t>2. GMP</a:t>
            </a:r>
            <a:r>
              <a:rPr lang="zh-CN" altLang="en-US"/>
              <a:t>动态的维护</a:t>
            </a:r>
            <a:r>
              <a:rPr lang="en-US" altLang="zh-CN"/>
              <a:t>Goroutine</a:t>
            </a:r>
            <a:r>
              <a:rPr lang="zh-CN" altLang="en-US"/>
              <a:t>程序与线程的</a:t>
            </a:r>
            <a:r>
              <a:rPr lang="zh-CN" altLang="en-US"/>
              <a:t>关系</a:t>
            </a:r>
            <a:endParaRPr lang="zh-CN" altLang="en-US"/>
          </a:p>
          <a:p>
            <a:r>
              <a:rPr lang="en-US" altLang="zh-CN"/>
              <a:t>3. Goroutine</a:t>
            </a:r>
            <a:r>
              <a:rPr lang="zh-CN" altLang="en-US"/>
              <a:t>的创建、销毁、调度都是用户态下完成，对内核是透明的。不需要内核态</a:t>
            </a:r>
            <a:r>
              <a:rPr lang="zh-CN" altLang="en-US"/>
              <a:t>介入。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多对多的映射关系使得多线程并发得以</a:t>
            </a:r>
            <a:r>
              <a:rPr lang="zh-CN" altLang="en-US"/>
              <a:t>实现。</a:t>
            </a:r>
            <a:endParaRPr lang="zh-CN" altLang="en-US"/>
          </a:p>
          <a:p>
            <a:r>
              <a:rPr lang="en-US" altLang="zh-CN"/>
              <a:t>5. Goroutine</a:t>
            </a:r>
            <a:r>
              <a:rPr lang="zh-CN" altLang="en-US"/>
              <a:t>的栈可以动态</a:t>
            </a:r>
            <a:r>
              <a:rPr lang="zh-CN" altLang="en-US"/>
              <a:t>扩缩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659505" y="2737485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Processor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420370" y="1518285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Goroutine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7064375" y="1518285"/>
            <a:ext cx="13328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Thread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Thread</a:t>
            </a:r>
            <a:r>
              <a:rPr lang="zh-CN" altLang="en-US"/>
              <a:t>、</a:t>
            </a:r>
            <a:r>
              <a:rPr lang="en-US" altLang="zh-CN"/>
              <a:t>Coroutine</a:t>
            </a:r>
            <a:r>
              <a:rPr lang="zh-CN" altLang="en-US"/>
              <a:t>、</a:t>
            </a:r>
            <a:r>
              <a:rPr lang="en-US" altLang="zh-CN"/>
              <a:t>Goroutine</a:t>
            </a:r>
            <a:endParaRPr lang="en-US" altLang="zh-CN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647700" y="1825625"/>
          <a:ext cx="105156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/>
                <a:gridCol w="2103120"/>
                <a:gridCol w="2103120"/>
                <a:gridCol w="2103120"/>
                <a:gridCol w="2103120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并发</a:t>
                      </a:r>
                      <a:r>
                        <a:rPr lang="zh-CN" altLang="en-US"/>
                        <a:t>方式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弱依赖内核</a:t>
                      </a:r>
                      <a:r>
                        <a:rPr lang="zh-CN" altLang="en-US"/>
                        <a:t>态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阻塞</a:t>
                      </a:r>
                      <a:r>
                        <a:rPr lang="zh-CN" altLang="en-US"/>
                        <a:t>优化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并发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栈</a:t>
                      </a:r>
                      <a:r>
                        <a:rPr lang="zh-CN" altLang="en-US"/>
                        <a:t>动态扩容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Thread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o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o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Coroutine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o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Goroutine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o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o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o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00B050"/>
                          </a:solidFill>
                        </a:rPr>
                        <a:t>o</a:t>
                      </a:r>
                      <a:endParaRPr lang="en-US" altLang="zh-CN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GMP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G: Goroutine     Go</a:t>
            </a:r>
            <a:r>
              <a:rPr lang="zh-CN" altLang="en-US"/>
              <a:t>语言的携程程序</a:t>
            </a:r>
            <a:endParaRPr lang="en-US" altLang="zh-CN"/>
          </a:p>
          <a:p>
            <a:r>
              <a:rPr lang="en-US" altLang="zh-CN"/>
              <a:t>M: Machine       Go</a:t>
            </a:r>
            <a:r>
              <a:rPr lang="zh-CN" altLang="en-US"/>
              <a:t>语言对</a:t>
            </a:r>
            <a:r>
              <a:rPr lang="zh-CN" altLang="en-US"/>
              <a:t>内核态线程的抽象</a:t>
            </a:r>
            <a:r>
              <a:rPr lang="zh-CN" altLang="en-US"/>
              <a:t>名称</a:t>
            </a:r>
            <a:endParaRPr lang="zh-CN" altLang="en-US"/>
          </a:p>
          <a:p>
            <a:r>
              <a:rPr lang="en-US" altLang="zh-CN"/>
              <a:t>P: Processor     Go</a:t>
            </a:r>
            <a:r>
              <a:rPr lang="zh-CN" altLang="en-US"/>
              <a:t>中的</a:t>
            </a:r>
            <a:r>
              <a:rPr lang="zh-CN" altLang="en-US"/>
              <a:t>调度器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Goroutine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1. G</a:t>
            </a:r>
            <a:r>
              <a:rPr lang="zh-CN" altLang="en-US"/>
              <a:t>有自己的运行栈、任务函数、</a:t>
            </a:r>
            <a:r>
              <a:rPr lang="zh-CN" altLang="en-US"/>
              <a:t>状态</a:t>
            </a:r>
            <a:endParaRPr lang="zh-CN" altLang="en-US"/>
          </a:p>
          <a:p>
            <a:r>
              <a:rPr lang="en-US" altLang="zh-CN"/>
              <a:t>2. G</a:t>
            </a:r>
            <a:r>
              <a:rPr lang="zh-CN" altLang="en-US"/>
              <a:t>必须在</a:t>
            </a:r>
            <a:r>
              <a:rPr lang="en-US" altLang="zh-CN"/>
              <a:t>P</a:t>
            </a:r>
            <a:r>
              <a:rPr lang="zh-CN" altLang="en-US"/>
              <a:t>上绑定才能被</a:t>
            </a:r>
            <a:r>
              <a:rPr lang="zh-CN" altLang="en-US"/>
              <a:t>执行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G</a:t>
            </a:r>
            <a:r>
              <a:rPr lang="zh-CN" altLang="en-US"/>
              <a:t>如果是</a:t>
            </a:r>
            <a:r>
              <a:rPr lang="zh-CN" altLang="en-US"/>
              <a:t>线程</a:t>
            </a:r>
            <a:endParaRPr lang="zh-CN" altLang="en-US"/>
          </a:p>
          <a:p>
            <a:r>
              <a:rPr lang="en-US" altLang="zh-CN"/>
              <a:t>P</a:t>
            </a:r>
            <a:r>
              <a:rPr lang="zh-CN" altLang="en-US"/>
              <a:t>就是</a:t>
            </a:r>
            <a:r>
              <a:rPr lang="en-US" altLang="zh-CN"/>
              <a:t>CPU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CPU</a:t>
            </a:r>
            <a:r>
              <a:rPr lang="zh-CN" altLang="en-US"/>
              <a:t>调度</a:t>
            </a:r>
            <a:r>
              <a:rPr lang="zh-CN" altLang="en-US"/>
              <a:t>线程</a:t>
            </a:r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Processor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1. P</a:t>
            </a:r>
            <a:r>
              <a:rPr lang="zh-CN" altLang="en-US"/>
              <a:t>是</a:t>
            </a:r>
            <a:r>
              <a:rPr lang="en-US" altLang="zh-CN"/>
              <a:t>G</a:t>
            </a:r>
            <a:r>
              <a:rPr lang="zh-CN" altLang="en-US"/>
              <a:t>和</a:t>
            </a:r>
            <a:r>
              <a:rPr lang="en-US" altLang="zh-CN"/>
              <a:t>M</a:t>
            </a:r>
            <a:r>
              <a:rPr lang="zh-CN" altLang="en-US"/>
              <a:t>的桥接器或处理器或</a:t>
            </a:r>
            <a:r>
              <a:rPr lang="zh-CN" altLang="en-US"/>
              <a:t>代理</a:t>
            </a:r>
            <a:endParaRPr lang="zh-CN" altLang="en-US"/>
          </a:p>
          <a:p>
            <a:r>
              <a:rPr lang="en-US" altLang="zh-CN"/>
              <a:t>2. P</a:t>
            </a:r>
            <a:r>
              <a:rPr lang="zh-CN" altLang="en-US"/>
              <a:t>使得</a:t>
            </a:r>
            <a:r>
              <a:rPr lang="en-US" altLang="zh-CN"/>
              <a:t>G</a:t>
            </a:r>
            <a:r>
              <a:rPr lang="zh-CN" altLang="en-US"/>
              <a:t>可以在</a:t>
            </a:r>
            <a:r>
              <a:rPr lang="en-US" altLang="zh-CN"/>
              <a:t>M</a:t>
            </a:r>
            <a:r>
              <a:rPr lang="zh-CN" altLang="en-US"/>
              <a:t>上运行并动态进行</a:t>
            </a:r>
            <a:r>
              <a:rPr lang="zh-CN" altLang="en-US"/>
              <a:t>协调</a:t>
            </a:r>
            <a:endParaRPr lang="zh-CN" altLang="en-US"/>
          </a:p>
          <a:p>
            <a:r>
              <a:rPr lang="en-US" altLang="zh-CN"/>
              <a:t>3. P</a:t>
            </a:r>
            <a:r>
              <a:rPr lang="zh-CN" altLang="en-US"/>
              <a:t>拥有</a:t>
            </a:r>
            <a:r>
              <a:rPr lang="en-US" altLang="zh-CN"/>
              <a:t>G</a:t>
            </a:r>
            <a:r>
              <a:rPr lang="zh-CN" altLang="en-US"/>
              <a:t>相关信息、内存分配情况可</a:t>
            </a:r>
            <a:r>
              <a:rPr lang="zh-CN" altLang="en-US"/>
              <a:t>提供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Machine</a:t>
            </a:r>
            <a:endParaRPr lang="en-US" altLang="zh-CN"/>
          </a:p>
        </p:txBody>
      </p:sp>
      <p:sp>
        <p:nvSpPr>
          <p:cNvPr id="3" name="内容占位符 2"/>
          <p:cNvSpPr/>
          <p:nvPr>
            <p:ph idx="1"/>
          </p:nvPr>
        </p:nvSpPr>
        <p:spPr/>
        <p:txBody>
          <a:bodyPr/>
          <a:p>
            <a:r>
              <a:rPr lang="en-US" altLang="zh-CN"/>
              <a:t>1. G</a:t>
            </a:r>
            <a:r>
              <a:rPr lang="zh-CN" altLang="en-US"/>
              <a:t>绑定到</a:t>
            </a:r>
            <a:r>
              <a:rPr lang="en-US" altLang="zh-CN"/>
              <a:t>P</a:t>
            </a:r>
            <a:r>
              <a:rPr lang="zh-CN" altLang="en-US"/>
              <a:t>，</a:t>
            </a:r>
            <a:r>
              <a:rPr lang="en-US" altLang="zh-CN"/>
              <a:t>P</a:t>
            </a:r>
            <a:r>
              <a:rPr lang="zh-CN" altLang="en-US"/>
              <a:t>代理管理</a:t>
            </a:r>
            <a:r>
              <a:rPr lang="en-US" altLang="zh-CN"/>
              <a:t>G</a:t>
            </a:r>
            <a:r>
              <a:rPr lang="zh-CN" altLang="en-US"/>
              <a:t>，调度</a:t>
            </a:r>
            <a:r>
              <a:rPr lang="en-US" altLang="zh-CN"/>
              <a:t>G</a:t>
            </a:r>
            <a:r>
              <a:rPr lang="zh-CN" altLang="en-US"/>
              <a:t>到</a:t>
            </a:r>
            <a:r>
              <a:rPr lang="en-US" altLang="zh-CN"/>
              <a:t>M</a:t>
            </a:r>
            <a:r>
              <a:rPr lang="zh-CN" altLang="en-US"/>
              <a:t>上进行</a:t>
            </a:r>
            <a:r>
              <a:rPr lang="zh-CN" altLang="en-US"/>
              <a:t>执行</a:t>
            </a:r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GMP</a:t>
            </a:r>
            <a:r>
              <a:rPr lang="zh-CN" altLang="en-US"/>
              <a:t>的运行</a:t>
            </a:r>
            <a:r>
              <a:rPr lang="zh-CN" altLang="en-US"/>
              <a:t>机制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716280" y="2524760"/>
            <a:ext cx="667385" cy="50482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16280" y="3865880"/>
            <a:ext cx="667385" cy="50482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4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741805" y="2525395"/>
            <a:ext cx="1064260" cy="1845310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System</a:t>
            </a:r>
            <a:endParaRPr lang="en-US" altLang="zh-CN"/>
          </a:p>
          <a:p>
            <a:pPr algn="ctr"/>
            <a:r>
              <a:rPr lang="en-US" altLang="zh-CN"/>
              <a:t>Process</a:t>
            </a:r>
            <a:endParaRPr lang="en-US" altLang="zh-CN"/>
          </a:p>
        </p:txBody>
      </p:sp>
      <p:cxnSp>
        <p:nvCxnSpPr>
          <p:cNvPr id="7" name="直接箭头连接符 6"/>
          <p:cNvCxnSpPr>
            <a:stCxn id="4" idx="3"/>
          </p:cNvCxnSpPr>
          <p:nvPr/>
        </p:nvCxnSpPr>
        <p:spPr>
          <a:xfrm>
            <a:off x="1383665" y="2777490"/>
            <a:ext cx="330200" cy="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1411605" y="4117975"/>
            <a:ext cx="330200" cy="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834005" y="2697480"/>
            <a:ext cx="330200" cy="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819400" y="3459480"/>
            <a:ext cx="330200" cy="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2828925" y="4221480"/>
            <a:ext cx="330200" cy="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3172460" y="2543175"/>
            <a:ext cx="536575" cy="339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M1</a:t>
            </a:r>
            <a:endParaRPr lang="en-US" altLang="zh-CN"/>
          </a:p>
        </p:txBody>
      </p:sp>
      <p:sp>
        <p:nvSpPr>
          <p:cNvPr id="13" name="矩形 12"/>
          <p:cNvSpPr/>
          <p:nvPr/>
        </p:nvSpPr>
        <p:spPr>
          <a:xfrm>
            <a:off x="3162935" y="3289935"/>
            <a:ext cx="536575" cy="339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M2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3162935" y="4082415"/>
            <a:ext cx="536575" cy="33909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M3</a:t>
            </a:r>
            <a:endParaRPr lang="en-US" altLang="zh-CN"/>
          </a:p>
        </p:txBody>
      </p:sp>
      <p:sp>
        <p:nvSpPr>
          <p:cNvPr id="15" name="椭圆 14"/>
          <p:cNvSpPr/>
          <p:nvPr/>
        </p:nvSpPr>
        <p:spPr>
          <a:xfrm>
            <a:off x="4424680" y="2697480"/>
            <a:ext cx="706120" cy="70612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P1</a:t>
            </a:r>
            <a:endParaRPr lang="en-US" altLang="zh-CN"/>
          </a:p>
        </p:txBody>
      </p:sp>
      <p:sp>
        <p:nvSpPr>
          <p:cNvPr id="16" name="椭圆 15"/>
          <p:cNvSpPr/>
          <p:nvPr/>
        </p:nvSpPr>
        <p:spPr>
          <a:xfrm>
            <a:off x="4424680" y="3515360"/>
            <a:ext cx="706120" cy="706120"/>
          </a:xfrm>
          <a:prstGeom prst="ellipse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P2</a:t>
            </a:r>
            <a:endParaRPr lang="en-US" altLang="zh-CN"/>
          </a:p>
        </p:txBody>
      </p:sp>
      <p:cxnSp>
        <p:nvCxnSpPr>
          <p:cNvPr id="17" name="直接箭头连接符 16"/>
          <p:cNvCxnSpPr>
            <a:stCxn id="15" idx="2"/>
          </p:cNvCxnSpPr>
          <p:nvPr/>
        </p:nvCxnSpPr>
        <p:spPr>
          <a:xfrm flipH="1" flipV="1">
            <a:off x="3717290" y="2715260"/>
            <a:ext cx="707390" cy="33528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3712845" y="3459480"/>
            <a:ext cx="707390" cy="33528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5519420" y="2741295"/>
            <a:ext cx="2834640" cy="504190"/>
          </a:xfrm>
          <a:prstGeom prst="rect">
            <a:avLst/>
          </a:prstGeom>
        </p:spPr>
        <p:style>
          <a:lnRef idx="2">
            <a:schemeClr val="accent3"/>
          </a:lnRef>
          <a:fillRef idx="2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510530" y="3700145"/>
            <a:ext cx="2843530" cy="504190"/>
          </a:xfrm>
          <a:prstGeom prst="rect">
            <a:avLst/>
          </a:prstGeom>
        </p:spPr>
        <p:style>
          <a:lnRef idx="2">
            <a:schemeClr val="accent3"/>
          </a:lnRef>
          <a:fillRef idx="2">
            <a:schemeClr val="accent3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流程图: 显示 20"/>
          <p:cNvSpPr/>
          <p:nvPr/>
        </p:nvSpPr>
        <p:spPr>
          <a:xfrm>
            <a:off x="5688330" y="2825750"/>
            <a:ext cx="762635" cy="329565"/>
          </a:xfrm>
          <a:prstGeom prst="flowChartDisplay">
            <a:avLst/>
          </a:prstGeom>
        </p:spPr>
        <p:style>
          <a:lnRef idx="2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22" name="流程图: 显示 21"/>
          <p:cNvSpPr/>
          <p:nvPr/>
        </p:nvSpPr>
        <p:spPr>
          <a:xfrm>
            <a:off x="6552565" y="2825750"/>
            <a:ext cx="762635" cy="329565"/>
          </a:xfrm>
          <a:prstGeom prst="flowChartDisplay">
            <a:avLst/>
          </a:prstGeom>
        </p:spPr>
        <p:style>
          <a:lnRef idx="2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23" name="流程图: 显示 22"/>
          <p:cNvSpPr/>
          <p:nvPr/>
        </p:nvSpPr>
        <p:spPr>
          <a:xfrm>
            <a:off x="7416800" y="2825750"/>
            <a:ext cx="762635" cy="329565"/>
          </a:xfrm>
          <a:prstGeom prst="flowChartDisplay">
            <a:avLst/>
          </a:prstGeom>
        </p:spPr>
        <p:style>
          <a:lnRef idx="2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25" name="流程图: 显示 24"/>
          <p:cNvSpPr/>
          <p:nvPr/>
        </p:nvSpPr>
        <p:spPr>
          <a:xfrm>
            <a:off x="5679440" y="3794760"/>
            <a:ext cx="762635" cy="329565"/>
          </a:xfrm>
          <a:prstGeom prst="flowChartDisplay">
            <a:avLst/>
          </a:prstGeom>
        </p:spPr>
        <p:style>
          <a:lnRef idx="2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26" name="流程图: 显示 25"/>
          <p:cNvSpPr/>
          <p:nvPr/>
        </p:nvSpPr>
        <p:spPr>
          <a:xfrm>
            <a:off x="6543675" y="3788410"/>
            <a:ext cx="762635" cy="329565"/>
          </a:xfrm>
          <a:prstGeom prst="flowChartDisplay">
            <a:avLst/>
          </a:prstGeom>
        </p:spPr>
        <p:style>
          <a:lnRef idx="2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6427470" y="2174875"/>
            <a:ext cx="169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 Local </a:t>
            </a:r>
            <a:r>
              <a:rPr lang="en-US" altLang="zh-CN"/>
              <a:t>Queue 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2720340" y="4817110"/>
            <a:ext cx="169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Kernal Thread </a:t>
            </a:r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4218305" y="1978025"/>
            <a:ext cx="16998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Go</a:t>
            </a:r>
            <a:r>
              <a:rPr lang="en-US" altLang="zh-CN"/>
              <a:t>routine</a:t>
            </a:r>
            <a:endParaRPr lang="en-US" altLang="zh-CN"/>
          </a:p>
          <a:p>
            <a:r>
              <a:rPr lang="en-US" altLang="zh-CN"/>
              <a:t>Processor 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 rot="16200000">
            <a:off x="9681845" y="2511425"/>
            <a:ext cx="464820" cy="1932305"/>
          </a:xfrm>
          <a:prstGeom prst="rect">
            <a:avLst/>
          </a:prstGeom>
        </p:spPr>
        <p:style>
          <a:lnRef idx="2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流程图: 显示 31"/>
          <p:cNvSpPr/>
          <p:nvPr/>
        </p:nvSpPr>
        <p:spPr>
          <a:xfrm>
            <a:off x="9046845" y="3326130"/>
            <a:ext cx="762635" cy="329565"/>
          </a:xfrm>
          <a:prstGeom prst="flowChartDisplay">
            <a:avLst/>
          </a:prstGeom>
        </p:spPr>
        <p:style>
          <a:lnRef idx="2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33" name="流程图: 显示 32"/>
          <p:cNvSpPr/>
          <p:nvPr/>
        </p:nvSpPr>
        <p:spPr>
          <a:xfrm>
            <a:off x="9950450" y="3314065"/>
            <a:ext cx="762635" cy="329565"/>
          </a:xfrm>
          <a:prstGeom prst="flowChartDisplay">
            <a:avLst/>
          </a:prstGeom>
        </p:spPr>
        <p:style>
          <a:lnRef idx="2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G</a:t>
            </a:r>
            <a:endParaRPr lang="en-US" altLang="zh-CN"/>
          </a:p>
        </p:txBody>
      </p:sp>
      <p:cxnSp>
        <p:nvCxnSpPr>
          <p:cNvPr id="34" name="直接箭头连接符 33"/>
          <p:cNvCxnSpPr>
            <a:stCxn id="19" idx="1"/>
          </p:cNvCxnSpPr>
          <p:nvPr/>
        </p:nvCxnSpPr>
        <p:spPr>
          <a:xfrm flipH="1">
            <a:off x="5121910" y="2993390"/>
            <a:ext cx="397510" cy="36195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20" idx="1"/>
          </p:cNvCxnSpPr>
          <p:nvPr/>
        </p:nvCxnSpPr>
        <p:spPr>
          <a:xfrm flipH="1" flipV="1">
            <a:off x="5126355" y="3865880"/>
            <a:ext cx="384175" cy="86360"/>
          </a:xfrm>
          <a:prstGeom prst="straightConnector1">
            <a:avLst/>
          </a:prstGeom>
          <a:ln w="31750" cap="rnd">
            <a:solidFill>
              <a:prstClr val="black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文本框 36"/>
          <p:cNvSpPr txBox="1"/>
          <p:nvPr/>
        </p:nvSpPr>
        <p:spPr>
          <a:xfrm>
            <a:off x="10998835" y="3289935"/>
            <a:ext cx="974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PUSH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8289925" y="3275330"/>
            <a:ext cx="668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POP</a:t>
            </a:r>
            <a:endParaRPr lang="en-US" altLang="zh-CN"/>
          </a:p>
        </p:txBody>
      </p:sp>
      <p:sp>
        <p:nvSpPr>
          <p:cNvPr id="39" name="文本框 38"/>
          <p:cNvSpPr txBox="1"/>
          <p:nvPr/>
        </p:nvSpPr>
        <p:spPr>
          <a:xfrm>
            <a:off x="9102725" y="2741295"/>
            <a:ext cx="1699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G</a:t>
            </a:r>
            <a:r>
              <a:rPr lang="en-US" altLang="zh-CN"/>
              <a:t>lobal </a:t>
            </a:r>
            <a:r>
              <a:rPr lang="en-US" altLang="zh-CN"/>
              <a:t>Queue </a:t>
            </a:r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8801100" y="3013075"/>
            <a:ext cx="398145" cy="390525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800"/>
              <a:t>LK</a:t>
            </a:r>
            <a:endParaRPr lang="en-US" altLang="zh-CN" sz="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kumimoji="1" lang="en-US" altLang="zh-CN" dirty="0">
                <a:latin typeface="微软雅黑" charset="-122"/>
                <a:ea typeface="微软雅黑" charset="-122"/>
                <a:sym typeface="+mn-ea"/>
              </a:rPr>
              <a:t>CPU</a:t>
            </a:r>
            <a:r>
              <a:rPr kumimoji="1" lang="zh-CN" altLang="en-US" dirty="0">
                <a:latin typeface="微软雅黑" charset="-122"/>
                <a:ea typeface="微软雅黑" charset="-122"/>
                <a:sym typeface="+mn-ea"/>
              </a:rPr>
              <a:t>正在进行的一个任务的运行过程的调度单位</a:t>
            </a:r>
            <a:endParaRPr kumimoji="1" lang="en-US" altLang="zh-CN" dirty="0">
              <a:latin typeface="微软雅黑" charset="-122"/>
              <a:ea typeface="微软雅黑" charset="-122"/>
            </a:endParaRPr>
          </a:p>
          <a:p>
            <a:r>
              <a:rPr kumimoji="1" lang="zh-CN" altLang="en-US" dirty="0">
                <a:latin typeface="微软雅黑" charset="-122"/>
                <a:ea typeface="微软雅黑" charset="-122"/>
                <a:sym typeface="+mn-ea"/>
              </a:rPr>
              <a:t>进程是计算机调度的基本单位</a:t>
            </a:r>
            <a:endParaRPr kumimoji="1" lang="en-US" altLang="zh-CN" dirty="0">
              <a:latin typeface="微软雅黑" charset="-122"/>
              <a:ea typeface="微软雅黑" charset="-122"/>
            </a:endParaRPr>
          </a:p>
          <a:p>
            <a:endParaRPr kumimoji="1" lang="en-US" altLang="zh-CN" dirty="0">
              <a:latin typeface="微软雅黑" charset="-122"/>
              <a:ea typeface="微软雅黑" charset="-122"/>
            </a:endParaRPr>
          </a:p>
          <a:p>
            <a:r>
              <a:rPr kumimoji="1" lang="zh-CN" altLang="en-US" dirty="0">
                <a:latin typeface="微软雅黑" charset="-122"/>
                <a:ea typeface="微软雅黑" charset="-122"/>
                <a:sym typeface="+mn-ea"/>
              </a:rPr>
              <a:t>进程包含线程，线程在进程中运行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线程是进程的执行单元，</a:t>
            </a:r>
            <a:endParaRPr lang="zh-CN" altLang="en-US"/>
          </a:p>
          <a:p>
            <a:r>
              <a:rPr lang="zh-CN" altLang="en-US"/>
              <a:t>独立的、并发的顺序执行流</a:t>
            </a:r>
            <a:endParaRPr lang="zh-CN" altLang="en-US"/>
          </a:p>
          <a:p>
            <a:r>
              <a:rPr lang="zh-CN" altLang="en-US"/>
              <a:t>进程所有的任务都在线程中执行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多线程：</a:t>
            </a:r>
            <a:endParaRPr lang="zh-CN" altLang="en-US"/>
          </a:p>
          <a:p>
            <a:r>
              <a:rPr lang="en-US" altLang="zh-CN"/>
              <a:t>1. </a:t>
            </a:r>
            <a:r>
              <a:rPr lang="zh-CN" altLang="en-US"/>
              <a:t>进程中开辟多条</a:t>
            </a:r>
            <a:r>
              <a:rPr lang="zh-CN" altLang="en-US"/>
              <a:t>线程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在不同的线程中并发执行不同的</a:t>
            </a:r>
            <a:r>
              <a:rPr lang="zh-CN" altLang="en-US"/>
              <a:t>任务</a:t>
            </a:r>
            <a:endParaRPr lang="zh-CN" altLang="en-US"/>
          </a:p>
          <a:p>
            <a:r>
              <a:rPr lang="en-US" altLang="zh-CN"/>
              <a:t>3. CPU</a:t>
            </a:r>
            <a:r>
              <a:rPr lang="zh-CN" altLang="en-US"/>
              <a:t>高速切换不同线程进行</a:t>
            </a:r>
            <a:r>
              <a:rPr lang="zh-CN" altLang="en-US"/>
              <a:t>调度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206500"/>
          </a:xfrm>
        </p:spPr>
        <p:txBody>
          <a:bodyPr/>
          <a:p>
            <a:r>
              <a:rPr lang="zh-CN" altLang="en-US"/>
              <a:t>串行任务执行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49425" y="1587500"/>
            <a:ext cx="1367790" cy="6026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睡觉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95265" y="1588135"/>
            <a:ext cx="1367790" cy="60198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58540" y="1587500"/>
            <a:ext cx="1367790" cy="6026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吃饭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558540" y="2981960"/>
            <a:ext cx="1367790" cy="6026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睡觉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95265" y="2499360"/>
            <a:ext cx="1367790" cy="10852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69585" y="3234690"/>
            <a:ext cx="819150" cy="34988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吃饭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95265" y="3893820"/>
            <a:ext cx="1367790" cy="10852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69585" y="4629150"/>
            <a:ext cx="819150" cy="34988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睡觉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031990" y="4376420"/>
            <a:ext cx="1367790" cy="6026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2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吃饭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295265" y="5288280"/>
            <a:ext cx="1367790" cy="10852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31990" y="5770880"/>
            <a:ext cx="1367790" cy="6026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2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睡觉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768715" y="5770880"/>
            <a:ext cx="1367790" cy="6026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2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吃饭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4" idx="3"/>
            <a:endCxn id="7" idx="1"/>
          </p:cNvCxnSpPr>
          <p:nvPr/>
        </p:nvCxnSpPr>
        <p:spPr>
          <a:xfrm>
            <a:off x="3117215" y="1889125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926330" y="1889125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>
            <a:off x="4926330" y="3234690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663055" y="4685030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663055" y="6072505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下箭头 26"/>
          <p:cNvSpPr/>
          <p:nvPr/>
        </p:nvSpPr>
        <p:spPr>
          <a:xfrm>
            <a:off x="5848985" y="2192655"/>
            <a:ext cx="260985" cy="664210"/>
          </a:xfrm>
          <a:prstGeom prst="downArrow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5848985" y="3584575"/>
            <a:ext cx="260985" cy="664210"/>
          </a:xfrm>
          <a:prstGeom prst="downArrow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5848985" y="4979035"/>
            <a:ext cx="260985" cy="664210"/>
          </a:xfrm>
          <a:prstGeom prst="downArrow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7454900" y="1177925"/>
            <a:ext cx="365379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任务的执行必须是上一个任务完全完成后</a:t>
            </a:r>
            <a:r>
              <a:rPr lang="zh-CN" altLang="en-US"/>
              <a:t>进行。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任务的顺序的基础就是任务执行</a:t>
            </a:r>
            <a:r>
              <a:rPr lang="zh-CN" altLang="en-US"/>
              <a:t>完成。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串行是任务的一种执行方式，而不是措施或</a:t>
            </a:r>
            <a:r>
              <a:rPr lang="zh-CN" altLang="en-US"/>
              <a:t>方法。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206500"/>
          </a:xfrm>
        </p:spPr>
        <p:txBody>
          <a:bodyPr/>
          <a:p>
            <a:r>
              <a:rPr lang="zh-CN" altLang="en-US"/>
              <a:t>并行任务执行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65910" y="1634490"/>
            <a:ext cx="927735" cy="6026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玩手机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52750" y="1635125"/>
            <a:ext cx="1367790" cy="18415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74800" y="2873375"/>
            <a:ext cx="927735" cy="6026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吃饭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502535" y="1943735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2533650" y="3174365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230495" y="1634490"/>
            <a:ext cx="1367790" cy="18415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459730" y="1831975"/>
            <a:ext cx="927735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玩手机</a:t>
            </a:r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5459730" y="2873375"/>
            <a:ext cx="927735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吃饭</a:t>
            </a:r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4356735" y="2331720"/>
            <a:ext cx="863600" cy="306070"/>
          </a:xfrm>
          <a:prstGeom prst="rightArrow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526655" y="1635125"/>
            <a:ext cx="1367790" cy="18415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35135" y="1831975"/>
            <a:ext cx="927735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玩手机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44660" y="2874010"/>
            <a:ext cx="927735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吃饭</a:t>
            </a:r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6608445" y="2331720"/>
            <a:ext cx="863600" cy="306070"/>
          </a:xfrm>
          <a:prstGeom prst="rightArrow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8903335" y="2070735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911590" y="3076575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475105" y="3916045"/>
            <a:ext cx="92424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并行任务的执行与完成任务与其他</a:t>
            </a:r>
            <a:r>
              <a:rPr lang="zh-CN" altLang="en-US"/>
              <a:t>并行任务的执行和完成</a:t>
            </a:r>
            <a:r>
              <a:rPr lang="zh-CN" altLang="en-US"/>
              <a:t>情况无关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所有</a:t>
            </a:r>
            <a:r>
              <a:rPr lang="zh-CN" altLang="en-US"/>
              <a:t>并行任务都会以自己的执行时间节点执行，并与其他并行任务无关的完成</a:t>
            </a:r>
            <a:r>
              <a:rPr lang="zh-CN" altLang="en-US"/>
              <a:t>任务。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并行也是任务的一种执行方式，而不是措施或方法。</a:t>
            </a:r>
            <a:r>
              <a:rPr lang="zh-CN" altLang="en-US">
                <a:sym typeface="+mn-ea"/>
              </a:rPr>
              <a:t>一般由多个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进行任务的处理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206500"/>
          </a:xfrm>
        </p:spPr>
        <p:txBody>
          <a:bodyPr/>
          <a:p>
            <a:r>
              <a:rPr lang="zh-CN" altLang="en-US"/>
              <a:t>并发任务执行</a:t>
            </a:r>
            <a:r>
              <a:rPr lang="zh-CN" altLang="en-US"/>
              <a:t>方式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538605" y="1788795"/>
            <a:ext cx="927735" cy="6026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玩手机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25445" y="1789430"/>
            <a:ext cx="1367790" cy="18415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47495" y="3027680"/>
            <a:ext cx="927735" cy="6026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吃饭</a:t>
            </a:r>
            <a:endParaRPr lang="zh-CN" altLang="en-US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475230" y="2098040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2506345" y="3328670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203190" y="1788795"/>
            <a:ext cx="1367790" cy="18415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49265" y="2016760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4329430" y="2486025"/>
            <a:ext cx="863600" cy="306070"/>
          </a:xfrm>
          <a:prstGeom prst="rightArrow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499350" y="1789430"/>
            <a:ext cx="1367790" cy="18415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307830" y="1986280"/>
            <a:ext cx="927735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玩手机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317355" y="3028315"/>
            <a:ext cx="927735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吃饭</a:t>
            </a:r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6581140" y="2486025"/>
            <a:ext cx="863600" cy="306070"/>
          </a:xfrm>
          <a:prstGeom prst="rightArrow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8876030" y="2225040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884285" y="3230880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184275" y="4070350"/>
            <a:ext cx="9979025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特点：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并发任务的执行与完成任务与其他</a:t>
            </a:r>
            <a:r>
              <a:rPr lang="zh-CN" altLang="en-US"/>
              <a:t>并行任务的执行和完成</a:t>
            </a:r>
            <a:r>
              <a:rPr lang="zh-CN" altLang="en-US"/>
              <a:t>情况无关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所有并发任务都会以自己的执行时间节点执行，执行的过程是将并发任务分成任务</a:t>
            </a:r>
            <a:r>
              <a:rPr lang="zh-CN" altLang="en-US"/>
              <a:t>片段切换</a:t>
            </a:r>
            <a:r>
              <a:rPr lang="zh-CN" altLang="en-US"/>
              <a:t>处理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并发也是任务的一种执行方式，而不是措施或方法，单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单核高频切换任务进行任务处理</a:t>
            </a:r>
            <a:endParaRPr lang="zh-CN" altLang="en-US"/>
          </a:p>
          <a:p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304790" y="1648460"/>
            <a:ext cx="1183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玩手机</a:t>
            </a:r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76265" y="2016760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803265" y="200977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30265" y="201104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66155" y="2012950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202045" y="201358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51805" y="3027680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23205" y="3433445"/>
            <a:ext cx="1183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吃饭</a:t>
            </a:r>
            <a:endParaRPr lang="zh-CN" alt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78805" y="3027680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805805" y="3027680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32805" y="3027680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068695" y="3027680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204585" y="3027680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206500"/>
          </a:xfrm>
        </p:spPr>
        <p:txBody>
          <a:bodyPr>
            <a:normAutofit/>
          </a:bodyPr>
          <a:p>
            <a:r>
              <a:rPr lang="zh-CN" altLang="en-US"/>
              <a:t>同步任务</a:t>
            </a:r>
            <a:r>
              <a:rPr lang="en-US" altLang="zh-CN"/>
              <a:t> - </a:t>
            </a:r>
            <a:r>
              <a:rPr lang="zh-CN" altLang="en-US"/>
              <a:t>串行方式执行</a:t>
            </a:r>
            <a:r>
              <a:rPr lang="en-US" altLang="zh-CN"/>
              <a:t> - </a:t>
            </a:r>
            <a:r>
              <a:rPr lang="zh-CN" altLang="en-US"/>
              <a:t>单线程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1749425" y="1587500"/>
            <a:ext cx="1367790" cy="6026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睡觉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5295265" y="1587500"/>
            <a:ext cx="1367790" cy="6026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3558540" y="1587500"/>
            <a:ext cx="1367790" cy="6026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吃饭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999105" y="2740660"/>
            <a:ext cx="1367790" cy="6026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睡觉</a:t>
            </a:r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295265" y="2499360"/>
            <a:ext cx="1367790" cy="10852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69585" y="3234690"/>
            <a:ext cx="819150" cy="34988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吃饭</a:t>
            </a:r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295265" y="3893820"/>
            <a:ext cx="1367790" cy="10852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569585" y="4629150"/>
            <a:ext cx="819150" cy="349885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睡觉</a:t>
            </a:r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031990" y="4376420"/>
            <a:ext cx="1367790" cy="6026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2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吃饭</a:t>
            </a:r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295265" y="5288280"/>
            <a:ext cx="1367790" cy="10852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031990" y="5770880"/>
            <a:ext cx="1367790" cy="6026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2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睡觉</a:t>
            </a:r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768715" y="5770880"/>
            <a:ext cx="1367790" cy="602615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3"/>
          </a:fillRef>
          <a:effectRef idx="2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吃饭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4" idx="3"/>
            <a:endCxn id="7" idx="1"/>
          </p:cNvCxnSpPr>
          <p:nvPr/>
        </p:nvCxnSpPr>
        <p:spPr>
          <a:xfrm>
            <a:off x="3117215" y="1889125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4926330" y="1889125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10" idx="3"/>
            <a:endCxn id="11" idx="1"/>
          </p:cNvCxnSpPr>
          <p:nvPr/>
        </p:nvCxnSpPr>
        <p:spPr>
          <a:xfrm>
            <a:off x="4366895" y="3042285"/>
            <a:ext cx="928370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>
            <a:off x="6663055" y="4685030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>
            <a:off x="6663055" y="6072505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下箭头 26"/>
          <p:cNvSpPr/>
          <p:nvPr/>
        </p:nvSpPr>
        <p:spPr>
          <a:xfrm>
            <a:off x="5848985" y="2192655"/>
            <a:ext cx="260985" cy="664210"/>
          </a:xfrm>
          <a:prstGeom prst="downArrow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下箭头 27"/>
          <p:cNvSpPr/>
          <p:nvPr/>
        </p:nvSpPr>
        <p:spPr>
          <a:xfrm>
            <a:off x="5848985" y="3584575"/>
            <a:ext cx="260985" cy="664210"/>
          </a:xfrm>
          <a:prstGeom prst="downArrow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下箭头 28"/>
          <p:cNvSpPr/>
          <p:nvPr/>
        </p:nvSpPr>
        <p:spPr>
          <a:xfrm>
            <a:off x="5848985" y="4979035"/>
            <a:ext cx="260985" cy="664210"/>
          </a:xfrm>
          <a:prstGeom prst="downArrow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4476115" y="2670810"/>
            <a:ext cx="819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阻塞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58415" y="1219200"/>
            <a:ext cx="2367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同步任务</a:t>
            </a:r>
            <a:r>
              <a:rPr lang="zh-CN" altLang="en-US"/>
              <a:t>队列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58415" y="2432050"/>
            <a:ext cx="23679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同步任务</a:t>
            </a:r>
            <a:r>
              <a:rPr lang="zh-CN" altLang="en-US"/>
              <a:t>队列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206500"/>
          </a:xfrm>
        </p:spPr>
        <p:txBody>
          <a:bodyPr>
            <a:normAutofit/>
          </a:bodyPr>
          <a:p>
            <a:r>
              <a:rPr lang="zh-CN" altLang="en-US"/>
              <a:t>异步任务</a:t>
            </a:r>
            <a:r>
              <a:rPr lang="en-US" altLang="zh-CN"/>
              <a:t> - </a:t>
            </a:r>
            <a:r>
              <a:rPr lang="zh-CN" altLang="en-US"/>
              <a:t>串行方式执行</a:t>
            </a:r>
            <a:r>
              <a:rPr lang="en-US" altLang="zh-CN"/>
              <a:t> - </a:t>
            </a:r>
            <a:r>
              <a:rPr lang="zh-CN" altLang="en-US"/>
              <a:t>系统调度</a:t>
            </a:r>
            <a:r>
              <a:rPr lang="zh-CN" altLang="en-US"/>
              <a:t>线程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7695" y="2643505"/>
            <a:ext cx="928370" cy="6026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玩手机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07030" y="2626995"/>
            <a:ext cx="1367790" cy="18415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529080" y="3865245"/>
            <a:ext cx="927735" cy="6026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吃饭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4" idx="3"/>
          </p:cNvCxnSpPr>
          <p:nvPr/>
        </p:nvCxnSpPr>
        <p:spPr>
          <a:xfrm>
            <a:off x="1536065" y="2945130"/>
            <a:ext cx="134937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/>
          <p:nvPr/>
        </p:nvCxnSpPr>
        <p:spPr>
          <a:xfrm>
            <a:off x="2487930" y="4166235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184775" y="2626360"/>
            <a:ext cx="1367790" cy="18415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30850" y="285432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4311015" y="3323590"/>
            <a:ext cx="863600" cy="306070"/>
          </a:xfrm>
          <a:prstGeom prst="rightArrow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480935" y="2626995"/>
            <a:ext cx="1367790" cy="18415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289415" y="2823845"/>
            <a:ext cx="927735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玩手机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298940" y="3865880"/>
            <a:ext cx="927735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吃饭</a:t>
            </a:r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6562725" y="3323590"/>
            <a:ext cx="863600" cy="306070"/>
          </a:xfrm>
          <a:prstGeom prst="rightArrow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8857615" y="3062605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865870" y="4068445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86375" y="2486025"/>
            <a:ext cx="1183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玩手机</a:t>
            </a:r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7850" y="285432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84850" y="2847340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11850" y="2848610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47740" y="285051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83630" y="2851150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33390" y="386524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04790" y="4271010"/>
            <a:ext cx="1183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吃饭</a:t>
            </a:r>
            <a:endParaRPr lang="zh-CN" alt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60390" y="386524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87390" y="386524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14390" y="386524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050280" y="386524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86170" y="386524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47700" y="2032000"/>
            <a:ext cx="2763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异步任务</a:t>
            </a:r>
            <a:r>
              <a:rPr lang="zh-CN" altLang="en-US">
                <a:sym typeface="+mn-ea"/>
              </a:rPr>
              <a:t>队列</a:t>
            </a:r>
            <a:endParaRPr lang="zh-CN" altLang="en-US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47700" y="3323590"/>
            <a:ext cx="2763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非阻塞顺序</a:t>
            </a:r>
            <a:r>
              <a:rPr lang="zh-CN" altLang="en-US">
                <a:sym typeface="+mn-ea"/>
              </a:rPr>
              <a:t>执行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206500"/>
          </a:xfrm>
        </p:spPr>
        <p:txBody>
          <a:bodyPr>
            <a:normAutofit/>
          </a:bodyPr>
          <a:p>
            <a:r>
              <a:rPr lang="zh-CN" altLang="en-US"/>
              <a:t>异步任务</a:t>
            </a:r>
            <a:r>
              <a:rPr lang="en-US" altLang="zh-CN"/>
              <a:t> - </a:t>
            </a:r>
            <a:r>
              <a:rPr lang="zh-CN" altLang="en-US"/>
              <a:t>并发方式执行</a:t>
            </a:r>
            <a:r>
              <a:rPr lang="en-US" altLang="zh-CN"/>
              <a:t> - </a:t>
            </a:r>
            <a:r>
              <a:rPr lang="zh-CN" altLang="en-US"/>
              <a:t>多线程</a:t>
            </a:r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607695" y="2643505"/>
            <a:ext cx="928370" cy="6026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玩手机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907030" y="2626995"/>
            <a:ext cx="1367790" cy="18415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25500" y="3865245"/>
            <a:ext cx="927735" cy="60261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吃饭</a:t>
            </a:r>
            <a:endParaRPr lang="zh-CN" altLang="en-US"/>
          </a:p>
        </p:txBody>
      </p:sp>
      <p:cxnSp>
        <p:nvCxnSpPr>
          <p:cNvPr id="23" name="直接箭头连接符 22"/>
          <p:cNvCxnSpPr>
            <a:stCxn id="4" idx="3"/>
          </p:cNvCxnSpPr>
          <p:nvPr/>
        </p:nvCxnSpPr>
        <p:spPr>
          <a:xfrm>
            <a:off x="1536065" y="2945130"/>
            <a:ext cx="134937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" name="直接箭头连接符 2"/>
          <p:cNvCxnSpPr>
            <a:stCxn id="7" idx="3"/>
          </p:cNvCxnSpPr>
          <p:nvPr/>
        </p:nvCxnSpPr>
        <p:spPr>
          <a:xfrm flipV="1">
            <a:off x="1753235" y="4166235"/>
            <a:ext cx="1176020" cy="63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5184775" y="2626360"/>
            <a:ext cx="1367790" cy="18415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530850" y="285432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右箭头 26"/>
          <p:cNvSpPr/>
          <p:nvPr/>
        </p:nvSpPr>
        <p:spPr>
          <a:xfrm>
            <a:off x="4311015" y="3323590"/>
            <a:ext cx="863600" cy="306070"/>
          </a:xfrm>
          <a:prstGeom prst="rightArrow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7480935" y="2626995"/>
            <a:ext cx="1367790" cy="1841500"/>
          </a:xfrm>
          <a:prstGeom prst="rect">
            <a:avLst/>
          </a:pr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人</a:t>
            </a:r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9289415" y="2823845"/>
            <a:ext cx="927735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玩手机</a:t>
            </a:r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9298940" y="3865880"/>
            <a:ext cx="927735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吃饭</a:t>
            </a:r>
            <a:endParaRPr lang="zh-CN" altLang="en-US"/>
          </a:p>
        </p:txBody>
      </p:sp>
      <p:sp>
        <p:nvSpPr>
          <p:cNvPr id="31" name="右箭头 30"/>
          <p:cNvSpPr/>
          <p:nvPr/>
        </p:nvSpPr>
        <p:spPr>
          <a:xfrm>
            <a:off x="6562725" y="3323590"/>
            <a:ext cx="863600" cy="306070"/>
          </a:xfrm>
          <a:prstGeom prst="rightArrow">
            <a:avLst/>
          </a:pr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2" name="直接箭头连接符 31"/>
          <p:cNvCxnSpPr/>
          <p:nvPr/>
        </p:nvCxnSpPr>
        <p:spPr>
          <a:xfrm>
            <a:off x="8857615" y="3062605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/>
          <p:nvPr/>
        </p:nvCxnSpPr>
        <p:spPr>
          <a:xfrm>
            <a:off x="8865870" y="4068445"/>
            <a:ext cx="44132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286375" y="2486025"/>
            <a:ext cx="1183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玩手机</a:t>
            </a:r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5657850" y="285432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784850" y="2847340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911850" y="2848610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6047740" y="285051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6183630" y="2851150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5533390" y="386524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5304790" y="4271010"/>
            <a:ext cx="11830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吃饭</a:t>
            </a:r>
            <a:endParaRPr lang="zh-CN" altLang="en-US">
              <a:sym typeface="+mn-ea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5660390" y="386524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5787390" y="386524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5914390" y="386524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6050280" y="386524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6186170" y="3865245"/>
            <a:ext cx="76200" cy="405130"/>
          </a:xfrm>
          <a:prstGeom prst="rect">
            <a:avLst/>
          </a:prstGeom>
        </p:spPr>
        <p:style>
          <a:lnRef idx="0">
            <a:srgbClr val="FFFFFF"/>
          </a:lnRef>
          <a:fillRef idx="2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47700" y="2032000"/>
            <a:ext cx="2763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异步任务</a:t>
            </a:r>
            <a:r>
              <a:rPr lang="zh-CN" altLang="en-US">
                <a:sym typeface="+mn-ea"/>
              </a:rPr>
              <a:t>队列</a:t>
            </a:r>
            <a:endParaRPr lang="zh-CN" altLang="en-US">
              <a:sym typeface="+mn-ea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241300" y="3323590"/>
            <a:ext cx="27635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>
                <a:sym typeface="+mn-ea"/>
              </a:rPr>
              <a:t>非阻塞不确定执行</a:t>
            </a:r>
            <a:r>
              <a:rPr lang="zh-CN" altLang="en-US">
                <a:sym typeface="+mn-ea"/>
              </a:rPr>
              <a:t>顺序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1696</Words>
  <Application>WPS 演示</Application>
  <PresentationFormat>宽屏</PresentationFormat>
  <Paragraphs>382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Arial</vt:lpstr>
      <vt:lpstr>宋体</vt:lpstr>
      <vt:lpstr>Wingdings</vt:lpstr>
      <vt:lpstr>微软雅黑</vt:lpstr>
      <vt:lpstr>汉仪旗黑</vt:lpstr>
      <vt:lpstr>汉仪书宋二KW</vt:lpstr>
      <vt:lpstr>Calibri</vt:lpstr>
      <vt:lpstr>Helvetica Neue</vt:lpstr>
      <vt:lpstr>宋体</vt:lpstr>
      <vt:lpstr>Arial Unicode MS</vt:lpstr>
      <vt:lpstr>Office 主题​​</vt:lpstr>
      <vt:lpstr>并发编程</vt:lpstr>
      <vt:lpstr>进程</vt:lpstr>
      <vt:lpstr>线程</vt:lpstr>
      <vt:lpstr>串行任务执行方式</vt:lpstr>
      <vt:lpstr>并行任务执行方式</vt:lpstr>
      <vt:lpstr>并发任务执行方式</vt:lpstr>
      <vt:lpstr>同步任务 - 串行方式执行 - 单线程</vt:lpstr>
      <vt:lpstr>异步任务 - 串行方式执行 - 系统调度线程</vt:lpstr>
      <vt:lpstr>异步任务 - 并发方式执行 - 多线程</vt:lpstr>
      <vt:lpstr>线程用户级与内核级</vt:lpstr>
      <vt:lpstr>携程 - Co-routine</vt:lpstr>
      <vt:lpstr>携程 - Go-routine</vt:lpstr>
      <vt:lpstr>Thread、Coroutine、Goroutine</vt:lpstr>
      <vt:lpstr>GMP</vt:lpstr>
      <vt:lpstr>Goroutine</vt:lpstr>
      <vt:lpstr>Processor</vt:lpstr>
      <vt:lpstr>Machine</vt:lpstr>
      <vt:lpstr>GMP的运行机制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小野老师@JS++</cp:lastModifiedBy>
  <cp:revision>95</cp:revision>
  <dcterms:created xsi:type="dcterms:W3CDTF">2023-10-19T13:55:17Z</dcterms:created>
  <dcterms:modified xsi:type="dcterms:W3CDTF">2023-10-19T13:55:17Z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2052-6.2.2.8394</vt:lpwstr>
  </property>
  <property fmtid="{D5CDD505-2E9C-101B-9397-08002B2CF9AE}" pid="3" name="ICV">
    <vt:lpwstr>8022F536965C314BCD141565DCEE63D9</vt:lpwstr>
  </property>
</Properties>
</file>