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9"/>
  </p:handoutMasterIdLst>
  <p:sldIdLst>
    <p:sldId id="256" r:id="rId3"/>
    <p:sldId id="257" r:id="rId5"/>
    <p:sldId id="259" r:id="rId6"/>
    <p:sldId id="260" r:id="rId7"/>
    <p:sldId id="263" r:id="rId8"/>
    <p:sldId id="262" r:id="rId9"/>
    <p:sldId id="266" r:id="rId10"/>
    <p:sldId id="268" r:id="rId11"/>
    <p:sldId id="270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1" r:id="rId31"/>
    <p:sldId id="301" r:id="rId32"/>
    <p:sldId id="315" r:id="rId33"/>
    <p:sldId id="292" r:id="rId34"/>
    <p:sldId id="293" r:id="rId35"/>
    <p:sldId id="295" r:id="rId36"/>
    <p:sldId id="294" r:id="rId37"/>
    <p:sldId id="296" r:id="rId38"/>
    <p:sldId id="297" r:id="rId39"/>
    <p:sldId id="303" r:id="rId40"/>
    <p:sldId id="298" r:id="rId41"/>
    <p:sldId id="299" r:id="rId42"/>
    <p:sldId id="300" r:id="rId43"/>
    <p:sldId id="305" r:id="rId44"/>
    <p:sldId id="306" r:id="rId45"/>
    <p:sldId id="307" r:id="rId46"/>
    <p:sldId id="329" r:id="rId47"/>
    <p:sldId id="332" r:id="rId48"/>
    <p:sldId id="333" r:id="rId49"/>
    <p:sldId id="330" r:id="rId50"/>
    <p:sldId id="331" r:id="rId51"/>
    <p:sldId id="335" r:id="rId52"/>
    <p:sldId id="334" r:id="rId53"/>
    <p:sldId id="336" r:id="rId54"/>
    <p:sldId id="337" r:id="rId55"/>
    <p:sldId id="338" r:id="rId56"/>
    <p:sldId id="341" r:id="rId57"/>
    <p:sldId id="340" r:id="rId5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13.png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30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jpeg"/><Relationship Id="rId2" Type="http://schemas.openxmlformats.org/officeDocument/2006/relationships/image" Target="../media/image13.png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4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info.cern.ch/hypertext/WWW/TheProjec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浏览器的</a:t>
            </a:r>
            <a:r>
              <a:rPr lang="zh-CN" altLang="en-US" dirty="0">
                <a:effectLst/>
              </a:rPr>
              <a:t>发展史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小野</a:t>
            </a:r>
            <a:r>
              <a:rPr lang="zh-CN" altLang="en-US" dirty="0">
                <a:latin typeface="+mn-lt"/>
              </a:rPr>
              <a:t>森森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Tim Berners Lee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1991.8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alt.hypertext(Usenet) 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万维网项目简介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标志：万维网成为公共服务</a:t>
            </a:r>
            <a:endParaRPr lang="en-US" altLang="zh-CN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pic>
        <p:nvPicPr>
          <p:cNvPr id="6" name="图片 5" descr="slide_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6205" y="836295"/>
            <a:ext cx="6730365" cy="50488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Nicola Pellow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Robert Cailiau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1992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Ma</a:t>
            </a:r>
            <a:r>
              <a:rPr lang="en-US" altLang="zh-CN"/>
              <a:t>cWWW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第一个</a:t>
            </a:r>
            <a:r>
              <a:rPr lang="en-US" altLang="zh-CN"/>
              <a:t>Mac</a:t>
            </a:r>
            <a:r>
              <a:rPr lang="zh-CN" altLang="en-US"/>
              <a:t>网页</a:t>
            </a:r>
            <a:r>
              <a:rPr lang="zh-CN" altLang="en-US"/>
              <a:t>浏览器</a:t>
            </a:r>
            <a:endParaRPr lang="zh-CN" altLang="en-US"/>
          </a:p>
        </p:txBody>
      </p:sp>
      <p:pic>
        <p:nvPicPr>
          <p:cNvPr id="5" name="图片 4" descr="_resiz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9420" y="12065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CERN &amp; </a:t>
            </a:r>
            <a:r>
              <a:rPr lang="en-US" altLang="zh-CN">
                <a:sym typeface="+mn-ea"/>
              </a:rPr>
              <a:t>Tim Berners Lee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1993.4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放弃发明专利，</a:t>
            </a:r>
            <a:r>
              <a:rPr lang="zh-CN" altLang="en-US"/>
              <a:t>万维网对任何人免费</a:t>
            </a:r>
            <a:r>
              <a:rPr lang="zh-CN" altLang="en-US"/>
              <a:t>开放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/>
              <a:t>W3C - </a:t>
            </a:r>
            <a:r>
              <a:rPr lang="en-US" altLang="zh-CN">
                <a:sym typeface="+mn-ea"/>
              </a:rPr>
              <a:t>Tim Berners Lee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1994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World Wide Web Consortium 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万维网</a:t>
            </a:r>
            <a:r>
              <a:rPr lang="zh-CN" altLang="en-US"/>
              <a:t>联盟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WWW</a:t>
            </a:r>
            <a:r>
              <a:rPr lang="zh-CN" altLang="en-US"/>
              <a:t>技术标准化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5" name="图片 4" descr="w3c_logo-800x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1310" y="1130300"/>
            <a:ext cx="4816475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/>
              <a:t>W3C - </a:t>
            </a:r>
            <a:r>
              <a:rPr lang="en-US" altLang="zh-CN">
                <a:sym typeface="+mn-ea"/>
              </a:rPr>
              <a:t>Tim Berners Lee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1994.12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第一次会议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麻省理工学院计算机科学实验室</a:t>
            </a:r>
            <a:endParaRPr lang="en-US" altLang="zh-CN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pic>
        <p:nvPicPr>
          <p:cNvPr id="5" name="图片 4" descr="w3c_logo-800x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1310" y="1130300"/>
            <a:ext cx="4816475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/>
              <a:t>W3C - </a:t>
            </a:r>
            <a:r>
              <a:rPr lang="en-US" altLang="zh-CN">
                <a:sym typeface="+mn-ea"/>
              </a:rPr>
              <a:t>Tim Berners Lee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1995.4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欧洲主办</a:t>
            </a:r>
            <a:r>
              <a:rPr lang="zh-CN" altLang="en-US"/>
              <a:t>机构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法国计算机科学和自动化</a:t>
            </a:r>
            <a:r>
              <a:rPr lang="zh-CN" altLang="en-US"/>
              <a:t>研究所</a:t>
            </a:r>
            <a:endParaRPr lang="zh-CN" altLang="en-US"/>
          </a:p>
        </p:txBody>
      </p:sp>
      <p:pic>
        <p:nvPicPr>
          <p:cNvPr id="5" name="图片 4" descr="w3c_logo-800x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1310" y="1130300"/>
            <a:ext cx="4816475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/>
              <a:t>W3C - </a:t>
            </a:r>
            <a:r>
              <a:rPr lang="en-US" altLang="zh-CN">
                <a:sym typeface="+mn-ea"/>
              </a:rPr>
              <a:t>Tim Berners Lee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1996.9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亚洲主办</a:t>
            </a:r>
            <a:r>
              <a:rPr lang="zh-CN" altLang="en-US"/>
              <a:t>机构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日本庆应大学</a:t>
            </a:r>
            <a:r>
              <a:rPr lang="zh-CN" altLang="en-US"/>
              <a:t>研究所</a:t>
            </a:r>
            <a:endParaRPr lang="zh-CN" altLang="en-US"/>
          </a:p>
        </p:txBody>
      </p:sp>
      <p:pic>
        <p:nvPicPr>
          <p:cNvPr id="5" name="图片 4" descr="w3c_logo-800x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1310" y="1130300"/>
            <a:ext cx="4816475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/>
              <a:t>W3C - </a:t>
            </a:r>
            <a:r>
              <a:rPr lang="en-US" altLang="zh-CN">
                <a:sym typeface="+mn-ea"/>
              </a:rPr>
              <a:t>Tim Berners Lee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1997 ~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世界各地区域办事处</a:t>
            </a:r>
            <a:r>
              <a:rPr lang="zh-CN" altLang="en-US"/>
              <a:t>创建</a:t>
            </a:r>
            <a:endParaRPr lang="zh-CN" altLang="en-US"/>
          </a:p>
        </p:txBody>
      </p:sp>
      <p:pic>
        <p:nvPicPr>
          <p:cNvPr id="5" name="图片 4" descr="w3c_logo-800x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1310" y="1130300"/>
            <a:ext cx="4816475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/>
              <a:t>W3C - </a:t>
            </a:r>
            <a:r>
              <a:rPr lang="en-US" altLang="zh-CN">
                <a:sym typeface="+mn-ea"/>
              </a:rPr>
              <a:t>Tim Berners Lee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2013.1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中国</a:t>
            </a:r>
            <a:r>
              <a:rPr lang="zh-CN" altLang="en-US"/>
              <a:t>办事处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北京航空航天</a:t>
            </a:r>
            <a:r>
              <a:rPr lang="zh-CN" altLang="en-US"/>
              <a:t>大学</a:t>
            </a:r>
            <a:endParaRPr lang="zh-CN" altLang="en-US"/>
          </a:p>
        </p:txBody>
      </p:sp>
      <p:pic>
        <p:nvPicPr>
          <p:cNvPr id="5" name="图片 4" descr="w3c_logo-800x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1310" y="1130300"/>
            <a:ext cx="4816475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/>
              <a:t>Marc </a:t>
            </a:r>
            <a:r>
              <a:rPr lang="en-US" altLang="zh-CN"/>
              <a:t>L. Andressen &amp; Eric J. Bina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伊利诺伊大学</a:t>
            </a:r>
            <a:r>
              <a:rPr lang="en-US" altLang="zh-CN"/>
              <a:t> - </a:t>
            </a:r>
            <a:r>
              <a:rPr lang="zh-CN" altLang="en-US"/>
              <a:t>美国国家超级计算机应用中心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1993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Mosaic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第一款支持图片加载的</a:t>
            </a:r>
            <a:r>
              <a:rPr lang="zh-CN" altLang="en-US"/>
              <a:t>浏览器</a:t>
            </a:r>
            <a:endParaRPr lang="zh-CN" altLang="en-US"/>
          </a:p>
        </p:txBody>
      </p:sp>
      <p:pic>
        <p:nvPicPr>
          <p:cNvPr id="4" name="图片 3" descr="mosaic-_mosaic.fit_lim.size_1050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3555" y="129540"/>
            <a:ext cx="3916680" cy="3386455"/>
          </a:xfrm>
          <a:prstGeom prst="rect">
            <a:avLst/>
          </a:prstGeom>
        </p:spPr>
      </p:pic>
      <p:pic>
        <p:nvPicPr>
          <p:cNvPr id="6" name="图片 5" descr="截屏2023-04-09 11.17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555" y="3717290"/>
            <a:ext cx="3916680" cy="2928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浏览器：计算机系统内通过</a:t>
            </a:r>
            <a:r>
              <a:rPr lang="en-US" altLang="zh-CN"/>
              <a:t>URI</a:t>
            </a:r>
            <a:r>
              <a:rPr lang="zh-CN" altLang="en-US"/>
              <a:t>进行网络请求与响应的方式，在可视化窗口中显示文本数据、数据</a:t>
            </a:r>
            <a:r>
              <a:rPr lang="zh-CN" altLang="en-US"/>
              <a:t>图形化的</a:t>
            </a:r>
            <a:r>
              <a:rPr lang="zh-CN" altLang="en-US"/>
              <a:t>应用。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                                                  Tim Berners Lee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                                               </a:t>
            </a:r>
            <a:r>
              <a:rPr lang="zh-CN" altLang="en-US"/>
              <a:t>英国计算机工程师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                                               </a:t>
            </a:r>
            <a:r>
              <a:rPr lang="zh-CN" altLang="en-US"/>
              <a:t>万维网</a:t>
            </a:r>
            <a:r>
              <a:rPr lang="zh-CN" altLang="en-US"/>
              <a:t>之父</a:t>
            </a:r>
            <a:endParaRPr lang="zh-CN" altLang="en-US"/>
          </a:p>
        </p:txBody>
      </p:sp>
      <p:pic>
        <p:nvPicPr>
          <p:cNvPr id="4" name="图片 3" descr="u=1473669129,1534457021&amp;fm=253&amp;fmt=auto&amp;app=138&amp;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3397885"/>
            <a:ext cx="4507865" cy="28943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/>
              <a:t>Marc </a:t>
            </a:r>
            <a:r>
              <a:rPr lang="en-US" altLang="zh-CN"/>
              <a:t>L. Andressen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1994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创办</a:t>
            </a:r>
            <a:r>
              <a:rPr lang="en-US" altLang="zh-CN"/>
              <a:t>Mosaic Communications Corporation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Mosaic</a:t>
            </a:r>
            <a:r>
              <a:rPr lang="zh-CN" altLang="en-US"/>
              <a:t>商标</a:t>
            </a:r>
            <a:r>
              <a:rPr lang="en-US" altLang="zh-CN"/>
              <a:t> -&gt; </a:t>
            </a:r>
            <a:r>
              <a:rPr lang="zh-CN" altLang="en-US">
                <a:sym typeface="+mn-ea"/>
              </a:rPr>
              <a:t>美国国家超级计算机应用中心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改名：</a:t>
            </a:r>
            <a:r>
              <a:rPr lang="en-US" altLang="zh-CN"/>
              <a:t>Netscape Communications Corporation</a:t>
            </a:r>
            <a:endParaRPr lang="en-US" altLang="zh-CN"/>
          </a:p>
        </p:txBody>
      </p:sp>
      <p:pic>
        <p:nvPicPr>
          <p:cNvPr id="5" name="图片 4" descr="Netscape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5930" y="474980"/>
            <a:ext cx="5627370" cy="15290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/>
              <a:t>Marc </a:t>
            </a:r>
            <a:r>
              <a:rPr lang="en-US" altLang="zh-CN"/>
              <a:t>L. Andressen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1994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Netscape Navigator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版本号：</a:t>
            </a:r>
            <a:r>
              <a:rPr lang="en-US" altLang="zh-CN"/>
              <a:t>Mozilla -&gt; Mosaic Kll</a:t>
            </a:r>
            <a:r>
              <a:rPr lang="en-US" altLang="zh-CN"/>
              <a:t>er</a:t>
            </a:r>
            <a:endParaRPr lang="en-US" altLang="zh-CN"/>
          </a:p>
        </p:txBody>
      </p:sp>
      <p:pic>
        <p:nvPicPr>
          <p:cNvPr id="4" name="图片 3" descr="netscape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6125" y="3297555"/>
            <a:ext cx="4307205" cy="3234690"/>
          </a:xfrm>
          <a:prstGeom prst="rect">
            <a:avLst/>
          </a:prstGeom>
        </p:spPr>
      </p:pic>
      <p:pic>
        <p:nvPicPr>
          <p:cNvPr id="6" name="图片 5" descr="netscape-navigator-2-01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258445"/>
            <a:ext cx="4286250" cy="2857500"/>
          </a:xfrm>
          <a:prstGeom prst="rect">
            <a:avLst/>
          </a:prstGeom>
        </p:spPr>
      </p:pic>
      <p:pic>
        <p:nvPicPr>
          <p:cNvPr id="7" name="图片 6" descr="Mozilla_box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180" y="1584325"/>
            <a:ext cx="185420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Mosaic</a:t>
            </a:r>
            <a:r>
              <a:rPr lang="zh-CN" altLang="en-US">
                <a:sym typeface="+mn-ea"/>
              </a:rPr>
              <a:t>商标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1994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美国国家超级计算机应用中心</a:t>
            </a:r>
            <a:r>
              <a:rPr lang="en-US" altLang="zh-CN">
                <a:sym typeface="+mn-ea"/>
              </a:rPr>
              <a:t> -&gt; Spy Glass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Spy Glass</a:t>
            </a:r>
            <a:r>
              <a:rPr lang="zh-CN" altLang="en-US">
                <a:sym typeface="+mn-ea"/>
              </a:rPr>
              <a:t>：网络软件</a:t>
            </a:r>
            <a:r>
              <a:rPr lang="zh-CN" altLang="en-US">
                <a:sym typeface="+mn-ea"/>
              </a:rPr>
              <a:t>公司</a:t>
            </a:r>
            <a:endParaRPr lang="zh-CN" altLang="en-US">
              <a:sym typeface="+mn-ea"/>
            </a:endParaRPr>
          </a:p>
        </p:txBody>
      </p:sp>
      <p:pic>
        <p:nvPicPr>
          <p:cNvPr id="5" name="图片 4" descr="下载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8525" y="646430"/>
            <a:ext cx="41783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威胁：</a:t>
            </a:r>
            <a:r>
              <a:rPr lang="en-US" altLang="zh-CN">
                <a:sym typeface="+mn-ea"/>
              </a:rPr>
              <a:t>Netscape Navigator - </a:t>
            </a:r>
            <a:r>
              <a:rPr lang="zh-CN" altLang="en-US">
                <a:sym typeface="+mn-ea"/>
              </a:rPr>
              <a:t>浏览器</a:t>
            </a:r>
            <a:r>
              <a:rPr lang="zh-CN" altLang="en-US">
                <a:sym typeface="+mn-ea"/>
              </a:rPr>
              <a:t>领导者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现状：微软没有快速开发浏览器的</a:t>
            </a:r>
            <a:r>
              <a:rPr lang="zh-CN" altLang="en-US">
                <a:sym typeface="+mn-ea"/>
              </a:rPr>
              <a:t>能力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方案：收购</a:t>
            </a:r>
            <a:r>
              <a:rPr lang="en-US" altLang="zh-CN">
                <a:sym typeface="+mn-ea"/>
              </a:rPr>
              <a:t>BookLink</a:t>
            </a:r>
            <a:r>
              <a:rPr lang="zh-CN" altLang="en-US">
                <a:sym typeface="+mn-ea"/>
              </a:rPr>
              <a:t>公司的浏览器（被</a:t>
            </a:r>
            <a:r>
              <a:rPr lang="en-US" altLang="zh-CN">
                <a:sym typeface="+mn-ea"/>
              </a:rPr>
              <a:t>AOL</a:t>
            </a:r>
            <a:r>
              <a:rPr lang="zh-CN" altLang="en-US">
                <a:sym typeface="+mn-ea"/>
              </a:rPr>
              <a:t>收购）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2745" y="636905"/>
            <a:ext cx="43624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现状：</a:t>
            </a:r>
            <a:r>
              <a:rPr lang="zh-CN" altLang="en-US">
                <a:sym typeface="+mn-ea"/>
              </a:rPr>
              <a:t>收购</a:t>
            </a:r>
            <a:r>
              <a:rPr lang="en-US" altLang="zh-CN">
                <a:sym typeface="+mn-ea"/>
              </a:rPr>
              <a:t>BookLink</a:t>
            </a:r>
            <a:r>
              <a:rPr lang="zh-CN" altLang="en-US">
                <a:sym typeface="+mn-ea"/>
              </a:rPr>
              <a:t>公司的浏览器失败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方案：与</a:t>
            </a:r>
            <a:r>
              <a:rPr lang="en-US" altLang="zh-CN">
                <a:sym typeface="+mn-ea"/>
              </a:rPr>
              <a:t>Spy Glass</a:t>
            </a:r>
            <a:r>
              <a:rPr lang="zh-CN" altLang="en-US">
                <a:sym typeface="+mn-ea"/>
              </a:rPr>
              <a:t>谈判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结果：获取</a:t>
            </a:r>
            <a:r>
              <a:rPr lang="en-US" altLang="zh-CN">
                <a:sym typeface="+mn-ea"/>
              </a:rPr>
              <a:t>Mosaic</a:t>
            </a:r>
            <a:r>
              <a:rPr lang="zh-CN" altLang="en-US">
                <a:sym typeface="+mn-ea"/>
              </a:rPr>
              <a:t>授权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Internet Explorer 1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265" y="931545"/>
            <a:ext cx="4362450" cy="1047750"/>
          </a:xfrm>
          <a:prstGeom prst="rect">
            <a:avLst/>
          </a:prstGeom>
        </p:spPr>
      </p:pic>
      <p:pic>
        <p:nvPicPr>
          <p:cNvPr id="5" name="图片 4" descr="Zabt2xcL0OanZB0J8vjFbPBlif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60" y="2668270"/>
            <a:ext cx="5110480" cy="37712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个月后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Internet Explorer 2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265" y="931545"/>
            <a:ext cx="4362450" cy="1047750"/>
          </a:xfrm>
          <a:prstGeom prst="rect">
            <a:avLst/>
          </a:prstGeom>
        </p:spPr>
      </p:pic>
      <p:pic>
        <p:nvPicPr>
          <p:cNvPr id="6" name="图片 5" descr="a8bc70dc485d0b56e210fa91228a2e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415" y="2121535"/>
            <a:ext cx="609600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1995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目标：主导</a:t>
            </a:r>
            <a:r>
              <a:rPr lang="en-US" altLang="zh-CN">
                <a:sym typeface="+mn-ea"/>
              </a:rPr>
              <a:t>W3C</a:t>
            </a:r>
            <a:r>
              <a:rPr lang="zh-CN" altLang="en-US">
                <a:sym typeface="+mn-ea"/>
              </a:rPr>
              <a:t>标准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整顿行业标准</a:t>
            </a:r>
            <a:r>
              <a:rPr lang="zh-CN" altLang="en-US">
                <a:sym typeface="+mn-ea"/>
              </a:rPr>
              <a:t>控制权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微软和网景在各自浏览器中加入非</a:t>
            </a:r>
            <a:r>
              <a:rPr lang="en-US" altLang="zh-CN">
                <a:sym typeface="+mn-ea"/>
              </a:rPr>
              <a:t>W3C</a:t>
            </a:r>
            <a:r>
              <a:rPr lang="zh-CN" altLang="en-US">
                <a:sym typeface="+mn-ea"/>
              </a:rPr>
              <a:t>认可互不兼容的</a:t>
            </a:r>
            <a:r>
              <a:rPr lang="zh-CN" altLang="en-US">
                <a:sym typeface="+mn-ea"/>
              </a:rPr>
              <a:t>标准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网景将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作为草案</a:t>
            </a:r>
            <a:r>
              <a:rPr lang="en-US" altLang="zh-CN">
                <a:sym typeface="+mn-ea"/>
              </a:rPr>
              <a:t> -&gt; ECMA</a:t>
            </a:r>
            <a:r>
              <a:rPr lang="zh-CN" altLang="en-US">
                <a:sym typeface="+mn-ea"/>
              </a:rPr>
              <a:t>（欧洲计算机制造商</a:t>
            </a:r>
            <a:r>
              <a:rPr lang="zh-CN" altLang="en-US">
                <a:sym typeface="+mn-ea"/>
              </a:rPr>
              <a:t>协会）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    1996</a:t>
            </a:r>
            <a:r>
              <a:rPr lang="zh-CN" altLang="en-US">
                <a:sym typeface="+mn-ea"/>
              </a:rPr>
              <a:t>微软仿造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创造</a:t>
            </a:r>
            <a:r>
              <a:rPr lang="en-US" altLang="zh-CN">
                <a:sym typeface="+mn-ea"/>
              </a:rPr>
              <a:t>JScript (IE11</a:t>
            </a:r>
            <a:r>
              <a:rPr lang="zh-CN" altLang="en-US">
                <a:sym typeface="+mn-ea"/>
              </a:rPr>
              <a:t>及老版本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0" y="397510"/>
            <a:ext cx="4362450" cy="1047750"/>
          </a:xfrm>
          <a:prstGeom prst="rect">
            <a:avLst/>
          </a:prstGeom>
        </p:spPr>
      </p:pic>
      <p:pic>
        <p:nvPicPr>
          <p:cNvPr id="5" name="图片 4" descr="Netscape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75" y="1359535"/>
            <a:ext cx="368236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语法</a:t>
            </a:r>
            <a:r>
              <a:rPr lang="zh-CN" altLang="en-US">
                <a:sym typeface="+mn-ea"/>
              </a:rPr>
              <a:t>基本相同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使用稍有不同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可以运行在任何</a:t>
            </a:r>
            <a:r>
              <a:rPr lang="zh-CN" altLang="en-US">
                <a:sym typeface="+mn-ea"/>
              </a:rPr>
              <a:t>浏览器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JScript</a:t>
            </a:r>
            <a:r>
              <a:rPr lang="zh-CN" altLang="en-US">
                <a:sym typeface="+mn-ea"/>
              </a:rPr>
              <a:t>只能运行在</a:t>
            </a:r>
            <a:r>
              <a:rPr lang="en-US" altLang="zh-CN">
                <a:sym typeface="+mn-ea"/>
              </a:rPr>
              <a:t>IE11</a:t>
            </a:r>
            <a:r>
              <a:rPr lang="zh-CN" altLang="en-US">
                <a:sym typeface="+mn-ea"/>
              </a:rPr>
              <a:t>及以前的</a:t>
            </a:r>
            <a:r>
              <a:rPr lang="zh-CN" altLang="en-US">
                <a:sym typeface="+mn-ea"/>
              </a:rPr>
              <a:t>版本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0" y="397510"/>
            <a:ext cx="4362450" cy="1047750"/>
          </a:xfrm>
          <a:prstGeom prst="rect">
            <a:avLst/>
          </a:prstGeom>
        </p:spPr>
      </p:pic>
      <p:pic>
        <p:nvPicPr>
          <p:cNvPr id="5" name="图片 4" descr="Netscape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75" y="1359535"/>
            <a:ext cx="368236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1996  Netscape Navigator 3                     Internet Explorer 3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sym typeface="+mn-ea"/>
            </a:endParaRPr>
          </a:p>
        </p:txBody>
      </p:sp>
      <p:pic>
        <p:nvPicPr>
          <p:cNvPr id="5" name="图片 4" descr="IE-3-WE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5405" y="3048000"/>
            <a:ext cx="5059045" cy="3273425"/>
          </a:xfrm>
          <a:prstGeom prst="rect">
            <a:avLst/>
          </a:prstGeom>
        </p:spPr>
      </p:pic>
      <p:pic>
        <p:nvPicPr>
          <p:cNvPr id="7" name="图片 6" descr="netscape-navigator-3-04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048000"/>
            <a:ext cx="4918075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1996  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MultiTorg Opera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Elektra</a:t>
            </a:r>
            <a:r>
              <a:rPr lang="zh-CN" altLang="en-US">
                <a:sym typeface="+mn-ea"/>
              </a:rPr>
              <a:t>内核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排版引擎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sym typeface="+mn-ea"/>
            </a:endParaRPr>
          </a:p>
        </p:txBody>
      </p:sp>
      <p:pic>
        <p:nvPicPr>
          <p:cNvPr id="6" name="图片 5" descr="maxresdefa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6375" y="1481455"/>
            <a:ext cx="7734935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Tim Berners Lee 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80</a:t>
            </a:r>
            <a:r>
              <a:rPr lang="zh-CN" altLang="en-US"/>
              <a:t>年代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CERN - European Organization for Nuclear Research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          欧洲核子研究组织(</a:t>
            </a:r>
            <a:r>
              <a:rPr lang="zh-CN" altLang="en-US"/>
              <a:t>瑞士日内瓦</a:t>
            </a:r>
            <a:r>
              <a:rPr lang="en-US" altLang="zh-CN"/>
              <a:t>)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软件顾问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ENQUIRE</a:t>
            </a:r>
            <a:r>
              <a:rPr lang="zh-CN" altLang="en-US"/>
              <a:t>项目</a:t>
            </a:r>
            <a:r>
              <a:rPr lang="en-US" altLang="zh-CN"/>
              <a:t> - </a:t>
            </a:r>
            <a:r>
              <a:rPr lang="zh-CN" altLang="en-US"/>
              <a:t>超文本在线编辑数据</a:t>
            </a:r>
            <a:r>
              <a:rPr lang="zh-CN" altLang="en-US"/>
              <a:t>库</a:t>
            </a:r>
            <a:endParaRPr lang="zh-CN" altLang="en-US"/>
          </a:p>
        </p:txBody>
      </p:sp>
      <p:pic>
        <p:nvPicPr>
          <p:cNvPr id="5" name="图片 4" descr="CCSupp_BigScience_2022_Feature-Innovation-CERN-LHC-635x3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3840" y="691515"/>
            <a:ext cx="4382135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2013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弃用</a:t>
            </a:r>
            <a:r>
              <a:rPr lang="en-US" altLang="zh-CN">
                <a:sym typeface="+mn-ea"/>
              </a:rPr>
              <a:t>Presto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Webkit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2006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360</a:t>
            </a:r>
            <a:r>
              <a:rPr lang="zh-CN" altLang="en-US">
                <a:sym typeface="+mn-ea"/>
              </a:rPr>
              <a:t>与昆仑万维收购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sym typeface="+mn-ea"/>
            </a:endParaRPr>
          </a:p>
        </p:txBody>
      </p:sp>
      <p:pic>
        <p:nvPicPr>
          <p:cNvPr id="4" name="图片 3" descr="opera1-600x4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1610" y="1118870"/>
            <a:ext cx="6285865" cy="46202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微软围堵网景发展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微软开发类似于网景服务器软件，打</a:t>
            </a:r>
            <a:r>
              <a:rPr lang="zh-CN" altLang="en-US">
                <a:sym typeface="+mn-ea"/>
              </a:rPr>
              <a:t>价格战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产品中推广</a:t>
            </a:r>
            <a:r>
              <a:rPr lang="en-US" altLang="zh-CN">
                <a:sym typeface="+mn-ea"/>
              </a:rPr>
              <a:t>IE</a:t>
            </a:r>
            <a:r>
              <a:rPr lang="zh-CN" altLang="en-US">
                <a:sym typeface="+mn-ea"/>
              </a:rPr>
              <a:t>并以产品涨价要挟</a:t>
            </a:r>
            <a:r>
              <a:rPr lang="zh-CN" altLang="en-US">
                <a:sym typeface="+mn-ea"/>
              </a:rPr>
              <a:t>禁止使用</a:t>
            </a:r>
            <a:r>
              <a:rPr lang="en-US" altLang="zh-CN">
                <a:sym typeface="+mn-ea"/>
              </a:rPr>
              <a:t>Netscape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花钱拉拢主机厂商该用</a:t>
            </a:r>
            <a:r>
              <a:rPr lang="en-US" altLang="zh-CN">
                <a:sym typeface="+mn-ea"/>
              </a:rPr>
              <a:t>IE</a:t>
            </a:r>
            <a:r>
              <a:rPr lang="zh-CN" altLang="en-US">
                <a:sym typeface="+mn-ea"/>
              </a:rPr>
              <a:t>为默认浏览器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0" y="397510"/>
            <a:ext cx="4362450" cy="1047750"/>
          </a:xfrm>
          <a:prstGeom prst="rect">
            <a:avLst/>
          </a:prstGeom>
        </p:spPr>
      </p:pic>
      <p:pic>
        <p:nvPicPr>
          <p:cNvPr id="5" name="图片 4" descr="Netscape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75" y="1359535"/>
            <a:ext cx="368236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1997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I</a:t>
            </a:r>
            <a:r>
              <a:rPr lang="en-US" altLang="zh-CN">
                <a:sym typeface="+mn-ea"/>
              </a:rPr>
              <a:t>nternet Explorer 4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Trident</a:t>
            </a:r>
            <a:r>
              <a:rPr lang="zh-CN" altLang="en-US">
                <a:sym typeface="+mn-ea"/>
              </a:rPr>
              <a:t>内核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排版</a:t>
            </a:r>
            <a:r>
              <a:rPr lang="zh-CN" altLang="en-US">
                <a:sym typeface="+mn-ea"/>
              </a:rPr>
              <a:t>引擎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Mosaic</a:t>
            </a:r>
            <a:r>
              <a:rPr lang="zh-CN" altLang="en-US">
                <a:sym typeface="+mn-ea"/>
              </a:rPr>
              <a:t>模改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沿用到</a:t>
            </a:r>
            <a:r>
              <a:rPr lang="en-US" altLang="zh-CN">
                <a:sym typeface="+mn-ea"/>
              </a:rPr>
              <a:t>IE11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0" y="397510"/>
            <a:ext cx="4362450" cy="1047750"/>
          </a:xfrm>
          <a:prstGeom prst="rect">
            <a:avLst/>
          </a:prstGeom>
        </p:spPr>
      </p:pic>
      <p:pic>
        <p:nvPicPr>
          <p:cNvPr id="6" name="图片 5" descr="Internet_Explorer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735" y="2101215"/>
            <a:ext cx="5789930" cy="434276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I</a:t>
            </a:r>
            <a:r>
              <a:rPr lang="en-US" altLang="zh-CN">
                <a:sym typeface="+mn-ea"/>
              </a:rPr>
              <a:t>nternet Explorer 4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Trident</a:t>
            </a:r>
            <a:r>
              <a:rPr lang="zh-CN" altLang="en-US">
                <a:sym typeface="+mn-ea"/>
              </a:rPr>
              <a:t>内核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排版</a:t>
            </a:r>
            <a:r>
              <a:rPr lang="zh-CN" altLang="en-US">
                <a:sym typeface="+mn-ea"/>
              </a:rPr>
              <a:t>引擎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性能接近</a:t>
            </a:r>
            <a:r>
              <a:rPr lang="en-US" altLang="zh-CN">
                <a:sym typeface="+mn-ea"/>
              </a:rPr>
              <a:t>Netscape Navigator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遵循</a:t>
            </a:r>
            <a:r>
              <a:rPr lang="en-US" altLang="zh-CN">
                <a:sym typeface="+mn-ea"/>
              </a:rPr>
              <a:t>W3C</a:t>
            </a:r>
            <a:r>
              <a:rPr lang="zh-CN" altLang="en-US">
                <a:sym typeface="+mn-ea"/>
              </a:rPr>
              <a:t>网页</a:t>
            </a:r>
            <a:r>
              <a:rPr lang="zh-CN" altLang="en-US">
                <a:sym typeface="+mn-ea"/>
              </a:rPr>
              <a:t>标准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3. Windows</a:t>
            </a:r>
            <a:r>
              <a:rPr lang="zh-CN" altLang="en-US">
                <a:sym typeface="+mn-ea"/>
              </a:rPr>
              <a:t>预装</a:t>
            </a:r>
            <a:r>
              <a:rPr lang="en-US" altLang="zh-CN">
                <a:sym typeface="+mn-ea"/>
              </a:rPr>
              <a:t>IE4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占有率：</a:t>
            </a:r>
            <a:r>
              <a:rPr lang="en-US" altLang="zh-CN">
                <a:sym typeface="+mn-ea"/>
              </a:rPr>
              <a:t>40%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0" y="397510"/>
            <a:ext cx="4362450" cy="1047750"/>
          </a:xfrm>
          <a:prstGeom prst="rect">
            <a:avLst/>
          </a:prstGeom>
        </p:spPr>
      </p:pic>
      <p:pic>
        <p:nvPicPr>
          <p:cNvPr id="6" name="图片 5" descr="Internet_Explorer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735" y="2101215"/>
            <a:ext cx="5789930" cy="43427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微软网景大战</a:t>
            </a:r>
            <a:r>
              <a:rPr lang="zh-CN" altLang="en-US">
                <a:sym typeface="+mn-ea"/>
              </a:rPr>
              <a:t>高潮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IE</a:t>
            </a:r>
            <a:r>
              <a:rPr lang="zh-CN" altLang="en-US">
                <a:sym typeface="+mn-ea"/>
              </a:rPr>
              <a:t>标志被摆放在网景</a:t>
            </a:r>
            <a:r>
              <a:rPr lang="zh-CN" altLang="en-US">
                <a:sym typeface="+mn-ea"/>
              </a:rPr>
              <a:t>公司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0" y="397510"/>
            <a:ext cx="4362450" cy="1047750"/>
          </a:xfrm>
          <a:prstGeom prst="rect">
            <a:avLst/>
          </a:prstGeom>
        </p:spPr>
      </p:pic>
      <p:pic>
        <p:nvPicPr>
          <p:cNvPr id="5" name="图片 4" descr="Netscape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75" y="1359535"/>
            <a:ext cx="3682365" cy="1000125"/>
          </a:xfrm>
          <a:prstGeom prst="rect">
            <a:avLst/>
          </a:prstGeom>
        </p:spPr>
      </p:pic>
      <p:pic>
        <p:nvPicPr>
          <p:cNvPr id="6" name="图片 5" descr="bcec-6de0ceec04f6c508b5c6e149aef4b5e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3411855"/>
            <a:ext cx="4487545" cy="2651760"/>
          </a:xfrm>
          <a:prstGeom prst="rect">
            <a:avLst/>
          </a:prstGeom>
        </p:spPr>
      </p:pic>
      <p:pic>
        <p:nvPicPr>
          <p:cNvPr id="7" name="图片 6" descr="uCmf55JaWP051JS0VXY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20" y="3411855"/>
            <a:ext cx="3995420" cy="26371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Netscape 4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1997.6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改名：</a:t>
            </a:r>
            <a:r>
              <a:rPr lang="en-US" altLang="zh-CN">
                <a:sym typeface="+mn-ea"/>
              </a:rPr>
              <a:t>Netscape Communicator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电子邮件、聊天室、网页编辑器等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缺陷：性能下降、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多、易崩溃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结果：损失大量用户转向</a:t>
            </a:r>
            <a:r>
              <a:rPr lang="en-US" altLang="zh-CN">
                <a:sym typeface="+mn-ea"/>
              </a:rPr>
              <a:t>IE</a:t>
            </a:r>
            <a:r>
              <a:rPr lang="zh-CN" altLang="en-US">
                <a:sym typeface="+mn-ea"/>
              </a:rPr>
              <a:t>浏览器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sym typeface="+mn-ea"/>
            </a:endParaRPr>
          </a:p>
        </p:txBody>
      </p:sp>
      <p:pic>
        <p:nvPicPr>
          <p:cNvPr id="5" name="图片 4" descr="Netscape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5025" y="421640"/>
            <a:ext cx="3682365" cy="1000125"/>
          </a:xfrm>
          <a:prstGeom prst="rect">
            <a:avLst/>
          </a:prstGeom>
        </p:spPr>
      </p:pic>
      <p:pic>
        <p:nvPicPr>
          <p:cNvPr id="8" name="图片 7" descr="netscape-communicator-4-0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0" y="2320290"/>
            <a:ext cx="4961890" cy="35477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1998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I</a:t>
            </a:r>
            <a:r>
              <a:rPr lang="en-US" altLang="zh-CN">
                <a:sym typeface="+mn-ea"/>
              </a:rPr>
              <a:t>nternet Explorer 5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预装在</a:t>
            </a:r>
            <a:r>
              <a:rPr lang="en-US" altLang="zh-CN">
                <a:sym typeface="+mn-ea"/>
              </a:rPr>
              <a:t>W</a:t>
            </a:r>
            <a:r>
              <a:rPr lang="en-US" altLang="zh-CN">
                <a:sym typeface="+mn-ea"/>
              </a:rPr>
              <a:t>indows 98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且不能</a:t>
            </a:r>
            <a:r>
              <a:rPr lang="zh-CN" altLang="en-US">
                <a:sym typeface="+mn-ea"/>
              </a:rPr>
              <a:t>卸载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结果：</a:t>
            </a:r>
            <a:r>
              <a:rPr lang="en-US" altLang="zh-CN">
                <a:sym typeface="+mn-ea"/>
              </a:rPr>
              <a:t>IE</a:t>
            </a:r>
            <a:r>
              <a:rPr lang="zh-CN" altLang="en-US">
                <a:sym typeface="+mn-ea"/>
              </a:rPr>
              <a:t>超过</a:t>
            </a:r>
            <a:r>
              <a:rPr lang="en-US" altLang="zh-CN">
                <a:sym typeface="+mn-ea"/>
              </a:rPr>
              <a:t>Netscape</a:t>
            </a:r>
            <a:r>
              <a:rPr lang="zh-CN" altLang="en-US">
                <a:sym typeface="+mn-ea"/>
              </a:rPr>
              <a:t>市场</a:t>
            </a:r>
            <a:r>
              <a:rPr lang="zh-CN" altLang="en-US">
                <a:sym typeface="+mn-ea"/>
              </a:rPr>
              <a:t>占有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0" y="397510"/>
            <a:ext cx="4362450" cy="1047750"/>
          </a:xfrm>
          <a:prstGeom prst="rect">
            <a:avLst/>
          </a:prstGeom>
        </p:spPr>
      </p:pic>
      <p:pic>
        <p:nvPicPr>
          <p:cNvPr id="5" name="图片 4" descr="IE-5.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80" y="1930400"/>
            <a:ext cx="5329555" cy="37274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1998</a:t>
            </a:r>
            <a:r>
              <a:rPr lang="zh-CN" altLang="en-US">
                <a:sym typeface="+mn-ea"/>
              </a:rPr>
              <a:t>初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Mozilla</a:t>
            </a:r>
            <a:r>
              <a:rPr lang="zh-CN" altLang="en-US">
                <a:sym typeface="+mn-ea"/>
              </a:rPr>
              <a:t>组织成立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网景</a:t>
            </a:r>
            <a:r>
              <a:rPr lang="zh-CN" altLang="en-US">
                <a:sym typeface="+mn-ea"/>
              </a:rPr>
              <a:t>公司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成员：网景公司</a:t>
            </a:r>
            <a:r>
              <a:rPr lang="zh-CN" altLang="en-US">
                <a:sym typeface="+mn-ea"/>
              </a:rPr>
              <a:t>员工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功能：开发</a:t>
            </a:r>
            <a:r>
              <a:rPr lang="en-US" altLang="zh-CN">
                <a:sym typeface="+mn-ea"/>
              </a:rPr>
              <a:t>Mozilla</a:t>
            </a:r>
            <a:r>
              <a:rPr lang="zh-CN" altLang="en-US">
                <a:sym typeface="+mn-ea"/>
              </a:rPr>
              <a:t>应用</a:t>
            </a:r>
            <a:r>
              <a:rPr lang="zh-CN" altLang="en-US">
                <a:sym typeface="+mn-ea"/>
              </a:rPr>
              <a:t>包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运营模式：独立于网景</a:t>
            </a:r>
            <a:r>
              <a:rPr lang="zh-CN" altLang="en-US">
                <a:sym typeface="+mn-ea"/>
              </a:rPr>
              <a:t>公司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4" name="图片 3" descr="1200px-MozillaEvelynAveHeadquart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2395" y="1816735"/>
            <a:ext cx="4931410" cy="4533265"/>
          </a:xfrm>
          <a:prstGeom prst="rect">
            <a:avLst/>
          </a:prstGeom>
        </p:spPr>
      </p:pic>
      <p:pic>
        <p:nvPicPr>
          <p:cNvPr id="5" name="图片 4" descr="Netscape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105" y="421005"/>
            <a:ext cx="368236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1998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1. Nescape</a:t>
            </a:r>
            <a:r>
              <a:rPr lang="zh-CN" altLang="en-US">
                <a:sym typeface="+mn-ea"/>
              </a:rPr>
              <a:t>浏览器</a:t>
            </a:r>
            <a:r>
              <a:rPr lang="zh-CN" altLang="en-US">
                <a:sym typeface="+mn-ea"/>
              </a:rPr>
              <a:t>开源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Mozilla</a:t>
            </a:r>
            <a:r>
              <a:rPr lang="zh-CN" altLang="en-US">
                <a:sym typeface="+mn-ea"/>
              </a:rPr>
              <a:t>机构开发</a:t>
            </a:r>
            <a:r>
              <a:rPr lang="en-US" altLang="zh-CN">
                <a:sym typeface="+mn-ea"/>
              </a:rPr>
              <a:t>Gecko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网景起诉微软行业</a:t>
            </a:r>
            <a:r>
              <a:rPr lang="zh-CN" altLang="en-US">
                <a:sym typeface="+mn-ea"/>
              </a:rPr>
              <a:t>垄断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4. AOL</a:t>
            </a:r>
            <a:r>
              <a:rPr lang="zh-CN" altLang="en-US">
                <a:sym typeface="+mn-ea"/>
              </a:rPr>
              <a:t>收购网景</a:t>
            </a:r>
            <a:r>
              <a:rPr lang="zh-CN" altLang="en-US">
                <a:sym typeface="+mn-ea"/>
              </a:rPr>
              <a:t>公司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0" y="397510"/>
            <a:ext cx="4362450" cy="1047750"/>
          </a:xfrm>
          <a:prstGeom prst="rect">
            <a:avLst/>
          </a:prstGeom>
        </p:spPr>
      </p:pic>
      <p:pic>
        <p:nvPicPr>
          <p:cNvPr id="5" name="图片 4" descr="Netscape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75" y="1323975"/>
            <a:ext cx="3682365" cy="1000125"/>
          </a:xfrm>
          <a:prstGeom prst="rect">
            <a:avLst/>
          </a:prstGeom>
        </p:spPr>
      </p:pic>
      <p:pic>
        <p:nvPicPr>
          <p:cNvPr id="8" name="图片 7" descr="Bill_Gates_-_United_States_v._Microsof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40" y="2499360"/>
            <a:ext cx="50800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2001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Internet Explorer 6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预装在</a:t>
            </a:r>
            <a:r>
              <a:rPr lang="en-US" altLang="zh-CN">
                <a:sym typeface="+mn-ea"/>
              </a:rPr>
              <a:t>Windows XP</a:t>
            </a:r>
            <a:r>
              <a:rPr lang="zh-CN" altLang="en-US">
                <a:sym typeface="+mn-ea"/>
              </a:rPr>
              <a:t>上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IE JS</a:t>
            </a:r>
            <a:r>
              <a:rPr lang="zh-CN" altLang="en-US">
                <a:sym typeface="+mn-ea"/>
              </a:rPr>
              <a:t>引擎独立出渲染</a:t>
            </a:r>
            <a:r>
              <a:rPr lang="zh-CN" altLang="en-US">
                <a:sym typeface="+mn-ea"/>
              </a:rPr>
              <a:t>引擎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0" y="886460"/>
            <a:ext cx="4362450" cy="1047750"/>
          </a:xfrm>
          <a:prstGeom prst="rect">
            <a:avLst/>
          </a:prstGeom>
        </p:spPr>
      </p:pic>
      <p:pic>
        <p:nvPicPr>
          <p:cNvPr id="6" name="图片 5" descr="IE-6.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215" y="1934210"/>
            <a:ext cx="5697855" cy="4290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Tim Berners Lee 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/>
              <a:t>1989-1990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Information Management: A Proposal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内容：超文本系统为基础的计算机信息</a:t>
            </a:r>
            <a:r>
              <a:rPr lang="zh-CN" altLang="en-US"/>
              <a:t>共享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目标：研究人员分享与更新</a:t>
            </a:r>
            <a:r>
              <a:rPr lang="zh-CN" altLang="en-US"/>
              <a:t>信息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pic>
        <p:nvPicPr>
          <p:cNvPr id="5" name="图片 4" descr="6a00d8341c464853ef026bdeac2a77200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0" y="325755"/>
            <a:ext cx="6172200" cy="32359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2002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市场占有率达到</a:t>
            </a:r>
            <a:r>
              <a:rPr lang="en-US" altLang="zh-CN">
                <a:sym typeface="+mn-ea"/>
              </a:rPr>
              <a:t>96%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NE</a:t>
            </a:r>
            <a:r>
              <a:rPr lang="zh-CN" altLang="en-US">
                <a:sym typeface="+mn-ea"/>
              </a:rPr>
              <a:t>大战彻底</a:t>
            </a:r>
            <a:r>
              <a:rPr lang="zh-CN" altLang="en-US">
                <a:sym typeface="+mn-ea"/>
              </a:rPr>
              <a:t>结束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0" y="886460"/>
            <a:ext cx="43624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2003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Mozilla</a:t>
            </a:r>
            <a:r>
              <a:rPr lang="zh-CN" altLang="en-US">
                <a:sym typeface="+mn-ea"/>
              </a:rPr>
              <a:t>基金会成立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目标：</a:t>
            </a: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制定管理开发</a:t>
            </a:r>
            <a:r>
              <a:rPr lang="zh-CN" altLang="en-US">
                <a:sym typeface="+mn-ea"/>
              </a:rPr>
              <a:t>政策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           2. </a:t>
            </a:r>
            <a:r>
              <a:rPr lang="zh-CN" altLang="en-US">
                <a:sym typeface="+mn-ea"/>
              </a:rPr>
              <a:t>管理商标与</a:t>
            </a:r>
            <a:r>
              <a:rPr lang="zh-CN" altLang="en-US">
                <a:sym typeface="+mn-ea"/>
              </a:rPr>
              <a:t>知识产权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           3. </a:t>
            </a:r>
            <a:r>
              <a:rPr lang="zh-CN" altLang="en-US">
                <a:sym typeface="+mn-ea"/>
              </a:rPr>
              <a:t>经营关键的基础</a:t>
            </a:r>
            <a:r>
              <a:rPr lang="zh-CN" altLang="en-US">
                <a:sym typeface="+mn-ea"/>
              </a:rPr>
              <a:t>组织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           4. 支持和领导开源项目</a:t>
            </a:r>
            <a:endParaRPr lang="en-US" altLang="zh-CN">
              <a:sym typeface="+mn-ea"/>
            </a:endParaRPr>
          </a:p>
        </p:txBody>
      </p:sp>
      <p:pic>
        <p:nvPicPr>
          <p:cNvPr id="6" name="图片 5" descr="up-0f1b3087a1499797ee8298733d71f9338b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0" y="2440305"/>
            <a:ext cx="5756910" cy="3238500"/>
          </a:xfrm>
          <a:prstGeom prst="rect">
            <a:avLst/>
          </a:prstGeom>
        </p:spPr>
      </p:pic>
      <p:pic>
        <p:nvPicPr>
          <p:cNvPr id="7" name="图片 6" descr="Mozilla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285" y="540385"/>
            <a:ext cx="2667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Mozilla</a:t>
            </a:r>
            <a:r>
              <a:rPr lang="zh-CN" altLang="en-US">
                <a:sym typeface="+mn-ea"/>
              </a:rPr>
              <a:t>公司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1. M</a:t>
            </a:r>
            <a:r>
              <a:rPr lang="en-US" altLang="zh-CN">
                <a:sym typeface="+mn-ea"/>
              </a:rPr>
              <a:t>ozilla Firefox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    Phoenix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Firebird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 Mozilla Thunderbird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MDN: Mozilla Developer Network - Web </a:t>
            </a:r>
            <a:r>
              <a:rPr lang="en-US" altLang="zh-CN">
                <a:sym typeface="+mn-ea"/>
              </a:rPr>
              <a:t>Docs</a:t>
            </a:r>
            <a:endParaRPr lang="en-US" altLang="zh-CN">
              <a:sym typeface="+mn-ea"/>
            </a:endParaRPr>
          </a:p>
        </p:txBody>
      </p:sp>
      <p:pic>
        <p:nvPicPr>
          <p:cNvPr id="7" name="图片 6" descr="Mozilla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4370" y="540385"/>
            <a:ext cx="2667000" cy="762000"/>
          </a:xfrm>
          <a:prstGeom prst="rect">
            <a:avLst/>
          </a:prstGeom>
        </p:spPr>
      </p:pic>
      <p:pic>
        <p:nvPicPr>
          <p:cNvPr id="4" name="图片 3" descr="42210614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35" y="2605405"/>
            <a:ext cx="2286000" cy="2286000"/>
          </a:xfrm>
          <a:prstGeom prst="rect">
            <a:avLst/>
          </a:prstGeom>
        </p:spPr>
      </p:pic>
      <p:pic>
        <p:nvPicPr>
          <p:cNvPr id="5" name="图片 4" descr="下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070" y="2707005"/>
            <a:ext cx="2110740" cy="208343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Webkit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1998 - KDE - KHTML</a:t>
            </a:r>
            <a:r>
              <a:rPr lang="zh-CN" altLang="en-US">
                <a:sym typeface="+mn-ea"/>
              </a:rPr>
              <a:t>排版引擎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2002 - </a:t>
            </a:r>
            <a:r>
              <a:rPr lang="zh-CN" altLang="en-US">
                <a:sym typeface="+mn-ea"/>
              </a:rPr>
              <a:t>苹果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KHTML</a:t>
            </a:r>
            <a:r>
              <a:rPr lang="zh-CN" altLang="en-US">
                <a:sym typeface="+mn-ea"/>
              </a:rPr>
              <a:t>开发</a:t>
            </a:r>
            <a:r>
              <a:rPr lang="en-US" altLang="zh-CN">
                <a:sym typeface="+mn-ea"/>
              </a:rPr>
              <a:t>Webkit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2003 - </a:t>
            </a:r>
            <a:r>
              <a:rPr lang="zh-CN" altLang="en-US">
                <a:sym typeface="+mn-ea"/>
              </a:rPr>
              <a:t>苹果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装备</a:t>
            </a:r>
            <a:r>
              <a:rPr lang="en-US" altLang="zh-CN">
                <a:sym typeface="+mn-ea"/>
              </a:rPr>
              <a:t>Webkit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Safari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2005 - </a:t>
            </a:r>
            <a:r>
              <a:rPr lang="zh-CN" altLang="en-US">
                <a:sym typeface="+mn-ea"/>
              </a:rPr>
              <a:t>苹果</a:t>
            </a:r>
            <a:r>
              <a:rPr lang="en-US" altLang="zh-CN">
                <a:sym typeface="+mn-ea"/>
              </a:rPr>
              <a:t> - Webkit</a:t>
            </a:r>
            <a:r>
              <a:rPr lang="zh-CN" altLang="en-US">
                <a:sym typeface="+mn-ea"/>
              </a:rPr>
              <a:t>开源</a:t>
            </a:r>
            <a:r>
              <a:rPr lang="en-US" altLang="zh-CN">
                <a:sym typeface="+mn-ea"/>
              </a:rPr>
              <a:t>(KHTML </a:t>
            </a:r>
            <a:r>
              <a:rPr lang="en-US" altLang="zh-CN">
                <a:sym typeface="+mn-ea"/>
              </a:rPr>
              <a:t>Core)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18a768891a71f5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8030" y="1252855"/>
            <a:ext cx="4662170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Presto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2003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Opera 7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类似</a:t>
            </a:r>
            <a:r>
              <a:rPr lang="en-US" altLang="zh-CN">
                <a:sym typeface="+mn-ea"/>
              </a:rPr>
              <a:t>KHTML</a:t>
            </a:r>
            <a:r>
              <a:rPr lang="zh-CN" altLang="en-US">
                <a:sym typeface="+mn-ea"/>
              </a:rPr>
              <a:t>架构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</p:txBody>
      </p:sp>
      <p:pic>
        <p:nvPicPr>
          <p:cNvPr id="5" name="图片 4" descr="did-you-know-microsoft-made-msn-look-broken-in-opera-to-push-users-to-ie-520793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1005" y="1217295"/>
            <a:ext cx="5736590" cy="461835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Google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Webkit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2006</a:t>
            </a:r>
            <a:r>
              <a:rPr lang="zh-CN" altLang="en-US">
                <a:sym typeface="+mn-ea"/>
              </a:rPr>
              <a:t>（据说）</a:t>
            </a:r>
            <a:r>
              <a:rPr lang="en-US" altLang="zh-CN">
                <a:sym typeface="+mn-ea"/>
              </a:rPr>
              <a:t>- Webkit</a:t>
            </a:r>
            <a:r>
              <a:rPr lang="zh-CN" altLang="en-US">
                <a:sym typeface="+mn-ea"/>
              </a:rPr>
              <a:t>开源</a:t>
            </a:r>
            <a:r>
              <a:rPr lang="zh-CN" altLang="en-US">
                <a:sym typeface="+mn-ea"/>
              </a:rPr>
              <a:t>后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Google</a:t>
            </a:r>
            <a:r>
              <a:rPr lang="zh-CN" altLang="en-US">
                <a:sym typeface="+mn-ea"/>
              </a:rPr>
              <a:t>加入</a:t>
            </a:r>
            <a:r>
              <a:rPr lang="en-US" altLang="zh-CN">
                <a:sym typeface="+mn-ea"/>
              </a:rPr>
              <a:t>Webkit</a:t>
            </a:r>
            <a:r>
              <a:rPr lang="zh-CN" altLang="en-US">
                <a:sym typeface="+mn-ea"/>
              </a:rPr>
              <a:t>开发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Webkit (KHTML Webcore</a:t>
            </a:r>
            <a:r>
              <a:rPr lang="zh-CN" altLang="en-US">
                <a:sym typeface="+mn-ea"/>
              </a:rPr>
              <a:t>部分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自研多进程</a:t>
            </a:r>
            <a:r>
              <a:rPr lang="zh-CN" altLang="en-US">
                <a:sym typeface="+mn-ea"/>
              </a:rPr>
              <a:t>架构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4" name="图片 3" descr="下载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235" y="463550"/>
            <a:ext cx="360045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apple-ar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7105" y="960755"/>
            <a:ext cx="4091305" cy="2045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Google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Apple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苹果对</a:t>
            </a:r>
            <a:r>
              <a:rPr lang="en-US" altLang="zh-CN">
                <a:sym typeface="+mn-ea"/>
              </a:rPr>
              <a:t>Webkit</a:t>
            </a:r>
            <a:r>
              <a:rPr lang="zh-CN" altLang="en-US">
                <a:sym typeface="+mn-ea"/>
              </a:rPr>
              <a:t>非</a:t>
            </a:r>
            <a:r>
              <a:rPr lang="en-US" altLang="zh-CN">
                <a:sym typeface="+mn-ea"/>
              </a:rPr>
              <a:t>KHTML</a:t>
            </a:r>
            <a:r>
              <a:rPr lang="zh-CN" altLang="en-US">
                <a:sym typeface="+mn-ea"/>
              </a:rPr>
              <a:t>部分</a:t>
            </a:r>
            <a:r>
              <a:rPr lang="zh-CN" altLang="en-US">
                <a:sym typeface="+mn-ea"/>
              </a:rPr>
              <a:t>不开源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Google</a:t>
            </a:r>
            <a:r>
              <a:rPr lang="zh-CN" altLang="en-US">
                <a:sym typeface="+mn-ea"/>
              </a:rPr>
              <a:t>对多进程架构</a:t>
            </a:r>
            <a:r>
              <a:rPr lang="zh-CN" altLang="en-US">
                <a:sym typeface="+mn-ea"/>
              </a:rPr>
              <a:t>不整合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Webkit</a:t>
            </a:r>
            <a:r>
              <a:rPr lang="zh-CN" altLang="en-US">
                <a:sym typeface="+mn-ea"/>
              </a:rPr>
              <a:t>开始</a:t>
            </a:r>
            <a:r>
              <a:rPr lang="zh-CN" altLang="en-US">
                <a:sym typeface="+mn-ea"/>
              </a:rPr>
              <a:t>分道扬镳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下载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317500"/>
            <a:ext cx="360045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 Chromium </a:t>
            </a:r>
            <a:r>
              <a:rPr lang="zh-CN" altLang="en-US">
                <a:sym typeface="+mn-ea"/>
              </a:rPr>
              <a:t>开源项目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2006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包含</a:t>
            </a:r>
            <a:r>
              <a:rPr lang="en-US" altLang="zh-CN">
                <a:sym typeface="+mn-ea"/>
              </a:rPr>
              <a:t>Webkit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V8</a:t>
            </a:r>
            <a:r>
              <a:rPr lang="zh-CN" altLang="en-US">
                <a:sym typeface="+mn-ea"/>
              </a:rPr>
              <a:t>和基础</a:t>
            </a:r>
            <a:r>
              <a:rPr lang="zh-CN" altLang="en-US">
                <a:sym typeface="+mn-ea"/>
              </a:rPr>
              <a:t>功能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6" name="图片 5" descr="100559cppcz4jff541e6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2140" y="855345"/>
            <a:ext cx="589407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Chrome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2008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Chromium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V8</a:t>
            </a:r>
            <a:r>
              <a:rPr lang="zh-CN" altLang="en-US">
                <a:sym typeface="+mn-ea"/>
              </a:rPr>
              <a:t>引擎发布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</p:txBody>
      </p:sp>
      <p:pic>
        <p:nvPicPr>
          <p:cNvPr id="4" name="图片 3" descr="E6aPBJDXEAEX4Z-.png_lar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9845" y="1046480"/>
            <a:ext cx="6557645" cy="476504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Chrome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2009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扩展库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E6aPBJDXEAEX4Z-.png_lar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9845" y="1046480"/>
            <a:ext cx="6557645" cy="4765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/>
              <a:t>Information Management: A Proposal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内容：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URI: </a:t>
            </a:r>
            <a:r>
              <a:rPr lang="zh-CN" altLang="en-US"/>
              <a:t>通用资源标识标准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HTTP: </a:t>
            </a:r>
            <a:r>
              <a:rPr lang="zh-CN" altLang="en-US"/>
              <a:t>超文本传输协议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HTML: </a:t>
            </a:r>
            <a:r>
              <a:rPr lang="zh-CN" altLang="en-US"/>
              <a:t>超文本标记语言</a:t>
            </a:r>
            <a:endParaRPr lang="en-US" altLang="zh-CN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pic>
        <p:nvPicPr>
          <p:cNvPr id="5" name="图片 4" descr="6a00d8341c464853ef026bdeac2a77200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5120" y="2984500"/>
            <a:ext cx="6332855" cy="332041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Apple - Webkit2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2010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目标：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独立进程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非阻断式</a:t>
            </a:r>
            <a:r>
              <a:rPr lang="en-US" altLang="zh-CN">
                <a:sym typeface="+mn-ea"/>
              </a:rPr>
              <a:t>API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</p:txBody>
      </p:sp>
      <p:pic>
        <p:nvPicPr>
          <p:cNvPr id="5" name="图片 4" descr="webkit2-stack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8880" y="1703070"/>
            <a:ext cx="45593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07210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2010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Chrome</a:t>
            </a:r>
            <a:r>
              <a:rPr lang="zh-CN" altLang="en-US">
                <a:sym typeface="+mn-ea"/>
              </a:rPr>
              <a:t>市场份额达到</a:t>
            </a:r>
            <a:r>
              <a:rPr lang="en-US" altLang="zh-CN">
                <a:sym typeface="+mn-ea"/>
              </a:rPr>
              <a:t>20%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目标：遏制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发展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2011 - 2013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迭代</a:t>
            </a:r>
            <a:r>
              <a:rPr lang="en-US" altLang="zh-CN">
                <a:sym typeface="+mn-ea"/>
              </a:rPr>
              <a:t>Trident 5-7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4005" y="397510"/>
            <a:ext cx="4362450" cy="1047750"/>
          </a:xfrm>
          <a:prstGeom prst="rect">
            <a:avLst/>
          </a:prstGeom>
        </p:spPr>
      </p:pic>
      <p:pic>
        <p:nvPicPr>
          <p:cNvPr id="7" name="图片 6" descr="下载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05" y="1584325"/>
            <a:ext cx="360045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45" y="191706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2012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Chrome</a:t>
            </a:r>
            <a:r>
              <a:rPr lang="zh-CN" altLang="en-US">
                <a:sym typeface="+mn-ea"/>
              </a:rPr>
              <a:t>市场份额达到</a:t>
            </a:r>
            <a:r>
              <a:rPr lang="en-US" altLang="zh-CN">
                <a:sym typeface="+mn-ea"/>
              </a:rPr>
              <a:t>31</a:t>
            </a:r>
            <a:r>
              <a:rPr lang="en-US" altLang="zh-CN">
                <a:sym typeface="+mn-ea"/>
              </a:rPr>
              <a:t>%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目标：遏制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发展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2015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EdgeHTML(Windows 10)</a:t>
            </a:r>
            <a:endParaRPr lang="en-US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4005" y="397510"/>
            <a:ext cx="4362450" cy="1047750"/>
          </a:xfrm>
          <a:prstGeom prst="rect">
            <a:avLst/>
          </a:prstGeom>
        </p:spPr>
      </p:pic>
      <p:pic>
        <p:nvPicPr>
          <p:cNvPr id="7" name="图片 6" descr="下载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05" y="1584325"/>
            <a:ext cx="360045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2020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Edge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Chromium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标志着</a:t>
            </a:r>
            <a:r>
              <a:rPr lang="en-US" altLang="zh-CN">
                <a:sym typeface="+mn-ea"/>
              </a:rPr>
              <a:t>IE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Trident</a:t>
            </a:r>
            <a:r>
              <a:rPr lang="zh-CN" altLang="en-US">
                <a:sym typeface="+mn-ea"/>
              </a:rPr>
              <a:t>的彻底</a:t>
            </a:r>
            <a:r>
              <a:rPr lang="zh-CN" altLang="en-US">
                <a:sym typeface="+mn-ea"/>
              </a:rPr>
              <a:t>失败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4005" y="397510"/>
            <a:ext cx="4362450" cy="1047750"/>
          </a:xfrm>
          <a:prstGeom prst="rect">
            <a:avLst/>
          </a:prstGeom>
        </p:spPr>
      </p:pic>
      <p:pic>
        <p:nvPicPr>
          <p:cNvPr id="7" name="图片 6" descr="下载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05" y="1584325"/>
            <a:ext cx="360045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Mozilla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Samsung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2012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Servo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</p:txBody>
      </p:sp>
      <p:pic>
        <p:nvPicPr>
          <p:cNvPr id="4" name="图片 3" descr="Mozilla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0" y="540385"/>
            <a:ext cx="2667000" cy="762000"/>
          </a:xfrm>
          <a:prstGeom prst="rect">
            <a:avLst/>
          </a:prstGeom>
        </p:spPr>
      </p:pic>
      <p:pic>
        <p:nvPicPr>
          <p:cNvPr id="7" name="图片 6" descr="下载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0" y="1468120"/>
            <a:ext cx="2937510" cy="96456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Google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Opera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2013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Blink</a:t>
            </a: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Webkit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ym typeface="+mn-ea"/>
            </a:endParaRPr>
          </a:p>
        </p:txBody>
      </p:sp>
      <p:pic>
        <p:nvPicPr>
          <p:cNvPr id="5" name="图片 4" descr="下载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595" y="115570"/>
            <a:ext cx="3606165" cy="1322070"/>
          </a:xfrm>
          <a:prstGeom prst="rect">
            <a:avLst/>
          </a:prstGeom>
        </p:spPr>
      </p:pic>
      <p:pic>
        <p:nvPicPr>
          <p:cNvPr id="7" name="图片 6" descr="下载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05" y="1584325"/>
            <a:ext cx="360045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orld-wide-web-the-information-universe"/>
          <p:cNvPicPr>
            <a:picLocks noChangeAspect="1"/>
          </p:cNvPicPr>
          <p:nvPr/>
        </p:nvPicPr>
        <p:blipFill>
          <a:blip r:embed="rId1"/>
          <a:srcRect l="96" b="6185"/>
          <a:stretch>
            <a:fillRect/>
          </a:stretch>
        </p:blipFill>
        <p:spPr>
          <a:xfrm>
            <a:off x="7402195" y="154940"/>
            <a:ext cx="4629150" cy="6424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1383645" cy="435165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Tim Berners Lee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Robert Cailliau(</a:t>
            </a:r>
            <a:r>
              <a:rPr lang="zh-CN" altLang="en-US">
                <a:sym typeface="+mn-ea"/>
              </a:rPr>
              <a:t>比利时计算机系统工程师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1990.11 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Information Management: A Proposal 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-&gt; WorldWideWeb Protocol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Tim Berners Lee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1990.11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WorldWideWeb</a:t>
            </a:r>
            <a:r>
              <a:rPr lang="zh-CN" altLang="en-US"/>
              <a:t>网页（</a:t>
            </a:r>
            <a:r>
              <a:rPr lang="zh-CN" altLang="en-US"/>
              <a:t>万维网）</a:t>
            </a:r>
            <a:r>
              <a:rPr lang="en-US" altLang="zh-CN"/>
              <a:t> - NeXT</a:t>
            </a:r>
            <a:r>
              <a:rPr lang="zh-CN" altLang="en-US"/>
              <a:t>工作站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链接：</a:t>
            </a:r>
            <a:r>
              <a:rPr lang="zh-CN" altLang="en-US">
                <a:hlinkClick r:id="rId1" tooltip=""/>
              </a:rPr>
              <a:t>世界上第一个网页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Tim Berners Lee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1990.12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WorldWideWeb Browser (Nexus)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Website Server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NeXT</a:t>
            </a:r>
            <a:r>
              <a:rPr lang="zh-CN" altLang="en-US"/>
              <a:t>工作站</a:t>
            </a:r>
            <a:endParaRPr lang="zh-CN" altLang="en-US"/>
          </a:p>
        </p:txBody>
      </p:sp>
      <p:pic>
        <p:nvPicPr>
          <p:cNvPr id="4" name="图片 3" descr="tims_edi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95" y="288925"/>
            <a:ext cx="5143500" cy="3821430"/>
          </a:xfrm>
          <a:prstGeom prst="rect">
            <a:avLst/>
          </a:prstGeom>
        </p:spPr>
      </p:pic>
      <p:pic>
        <p:nvPicPr>
          <p:cNvPr id="5" name="图片 4" descr="EpNcC_DW8AQ7e_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95" y="4110355"/>
            <a:ext cx="5143500" cy="2483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</a:t>
            </a:r>
            <a:r>
              <a:rPr lang="zh-CN" altLang="en-US"/>
              <a:t>发展史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Nicola Pellow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1991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Line Mode Browser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Libwww</a:t>
            </a:r>
            <a:r>
              <a:rPr lang="zh-CN" altLang="en-US"/>
              <a:t>组件库</a:t>
            </a:r>
            <a:r>
              <a:rPr lang="en-US" altLang="zh-CN"/>
              <a:t> - </a:t>
            </a:r>
            <a:r>
              <a:rPr lang="zh-CN" altLang="en-US"/>
              <a:t>网络应用</a:t>
            </a:r>
            <a:r>
              <a:rPr lang="zh-CN" altLang="en-US"/>
              <a:t>接口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Unix</a:t>
            </a:r>
            <a:r>
              <a:rPr lang="zh-CN" altLang="en-US"/>
              <a:t>和</a:t>
            </a:r>
            <a:r>
              <a:rPr lang="en-US" altLang="zh-CN"/>
              <a:t>Windows</a:t>
            </a:r>
            <a:r>
              <a:rPr lang="zh-CN" altLang="en-US"/>
              <a:t>上可</a:t>
            </a:r>
            <a:r>
              <a:rPr lang="zh-CN" altLang="en-US"/>
              <a:t>运行</a:t>
            </a:r>
            <a:endParaRPr lang="zh-CN" altLang="en-US"/>
          </a:p>
        </p:txBody>
      </p:sp>
      <p:pic>
        <p:nvPicPr>
          <p:cNvPr id="4" name="图片 3" descr="20130916_0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0" y="1457325"/>
            <a:ext cx="5915660" cy="3943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3887</Words>
  <Application>WPS 演示</Application>
  <PresentationFormat>宽屏</PresentationFormat>
  <Paragraphs>447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苹方-简</vt:lpstr>
      <vt:lpstr>Office 主题​​</vt:lpstr>
      <vt:lpstr>JavaScript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  <vt:lpstr>浏览器的发展史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小野老师@JS++</cp:lastModifiedBy>
  <cp:revision>111</cp:revision>
  <dcterms:created xsi:type="dcterms:W3CDTF">2023-04-10T13:35:50Z</dcterms:created>
  <dcterms:modified xsi:type="dcterms:W3CDTF">2023-04-10T13:35:50Z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2052-5.0.0.7550</vt:lpwstr>
  </property>
  <property fmtid="{D5CDD505-2E9C-101B-9397-08002B2CF9AE}" pid="3" name="ICV">
    <vt:lpwstr>901AB6B1B845073ACFA32F6491B5BE4F</vt:lpwstr>
  </property>
</Properties>
</file>