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57" r:id="rId11"/>
    <p:sldId id="286" r:id="rId12"/>
    <p:sldId id="295" r:id="rId13"/>
    <p:sldId id="296" r:id="rId14"/>
    <p:sldId id="297" r:id="rId15"/>
    <p:sldId id="299" r:id="rId16"/>
  </p:sldIdLst>
  <p:sldSz cx="9144000" cy="5143500" type="screen16x9"/>
  <p:notesSz cx="6858000" cy="9144000"/>
  <p:embeddedFontLst>
    <p:embeddedFont>
      <p:font typeface="Inria Sans" panose="020B0604020202020204" charset="0"/>
      <p:regular r:id="rId18"/>
      <p:bold r:id="rId19"/>
      <p:italic r:id="rId20"/>
      <p:boldItalic r:id="rId21"/>
    </p:embeddedFont>
    <p:embeddedFont>
      <p:font typeface="Inria Sans Light" panose="020B0604020202020204" charset="0"/>
      <p:regular r:id="rId22"/>
      <p:bold r:id="rId23"/>
      <p:italic r:id="rId24"/>
      <p:boldItalic r:id="rId25"/>
    </p:embeddedFont>
    <p:embeddedFont>
      <p:font typeface="Saira SemiCondensed Medium" panose="020B0604020202020204" charset="0"/>
      <p:regular r:id="rId26"/>
      <p:bold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2004E-9231-48B8-B9AC-141A0B7E3E69}">
  <a:tblStyle styleId="{AB32004E-9231-48B8-B9AC-141A0B7E3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61"/>
    <p:restoredTop sz="74881"/>
  </p:normalViewPr>
  <p:slideViewPr>
    <p:cSldViewPr>
      <p:cViewPr varScale="1">
        <p:scale>
          <a:sx n="85" d="100"/>
          <a:sy n="85" d="100"/>
        </p:scale>
        <p:origin x="797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364808534932827E-2"/>
          <c:y val="2.0084054963600311E-2"/>
          <c:w val="0.94389062381774558"/>
          <c:h val="0.807678496151384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Hours estimated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0.25</c:v>
                </c:pt>
                <c:pt idx="4">
                  <c:v>1</c:v>
                </c:pt>
                <c:pt idx="5">
                  <c:v>3</c:v>
                </c:pt>
                <c:pt idx="6">
                  <c:v>5.5</c:v>
                </c:pt>
                <c:pt idx="7">
                  <c:v>2</c:v>
                </c:pt>
                <c:pt idx="8">
                  <c:v>3.5</c:v>
                </c:pt>
                <c:pt idx="9">
                  <c:v>1.5</c:v>
                </c:pt>
                <c:pt idx="10">
                  <c:v>0.5</c:v>
                </c:pt>
                <c:pt idx="11">
                  <c:v>2</c:v>
                </c:pt>
                <c:pt idx="1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F2-4562-B9B3-9840E109B9F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Hours spent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Foglio1!$C$2:$C$14</c:f>
              <c:numCache>
                <c:formatCode>General</c:formatCode>
                <c:ptCount val="13"/>
                <c:pt idx="0">
                  <c:v>2.25</c:v>
                </c:pt>
                <c:pt idx="1">
                  <c:v>11.5</c:v>
                </c:pt>
                <c:pt idx="2">
                  <c:v>4.5</c:v>
                </c:pt>
                <c:pt idx="3">
                  <c:v>0.16666666666666671</c:v>
                </c:pt>
                <c:pt idx="4">
                  <c:v>0.5</c:v>
                </c:pt>
                <c:pt idx="5">
                  <c:v>3.5</c:v>
                </c:pt>
                <c:pt idx="6">
                  <c:v>6.5</c:v>
                </c:pt>
                <c:pt idx="7">
                  <c:v>1.8333333333333335</c:v>
                </c:pt>
                <c:pt idx="8">
                  <c:v>5.75</c:v>
                </c:pt>
                <c:pt idx="9">
                  <c:v>1</c:v>
                </c:pt>
                <c:pt idx="10">
                  <c:v>0.33333333333333331</c:v>
                </c:pt>
                <c:pt idx="11">
                  <c:v>1.25</c:v>
                </c:pt>
                <c:pt idx="12">
                  <c:v>2.1666666666666665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F2-4562-B9B3-9840E109B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740544"/>
        <c:axId val="170595456"/>
      </c:barChart>
      <c:catAx>
        <c:axId val="171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0595456"/>
        <c:crosses val="autoZero"/>
        <c:auto val="1"/>
        <c:lblAlgn val="ctr"/>
        <c:lblOffset val="100"/>
        <c:noMultiLvlLbl val="0"/>
      </c:catAx>
      <c:valAx>
        <c:axId val="17059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17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cose che abbiamo sottostimato maggiormente in termini di tempo sono stati i test e il tempo per imparare/ampliare nuove tecnologie/</a:t>
            </a:r>
            <a:r>
              <a:rPr lang="it-IT" dirty="0" err="1"/>
              <a:t>tools</a:t>
            </a:r>
            <a:endParaRPr lang="it-IT" dirty="0"/>
          </a:p>
          <a:p>
            <a:r>
              <a:rPr lang="it-IT" dirty="0"/>
              <a:t>nonostante fosse la prima esperienza di lavoro in team e in un progetto relativamente ampio, siamo stati in grado di suddividerci bene i compiti ognuno secondo le proprie </a:t>
            </a:r>
            <a:r>
              <a:rPr lang="it-IT" dirty="0" err="1"/>
              <a:t>competeze</a:t>
            </a:r>
            <a:endParaRPr lang="it-IT" dirty="0"/>
          </a:p>
          <a:p>
            <a:r>
              <a:rPr lang="it-IT" dirty="0"/>
              <a:t>avremmo dovuto dedicare più tempo alla progettazione del database che poi è stato oggetto di continue modifiche in corso d’opera</a:t>
            </a:r>
          </a:p>
          <a:p>
            <a:r>
              <a:rPr lang="it-IT" dirty="0"/>
              <a:t>poco </a:t>
            </a:r>
            <a:r>
              <a:rPr lang="it-IT" dirty="0" err="1"/>
              <a:t>effort</a:t>
            </a:r>
            <a:r>
              <a:rPr lang="it-IT" dirty="0"/>
              <a:t> in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perché non avevamo considerato il tempo per eseguirli nei task che li riguardavano; di conseguenza abbiamo inserito troppi task nello sprint </a:t>
            </a:r>
          </a:p>
        </p:txBody>
      </p:sp>
    </p:spTree>
    <p:extLst>
      <p:ext uri="{BB962C8B-B14F-4D97-AF65-F5344CB8AC3E}">
        <p14:creationId xmlns:p14="http://schemas.microsoft.com/office/powerpoint/2010/main" val="191426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GLI SPRINT FUTURI</a:t>
            </a:r>
          </a:p>
          <a:p>
            <a:r>
              <a:rPr lang="it-IT" dirty="0"/>
              <a:t>In fase di planning dare più importanza / considerare di più il tempo necessario allo svolgimento dei test nei task principali. Come? Usando dei software per il </a:t>
            </a:r>
            <a:r>
              <a:rPr lang="it-IT" dirty="0" err="1"/>
              <a:t>testing</a:t>
            </a:r>
            <a:r>
              <a:rPr lang="it-IT" dirty="0"/>
              <a:t> automatico delle </a:t>
            </a:r>
            <a:r>
              <a:rPr lang="it-IT" dirty="0" err="1"/>
              <a:t>unit</a:t>
            </a:r>
            <a:r>
              <a:rPr lang="it-IT" dirty="0"/>
              <a:t> (ad es. </a:t>
            </a:r>
            <a:r>
              <a:rPr lang="it-IT" dirty="0" err="1"/>
              <a:t>Junit</a:t>
            </a:r>
            <a:r>
              <a:rPr lang="it-IT" dirty="0"/>
              <a:t>).</a:t>
            </a:r>
          </a:p>
          <a:p>
            <a:r>
              <a:rPr lang="it-IT" dirty="0"/>
              <a:t>Dovremmo prestare più attenzione a loggare correttamente il nostro </a:t>
            </a:r>
            <a:r>
              <a:rPr lang="it-IT" dirty="0" err="1"/>
              <a:t>effort</a:t>
            </a:r>
            <a:r>
              <a:rPr lang="it-IT" dirty="0"/>
              <a:t> /tempo impiegato nello svolgimento dei task al fine di avere una più accurata rappresentazione della nostra produttività come team e di conseguenza calibrare meglio il carico di lavoro (nr. di task) nei successivi sprint. Se sappiamo le nostre capacità , possiamo pianificare meglio.</a:t>
            </a:r>
          </a:p>
          <a:p>
            <a:r>
              <a:rPr lang="it-IT" dirty="0"/>
              <a:t>se si progetta meglio il </a:t>
            </a:r>
            <a:r>
              <a:rPr lang="it-IT" dirty="0" err="1"/>
              <a:t>db</a:t>
            </a:r>
            <a:r>
              <a:rPr lang="it-IT" dirty="0"/>
              <a:t> si evita di perdere tempo in fase di </a:t>
            </a:r>
            <a:r>
              <a:rPr lang="it-IT" dirty="0" err="1"/>
              <a:t>realizzione</a:t>
            </a:r>
            <a:r>
              <a:rPr lang="it-IT" dirty="0"/>
              <a:t>… come migliorare? semplicemente dedicarci più tempo all’inizio di ogni nuovo progetto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757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SIAMO ORGOGLIOSI </a:t>
            </a:r>
            <a:r>
              <a:rPr lang="it-IT" dirty="0" err="1"/>
              <a:t>DI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efficienti come team anche se non rodato</a:t>
            </a:r>
          </a:p>
          <a:p>
            <a:r>
              <a:rPr lang="it-IT" dirty="0"/>
              <a:t>in poco tempo un prodotto semplice ma funzionante</a:t>
            </a:r>
          </a:p>
          <a:p>
            <a:r>
              <a:rPr lang="it-IT" dirty="0"/>
              <a:t>lavorato in modo indipendente back and </a:t>
            </a:r>
            <a:r>
              <a:rPr lang="it-IT" dirty="0" err="1"/>
              <a:t>front</a:t>
            </a:r>
            <a:r>
              <a:rPr lang="it-IT" dirty="0"/>
              <a:t> </a:t>
            </a:r>
            <a:r>
              <a:rPr lang="it-IT" dirty="0" err="1"/>
              <a:t>–end</a:t>
            </a:r>
            <a:endParaRPr lang="it-IT" dirty="0"/>
          </a:p>
          <a:p>
            <a:endParaRPr lang="it-IT" dirty="0"/>
          </a:p>
          <a:p>
            <a:r>
              <a:rPr lang="it-IT" dirty="0"/>
              <a:t>….ANCHE SE SONO TRE COSE E NON UNA ;)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1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4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1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1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2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9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60" y="1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2" y="4445692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0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2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378" lvl="1" indent="-342892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566" lvl="2" indent="-38099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754" lvl="3" indent="-38099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132" lvl="5" indent="-38099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378" lvl="1" indent="-355591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566" lvl="2" indent="-355591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754" lvl="3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378" lvl="1" indent="-355591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566" lvl="2" indent="-355591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754" lvl="3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06" name="Google Shape;106;p6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189" lvl="0" indent="-228594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 - Complete grid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57356" y="2071684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SPRINT RETROSPECTIVE</a:t>
            </a:r>
            <a:endParaRPr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2" y="2289512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" name="Google Shape;198;p12"/>
          <p:cNvSpPr txBox="1">
            <a:spLocks/>
          </p:cNvSpPr>
          <p:nvPr/>
        </p:nvSpPr>
        <p:spPr>
          <a:xfrm>
            <a:off x="7929586" y="4643434"/>
            <a:ext cx="1928826" cy="50006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defTabSz="914378">
              <a:lnSpc>
                <a:spcPct val="90000"/>
              </a:lnSpc>
              <a:buClr>
                <a:schemeClr val="dk1"/>
              </a:buClr>
              <a:buSzPts val="5400"/>
              <a:defRPr/>
            </a:pPr>
            <a:r>
              <a:rPr lang="it-IT" sz="2400" dirty="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Team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Quality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aphicFrame>
        <p:nvGraphicFramePr>
          <p:cNvPr id="9" name="Google Shape;327;p24"/>
          <p:cNvGraphicFramePr/>
          <p:nvPr/>
        </p:nvGraphicFramePr>
        <p:xfrm>
          <a:off x="2071670" y="1500181"/>
          <a:ext cx="5046300" cy="2490924"/>
        </p:xfrm>
        <a:graphic>
          <a:graphicData uri="http://schemas.openxmlformats.org/drawingml/2006/table">
            <a:tbl>
              <a:tblPr>
                <a:noFill/>
                <a:tableStyleId>{AB32004E-9231-48B8-B9AC-141A0B7E3E69}</a:tableStyleId>
              </a:tblPr>
              <a:tblGrid>
                <a:gridCol w="168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Estimated</a:t>
                      </a:r>
                      <a:r>
                        <a:rPr lang="en" sz="1600" baseline="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hours</a:t>
                      </a:r>
                      <a:endParaRPr sz="16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Hours</a:t>
                      </a:r>
                      <a:endParaRPr sz="16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Unit test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System test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Code review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Quality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7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14414" y="1428742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892">
              <a:buSzPts val="1800"/>
            </a:pPr>
            <a:r>
              <a:rPr lang="it-IT" sz="2400" dirty="0"/>
              <a:t>Total </a:t>
            </a:r>
            <a:r>
              <a:rPr lang="it-IT" sz="2400" dirty="0" err="1"/>
              <a:t>estimated</a:t>
            </a:r>
            <a:r>
              <a:rPr lang="it-IT" sz="2400" dirty="0"/>
              <a:t> </a:t>
            </a:r>
            <a:r>
              <a:rPr lang="it-IT" sz="2400" dirty="0" err="1"/>
              <a:t>time</a:t>
            </a:r>
            <a:r>
              <a:rPr lang="it-IT" sz="2400" dirty="0"/>
              <a:t>: </a:t>
            </a:r>
            <a:r>
              <a:rPr lang="it-IT" sz="2400" b="1" dirty="0"/>
              <a:t>14h</a:t>
            </a:r>
          </a:p>
          <a:p>
            <a:pPr indent="-342892">
              <a:buSzPts val="1800"/>
            </a:pPr>
            <a:r>
              <a:rPr lang="it-IT" sz="2400" dirty="0" err="1"/>
              <a:t>Nr</a:t>
            </a:r>
            <a:r>
              <a:rPr lang="it-IT" sz="2400" dirty="0"/>
              <a:t> </a:t>
            </a:r>
            <a:r>
              <a:rPr lang="it-IT" sz="2400" dirty="0" err="1"/>
              <a:t>of</a:t>
            </a:r>
            <a:r>
              <a:rPr lang="it-IT" sz="2400" dirty="0"/>
              <a:t> </a:t>
            </a:r>
            <a:r>
              <a:rPr lang="it-IT" sz="2400" dirty="0" err="1"/>
              <a:t>automated</a:t>
            </a:r>
            <a:r>
              <a:rPr lang="it-IT" sz="2400" dirty="0"/>
              <a:t> </a:t>
            </a:r>
            <a:r>
              <a:rPr lang="it-IT" sz="2400" dirty="0" err="1"/>
              <a:t>unit</a:t>
            </a:r>
            <a:r>
              <a:rPr lang="it-IT" sz="2400" dirty="0"/>
              <a:t> </a:t>
            </a:r>
            <a:r>
              <a:rPr lang="it-IT" sz="2400" dirty="0" err="1"/>
              <a:t>tests</a:t>
            </a:r>
            <a:r>
              <a:rPr lang="it-IT" sz="2400" dirty="0"/>
              <a:t>: </a:t>
            </a:r>
            <a:r>
              <a:rPr lang="it-IT" sz="2400" b="1" dirty="0"/>
              <a:t>0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Only manual tests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Difficulty in meeting the estimates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Due to the lack of knowledge about automated tests methodology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56" y="2357436"/>
            <a:ext cx="6634200" cy="608400"/>
          </a:xfrm>
        </p:spPr>
        <p:txBody>
          <a:bodyPr/>
          <a:lstStyle/>
          <a:p>
            <a:r>
              <a:rPr lang="it-IT" dirty="0" err="1"/>
              <a:t>Assessment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670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Sprint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endParaRPr lang="it-IT" dirty="0"/>
          </a:p>
          <a:p>
            <a:r>
              <a:rPr lang="it-IT" dirty="0" err="1"/>
              <a:t>Underestimation</a:t>
            </a:r>
            <a:r>
              <a:rPr lang="it-IT" dirty="0"/>
              <a:t> of </a:t>
            </a:r>
            <a:r>
              <a:rPr lang="it-IT" dirty="0" err="1"/>
              <a:t>tests</a:t>
            </a:r>
            <a:r>
              <a:rPr lang="it-IT" dirty="0"/>
              <a:t> and </a:t>
            </a:r>
            <a:r>
              <a:rPr lang="it-IT" dirty="0" err="1"/>
              <a:t>learing</a:t>
            </a:r>
            <a:endParaRPr lang="it-IT" dirty="0"/>
          </a:p>
          <a:p>
            <a:r>
              <a:rPr lang="it-IT" dirty="0"/>
              <a:t>Positive 📈</a:t>
            </a:r>
          </a:p>
          <a:p>
            <a:pPr lvl="1"/>
            <a:r>
              <a:rPr lang="it-IT" dirty="0" err="1"/>
              <a:t>how</a:t>
            </a:r>
            <a:r>
              <a:rPr lang="it-IT" dirty="0"/>
              <a:t> to divide work in a big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dirty="0"/>
              <a:t>Negative 📉</a:t>
            </a:r>
          </a:p>
          <a:p>
            <a:pPr lvl="1"/>
            <a:r>
              <a:rPr lang="it-IT" dirty="0" err="1"/>
              <a:t>conceptual</a:t>
            </a:r>
            <a:r>
              <a:rPr lang="it-IT" dirty="0"/>
              <a:t> schema </a:t>
            </a:r>
            <a:r>
              <a:rPr lang="it-IT" dirty="0" err="1"/>
              <a:t>definition</a:t>
            </a:r>
            <a:r>
              <a:rPr lang="it-IT" dirty="0"/>
              <a:t> of </a:t>
            </a:r>
            <a:r>
              <a:rPr lang="it-IT" dirty="0" err="1"/>
              <a:t>db</a:t>
            </a:r>
            <a:endParaRPr lang="it-IT" dirty="0"/>
          </a:p>
          <a:p>
            <a:pPr lvl="1"/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in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45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Sprints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endParaRPr lang="it-IT" dirty="0"/>
          </a:p>
          <a:p>
            <a:r>
              <a:rPr lang="it-IT" dirty="0" err="1"/>
              <a:t>Automated</a:t>
            </a:r>
            <a:r>
              <a:rPr lang="it-IT" dirty="0"/>
              <a:t> Unit </a:t>
            </a:r>
            <a:r>
              <a:rPr lang="it-IT" dirty="0" err="1"/>
              <a:t>Tests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More accurate work log</a:t>
            </a:r>
          </a:p>
          <a:p>
            <a:endParaRPr lang="it-IT" dirty="0"/>
          </a:p>
          <a:p>
            <a:r>
              <a:rPr lang="it-IT" dirty="0"/>
              <a:t>(More time in DB </a:t>
            </a:r>
            <a:r>
              <a:rPr lang="it-IT" dirty="0" err="1"/>
              <a:t>definition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97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071934" y="1643056"/>
            <a:ext cx="4245953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Efficient</a:t>
            </a:r>
            <a:br>
              <a:rPr lang="en" sz="7200" dirty="0"/>
            </a:br>
            <a:r>
              <a:rPr lang="en" sz="7200" dirty="0"/>
              <a:t>Fast</a:t>
            </a:r>
            <a:br>
              <a:rPr lang="en" sz="7200" dirty="0"/>
            </a:br>
            <a:r>
              <a:rPr lang="en" sz="7200" dirty="0"/>
              <a:t>Indipendet</a:t>
            </a:r>
            <a:endParaRPr sz="7200"/>
          </a:p>
        </p:txBody>
      </p:sp>
      <p:grpSp>
        <p:nvGrpSpPr>
          <p:cNvPr id="2" name="Google Shape;250;p18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53;p18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918" y="2357436"/>
            <a:ext cx="6634200" cy="608400"/>
          </a:xfrm>
        </p:spPr>
        <p:txBody>
          <a:bodyPr/>
          <a:lstStyle/>
          <a:p>
            <a:r>
              <a:rPr lang="it-IT" dirty="0" err="1"/>
              <a:t>Process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865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of task </a:t>
            </a:r>
            <a:r>
              <a:rPr lang="it-IT" dirty="0" err="1"/>
              <a:t>planned</a:t>
            </a:r>
            <a:r>
              <a:rPr lang="it-IT" dirty="0"/>
              <a:t> for this sprint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1400" dirty="0"/>
              <a:t>OQ-13 Create </a:t>
            </a:r>
            <a:r>
              <a:rPr lang="en-US" sz="1400" dirty="0" err="1"/>
              <a:t>sql</a:t>
            </a:r>
            <a:r>
              <a:rPr lang="en-US" sz="1400" dirty="0"/>
              <a:t> database</a:t>
            </a:r>
          </a:p>
          <a:p>
            <a:r>
              <a:rPr lang="en-US" sz="1400" dirty="0"/>
              <a:t>OQ-25 Learning used technologies </a:t>
            </a:r>
          </a:p>
          <a:p>
            <a:r>
              <a:rPr lang="en-US" sz="1400" dirty="0"/>
              <a:t>OQ-19 Add login/logout functionality</a:t>
            </a:r>
          </a:p>
          <a:p>
            <a:r>
              <a:rPr lang="en-US" sz="1400" dirty="0"/>
              <a:t>OQ-14 Create and connect </a:t>
            </a:r>
            <a:r>
              <a:rPr lang="en-US" sz="1400" dirty="0" err="1"/>
              <a:t>BitBucket</a:t>
            </a:r>
            <a:r>
              <a:rPr lang="en-US" sz="1400" dirty="0"/>
              <a:t> repository</a:t>
            </a:r>
          </a:p>
          <a:p>
            <a:r>
              <a:rPr lang="en-US" sz="1400" dirty="0"/>
              <a:t>OQ-15 Populate Database</a:t>
            </a:r>
          </a:p>
          <a:p>
            <a:r>
              <a:rPr lang="en-US" sz="1400" dirty="0"/>
              <a:t>OQ-16 Create UI for customer requesting a ticket</a:t>
            </a:r>
          </a:p>
          <a:p>
            <a:r>
              <a:rPr lang="en-US" sz="1400" dirty="0"/>
              <a:t>OQ-17 Function to add the customer to the database after he requested a ticket </a:t>
            </a:r>
          </a:p>
          <a:p>
            <a:r>
              <a:rPr lang="en-US" sz="1400" dirty="0"/>
              <a:t>OQ-18 Show the ticket to the customer</a:t>
            </a:r>
          </a:p>
          <a:p>
            <a:r>
              <a:rPr lang="en-US" sz="1400" dirty="0"/>
              <a:t>OQ-20 UI for the officer to signal that he is free</a:t>
            </a:r>
          </a:p>
          <a:p>
            <a:r>
              <a:rPr lang="en-US" sz="1400" dirty="0"/>
              <a:t>OQ-21 Function to update the database to signal that an officer is free</a:t>
            </a:r>
          </a:p>
          <a:p>
            <a:r>
              <a:rPr lang="en-US" sz="1400" dirty="0"/>
              <a:t>OQ-22 Function to reset the queue every morning</a:t>
            </a:r>
          </a:p>
          <a:p>
            <a:r>
              <a:rPr lang="en-US" sz="1400" dirty="0"/>
              <a:t>OQ-23 Function to count how many other customers have requested a ticket of the same type</a:t>
            </a:r>
          </a:p>
          <a:p>
            <a:r>
              <a:rPr lang="en-US" sz="1400" dirty="0"/>
              <a:t>OQ-24 On the home page, show which counter is serving which customer</a:t>
            </a:r>
          </a:p>
          <a:p>
            <a:pPr marL="114297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53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28F5B-E874-49F9-91F0-BA47437E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Macro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BEE92F-22CD-4F0C-9C5C-5DCD23E4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All stories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/>
              <a:t>All points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planned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C6B057-6AEF-4E99-999C-47F44E8D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91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6D572-EA34-4B31-BF72-E365DB43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hours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8FB570-B6EF-46AF-84D3-29147AC26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5</a:t>
            </a:fld>
            <a:endParaRPr lang="it-IT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8A29C072-210B-4CE8-90B3-EB7E6B0EB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773443"/>
              </p:ext>
            </p:extLst>
          </p:nvPr>
        </p:nvGraphicFramePr>
        <p:xfrm>
          <a:off x="1101754" y="1373634"/>
          <a:ext cx="6940492" cy="323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942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CC131-F5F5-415D-9DFC-8815E520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A7EC7C-1072-43C2-BC0D-1320B45B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r>
              <a:rPr lang="it-IT" b="1" dirty="0" err="1"/>
              <a:t>Estimated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2,75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2,14</a:t>
            </a:r>
          </a:p>
          <a:p>
            <a:endParaRPr lang="it-IT" dirty="0"/>
          </a:p>
          <a:p>
            <a:pPr marL="114297" indent="0">
              <a:buNone/>
            </a:pPr>
            <a:r>
              <a:rPr lang="it-IT" b="1" dirty="0" err="1"/>
              <a:t>Actual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3,17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3,23</a:t>
            </a:r>
          </a:p>
          <a:p>
            <a:pPr marL="114297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9EC79F-A41B-44B7-AEA1-7731AC323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6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Detailed statistics</a:t>
            </a:r>
            <a:endParaRPr dirty="0"/>
          </a:p>
        </p:txBody>
      </p:sp>
      <p:graphicFrame>
        <p:nvGraphicFramePr>
          <p:cNvPr id="327" name="Google Shape;327;p24"/>
          <p:cNvGraphicFramePr/>
          <p:nvPr>
            <p:extLst>
              <p:ext uri="{D42A27DB-BD31-4B8C-83A1-F6EECF244321}">
                <p14:modId xmlns:p14="http://schemas.microsoft.com/office/powerpoint/2010/main" val="1206189203"/>
              </p:ext>
            </p:extLst>
          </p:nvPr>
        </p:nvGraphicFramePr>
        <p:xfrm>
          <a:off x="938991" y="1485127"/>
          <a:ext cx="7266019" cy="3108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val="1839996315"/>
                    </a:ext>
                  </a:extLst>
                </a:gridCol>
                <a:gridCol w="843602">
                  <a:extLst>
                    <a:ext uri="{9D8B030D-6E8A-4147-A177-3AD203B41FA5}">
                      <a16:colId xmlns:a16="http://schemas.microsoft.com/office/drawing/2014/main" val="334344277"/>
                    </a:ext>
                  </a:extLst>
                </a:gridCol>
              </a:tblGrid>
              <a:tr h="754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Story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Number of tasks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P</a:t>
                      </a: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oints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estimated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</a:t>
                      </a:r>
                      <a:r>
                        <a:rPr lang="it-IT" sz="14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spent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Error</a:t>
                      </a: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ratio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OQ-10  As a customer, I want to receive a ticket, so that I can satisfy my request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14,35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16,55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819995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OQ-5 As an officer, I want to tell the system when I am ready, so that I can serve the next customer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11,6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14,05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33020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OQ-8 As an officer, I want to see the queue reset every morning, so that I can start working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2,63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0318"/>
                  </a:ext>
                </a:extLst>
              </a:tr>
              <a:tr h="548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OQ-3 As a customer, I want to know how many other customers are ahead of me, so that I can decide whether to take the ticket or not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3,55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1,01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71773"/>
                  </a:ext>
                </a:extLst>
              </a:tr>
              <a:tr h="5486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OQ-6 As a customer, I want to see on the display board when it is my time to be served, so that I can go to the counter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4,47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0,92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estimated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  <a:p>
            <a:endParaRPr lang="it-IT" dirty="0"/>
          </a:p>
          <a:p>
            <a:r>
              <a:rPr lang="it-IT" dirty="0"/>
              <a:t>Total task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ratio = 0,87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16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56" y="2357436"/>
            <a:ext cx="6634200" cy="608400"/>
          </a:xfrm>
        </p:spPr>
        <p:txBody>
          <a:bodyPr/>
          <a:lstStyle/>
          <a:p>
            <a:r>
              <a:rPr lang="it-IT" dirty="0"/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2824714504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749</Words>
  <Application>Microsoft Office PowerPoint</Application>
  <PresentationFormat>Presentazione su schermo (16:9)</PresentationFormat>
  <Paragraphs>141</Paragraphs>
  <Slides>15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Titillium Web</vt:lpstr>
      <vt:lpstr>Inria Sans Light</vt:lpstr>
      <vt:lpstr>Inria Sans</vt:lpstr>
      <vt:lpstr>Saira SemiCondensed Medium</vt:lpstr>
      <vt:lpstr>Arial</vt:lpstr>
      <vt:lpstr>Gurney template</vt:lpstr>
      <vt:lpstr>SPRINT RETROSPECTIVE</vt:lpstr>
      <vt:lpstr>Process</vt:lpstr>
      <vt:lpstr>List of task planned for this sprint</vt:lpstr>
      <vt:lpstr>Macro statistics</vt:lpstr>
      <vt:lpstr>Task hours</vt:lpstr>
      <vt:lpstr>Detailed statistics</vt:lpstr>
      <vt:lpstr>Detailed statistics</vt:lpstr>
      <vt:lpstr>Detailed statistics</vt:lpstr>
      <vt:lpstr>Quality</vt:lpstr>
      <vt:lpstr>Quality</vt:lpstr>
      <vt:lpstr>Quality</vt:lpstr>
      <vt:lpstr>Assessment</vt:lpstr>
      <vt:lpstr>Current Sprint</vt:lpstr>
      <vt:lpstr>Future Sprints</vt:lpstr>
      <vt:lpstr>Efficient Fast Indipendet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Fabio Stabile</dc:creator>
  <cp:lastModifiedBy>PISANO CALOGERO</cp:lastModifiedBy>
  <cp:revision>15</cp:revision>
  <dcterms:modified xsi:type="dcterms:W3CDTF">2020-10-29T09:15:59Z</dcterms:modified>
</cp:coreProperties>
</file>