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IYyhtUPx2gw9Wu8QI7e+p+js8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addf804a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9addf804a4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addf804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9addf804a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addf804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9addf804a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1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9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7" name="Google Shape;97;p1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alorie-App/Calorie-App/blob/master/project_spec.md#caloriecalc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Relationship Id="rId4" Type="http://schemas.openxmlformats.org/officeDocument/2006/relationships/hyperlink" Target="https://www.loom.com/share/e14c26d51ee34f0985dae92d8a7921a8" TargetMode="External"/><Relationship Id="rId5" Type="http://schemas.openxmlformats.org/officeDocument/2006/relationships/hyperlink" Target="https://www.loom.com/share/e14c26d51ee34f0985dae92d8a7921a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6220" y="0"/>
            <a:ext cx="4641314" cy="6858000"/>
          </a:xfrm>
          <a:prstGeom prst="rect">
            <a:avLst/>
          </a:prstGeom>
          <a:solidFill>
            <a:srgbClr val="503A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435869" y="640080"/>
            <a:ext cx="3659246" cy="2862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400"/>
              <a:buFont typeface="Arial"/>
              <a:buNone/>
            </a:pPr>
            <a:r>
              <a:rPr b="1" i="0" lang="en-US" sz="4400" u="sng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CalorieCalc</a:t>
            </a:r>
            <a:br>
              <a:rPr b="1" i="0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4400">
              <a:solidFill>
                <a:srgbClr val="FFFFFF"/>
              </a:solidFill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435869" y="3824516"/>
            <a:ext cx="3659246" cy="2393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FFFFFF"/>
                </a:solidFill>
              </a:rPr>
              <a:t>FRANCISCO BURGOS,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FFFFFF"/>
                </a:solidFill>
              </a:rPr>
              <a:t>VALERY LOUIS,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FFFFFF"/>
                </a:solidFill>
              </a:rPr>
              <a:t>TEGHPREET SINGH,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FFFFFF"/>
                </a:solidFill>
              </a:rPr>
              <a:t>AFAQ WARIS</a:t>
            </a:r>
            <a:endParaRPr/>
          </a:p>
        </p:txBody>
      </p:sp>
      <p:cxnSp>
        <p:nvCxnSpPr>
          <p:cNvPr id="112" name="Google Shape;112;p1"/>
          <p:cNvCxnSpPr/>
          <p:nvPr/>
        </p:nvCxnSpPr>
        <p:spPr>
          <a:xfrm>
            <a:off x="573852" y="3663649"/>
            <a:ext cx="338328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248" y="640080"/>
            <a:ext cx="5577840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addf804a4_2_2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9addf804a4_2_23"/>
          <p:cNvSpPr txBox="1"/>
          <p:nvPr>
            <p:ph type="title"/>
          </p:nvPr>
        </p:nvSpPr>
        <p:spPr>
          <a:xfrm>
            <a:off x="679150" y="564025"/>
            <a:ext cx="10216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CalorieCalc Narrated </a:t>
            </a:r>
            <a:r>
              <a:rPr lang="en-US">
                <a:solidFill>
                  <a:schemeClr val="dk1"/>
                </a:solidFill>
              </a:rPr>
              <a:t>Demo Video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8" name="Google Shape;198;g29addf804a4_2_23"/>
          <p:cNvCxnSpPr/>
          <p:nvPr/>
        </p:nvCxnSpPr>
        <p:spPr>
          <a:xfrm>
            <a:off x="786482" y="1745571"/>
            <a:ext cx="62178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29addf804a4_2_23"/>
          <p:cNvSpPr/>
          <p:nvPr/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29addf804a4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0" y="1927225"/>
            <a:ext cx="54864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9addf804a4_2_23"/>
          <p:cNvSpPr txBox="1"/>
          <p:nvPr/>
        </p:nvSpPr>
        <p:spPr>
          <a:xfrm>
            <a:off x="7058325" y="615800"/>
            <a:ext cx="386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Click link below</a:t>
            </a:r>
            <a:r>
              <a:rPr b="1" lang="en-US">
                <a:solidFill>
                  <a:srgbClr val="FF0000"/>
                </a:solidFill>
              </a:rPr>
              <a:t>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CalorieCalc Narrated Demo Video - Watch Video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uFill>
                <a:noFill/>
              </a:u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1097279" y="286603"/>
            <a:ext cx="1036713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b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Enhancing </a:t>
            </a:r>
            <a:r>
              <a:rPr lang="en-US" sz="6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CalorieCalc</a:t>
            </a:r>
            <a:endParaRPr sz="6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8"/>
          <p:cNvGrpSpPr/>
          <p:nvPr/>
        </p:nvGrpSpPr>
        <p:grpSpPr>
          <a:xfrm>
            <a:off x="931596" y="1904118"/>
            <a:ext cx="10379654" cy="4167893"/>
            <a:chOff x="-165684" y="-204083"/>
            <a:chExt cx="10379654" cy="4167893"/>
          </a:xfrm>
        </p:grpSpPr>
        <p:sp>
          <p:nvSpPr>
            <p:cNvPr id="208" name="Google Shape;208;p8"/>
            <p:cNvSpPr/>
            <p:nvPr/>
          </p:nvSpPr>
          <p:spPr>
            <a:xfrm>
              <a:off x="256125" y="143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281543" y="25561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 Authentication and Profiles:</a:t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829793" y="254707"/>
              <a:ext cx="306633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1829793" y="326448"/>
              <a:ext cx="214643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2281066" y="143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2306484" y="25561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 user authentication to create personalized profiles.</a:t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854734" y="254707"/>
              <a:ext cx="306633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 txBox="1"/>
            <p:nvPr/>
          </p:nvSpPr>
          <p:spPr>
            <a:xfrm>
              <a:off x="3854734" y="326448"/>
              <a:ext cx="214643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4306006" y="143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4331424" y="25561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Allow users to set individualized calorie goals based on their health objectives.</a:t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879675" y="254707"/>
              <a:ext cx="306633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5879675" y="326448"/>
              <a:ext cx="214643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330947" y="143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6356365" y="25561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Integration with Fitness Apps:</a:t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904615" y="254707"/>
              <a:ext cx="306633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 txBox="1"/>
            <p:nvPr/>
          </p:nvSpPr>
          <p:spPr>
            <a:xfrm>
              <a:off x="7904615" y="326448"/>
              <a:ext cx="214643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8355888" y="143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 txBox="1"/>
            <p:nvPr/>
          </p:nvSpPr>
          <p:spPr>
            <a:xfrm>
              <a:off x="8381306" y="25561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Collaborate with fitness apps or wearables to sync data seamlessly.</a:t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 flipH="1" rot="-9270377">
              <a:off x="-98034" y="-179351"/>
              <a:ext cx="196068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 txBox="1"/>
            <p:nvPr/>
          </p:nvSpPr>
          <p:spPr>
            <a:xfrm rot="1529623">
              <a:off x="-95170" y="-120268"/>
              <a:ext cx="137248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289050" y="2893059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2314468" y="2918477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Provide a holistic view of both calorie intake and expenditure for a more accurate health analysis.</a:t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813379" y="3143985"/>
              <a:ext cx="336141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 txBox="1"/>
            <p:nvPr/>
          </p:nvSpPr>
          <p:spPr>
            <a:xfrm rot="10800000">
              <a:off x="1813379" y="3215726"/>
              <a:ext cx="235299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08438" y="2885715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233856" y="2911133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Progress and Achievement Tracking:</a:t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831146" y="3099977"/>
              <a:ext cx="334044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 txBox="1"/>
            <p:nvPr/>
          </p:nvSpPr>
          <p:spPr>
            <a:xfrm>
              <a:off x="3831146" y="3171718"/>
              <a:ext cx="233831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4306006" y="1446529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4331424" y="1471947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 a visual representation of users' progress over time.</a:t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872091" y="1701093"/>
              <a:ext cx="306633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 txBox="1"/>
            <p:nvPr/>
          </p:nvSpPr>
          <p:spPr>
            <a:xfrm rot="10800000">
              <a:off x="3872091" y="1772834"/>
              <a:ext cx="214643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281066" y="1446529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2306484" y="1471947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Celebrate milestones and achievements to boost motivation.</a:t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847150" y="1701093"/>
              <a:ext cx="306633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 txBox="1"/>
            <p:nvPr/>
          </p:nvSpPr>
          <p:spPr>
            <a:xfrm rot="10800000">
              <a:off x="1847150" y="1772834"/>
              <a:ext cx="214643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56125" y="1446529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 txBox="1"/>
            <p:nvPr/>
          </p:nvSpPr>
          <p:spPr>
            <a:xfrm>
              <a:off x="281543" y="1471947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Community and Social Features:</a:t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 rot="1179337">
              <a:off x="9957262" y="3581539"/>
              <a:ext cx="202274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 rot="1179337">
              <a:off x="9959030" y="3643074"/>
              <a:ext cx="141592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4306006" y="2893059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4331424" y="2918477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a community space for users to share tips, recipes, and success stories.</a:t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899791" y="3147623"/>
              <a:ext cx="355097" cy="3587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2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 txBox="1"/>
            <p:nvPr/>
          </p:nvSpPr>
          <p:spPr>
            <a:xfrm>
              <a:off x="5899791" y="3219364"/>
              <a:ext cx="248568" cy="21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6422388" y="2893059"/>
              <a:ext cx="1446386" cy="867831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6447806" y="2918477"/>
              <a:ext cx="1395550" cy="81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Incorporate social features for users to connect, compete, and support each other.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>
            <p:ph type="title"/>
          </p:nvPr>
        </p:nvSpPr>
        <p:spPr>
          <a:xfrm>
            <a:off x="5172074" y="286603"/>
            <a:ext cx="5983605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55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The Problem</a:t>
            </a:r>
            <a:endParaRPr/>
          </a:p>
        </p:txBody>
      </p:sp>
      <p:pic>
        <p:nvPicPr>
          <p:cNvPr descr="A finger pressing a calories day dial&#10;&#10;Description automatically generated"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33224" r="26525" t="0"/>
          <a:stretch/>
        </p:blipFill>
        <p:spPr>
          <a:xfrm>
            <a:off x="20" y="10"/>
            <a:ext cx="4580077" cy="64007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"/>
          <p:cNvCxnSpPr/>
          <p:nvPr/>
        </p:nvCxnSpPr>
        <p:spPr>
          <a:xfrm>
            <a:off x="5242903" y="1917852"/>
            <a:ext cx="59436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5172073" y="2108201"/>
            <a:ext cx="6206079" cy="378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In our hectic lives, it's easy to lose track of what we eat, making it challenging to maintain a balanced and healthy diet. Traditional calorie-counting methods can be tedious and often lead to abandoned health goals. This is where CalorieCalc steps in!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5116783" y="516835"/>
            <a:ext cx="5977937" cy="1666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9900"/>
                </a:solidFill>
              </a:rPr>
              <a:t>CalorieCalc!!</a:t>
            </a:r>
            <a:endParaRPr/>
          </a:p>
        </p:txBody>
      </p:sp>
      <p:pic>
        <p:nvPicPr>
          <p:cNvPr descr="Cooked food with ingredients on a table" id="130" name="Google Shape;130;p3"/>
          <p:cNvPicPr preferRelativeResize="0"/>
          <p:nvPr/>
        </p:nvPicPr>
        <p:blipFill rotWithShape="1">
          <a:blip r:embed="rId3">
            <a:alphaModFix/>
          </a:blip>
          <a:srcRect b="2" l="32123" r="17287" t="0"/>
          <a:stretch/>
        </p:blipFill>
        <p:spPr>
          <a:xfrm>
            <a:off x="20" y="10"/>
            <a:ext cx="4580077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3"/>
          <p:cNvCxnSpPr/>
          <p:nvPr/>
        </p:nvCxnSpPr>
        <p:spPr>
          <a:xfrm>
            <a:off x="5200864" y="2353592"/>
            <a:ext cx="566928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5116784" y="2546224"/>
            <a:ext cx="5977938" cy="3342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>
                <a:solidFill>
                  <a:srgbClr val="FFFFFF"/>
                </a:solidFill>
              </a:rPr>
              <a:t>CalorieCalc is not just an app; it's your personal health companion. Imagine effortlessly logging your meals, receiving instant insights, and staying motivated on your health journey—all in one place!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>
                <a:solidFill>
                  <a:srgbClr val="FFFFFF"/>
                </a:solidFill>
              </a:rPr>
              <a:t>Whether you're looking to maintain a healthy lifestyle, lose weight, or gain muscle, CalorieCalc provides real-time feedback on your calorie consumption, helping you stay on track with your nutrition goals.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121275" y="-83812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1083775" y="291900"/>
            <a:ext cx="6437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First Page: </a:t>
            </a:r>
            <a:r>
              <a:rPr lang="en-US">
                <a:solidFill>
                  <a:srgbClr val="FF9900"/>
                </a:solidFill>
              </a:rPr>
              <a:t>Main Page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39" name="Google Shape;139;p4"/>
          <p:cNvCxnSpPr/>
          <p:nvPr/>
        </p:nvCxnSpPr>
        <p:spPr>
          <a:xfrm>
            <a:off x="1230432" y="1305446"/>
            <a:ext cx="62178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1108356" y="1470351"/>
            <a:ext cx="63882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❏"/>
            </a:pPr>
            <a:r>
              <a:rPr b="1" lang="en-US"/>
              <a:t> First User Interaction has a brief description about </a:t>
            </a:r>
            <a:r>
              <a:rPr b="1" lang="en-US">
                <a:solidFill>
                  <a:schemeClr val="dk1"/>
                </a:solidFill>
              </a:rPr>
              <a:t>CalorieCalc</a:t>
            </a:r>
            <a:endParaRPr b="1"/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❏"/>
            </a:pPr>
            <a:r>
              <a:rPr b="1" lang="en-US"/>
              <a:t> User is asked ”</a:t>
            </a:r>
            <a:r>
              <a:rPr b="1" lang="en-US">
                <a:solidFill>
                  <a:srgbClr val="FF9900"/>
                </a:solidFill>
              </a:rPr>
              <a:t>What is your calorie </a:t>
            </a:r>
            <a:r>
              <a:rPr b="1" lang="en-US">
                <a:solidFill>
                  <a:srgbClr val="FF9900"/>
                </a:solidFill>
              </a:rPr>
              <a:t>intake</a:t>
            </a:r>
            <a:r>
              <a:rPr b="1" lang="en-US">
                <a:solidFill>
                  <a:srgbClr val="FF9900"/>
                </a:solidFill>
              </a:rPr>
              <a:t> goal for today?</a:t>
            </a:r>
            <a:r>
              <a:rPr b="1" lang="en-US"/>
              <a:t>” The purpose of this feature is for the user to add as much food as he/she would like until his/her calorie intake goal is reached</a:t>
            </a:r>
            <a:endParaRPr b="1"/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❏"/>
            </a:pPr>
            <a:r>
              <a:rPr b="1" lang="en-US"/>
              <a:t> User encounters another question, “</a:t>
            </a:r>
            <a:r>
              <a:rPr b="1" lang="en-US">
                <a:solidFill>
                  <a:srgbClr val="FF9900"/>
                </a:solidFill>
              </a:rPr>
              <a:t>What food would you like to consume</a:t>
            </a:r>
            <a:r>
              <a:rPr b="1" lang="en-US"/>
              <a:t>” and is provided a section to type the desired food to search for it</a:t>
            </a:r>
            <a:endParaRPr b="1"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3990" y="641774"/>
            <a:ext cx="3364593" cy="51172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addf804a4_0_6"/>
          <p:cNvSpPr/>
          <p:nvPr/>
        </p:nvSpPr>
        <p:spPr>
          <a:xfrm>
            <a:off x="121275" y="-66945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9addf804a4_0_6"/>
          <p:cNvSpPr txBox="1"/>
          <p:nvPr>
            <p:ph type="title"/>
          </p:nvPr>
        </p:nvSpPr>
        <p:spPr>
          <a:xfrm>
            <a:off x="1035425" y="1288225"/>
            <a:ext cx="6437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Main Page: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Functionalities Implemented</a:t>
            </a:r>
            <a:endParaRPr/>
          </a:p>
        </p:txBody>
      </p:sp>
      <p:cxnSp>
        <p:nvCxnSpPr>
          <p:cNvPr id="149" name="Google Shape;149;g29addf804a4_0_6"/>
          <p:cNvCxnSpPr/>
          <p:nvPr/>
        </p:nvCxnSpPr>
        <p:spPr>
          <a:xfrm>
            <a:off x="1145232" y="2470396"/>
            <a:ext cx="62178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29addf804a4_0_6"/>
          <p:cNvSpPr txBox="1"/>
          <p:nvPr>
            <p:ph idx="1" type="body"/>
          </p:nvPr>
        </p:nvSpPr>
        <p:spPr>
          <a:xfrm>
            <a:off x="1060025" y="2141650"/>
            <a:ext cx="63882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05727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Arial"/>
              <a:buChar char="❏"/>
            </a:pPr>
            <a:r>
              <a:rPr b="1" lang="en-US"/>
              <a:t> </a:t>
            </a:r>
            <a:r>
              <a:rPr b="1" lang="en-US"/>
              <a:t>Functionality implemented so user must enter a value in both EditText in order to proceed</a:t>
            </a:r>
            <a:endParaRPr b="1"/>
          </a:p>
          <a:p>
            <a:pPr indent="-105727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ct val="100000"/>
              <a:buChar char="❏"/>
            </a:pPr>
            <a:r>
              <a:rPr b="1" lang="en-US"/>
              <a:t> </a:t>
            </a:r>
            <a:r>
              <a:rPr b="1" lang="en-US"/>
              <a:t>Toast displays message to “</a:t>
            </a:r>
            <a:r>
              <a:rPr b="1" lang="en-US">
                <a:solidFill>
                  <a:srgbClr val="FF9900"/>
                </a:solidFill>
              </a:rPr>
              <a:t>Please enter values in both fields</a:t>
            </a:r>
            <a:r>
              <a:rPr b="1" lang="en-US"/>
              <a:t>” if user did not enter a value in both fields </a:t>
            </a:r>
            <a:endParaRPr b="1"/>
          </a:p>
          <a:p>
            <a:pPr indent="-105727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ct val="100000"/>
              <a:buChar char="❏"/>
            </a:pPr>
            <a:r>
              <a:rPr b="1" lang="en-US"/>
              <a:t> Functionality implemented so user is not able to change the calorie goal. The calorie goal value is set to user’s initial input and remains constant</a:t>
            </a:r>
            <a:endParaRPr b="1"/>
          </a:p>
          <a:p>
            <a:pPr indent="-105727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ct val="100000"/>
              <a:buChar char="❏"/>
            </a:pPr>
            <a:r>
              <a:rPr b="1" lang="en-US"/>
              <a:t> Functionality implemented to take user’s calorie goal input in EditText, turns it into Text and then converts to Double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1" name="Google Shape;151;g29addf804a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3990" y="641774"/>
            <a:ext cx="3364593" cy="5117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9addf804a4_0_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>
            <p:ph type="title"/>
          </p:nvPr>
        </p:nvSpPr>
        <p:spPr>
          <a:xfrm>
            <a:off x="642257" y="634946"/>
            <a:ext cx="643243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Second Page: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Displays Food Info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59" name="Google Shape;159;p5"/>
          <p:cNvCxnSpPr/>
          <p:nvPr/>
        </p:nvCxnSpPr>
        <p:spPr>
          <a:xfrm>
            <a:off x="753819" y="2267421"/>
            <a:ext cx="62179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539457" y="1991011"/>
            <a:ext cx="64323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Noto Sans Symbols"/>
              <a:buChar char="❏"/>
            </a:pPr>
            <a:r>
              <a:rPr b="1" lang="en-US"/>
              <a:t> CalorieCalc takes user’s input to make API calls</a:t>
            </a:r>
            <a:endParaRPr b="1"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Noto Sans Symbols"/>
              <a:buChar char="❏"/>
            </a:pPr>
            <a:r>
              <a:rPr b="1" lang="en-US"/>
              <a:t> </a:t>
            </a:r>
            <a:r>
              <a:rPr b="1" lang="en-US"/>
              <a:t>Application</a:t>
            </a:r>
            <a:r>
              <a:rPr b="1" lang="en-US"/>
              <a:t> fetches data from Nutrition API </a:t>
            </a:r>
            <a:endParaRPr b="1"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1800"/>
              <a:buChar char="❏"/>
            </a:pPr>
            <a:r>
              <a:rPr b="1" lang="en-US"/>
              <a:t> Data fetched is displayed in a </a:t>
            </a:r>
            <a:r>
              <a:rPr b="1" lang="en-US">
                <a:solidFill>
                  <a:srgbClr val="FF9900"/>
                </a:solidFill>
              </a:rPr>
              <a:t>Fragment</a:t>
            </a:r>
            <a:endParaRPr b="1"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1800"/>
              <a:buChar char="❏"/>
            </a:pPr>
            <a:r>
              <a:rPr b="1" lang="en-US"/>
              <a:t> </a:t>
            </a:r>
            <a:r>
              <a:rPr b="1" lang="en-US"/>
              <a:t>User is asked ”</a:t>
            </a:r>
            <a:r>
              <a:rPr b="1" lang="en-US">
                <a:solidFill>
                  <a:srgbClr val="FF9900"/>
                </a:solidFill>
              </a:rPr>
              <a:t>Would you like to consume this food?</a:t>
            </a:r>
            <a:r>
              <a:rPr b="1" lang="en-US"/>
              <a:t>” and provided two buttons to choose between“</a:t>
            </a:r>
            <a:r>
              <a:rPr b="1" lang="en-US">
                <a:solidFill>
                  <a:srgbClr val="8E7CC3"/>
                </a:solidFill>
              </a:rPr>
              <a:t>YES</a:t>
            </a:r>
            <a:r>
              <a:rPr b="1" lang="en-US"/>
              <a:t>” or “</a:t>
            </a:r>
            <a:r>
              <a:rPr b="1" lang="en-US">
                <a:solidFill>
                  <a:srgbClr val="8E7CC3"/>
                </a:solidFill>
              </a:rPr>
              <a:t>NO</a:t>
            </a:r>
            <a:r>
              <a:rPr b="1" lang="en-US"/>
              <a:t>”</a:t>
            </a:r>
            <a:endParaRPr b="1"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24597" l="0" r="2" t="695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/>
          <p:nvPr/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ddf804a4_0_21"/>
          <p:cNvSpPr/>
          <p:nvPr/>
        </p:nvSpPr>
        <p:spPr>
          <a:xfrm>
            <a:off x="-1" y="15285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9addf804a4_0_21"/>
          <p:cNvSpPr txBox="1"/>
          <p:nvPr>
            <p:ph type="title"/>
          </p:nvPr>
        </p:nvSpPr>
        <p:spPr>
          <a:xfrm>
            <a:off x="646582" y="806096"/>
            <a:ext cx="6432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Second Page: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Functionalities Implemented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69" name="Google Shape;169;g29addf804a4_0_21"/>
          <p:cNvCxnSpPr/>
          <p:nvPr/>
        </p:nvCxnSpPr>
        <p:spPr>
          <a:xfrm>
            <a:off x="753819" y="2388646"/>
            <a:ext cx="62178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29addf804a4_0_21"/>
          <p:cNvSpPr txBox="1"/>
          <p:nvPr>
            <p:ph idx="1" type="body"/>
          </p:nvPr>
        </p:nvSpPr>
        <p:spPr>
          <a:xfrm>
            <a:off x="539332" y="2256911"/>
            <a:ext cx="64323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9715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Noto Sans Symbols"/>
              <a:buChar char="❏"/>
            </a:pPr>
            <a:r>
              <a:rPr b="1" lang="en-US"/>
              <a:t> If user clicks “</a:t>
            </a:r>
            <a:r>
              <a:rPr b="1" lang="en-US">
                <a:solidFill>
                  <a:srgbClr val="8E7CC3"/>
                </a:solidFill>
              </a:rPr>
              <a:t>YES</a:t>
            </a:r>
            <a:r>
              <a:rPr b="1" lang="en-US"/>
              <a:t>”, food is added to RecyclerView and returns to </a:t>
            </a:r>
            <a:r>
              <a:rPr b="1" lang="en-US">
                <a:solidFill>
                  <a:srgbClr val="FF9900"/>
                </a:solidFill>
              </a:rPr>
              <a:t>Main Page</a:t>
            </a:r>
            <a:r>
              <a:rPr b="1" lang="en-US"/>
              <a:t> so user can enter another food </a:t>
            </a:r>
            <a:endParaRPr b="1"/>
          </a:p>
          <a:p>
            <a:pPr indent="-165734" lvl="1" marL="384048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674EA7"/>
              </a:buClr>
              <a:buSzPct val="100000"/>
              <a:buChar char="❏"/>
            </a:pPr>
            <a:r>
              <a:rPr b="1" lang="en-US" sz="1800"/>
              <a:t>Functionality implemented to keep calorie count as food is added</a:t>
            </a:r>
            <a:endParaRPr b="1" sz="1800"/>
          </a:p>
          <a:p>
            <a:pPr indent="-165734" lvl="1" marL="384048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674EA7"/>
              </a:buClr>
              <a:buSzPct val="100000"/>
              <a:buChar char="❏"/>
            </a:pPr>
            <a:r>
              <a:rPr b="1" lang="en-US" sz="1800"/>
              <a:t>Functionality implemented for user to continue adding food until until reaching the calorie goal</a:t>
            </a:r>
            <a:endParaRPr b="1" sz="1800"/>
          </a:p>
          <a:p>
            <a:pPr indent="-165734" lvl="1" marL="384048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674EA7"/>
              </a:buClr>
              <a:buSzPct val="100000"/>
              <a:buChar char="❏"/>
            </a:pPr>
            <a:r>
              <a:rPr b="1" lang="en-US" sz="1800"/>
              <a:t>Functionality implemented for Toast to display a message stating “</a:t>
            </a:r>
            <a:r>
              <a:rPr b="1" lang="en-US" sz="1800">
                <a:solidFill>
                  <a:srgbClr val="FF9900"/>
                </a:solidFill>
              </a:rPr>
              <a:t>Food can’t be added since the calorie goal has been reached</a:t>
            </a:r>
            <a:r>
              <a:rPr b="1" lang="en-US" sz="1800"/>
              <a:t>” once the calorie goal is reached </a:t>
            </a:r>
            <a:endParaRPr b="1" sz="1800"/>
          </a:p>
          <a:p>
            <a:pPr indent="-9715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Noto Sans Symbols"/>
              <a:buChar char="❏"/>
            </a:pPr>
            <a:r>
              <a:rPr b="1" lang="en-US"/>
              <a:t> If user clicks “</a:t>
            </a:r>
            <a:r>
              <a:rPr b="1" lang="en-US">
                <a:solidFill>
                  <a:srgbClr val="8E7CC3"/>
                </a:solidFill>
              </a:rPr>
              <a:t>NO</a:t>
            </a:r>
            <a:r>
              <a:rPr b="1" lang="en-US"/>
              <a:t>”, application returns to </a:t>
            </a:r>
            <a:r>
              <a:rPr b="1" lang="en-US">
                <a:solidFill>
                  <a:srgbClr val="FF9900"/>
                </a:solidFill>
              </a:rPr>
              <a:t>Main Page</a:t>
            </a:r>
            <a:endParaRPr b="1">
              <a:solidFill>
                <a:srgbClr val="FF9900"/>
              </a:solidFill>
            </a:endParaRPr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1" name="Google Shape;171;g29addf804a4_0_21"/>
          <p:cNvPicPr preferRelativeResize="0"/>
          <p:nvPr/>
        </p:nvPicPr>
        <p:blipFill rotWithShape="1">
          <a:blip r:embed="rId3">
            <a:alphaModFix/>
          </a:blip>
          <a:srcRect b="24594" l="0" r="0" t="694"/>
          <a:stretch/>
        </p:blipFill>
        <p:spPr>
          <a:xfrm>
            <a:off x="7556686" y="640081"/>
            <a:ext cx="4001315" cy="531440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9addf804a4_0_21"/>
          <p:cNvSpPr/>
          <p:nvPr/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>
            <p:ph type="title"/>
          </p:nvPr>
        </p:nvSpPr>
        <p:spPr>
          <a:xfrm>
            <a:off x="679150" y="564026"/>
            <a:ext cx="643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Thrid Page</a:t>
            </a:r>
            <a:r>
              <a:rPr lang="en-US"/>
              <a:t>: Food List</a:t>
            </a:r>
            <a:endParaRPr/>
          </a:p>
        </p:txBody>
      </p:sp>
      <p:cxnSp>
        <p:nvCxnSpPr>
          <p:cNvPr id="179" name="Google Shape;179;p6"/>
          <p:cNvCxnSpPr/>
          <p:nvPr/>
        </p:nvCxnSpPr>
        <p:spPr>
          <a:xfrm>
            <a:off x="786482" y="1745571"/>
            <a:ext cx="62178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58057" y="1927236"/>
            <a:ext cx="64323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105727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Noto Sans Symbols"/>
              <a:buChar char="❏"/>
            </a:pPr>
            <a:r>
              <a:rPr b="1" lang="en-US"/>
              <a:t> Third Interaction depends on the user's answer to the question "</a:t>
            </a:r>
            <a:r>
              <a:rPr b="1" lang="en-US">
                <a:solidFill>
                  <a:srgbClr val="FF9900"/>
                </a:solidFill>
              </a:rPr>
              <a:t>Would you like to consume this food?</a:t>
            </a:r>
            <a:r>
              <a:rPr b="1" lang="en-US"/>
              <a:t>"</a:t>
            </a:r>
            <a:endParaRPr b="1"/>
          </a:p>
          <a:p>
            <a:pPr indent="-105727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Noto Sans Symbols"/>
              <a:buChar char="❏"/>
            </a:pPr>
            <a:r>
              <a:rPr b="1" lang="en-US"/>
              <a:t> If the user clicks “</a:t>
            </a:r>
            <a:r>
              <a:rPr b="1" lang="en-US">
                <a:solidFill>
                  <a:srgbClr val="8E7CC3"/>
                </a:solidFill>
              </a:rPr>
              <a:t>NO</a:t>
            </a:r>
            <a:r>
              <a:rPr b="1" lang="en-US"/>
              <a:t>”, </a:t>
            </a:r>
            <a:r>
              <a:rPr b="1" lang="en-US">
                <a:solidFill>
                  <a:srgbClr val="FF9900"/>
                </a:solidFill>
              </a:rPr>
              <a:t>CalorieCalc</a:t>
            </a:r>
            <a:r>
              <a:rPr b="1" lang="en-US"/>
              <a:t> takes user back to the main page, so he/she can search for another food item </a:t>
            </a:r>
            <a:endParaRPr b="1"/>
          </a:p>
          <a:p>
            <a:pPr indent="-105727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Noto Sans Symbols"/>
              <a:buChar char="❏"/>
            </a:pPr>
            <a:r>
              <a:rPr b="1" lang="en-US"/>
              <a:t> If the user clicks “</a:t>
            </a:r>
            <a:r>
              <a:rPr b="1" lang="en-US">
                <a:solidFill>
                  <a:srgbClr val="8E7CC3"/>
                </a:solidFill>
              </a:rPr>
              <a:t>YES</a:t>
            </a:r>
            <a:r>
              <a:rPr b="1" lang="en-US"/>
              <a:t>” button, the food is added to the RecyclerView first and then returns to the main page</a:t>
            </a:r>
            <a:endParaRPr b="1"/>
          </a:p>
          <a:p>
            <a:pPr indent="-105727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Noto Sans Symbols"/>
              <a:buChar char="❏"/>
            </a:pPr>
            <a:r>
              <a:rPr b="1" lang="en-US"/>
              <a:t> The user will be able add food to the list until his/her calorie intake goal for the day is reached. Then, the recyclerview will display the list of the food chosen by the user.</a:t>
            </a:r>
            <a:endParaRPr b="1"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15174" l="0" r="-1" t="12771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/>
          <p:nvPr/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458724" y="457200"/>
            <a:ext cx="11274552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43" y="1215483"/>
            <a:ext cx="11400658" cy="433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2023-11-11T21:07:22Z</dcterms:created>
  <dc:creator>Afaq Waris</dc:creator>
</cp:coreProperties>
</file>