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aleway"/>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aleway-bold.fntdata"/><Relationship Id="rId41" Type="http://schemas.openxmlformats.org/officeDocument/2006/relationships/font" Target="fonts/Raleway-regular.fntdata"/><Relationship Id="rId22" Type="http://schemas.openxmlformats.org/officeDocument/2006/relationships/slide" Target="slides/slide17.xml"/><Relationship Id="rId44" Type="http://schemas.openxmlformats.org/officeDocument/2006/relationships/font" Target="fonts/Raleway-boldItalic.fntdata"/><Relationship Id="rId21" Type="http://schemas.openxmlformats.org/officeDocument/2006/relationships/slide" Target="slides/slide16.xml"/><Relationship Id="rId43" Type="http://schemas.openxmlformats.org/officeDocument/2006/relationships/font" Target="fonts/Raleway-italic.fntdata"/><Relationship Id="rId24" Type="http://schemas.openxmlformats.org/officeDocument/2006/relationships/slide" Target="slides/slide19.xml"/><Relationship Id="rId46" Type="http://schemas.openxmlformats.org/officeDocument/2006/relationships/font" Target="fonts/Lato-bold.fntdata"/><Relationship Id="rId23" Type="http://schemas.openxmlformats.org/officeDocument/2006/relationships/slide" Target="slides/slide18.xml"/><Relationship Id="rId45"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Lato-boldItalic.fntdata"/><Relationship Id="rId25" Type="http://schemas.openxmlformats.org/officeDocument/2006/relationships/slide" Target="slides/slide20.xml"/><Relationship Id="rId47" Type="http://schemas.openxmlformats.org/officeDocument/2006/relationships/font" Target="fonts/La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c345a544d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c345a544d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c345a544d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c345a544d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c345a544d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c345a544d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c345a544d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c345a544d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c345a544d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c345a544d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c345a544d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c345a544d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c345a544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c345a544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c345a544d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c345a544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c345a544d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c345a544d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c345a544d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c345a544d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c345a544d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c345a544d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c345a544d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c345a544d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c345a544d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c345a544d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c345a544d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c345a544d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c345a544d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c345a544d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c345a544d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c345a544d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c345a544d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c345a544d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c345a544d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c345a544d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c345a544d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c345a544d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c345a544d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c345a544d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c345a544d_0_3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c345a544d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5ed8eb1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5ed8eb1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5ed8eb1a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5ed8eb1a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6c345a544d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6c345a544d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6c345a544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6c345a544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u="sng"/>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6c345a544d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c345a544d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u="sng"/>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c345a544d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c345a544d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c345a544d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c345a544d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c345a544d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c345a544d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c345a544d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c345a544d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c345a544d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c345a544d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c345a544d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c345a544d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books.google.com/ngrams/info"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410825" y="1376275"/>
            <a:ext cx="8222100" cy="9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 Predictor</a:t>
            </a:r>
            <a:endParaRPr/>
          </a:p>
        </p:txBody>
      </p:sp>
      <p:sp>
        <p:nvSpPr>
          <p:cNvPr id="87" name="Google Shape;87;p13"/>
          <p:cNvSpPr txBox="1"/>
          <p:nvPr>
            <p:ph idx="1" type="subTitle"/>
          </p:nvPr>
        </p:nvSpPr>
        <p:spPr>
          <a:xfrm>
            <a:off x="460950" y="37717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Almir Aljic &amp; Alexander Jakobsen</a:t>
            </a:r>
            <a:endParaRPr sz="2400"/>
          </a:p>
          <a:p>
            <a:pPr indent="0" lvl="0" marL="0" rtl="0" algn="l">
              <a:spcBef>
                <a:spcPts val="0"/>
              </a:spcBef>
              <a:spcAft>
                <a:spcPts val="0"/>
              </a:spcAft>
              <a:buNone/>
            </a:pPr>
            <a:r>
              <a:rPr lang="en" sz="2400"/>
              <a:t>2019-12-13</a:t>
            </a:r>
            <a:endParaRPr sz="2400"/>
          </a:p>
        </p:txBody>
      </p:sp>
      <p:sp>
        <p:nvSpPr>
          <p:cNvPr id="88" name="Google Shape;88;p13"/>
          <p:cNvSpPr txBox="1"/>
          <p:nvPr>
            <p:ph idx="1" type="subTitle"/>
          </p:nvPr>
        </p:nvSpPr>
        <p:spPr>
          <a:xfrm>
            <a:off x="460950" y="2511605"/>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DD1418 Language Engineering with Introduction to Machine Learning</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Correcting spelling errors</a:t>
            </a:r>
            <a:endParaRPr/>
          </a:p>
        </p:txBody>
      </p:sp>
      <p:sp>
        <p:nvSpPr>
          <p:cNvPr id="143" name="Google Shape;143;p22"/>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 essence, if the user inputs a sequence of characters (which are meant to constitute a word) that do not exist in our vocabulary, we suspect the user might have misspelled. How do we deal with this?</a:t>
            </a:r>
            <a:endParaRPr sz="1600"/>
          </a:p>
          <a:p>
            <a:pPr indent="0" lvl="0" marL="0" rtl="0" algn="l">
              <a:spcBef>
                <a:spcPts val="1600"/>
              </a:spcBef>
              <a:spcAft>
                <a:spcPts val="1600"/>
              </a:spcAft>
              <a:buNone/>
            </a:pPr>
            <a:r>
              <a:t/>
            </a:r>
            <a:endParaRPr sz="1600"/>
          </a:p>
        </p:txBody>
      </p:sp>
      <p:pic>
        <p:nvPicPr>
          <p:cNvPr id="144" name="Google Shape;144;p22"/>
          <p:cNvPicPr preferRelativeResize="0"/>
          <p:nvPr/>
        </p:nvPicPr>
        <p:blipFill>
          <a:blip r:embed="rId3">
            <a:alphaModFix/>
          </a:blip>
          <a:stretch>
            <a:fillRect/>
          </a:stretch>
        </p:blipFill>
        <p:spPr>
          <a:xfrm>
            <a:off x="3938062" y="3068050"/>
            <a:ext cx="1267875" cy="1046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Correcting spelling errors</a:t>
            </a:r>
            <a:endParaRPr/>
          </a:p>
        </p:txBody>
      </p:sp>
      <p:sp>
        <p:nvSpPr>
          <p:cNvPr id="150" name="Google Shape;150;p23"/>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Premise: User has typed a non-existent word w. Algorithm:</a:t>
            </a:r>
            <a:endParaRPr sz="1600"/>
          </a:p>
          <a:p>
            <a:pPr indent="0" lvl="0" marL="0" rtl="0" algn="l">
              <a:spcBef>
                <a:spcPts val="1600"/>
              </a:spcBef>
              <a:spcAft>
                <a:spcPts val="0"/>
              </a:spcAft>
              <a:buNone/>
            </a:pPr>
            <a:r>
              <a:rPr lang="en" sz="1600"/>
              <a:t>for each word with edit distance less than or equal to m from w</a:t>
            </a:r>
            <a:br>
              <a:rPr lang="en" sz="1600"/>
            </a:br>
            <a:r>
              <a:rPr lang="en" sz="1600"/>
              <a:t>	if word in vocabulary</a:t>
            </a:r>
            <a:br>
              <a:rPr lang="en" sz="1600"/>
            </a:br>
            <a:r>
              <a:rPr lang="en" sz="1600"/>
              <a:t>		recommend word to user</a:t>
            </a:r>
            <a:endParaRPr sz="1600"/>
          </a:p>
          <a:p>
            <a:pPr indent="0" lvl="0" marL="0" rtl="0" algn="l">
              <a:spcBef>
                <a:spcPts val="1600"/>
              </a:spcBef>
              <a:spcAft>
                <a:spcPts val="16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Correcting spelling errors</a:t>
            </a:r>
            <a:endParaRPr/>
          </a:p>
        </p:txBody>
      </p:sp>
      <p:sp>
        <p:nvSpPr>
          <p:cNvPr id="156" name="Google Shape;156;p24"/>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Premise: User has typed a non-existent word w. Algorithm:</a:t>
            </a:r>
            <a:endParaRPr sz="1600"/>
          </a:p>
          <a:p>
            <a:pPr indent="0" lvl="0" marL="0" rtl="0" algn="l">
              <a:spcBef>
                <a:spcPts val="1600"/>
              </a:spcBef>
              <a:spcAft>
                <a:spcPts val="0"/>
              </a:spcAft>
              <a:buNone/>
            </a:pPr>
            <a:r>
              <a:rPr lang="en" sz="1600"/>
              <a:t>For each word with edit distance m from w</a:t>
            </a:r>
            <a:br>
              <a:rPr lang="en" sz="1600"/>
            </a:br>
            <a:r>
              <a:rPr lang="en" sz="1600"/>
              <a:t>	if word in vocabulary</a:t>
            </a:r>
            <a:br>
              <a:rPr lang="en" sz="1600"/>
            </a:br>
            <a:r>
              <a:rPr lang="en" sz="1600"/>
              <a:t>		recommend word to user</a:t>
            </a:r>
            <a:endParaRPr sz="1600"/>
          </a:p>
          <a:p>
            <a:pPr indent="0" lvl="0" marL="0" rtl="0" algn="l">
              <a:spcBef>
                <a:spcPts val="1600"/>
              </a:spcBef>
              <a:spcAft>
                <a:spcPts val="0"/>
              </a:spcAft>
              <a:buNone/>
            </a:pPr>
            <a:r>
              <a:rPr b="1" lang="en" sz="1600"/>
              <a:t>You might be thinking: how do we define the edit distance, and how do we choose m?</a:t>
            </a:r>
            <a:endParaRPr b="1" sz="1600"/>
          </a:p>
          <a:p>
            <a:pPr indent="0" lvl="0" marL="0" rtl="0" algn="l">
              <a:spcBef>
                <a:spcPts val="1600"/>
              </a:spcBef>
              <a:spcAft>
                <a:spcPts val="160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Correcting spelling errors</a:t>
            </a:r>
            <a:endParaRPr/>
          </a:p>
        </p:txBody>
      </p:sp>
      <p:sp>
        <p:nvSpPr>
          <p:cNvPr id="162" name="Google Shape;162;p25"/>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You might be thinking: how do we define the edit distance, and how do we choose m?</a:t>
            </a:r>
            <a:endParaRPr sz="1600"/>
          </a:p>
          <a:p>
            <a:pPr indent="0" lvl="0" marL="0" rtl="0" algn="l">
              <a:spcBef>
                <a:spcPts val="1600"/>
              </a:spcBef>
              <a:spcAft>
                <a:spcPts val="0"/>
              </a:spcAft>
              <a:buNone/>
            </a:pPr>
            <a:r>
              <a:rPr lang="en" sz="1600"/>
              <a:t>The edit distance may be defined as the Levenshtein distance, also known as the Minimal edit distance. Most commonly, a substitution/insertion/deletion has a cost of one. In other words, the minimal edit distance from “thye” to “the” is 1: the ‘y’ in “they” has to be removed.</a:t>
            </a:r>
            <a:endParaRPr sz="1600"/>
          </a:p>
          <a:p>
            <a:pPr indent="0" lvl="0" marL="0" rtl="0" algn="l">
              <a:spcBef>
                <a:spcPts val="1600"/>
              </a:spcBef>
              <a:spcAft>
                <a:spcPts val="0"/>
              </a:spcAft>
              <a:buNone/>
            </a:pPr>
            <a:r>
              <a:rPr lang="en" sz="1600"/>
              <a:t>According to Damerau (1964), a majority of spelling errors (in text written using a keyboard) stem from: 1) two neighboring characters being confounded 2) one character being left out from the word 3) an additional character that does not belong being inserted 4) one correct character being replaced by an incorrect character.</a:t>
            </a:r>
            <a:endParaRPr sz="1600"/>
          </a:p>
          <a:p>
            <a:pPr indent="0" lvl="0" marL="0" rtl="0" algn="l">
              <a:spcBef>
                <a:spcPts val="1600"/>
              </a:spcBef>
              <a:spcAft>
                <a:spcPts val="160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Correcting spelling errors</a:t>
            </a:r>
            <a:endParaRPr/>
          </a:p>
        </p:txBody>
      </p:sp>
      <p:sp>
        <p:nvSpPr>
          <p:cNvPr id="168" name="Google Shape;168;p26"/>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 other words, if m = 2, all of the aforementioned reasons for the occurrence of spelling errors can be amended. </a:t>
            </a:r>
            <a:endParaRPr sz="1600"/>
          </a:p>
          <a:p>
            <a:pPr indent="0" lvl="0" marL="0" rtl="0" algn="l">
              <a:spcBef>
                <a:spcPts val="1600"/>
              </a:spcBef>
              <a:spcAft>
                <a:spcPts val="0"/>
              </a:spcAft>
              <a:buNone/>
            </a:pPr>
            <a:r>
              <a:rPr lang="en" sz="1600"/>
              <a:t>Back to our example: User has written “thye”. Possible permutations of the word using a maximal edit distance of 2 (m = 2) are given by</a:t>
            </a:r>
            <a:endParaRPr sz="1600"/>
          </a:p>
          <a:p>
            <a:pPr indent="0" lvl="0" marL="0" rtl="0" algn="l">
              <a:spcBef>
                <a:spcPts val="1600"/>
              </a:spcBef>
              <a:spcAft>
                <a:spcPts val="0"/>
              </a:spcAft>
              <a:buNone/>
            </a:pPr>
            <a:r>
              <a:rPr lang="en" sz="1600"/>
              <a:t>[“thy”, “the”, “tye”, “hye”, “they”, “tyhe”, …]</a:t>
            </a:r>
            <a:endParaRPr sz="1600"/>
          </a:p>
          <a:p>
            <a:pPr indent="0" lvl="0" marL="0" rtl="0" algn="l">
              <a:spcBef>
                <a:spcPts val="1600"/>
              </a:spcBef>
              <a:spcAft>
                <a:spcPts val="1600"/>
              </a:spcAft>
              <a:buNone/>
            </a:pPr>
            <a:r>
              <a:rPr lang="en" sz="1600"/>
              <a:t>From the list above, we see that “the” and “they” are the only words that are actual words, and which ought to be in our vocabulary. </a:t>
            </a:r>
            <a:r>
              <a:rPr b="1" lang="en" sz="1600"/>
              <a:t>But how do we rank the words in our recommendation to the user?</a:t>
            </a:r>
            <a:endParaRPr b="1"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Correcting spelling errors</a:t>
            </a:r>
            <a:endParaRPr/>
          </a:p>
        </p:txBody>
      </p:sp>
      <p:sp>
        <p:nvSpPr>
          <p:cNvPr id="174" name="Google Shape;174;p27"/>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But how do we rank the words in our recommendation to the user?</a:t>
            </a:r>
            <a:endParaRPr sz="1600"/>
          </a:p>
          <a:p>
            <a:pPr indent="0" lvl="0" marL="0" rtl="0" algn="l">
              <a:spcBef>
                <a:spcPts val="1600"/>
              </a:spcBef>
              <a:spcAft>
                <a:spcPts val="0"/>
              </a:spcAft>
              <a:buNone/>
            </a:pPr>
            <a:r>
              <a:rPr lang="en" sz="1600"/>
              <a:t>There are, of course, different ways of doing this. One way is to check which word is most likely to appear at any given time. In other words, if P(“the”) &gt; P(“they”), and we can only recommend one word to the user, then we should recommend the word “the”. </a:t>
            </a:r>
            <a:endParaRPr sz="1600"/>
          </a:p>
          <a:p>
            <a:pPr indent="0" lvl="0" marL="0" rtl="0" algn="l">
              <a:spcBef>
                <a:spcPts val="1600"/>
              </a:spcBef>
              <a:spcAft>
                <a:spcPts val="1600"/>
              </a:spcAft>
              <a:buNone/>
            </a:pPr>
            <a:r>
              <a:rPr lang="en" sz="1600"/>
              <a:t>Note that </a:t>
            </a:r>
            <a:br>
              <a:rPr lang="en" sz="1600"/>
            </a:br>
            <a:r>
              <a:rPr lang="en" sz="1600"/>
              <a:t>P(“the”) = c(“the”) ➗ N</a:t>
            </a:r>
            <a:br>
              <a:rPr lang="en" sz="1600"/>
            </a:br>
            <a:r>
              <a:rPr lang="en" sz="1600"/>
              <a:t>P(“they”) = c(“they”) ➗ N</a:t>
            </a:r>
            <a:br>
              <a:rPr lang="en" sz="1600"/>
            </a:br>
            <a:r>
              <a:rPr lang="en" sz="1600"/>
              <a:t>where N = total number of words recorded in the training corpus.</a:t>
            </a:r>
            <a:br>
              <a:rPr lang="en" sz="1600"/>
            </a:b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a:t>
            </a:r>
            <a:endParaRPr/>
          </a:p>
        </p:txBody>
      </p:sp>
      <p:sp>
        <p:nvSpPr>
          <p:cNvPr id="180" name="Google Shape;180;p28"/>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Our program will predict words quite accurately, so long as we use a large training corpus containing text on different topics/from different sources/authors and an adequate maximal edit distance is chosen for the spelling correction algorithm.</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86" name="Google Shape;186;p29"/>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From assignment 2, we extended BigramTrainer.py to output a file containing not only bigram probabilities, but also trigram probabilities, in the way described previously. This file will be known as containing our </a:t>
            </a:r>
            <a:r>
              <a:rPr b="1" lang="en" sz="1600"/>
              <a:t>language model</a:t>
            </a:r>
            <a:r>
              <a:rPr lang="en" sz="1600"/>
              <a:t>. The structure of the file is given below:</a:t>
            </a:r>
            <a:endParaRPr sz="1600"/>
          </a:p>
          <a:p>
            <a:pPr indent="0" lvl="0" marL="0" rtl="0" algn="l">
              <a:spcBef>
                <a:spcPts val="1600"/>
              </a:spcBef>
              <a:spcAft>
                <a:spcPts val="1600"/>
              </a:spcAft>
              <a:buNone/>
            </a:pPr>
            <a:r>
              <a:rPr lang="en" sz="1600"/>
              <a:t>&lt;Number of unique words in training corpus&gt; &lt;number of total words&gt;</a:t>
            </a:r>
            <a:br>
              <a:rPr lang="en" sz="1600"/>
            </a:br>
            <a:r>
              <a:rPr lang="en" sz="1600"/>
              <a:t>&lt;i&gt; &lt;word</a:t>
            </a:r>
            <a:r>
              <a:rPr baseline="-25000" lang="en" sz="1600"/>
              <a:t>i</a:t>
            </a:r>
            <a:r>
              <a:rPr lang="en" sz="1600"/>
              <a:t>&gt; &lt;frequency of occurrence of word</a:t>
            </a:r>
            <a:r>
              <a:rPr baseline="-25000" lang="en" sz="1600"/>
              <a:t>i</a:t>
            </a:r>
            <a:r>
              <a:rPr lang="en" sz="1600"/>
              <a:t>&gt;</a:t>
            </a:r>
            <a:br>
              <a:rPr lang="en" sz="1600"/>
            </a:br>
            <a:r>
              <a:rPr lang="en" sz="1600"/>
              <a:t>…</a:t>
            </a:r>
            <a:br>
              <a:rPr lang="en" sz="1600"/>
            </a:br>
            <a:r>
              <a:rPr lang="en" sz="1600"/>
              <a:t>&lt;i&gt; &lt;j&gt; &lt;P(word</a:t>
            </a:r>
            <a:r>
              <a:rPr baseline="-25000" lang="en" sz="1600"/>
              <a:t>j</a:t>
            </a:r>
            <a:r>
              <a:rPr lang="en" sz="1600"/>
              <a:t> | word</a:t>
            </a:r>
            <a:r>
              <a:rPr baseline="-25000" lang="en" sz="1600"/>
              <a:t>i</a:t>
            </a:r>
            <a:r>
              <a:rPr lang="en" sz="1600"/>
              <a:t>)&gt;</a:t>
            </a:r>
            <a:br>
              <a:rPr lang="en" sz="1600"/>
            </a:br>
            <a:r>
              <a:rPr lang="en" sz="1600"/>
              <a:t>…</a:t>
            </a:r>
            <a:br>
              <a:rPr lang="en" sz="1600"/>
            </a:br>
            <a:r>
              <a:rPr lang="en" sz="1600"/>
              <a:t>&lt;i&gt; &lt;j&gt; &lt;k&gt; &lt;P(word</a:t>
            </a:r>
            <a:r>
              <a:rPr baseline="-25000" lang="en" sz="1600"/>
              <a:t>k</a:t>
            </a:r>
            <a:r>
              <a:rPr lang="en" sz="1600"/>
              <a:t> | word</a:t>
            </a:r>
            <a:r>
              <a:rPr baseline="-25000" lang="en" sz="1600"/>
              <a:t>i</a:t>
            </a:r>
            <a:r>
              <a:rPr lang="en" sz="1600"/>
              <a:t>, word</a:t>
            </a:r>
            <a:r>
              <a:rPr baseline="-25000" lang="en" sz="1600"/>
              <a:t>j</a:t>
            </a:r>
            <a:r>
              <a:rPr lang="en" sz="1600"/>
              <a:t>)&gt;</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92" name="Google Shape;192;p30"/>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main class, found in WordPredictor.py, reads the language model as follows:</a:t>
            </a:r>
            <a:endParaRPr sz="1600"/>
          </a:p>
          <a:p>
            <a:pPr indent="-330200" lvl="0" marL="457200" rtl="0" algn="l">
              <a:spcBef>
                <a:spcPts val="1600"/>
              </a:spcBef>
              <a:spcAft>
                <a:spcPts val="0"/>
              </a:spcAft>
              <a:buSzPts val="1600"/>
              <a:buChar char="-"/>
            </a:pPr>
            <a:r>
              <a:rPr lang="en" sz="1600"/>
              <a:t>Reads all unique words, and stores them in two class variables: self.index and self.word. </a:t>
            </a:r>
            <a:endParaRPr sz="1600"/>
          </a:p>
          <a:p>
            <a:pPr indent="-330200" lvl="0" marL="457200" rtl="0" algn="l">
              <a:spcBef>
                <a:spcPts val="0"/>
              </a:spcBef>
              <a:spcAft>
                <a:spcPts val="0"/>
              </a:spcAft>
              <a:buSzPts val="1600"/>
              <a:buChar char="-"/>
            </a:pPr>
            <a:r>
              <a:rPr lang="en" sz="1600"/>
              <a:t>Example: self.word[0] might return “i” if “i” was the first unique word found in our training corpus. self.index[“i”] would then return a 0. These variables are dictionaries, which enables efficient look-up. self.unigram_count[“i”] would store the number of times “i” appeared in the training corpus.</a:t>
            </a:r>
            <a:endParaRPr sz="1600"/>
          </a:p>
          <a:p>
            <a:pPr indent="-330200" lvl="0" marL="457200" rtl="0" algn="l">
              <a:spcBef>
                <a:spcPts val="0"/>
              </a:spcBef>
              <a:spcAft>
                <a:spcPts val="0"/>
              </a:spcAft>
              <a:buSzPts val="1600"/>
              <a:buChar char="-"/>
            </a:pPr>
            <a:r>
              <a:rPr lang="en" sz="1600"/>
              <a:t>All bigram/trigram probabilities are stored in self.bigram_prob and self.trigram_prob respectively. An example of retrieving P(“to”|”i like”) is: self.trigram_prob[“i”][“like”][“to”]. The variables are nested dictionaries.</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729450" y="1268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98" name="Google Shape;198;p31"/>
          <p:cNvSpPr txBox="1"/>
          <p:nvPr>
            <p:ph idx="1" type="body"/>
          </p:nvPr>
        </p:nvSpPr>
        <p:spPr>
          <a:xfrm>
            <a:off x="729450" y="1803700"/>
            <a:ext cx="7688700" cy="30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Our implementation illustrated using an example:</a:t>
            </a:r>
            <a:endParaRPr sz="1600"/>
          </a:p>
          <a:p>
            <a:pPr indent="0" lvl="0" marL="0" rtl="0" algn="l">
              <a:spcBef>
                <a:spcPts val="1600"/>
              </a:spcBef>
              <a:spcAft>
                <a:spcPts val="0"/>
              </a:spcAft>
              <a:buNone/>
            </a:pPr>
            <a:r>
              <a:rPr lang="en" sz="1600"/>
              <a:t>Let’s say the user has already written “How are”, so we have a class variable self.words = [“How”, “are”].</a:t>
            </a:r>
            <a:endParaRPr sz="1600"/>
          </a:p>
          <a:p>
            <a:pPr indent="0" lvl="0" marL="0" rtl="0" algn="l">
              <a:spcBef>
                <a:spcPts val="1600"/>
              </a:spcBef>
              <a:spcAft>
                <a:spcPts val="0"/>
              </a:spcAft>
              <a:buNone/>
            </a:pPr>
            <a:r>
              <a:rPr lang="en" sz="1600"/>
              <a:t>Assume the class variable self.num_words_to_recommend = 3. Then, we recommend the top 3 words with the highest probability, based on P(word|”How are”). So, perhaps, “you”, “they”, “we”, “some” are most likely to appear after “How are”, in the given order. Then, we recommend the first three words, so we exclude “some”.</a:t>
            </a:r>
            <a:endParaRPr sz="1600"/>
          </a:p>
          <a:p>
            <a:pPr indent="0" lvl="0" marL="0" rtl="0" algn="l">
              <a:spcBef>
                <a:spcPts val="1600"/>
              </a:spcBef>
              <a:spcAft>
                <a:spcPts val="0"/>
              </a:spcAft>
              <a:buNone/>
            </a:pPr>
            <a:r>
              <a:rPr lang="en" sz="1600"/>
              <a:t>For each keystroke, we update the words we recommend. If the user types [“How”, “are”, “t”], then we only recommend words that begin with ‘t’. So, in this case, “they”.</a:t>
            </a:r>
            <a:endParaRPr sz="1600"/>
          </a:p>
          <a:p>
            <a:pPr indent="0" lvl="0" marL="0" rtl="0" algn="l">
              <a:spcBef>
                <a:spcPts val="1600"/>
              </a:spcBef>
              <a:spcAft>
                <a:spcPts val="16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Predict words based on previous/historical user input. Word prediction software is most commonly used on smartphones, which enables the user to finish their text messages or other inputs quickly.</a:t>
            </a:r>
            <a:endParaRPr sz="1600"/>
          </a:p>
          <a:p>
            <a:pPr indent="-330200" lvl="0" marL="457200" rtl="0" algn="l">
              <a:spcBef>
                <a:spcPts val="0"/>
              </a:spcBef>
              <a:spcAft>
                <a:spcPts val="0"/>
              </a:spcAft>
              <a:buSzPts val="1600"/>
              <a:buChar char="-"/>
            </a:pPr>
            <a:r>
              <a:rPr lang="en" sz="1600"/>
              <a:t>A good word predictor also</a:t>
            </a:r>
            <a:r>
              <a:rPr lang="en" sz="1600"/>
              <a:t>...</a:t>
            </a:r>
            <a:r>
              <a:rPr lang="en" sz="1600"/>
              <a:t> </a:t>
            </a:r>
            <a:endParaRPr sz="1600"/>
          </a:p>
          <a:p>
            <a:pPr indent="-330200" lvl="0" marL="457200" rtl="0" algn="l">
              <a:spcBef>
                <a:spcPts val="0"/>
              </a:spcBef>
              <a:spcAft>
                <a:spcPts val="0"/>
              </a:spcAft>
              <a:buSzPts val="1600"/>
              <a:buChar char="-"/>
            </a:pPr>
            <a:r>
              <a:rPr lang="en" sz="1600"/>
              <a:t>checks for spelling errors, and </a:t>
            </a:r>
            <a:endParaRPr sz="1600"/>
          </a:p>
          <a:p>
            <a:pPr indent="-330200" lvl="0" marL="457200" rtl="0" algn="l">
              <a:spcBef>
                <a:spcPts val="0"/>
              </a:spcBef>
              <a:spcAft>
                <a:spcPts val="0"/>
              </a:spcAft>
              <a:buSzPts val="1600"/>
              <a:buChar char="-"/>
            </a:pPr>
            <a:r>
              <a:rPr lang="en" sz="1600"/>
              <a:t>learns new words the user is typing.</a:t>
            </a:r>
            <a:endParaRPr sz="1600"/>
          </a:p>
          <a:p>
            <a:pPr indent="0" lvl="0" marL="0" rtl="0" algn="l">
              <a:spcBef>
                <a:spcPts val="1600"/>
              </a:spcBef>
              <a:spcAft>
                <a:spcPts val="1600"/>
              </a:spcAft>
              <a:buNone/>
            </a:pPr>
            <a:r>
              <a:rPr b="1" lang="en" sz="1600"/>
              <a:t>It is particularly important to update the completion words with each new keystroke the user makes! More on this shortly.</a:t>
            </a:r>
            <a:endParaRPr b="1"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204" name="Google Shape;204;p32"/>
          <p:cNvSpPr txBox="1"/>
          <p:nvPr>
            <p:ph idx="1" type="body"/>
          </p:nvPr>
        </p:nvSpPr>
        <p:spPr>
          <a:xfrm>
            <a:off x="729450" y="1853850"/>
            <a:ext cx="7688700" cy="30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Assume, however, that the user actually intends to type “How are termites…”. So the next word the user wants to write is “termites”. Additionally, assume that our language model has not recorded any trigram probabilities of the form P(“termites”|”How are”).</a:t>
            </a:r>
            <a:endParaRPr sz="1600"/>
          </a:p>
          <a:p>
            <a:pPr indent="0" lvl="0" marL="0" rtl="0" algn="l">
              <a:spcBef>
                <a:spcPts val="1600"/>
              </a:spcBef>
              <a:spcAft>
                <a:spcPts val="0"/>
              </a:spcAft>
              <a:buNone/>
            </a:pPr>
            <a:r>
              <a:rPr lang="en" sz="1600"/>
              <a:t>In other words, say the user has written [“How”, “are”, “te”]. We have no words to recommend from our trigram probabilities, because no word in the dictionary self.trigram_prob[“How”][“are”] starts with “te” (remember, we didn’t find any occurrences of “How are termites” in our training corpus, so that trigram probability does not exist in our language model - this is a problem of </a:t>
            </a:r>
            <a:r>
              <a:rPr b="1" lang="en" sz="1600"/>
              <a:t>sparse data</a:t>
            </a:r>
            <a:r>
              <a:rPr lang="en" sz="1600"/>
              <a:t>).</a:t>
            </a:r>
            <a:endParaRPr sz="1600"/>
          </a:p>
          <a:p>
            <a:pPr indent="0" lvl="0" marL="0" rtl="0" algn="l">
              <a:spcBef>
                <a:spcPts val="1600"/>
              </a:spcBef>
              <a:spcAft>
                <a:spcPts val="160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210" name="Google Shape;210;p33"/>
          <p:cNvSpPr txBox="1"/>
          <p:nvPr>
            <p:ph idx="1" type="body"/>
          </p:nvPr>
        </p:nvSpPr>
        <p:spPr>
          <a:xfrm>
            <a:off x="729450" y="1853850"/>
            <a:ext cx="7688700" cy="30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solve this problem by applying a method known as </a:t>
            </a:r>
            <a:r>
              <a:rPr b="1" lang="en" sz="1600"/>
              <a:t>backoff</a:t>
            </a:r>
            <a:r>
              <a:rPr lang="en" sz="1600"/>
              <a:t>:</a:t>
            </a:r>
            <a:endParaRPr sz="1600"/>
          </a:p>
          <a:p>
            <a:pPr indent="0" lvl="0" marL="0" rtl="0" algn="l">
              <a:spcBef>
                <a:spcPts val="1600"/>
              </a:spcBef>
              <a:spcAft>
                <a:spcPts val="0"/>
              </a:spcAft>
              <a:buNone/>
            </a:pPr>
            <a:r>
              <a:rPr lang="en" sz="1600"/>
              <a:t>So, because our language model says there are no trigram probabilities, we simply use (n-1)-grams instead, so in this case we check our bigram probabilities instead. In practice, we check all words following “are”, which is given by the dictionary self.bigram_prob[“are”], that begin with “te”. The word with the highest conditional probability of appearing is returned as the top recommendation. </a:t>
            </a:r>
            <a:endParaRPr sz="1600"/>
          </a:p>
          <a:p>
            <a:pPr indent="0" lvl="0" marL="0" rtl="0" algn="l">
              <a:spcBef>
                <a:spcPts val="1600"/>
              </a:spcBef>
              <a:spcAft>
                <a:spcPts val="1600"/>
              </a:spcAft>
              <a:buNone/>
            </a:pPr>
            <a:r>
              <a:rPr lang="en" sz="1600"/>
              <a:t>If there are also no bigram probabilities, we simply check which word (that begins with “te”) has the highest unigram count.</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727650" y="1242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216" name="Google Shape;216;p34"/>
          <p:cNvSpPr txBox="1"/>
          <p:nvPr>
            <p:ph idx="1" type="body"/>
          </p:nvPr>
        </p:nvSpPr>
        <p:spPr>
          <a:xfrm>
            <a:off x="727650" y="1730025"/>
            <a:ext cx="7688700" cy="30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t>When the user inputs a space, or chooses from the list of recommended completion words, we know it’s the end of the word.</a:t>
            </a:r>
            <a:br>
              <a:rPr b="1" lang="en" sz="1600"/>
            </a:br>
            <a:r>
              <a:rPr b="1" lang="en" sz="1600"/>
              <a:t>In some cases, there won’t be any words that follow the words the user has written thus far. What do we do then?</a:t>
            </a:r>
            <a:endParaRPr b="1" sz="1600"/>
          </a:p>
          <a:p>
            <a:pPr indent="0" lvl="0" marL="0" rtl="0" algn="l">
              <a:spcBef>
                <a:spcPts val="1600"/>
              </a:spcBef>
              <a:spcAft>
                <a:spcPts val="1600"/>
              </a:spcAft>
              <a:buNone/>
            </a:pPr>
            <a:r>
              <a:rPr lang="en" sz="1600"/>
              <a:t>Say the user has written self.words = [“How”, “are”, “thye”]. There are no completion words to recommend, i.e. “thye” is not the beginning of a word nor is it a word in and of itself. Then, we apply the spelling correction algorithm, and produce a list of all possible words with edit distance less than or equal to 2 (m = 2) from the word “thye”. We then filter out the nonsense words from the words that exist in our vocabulary. Based on this list, we then select the top alternatives with highest frequency of occurrence to recommend as completion words.</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222" name="Google Shape;222;p35"/>
          <p:cNvSpPr txBox="1"/>
          <p:nvPr>
            <p:ph idx="1" type="body"/>
          </p:nvPr>
        </p:nvSpPr>
        <p:spPr>
          <a:xfrm>
            <a:off x="729450" y="1853850"/>
            <a:ext cx="7688700" cy="30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Let’s say the user writes [“How”, “are”, “thye”], and then inputs a space. Remember, “thye” is not in our vocabulary, so according to our system of word prediction, “thye” is not a word. What do we do?</a:t>
            </a:r>
            <a:endParaRPr sz="1600"/>
          </a:p>
          <a:p>
            <a:pPr indent="0" lvl="0" marL="0" rtl="0" algn="l">
              <a:spcBef>
                <a:spcPts val="1600"/>
              </a:spcBef>
              <a:spcAft>
                <a:spcPts val="1600"/>
              </a:spcAft>
              <a:buNone/>
            </a:pPr>
            <a:r>
              <a:rPr lang="en" sz="1600"/>
              <a:t>Well, we simply add “thye” to self.index, self.word and self.unigram_count, essentially adding a new word to our vocabulary. For the sake of simplicity, we do not alter the bigram and trigram probabilities, nor do we save this information between sessions (so if you quit our program, new words you have typed will not be saved). Although in a real world implementation, this is easily accomplished by writing a new text file/storing the information in a local database and then being able to fetch the </a:t>
            </a:r>
            <a:r>
              <a:rPr lang="en" sz="1600"/>
              <a:t>information as the user types.</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228" name="Google Shape;228;p36"/>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For our implementation, we used guardian_training.txt from assignment 2 to generate the language model. This is a relatively large set of data, containing close to 9 million total words/tokens and almost 200 000 unique words.</a:t>
            </a:r>
            <a:endParaRPr sz="1600"/>
          </a:p>
          <a:p>
            <a:pPr indent="0" lvl="0" marL="0" rtl="0" algn="l">
              <a:spcBef>
                <a:spcPts val="1600"/>
              </a:spcBef>
              <a:spcAft>
                <a:spcPts val="1600"/>
              </a:spcAft>
              <a:buNone/>
            </a:pPr>
            <a:r>
              <a:rPr i="1" lang="en" sz="1600"/>
              <a:t>Short note on cross-entropy: we used our results from problem 3 in assignment 2 to assume that the language model would “learn well” from the training corpus. Note that this is not completely certain, because the results from that assignment were specific to bigrams. We have not computed the cross-entropy with respect to trigrams! </a:t>
            </a:r>
            <a:r>
              <a:rPr b="1" i="1" lang="en" sz="1600" u="sng"/>
              <a:t>We did not do this because this project was mainly about demonstrating the concept of how a word predictor could be implemented, and not necessarily about determining the validity of a language model. Although the two are interrelated, we did not consider the latter to be a necessity.</a:t>
            </a:r>
            <a:endParaRPr b="1" i="1" sz="1600" u="sng"/>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Demo</a:t>
            </a:r>
            <a:endParaRPr/>
          </a:p>
        </p:txBody>
      </p:sp>
      <p:sp>
        <p:nvSpPr>
          <p:cNvPr id="234" name="Google Shape;234;p37"/>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Our results are best illustrated through a demo! First, generate the language model file by running</a:t>
            </a:r>
            <a:endParaRPr sz="1600"/>
          </a:p>
          <a:p>
            <a:pPr indent="0" lvl="0" marL="0" rtl="0" algn="l">
              <a:spcBef>
                <a:spcPts val="1600"/>
              </a:spcBef>
              <a:spcAft>
                <a:spcPts val="0"/>
              </a:spcAft>
              <a:buNone/>
            </a:pPr>
            <a:r>
              <a:rPr lang="en" sz="1600"/>
              <a:t>python3 TrigramTrainer.py -f guardian_training.txt -d language_model.txt</a:t>
            </a:r>
            <a:endParaRPr sz="1600"/>
          </a:p>
          <a:p>
            <a:pPr indent="0" lvl="0" marL="0" rtl="0" algn="l">
              <a:spcBef>
                <a:spcPts val="1600"/>
              </a:spcBef>
              <a:spcAft>
                <a:spcPts val="0"/>
              </a:spcAft>
              <a:buNone/>
            </a:pPr>
            <a:r>
              <a:rPr lang="en" sz="1600"/>
              <a:t>Then, run the program itself</a:t>
            </a:r>
            <a:endParaRPr sz="1600"/>
          </a:p>
          <a:p>
            <a:pPr indent="0" lvl="0" marL="0" rtl="0" algn="l">
              <a:spcBef>
                <a:spcPts val="1600"/>
              </a:spcBef>
              <a:spcAft>
                <a:spcPts val="0"/>
              </a:spcAft>
              <a:buNone/>
            </a:pPr>
            <a:r>
              <a:rPr lang="en" sz="1600"/>
              <a:t>python3 WordPredictor.py -f language_model.txt</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Demo</a:t>
            </a:r>
            <a:endParaRPr/>
          </a:p>
          <a:p>
            <a:pPr indent="0" lvl="0" marL="0" rtl="0" algn="l">
              <a:spcBef>
                <a:spcPts val="0"/>
              </a:spcBef>
              <a:spcAft>
                <a:spcPts val="0"/>
              </a:spcAft>
              <a:buNone/>
            </a:pPr>
            <a:r>
              <a:t/>
            </a:r>
            <a:endParaRPr/>
          </a:p>
        </p:txBody>
      </p:sp>
      <p:sp>
        <p:nvSpPr>
          <p:cNvPr id="240" name="Google Shape;240;p38"/>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You will now be greeted by the following:</a:t>
            </a:r>
            <a:endParaRPr sz="1600"/>
          </a:p>
          <a:p>
            <a:pPr indent="0" lvl="0" marL="0" rtl="0" algn="l">
              <a:spcBef>
                <a:spcPts val="1600"/>
              </a:spcBef>
              <a:spcAft>
                <a:spcPts val="1600"/>
              </a:spcAft>
              <a:buNone/>
            </a:pPr>
            <a:r>
              <a:t/>
            </a:r>
            <a:endParaRPr sz="1600"/>
          </a:p>
        </p:txBody>
      </p:sp>
      <p:pic>
        <p:nvPicPr>
          <p:cNvPr id="241" name="Google Shape;241;p38"/>
          <p:cNvPicPr preferRelativeResize="0"/>
          <p:nvPr/>
        </p:nvPicPr>
        <p:blipFill>
          <a:blip r:embed="rId3">
            <a:alphaModFix/>
          </a:blip>
          <a:stretch>
            <a:fillRect/>
          </a:stretch>
        </p:blipFill>
        <p:spPr>
          <a:xfrm>
            <a:off x="729450" y="2571750"/>
            <a:ext cx="8180118" cy="2261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Demo</a:t>
            </a:r>
            <a:endParaRPr/>
          </a:p>
          <a:p>
            <a:pPr indent="0" lvl="0" marL="0" rtl="0" algn="l">
              <a:spcBef>
                <a:spcPts val="0"/>
              </a:spcBef>
              <a:spcAft>
                <a:spcPts val="0"/>
              </a:spcAft>
              <a:buNone/>
            </a:pPr>
            <a:r>
              <a:t/>
            </a:r>
            <a:endParaRPr/>
          </a:p>
        </p:txBody>
      </p:sp>
      <p:sp>
        <p:nvSpPr>
          <p:cNvPr id="247" name="Google Shape;247;p39"/>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Recommended words can be selected by inputting “1-”, “2-”, “3-” etc. Let’s type “How many” and see which recommended words we get:</a:t>
            </a:r>
            <a:endParaRPr sz="1600"/>
          </a:p>
          <a:p>
            <a:pPr indent="0" lvl="0" marL="0" rtl="0" algn="l">
              <a:spcBef>
                <a:spcPts val="1600"/>
              </a:spcBef>
              <a:spcAft>
                <a:spcPts val="1600"/>
              </a:spcAft>
              <a:buNone/>
            </a:pPr>
            <a:r>
              <a:t/>
            </a:r>
            <a:endParaRPr sz="1600"/>
          </a:p>
        </p:txBody>
      </p:sp>
      <p:pic>
        <p:nvPicPr>
          <p:cNvPr id="248" name="Google Shape;248;p39"/>
          <p:cNvPicPr preferRelativeResize="0"/>
          <p:nvPr/>
        </p:nvPicPr>
        <p:blipFill>
          <a:blip r:embed="rId3">
            <a:alphaModFix/>
          </a:blip>
          <a:stretch>
            <a:fillRect/>
          </a:stretch>
        </p:blipFill>
        <p:spPr>
          <a:xfrm>
            <a:off x="2386013" y="2651450"/>
            <a:ext cx="4371975" cy="1504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Demo</a:t>
            </a:r>
            <a:endParaRPr/>
          </a:p>
          <a:p>
            <a:pPr indent="0" lvl="0" marL="0" rtl="0" algn="l">
              <a:spcBef>
                <a:spcPts val="0"/>
              </a:spcBef>
              <a:spcAft>
                <a:spcPts val="0"/>
              </a:spcAft>
              <a:buNone/>
            </a:pPr>
            <a:r>
              <a:t/>
            </a:r>
            <a:endParaRPr/>
          </a:p>
        </p:txBody>
      </p:sp>
      <p:sp>
        <p:nvSpPr>
          <p:cNvPr id="254" name="Google Shape;254;p40"/>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When we input a ‘p’, notice how only words that start with that letter appear among the recommended words:</a:t>
            </a:r>
            <a:endParaRPr sz="1600"/>
          </a:p>
          <a:p>
            <a:pPr indent="0" lvl="0" marL="0" rtl="0" algn="l">
              <a:spcBef>
                <a:spcPts val="1600"/>
              </a:spcBef>
              <a:spcAft>
                <a:spcPts val="1600"/>
              </a:spcAft>
              <a:buNone/>
            </a:pPr>
            <a:r>
              <a:t/>
            </a:r>
            <a:endParaRPr sz="1600"/>
          </a:p>
        </p:txBody>
      </p:sp>
      <p:pic>
        <p:nvPicPr>
          <p:cNvPr id="255" name="Google Shape;255;p40"/>
          <p:cNvPicPr preferRelativeResize="0"/>
          <p:nvPr/>
        </p:nvPicPr>
        <p:blipFill>
          <a:blip r:embed="rId3">
            <a:alphaModFix/>
          </a:blip>
          <a:stretch>
            <a:fillRect/>
          </a:stretch>
        </p:blipFill>
        <p:spPr>
          <a:xfrm>
            <a:off x="2368750" y="2648100"/>
            <a:ext cx="4410075" cy="1466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Demo</a:t>
            </a:r>
            <a:endParaRPr/>
          </a:p>
          <a:p>
            <a:pPr indent="0" lvl="0" marL="0" rtl="0" algn="l">
              <a:spcBef>
                <a:spcPts val="0"/>
              </a:spcBef>
              <a:spcAft>
                <a:spcPts val="0"/>
              </a:spcAft>
              <a:buNone/>
            </a:pPr>
            <a:r>
              <a:t/>
            </a:r>
            <a:endParaRPr/>
          </a:p>
        </p:txBody>
      </p:sp>
      <p:sp>
        <p:nvSpPr>
          <p:cNvPr id="261" name="Google Shape;261;p41"/>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And this is an example of how the spelling correction works (note: the sentence is not coherent, but that does not matter for the sake of merely illustrating this):</a:t>
            </a:r>
            <a:endParaRPr sz="1600"/>
          </a:p>
        </p:txBody>
      </p:sp>
      <p:pic>
        <p:nvPicPr>
          <p:cNvPr id="262" name="Google Shape;262;p41"/>
          <p:cNvPicPr preferRelativeResize="0"/>
          <p:nvPr/>
        </p:nvPicPr>
        <p:blipFill>
          <a:blip r:embed="rId3">
            <a:alphaModFix/>
          </a:blip>
          <a:stretch>
            <a:fillRect/>
          </a:stretch>
        </p:blipFill>
        <p:spPr>
          <a:xfrm>
            <a:off x="2366950" y="2657613"/>
            <a:ext cx="4410075" cy="1457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Introduction</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Two primary domains of interest: 1) n-gram probabilities and 2) correcting spelling errors. Let’s start with n-gram probabilities!</a:t>
            </a:r>
            <a:endParaRPr b="1" sz="1600"/>
          </a:p>
          <a:p>
            <a:pPr indent="-330200" lvl="0" marL="457200" rtl="0" algn="l">
              <a:spcBef>
                <a:spcPts val="0"/>
              </a:spcBef>
              <a:spcAft>
                <a:spcPts val="0"/>
              </a:spcAft>
              <a:buSzPts val="1600"/>
              <a:buChar char="-"/>
            </a:pPr>
            <a:r>
              <a:rPr lang="en" sz="1600"/>
              <a:t>Google has a very large data set containing n-gram probabilities (up to 5-grams available in different languages/dialects. </a:t>
            </a:r>
            <a:endParaRPr sz="1600"/>
          </a:p>
          <a:p>
            <a:pPr indent="-330200" lvl="0" marL="457200" rtl="0" algn="l">
              <a:spcBef>
                <a:spcPts val="0"/>
              </a:spcBef>
              <a:spcAft>
                <a:spcPts val="0"/>
              </a:spcAft>
              <a:buSzPts val="1600"/>
              <a:buChar char="-"/>
            </a:pPr>
            <a:r>
              <a:rPr lang="en" sz="1600"/>
              <a:t>We did not use any of Google’s data for this project due to its vast size, which requires time and computing power. Unfortunately, we did not discover an API to Google’s N-gram Viewer either. More on the n-gram viewer and our own implementation shortly.</a:t>
            </a:r>
            <a:endParaRPr sz="1600"/>
          </a:p>
          <a:p>
            <a:pPr indent="-330200" lvl="0" marL="457200" rtl="0" algn="l">
              <a:spcBef>
                <a:spcPts val="0"/>
              </a:spcBef>
              <a:spcAft>
                <a:spcPts val="0"/>
              </a:spcAft>
              <a:buSzPts val="1600"/>
              <a:buChar char="-"/>
            </a:pPr>
            <a:r>
              <a:rPr lang="en" sz="1600"/>
              <a:t>Google’s vast data set has been made public and is available for download </a:t>
            </a:r>
            <a:r>
              <a:rPr lang="en" sz="1600" u="sng">
                <a:solidFill>
                  <a:schemeClr val="hlink"/>
                </a:solidFill>
                <a:hlinkClick r:id="rId3"/>
              </a:rPr>
              <a:t>here</a:t>
            </a:r>
            <a:r>
              <a:rPr lang="en" sz="1600"/>
              <a:t>.</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Demo</a:t>
            </a:r>
            <a:endParaRPr/>
          </a:p>
          <a:p>
            <a:pPr indent="0" lvl="0" marL="0" rtl="0" algn="l">
              <a:spcBef>
                <a:spcPts val="0"/>
              </a:spcBef>
              <a:spcAft>
                <a:spcPts val="0"/>
              </a:spcAft>
              <a:buNone/>
            </a:pPr>
            <a:r>
              <a:t/>
            </a:r>
            <a:endParaRPr/>
          </a:p>
        </p:txBody>
      </p:sp>
      <p:sp>
        <p:nvSpPr>
          <p:cNvPr id="268" name="Google Shape;268;p42"/>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Demonstration of how the system learns new words:</a:t>
            </a:r>
            <a:endParaRPr sz="1600"/>
          </a:p>
        </p:txBody>
      </p:sp>
      <p:pic>
        <p:nvPicPr>
          <p:cNvPr id="269" name="Google Shape;269;p42"/>
          <p:cNvPicPr preferRelativeResize="0"/>
          <p:nvPr/>
        </p:nvPicPr>
        <p:blipFill>
          <a:blip r:embed="rId3">
            <a:alphaModFix/>
          </a:blip>
          <a:stretch>
            <a:fillRect/>
          </a:stretch>
        </p:blipFill>
        <p:spPr>
          <a:xfrm>
            <a:off x="2153225" y="2571750"/>
            <a:ext cx="4841150" cy="1608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Demo</a:t>
            </a:r>
            <a:endParaRPr/>
          </a:p>
          <a:p>
            <a:pPr indent="0" lvl="0" marL="0" rtl="0" algn="l">
              <a:spcBef>
                <a:spcPts val="0"/>
              </a:spcBef>
              <a:spcAft>
                <a:spcPts val="0"/>
              </a:spcAft>
              <a:buNone/>
            </a:pPr>
            <a:r>
              <a:t/>
            </a:r>
            <a:endParaRPr/>
          </a:p>
        </p:txBody>
      </p:sp>
      <p:sp>
        <p:nvSpPr>
          <p:cNvPr id="275" name="Google Shape;275;p43"/>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Demonstration of how the system learns new words:</a:t>
            </a:r>
            <a:endParaRPr sz="1600"/>
          </a:p>
        </p:txBody>
      </p:sp>
      <p:pic>
        <p:nvPicPr>
          <p:cNvPr id="276" name="Google Shape;276;p43"/>
          <p:cNvPicPr preferRelativeResize="0"/>
          <p:nvPr/>
        </p:nvPicPr>
        <p:blipFill>
          <a:blip r:embed="rId3">
            <a:alphaModFix/>
          </a:blip>
          <a:stretch>
            <a:fillRect/>
          </a:stretch>
        </p:blipFill>
        <p:spPr>
          <a:xfrm>
            <a:off x="2105700" y="2660200"/>
            <a:ext cx="5165125" cy="1454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82" name="Google Shape;282;p44"/>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 general, the results are difficult to measure quantitatively. What we can do, given a large data set (corpus), is split it into a training and a test set. Then, we can compute the cross-entropy of the test set on the language model generated from the training set. The lower the entropy, the better the language model learned from the training corpus. This is known as </a:t>
            </a:r>
            <a:r>
              <a:rPr i="1" lang="en" sz="1600"/>
              <a:t>intrinsic evaluation</a:t>
            </a:r>
            <a:r>
              <a:rPr lang="en" sz="1600"/>
              <a:t>.</a:t>
            </a:r>
            <a:endParaRPr sz="1600"/>
          </a:p>
          <a:p>
            <a:pPr indent="0" lvl="0" marL="0" rtl="0" algn="l">
              <a:spcBef>
                <a:spcPts val="1600"/>
              </a:spcBef>
              <a:spcAft>
                <a:spcPts val="1600"/>
              </a:spcAft>
              <a:buNone/>
            </a:pPr>
            <a:r>
              <a:rPr lang="en" sz="1600"/>
              <a:t>Other than that, a decent way of determining the results is through real world use. This is known as </a:t>
            </a:r>
            <a:r>
              <a:rPr i="1" lang="en" sz="1600"/>
              <a:t>extrinsic evaluation</a:t>
            </a:r>
            <a:r>
              <a:rPr lang="en" sz="1600"/>
              <a:t> and is the primary evaluation method used in this project.</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729450" y="576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 data sparsity &amp; backoff</a:t>
            </a:r>
            <a:endParaRPr/>
          </a:p>
        </p:txBody>
      </p:sp>
      <p:sp>
        <p:nvSpPr>
          <p:cNvPr id="288" name="Google Shape;288;p45"/>
          <p:cNvSpPr txBox="1"/>
          <p:nvPr>
            <p:ph idx="1" type="body"/>
          </p:nvPr>
        </p:nvSpPr>
        <p:spPr>
          <a:xfrm>
            <a:off x="729450" y="13409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There are problems associated with the methods used in this project. One of those is the problem of </a:t>
            </a:r>
            <a:r>
              <a:rPr b="1" lang="en" sz="1600"/>
              <a:t>data sparsity</a:t>
            </a:r>
            <a:r>
              <a:rPr lang="en" sz="1600"/>
              <a:t> which comes with n-gram models (and MLE). Data sparsity means that many sensible word sequences will have zero probabilities. Fortunately, there are ways of dealing with this, some perhaps better than others. In this project, </a:t>
            </a:r>
            <a:r>
              <a:rPr b="1" lang="en" sz="1600"/>
              <a:t>backoff</a:t>
            </a:r>
            <a:r>
              <a:rPr lang="en" sz="1600"/>
              <a:t> was used to handle zero probabilities, mostly for its simple nature and thus easy implementation.</a:t>
            </a:r>
            <a:endParaRPr sz="1600"/>
          </a:p>
          <a:p>
            <a:pPr indent="0" lvl="0" marL="0" rtl="0" algn="l">
              <a:spcBef>
                <a:spcPts val="1600"/>
              </a:spcBef>
              <a:spcAft>
                <a:spcPts val="1600"/>
              </a:spcAft>
              <a:buNone/>
            </a:pPr>
            <a:r>
              <a:rPr lang="en" sz="1600"/>
              <a:t>One important problem with backoff is that it may assign too high a probability to an inappropriate completion of a given sequence. Say the user has written “We like jum”. Possible words that start with “jum” are [“jump”, “jumping”]. Assume, however, that there are no occurrences of the trigrams </a:t>
            </a:r>
            <a:r>
              <a:rPr lang="en" sz="1600"/>
              <a:t>“We </a:t>
            </a:r>
            <a:r>
              <a:rPr lang="en" sz="1600"/>
              <a:t>like jump/jumping” or bigrams “like jump/jumping”. Given the context, “jumping” should be recommended, but perhaps P(“jump”) &gt; P(“jumping”) and so “jump” would be inappropriately recommended.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6"/>
          <p:cNvSpPr txBox="1"/>
          <p:nvPr>
            <p:ph type="title"/>
          </p:nvPr>
        </p:nvSpPr>
        <p:spPr>
          <a:xfrm>
            <a:off x="729450" y="576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 final thoughts</a:t>
            </a:r>
            <a:endParaRPr/>
          </a:p>
        </p:txBody>
      </p:sp>
      <p:sp>
        <p:nvSpPr>
          <p:cNvPr id="294" name="Google Shape;294;p46"/>
          <p:cNvSpPr txBox="1"/>
          <p:nvPr>
            <p:ph idx="1" type="body"/>
          </p:nvPr>
        </p:nvSpPr>
        <p:spPr>
          <a:xfrm>
            <a:off x="729450" y="13409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Other flaws/things to think about:</a:t>
            </a:r>
            <a:endParaRPr sz="1600"/>
          </a:p>
          <a:p>
            <a:pPr indent="-330200" lvl="0" marL="457200" rtl="0" algn="l">
              <a:spcBef>
                <a:spcPts val="1600"/>
              </a:spcBef>
              <a:spcAft>
                <a:spcPts val="0"/>
              </a:spcAft>
              <a:buSzPts val="1600"/>
              <a:buChar char="-"/>
            </a:pPr>
            <a:r>
              <a:rPr lang="en" sz="1600"/>
              <a:t>Are trigram probabilities really appropriate given the size of guardian_training.txt? Should we have a larger training corpus?</a:t>
            </a:r>
            <a:endParaRPr sz="1600"/>
          </a:p>
          <a:p>
            <a:pPr indent="-330200" lvl="0" marL="457200" rtl="0" algn="l">
              <a:spcBef>
                <a:spcPts val="0"/>
              </a:spcBef>
              <a:spcAft>
                <a:spcPts val="0"/>
              </a:spcAft>
              <a:buSzPts val="1600"/>
              <a:buChar char="-"/>
            </a:pPr>
            <a:r>
              <a:rPr lang="en" sz="1600"/>
              <a:t>The code is not perfect and has some inefficiencies which can be amended.</a:t>
            </a:r>
            <a:endParaRPr sz="1600"/>
          </a:p>
          <a:p>
            <a:pPr indent="-330200" lvl="0" marL="457200" rtl="0" algn="l">
              <a:spcBef>
                <a:spcPts val="0"/>
              </a:spcBef>
              <a:spcAft>
                <a:spcPts val="0"/>
              </a:spcAft>
              <a:buSzPts val="1600"/>
              <a:buChar char="-"/>
            </a:pPr>
            <a:r>
              <a:rPr lang="en" sz="1600"/>
              <a:t>Perhaps it is better to store the language model in a local database? A local database also makes it easier to add new words to the vocabulary and to update bigram/trigram probabilities.</a:t>
            </a:r>
            <a:endParaRPr sz="1600"/>
          </a:p>
          <a:p>
            <a:pPr indent="0" lvl="0" marL="0" rtl="0" algn="l">
              <a:spcBef>
                <a:spcPts val="1600"/>
              </a:spcBef>
              <a:spcAft>
                <a:spcPts val="1600"/>
              </a:spcAft>
              <a:buNone/>
            </a:pPr>
            <a:r>
              <a:rPr lang="en" sz="1600"/>
              <a:t>In practice, however, using basic extrinsic evaluation, the word predictor appears to work quite well. If you would like to try and experiment with it, we are more than happy to share it with you!</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7"/>
          <p:cNvSpPr txBox="1"/>
          <p:nvPr>
            <p:ph type="title"/>
          </p:nvPr>
        </p:nvSpPr>
        <p:spPr>
          <a:xfrm>
            <a:off x="3641600" y="2103600"/>
            <a:ext cx="2263200" cy="9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Thanks!</a:t>
            </a:r>
            <a:endParaRPr sz="3000"/>
          </a:p>
        </p:txBody>
      </p:sp>
      <p:sp>
        <p:nvSpPr>
          <p:cNvPr id="300" name="Google Shape;300;p4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N-gram probabilities (Markov Assumption)</a:t>
            </a:r>
            <a:endParaRPr/>
          </a:p>
        </p:txBody>
      </p:sp>
      <p:sp>
        <p:nvSpPr>
          <p:cNvPr id="106" name="Google Shape;106;p16"/>
          <p:cNvSpPr txBox="1"/>
          <p:nvPr>
            <p:ph idx="1" type="body"/>
          </p:nvPr>
        </p:nvSpPr>
        <p:spPr>
          <a:xfrm>
            <a:off x="727650" y="2279400"/>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can use n-gram probabilities to determine the most probable continuation of a sentence. Assumption: a word only depends on its n preceding words.</a:t>
            </a:r>
            <a:endParaRPr sz="1600"/>
          </a:p>
          <a:p>
            <a:pPr indent="-330200" lvl="0" marL="457200" rtl="0" algn="l">
              <a:spcBef>
                <a:spcPts val="0"/>
              </a:spcBef>
              <a:spcAft>
                <a:spcPts val="0"/>
              </a:spcAft>
              <a:buSzPts val="1600"/>
              <a:buChar char="-"/>
            </a:pPr>
            <a:r>
              <a:rPr lang="en" sz="1600"/>
              <a:t>P(w</a:t>
            </a:r>
            <a:r>
              <a:rPr baseline="-25000" lang="en" sz="1600"/>
              <a:t>i</a:t>
            </a:r>
            <a:r>
              <a:rPr lang="en" sz="1600"/>
              <a:t>|w</a:t>
            </a:r>
            <a:r>
              <a:rPr baseline="-25000" lang="en" sz="1600"/>
              <a:t>i-n</a:t>
            </a:r>
            <a:r>
              <a:rPr lang="en" sz="1600"/>
              <a:t>,</a:t>
            </a:r>
            <a:r>
              <a:rPr lang="en" sz="1600"/>
              <a:t> </a:t>
            </a:r>
            <a:r>
              <a:rPr lang="en" sz="1600"/>
              <a:t>…</a:t>
            </a:r>
            <a:r>
              <a:rPr lang="en" sz="1600"/>
              <a:t>, w</a:t>
            </a:r>
            <a:r>
              <a:rPr baseline="-25000" lang="en" sz="1600"/>
              <a:t>i-1</a:t>
            </a:r>
            <a:r>
              <a:rPr lang="en" sz="1600"/>
              <a:t>) is the conditional probability that word w</a:t>
            </a:r>
            <a:r>
              <a:rPr baseline="-25000" lang="en" sz="1600"/>
              <a:t>i</a:t>
            </a:r>
            <a:r>
              <a:rPr lang="en" sz="1600"/>
              <a:t> will appear after the sequence given by w</a:t>
            </a:r>
            <a:r>
              <a:rPr baseline="-25000" lang="en" sz="1600"/>
              <a:t>i-n</a:t>
            </a:r>
            <a:r>
              <a:rPr lang="en" sz="1600"/>
              <a:t>, ..., w</a:t>
            </a:r>
            <a:r>
              <a:rPr baseline="-25000" lang="en" sz="1600"/>
              <a:t>i-1</a:t>
            </a:r>
            <a:r>
              <a:rPr lang="en" sz="1600"/>
              <a:t>. </a:t>
            </a:r>
            <a:r>
              <a:rPr b="1" lang="en" sz="1600"/>
              <a:t>We call this the n-gram probability that word w</a:t>
            </a:r>
            <a:r>
              <a:rPr b="1" baseline="-25000" lang="en" sz="1600"/>
              <a:t>i</a:t>
            </a:r>
            <a:r>
              <a:rPr b="1" lang="en" sz="1600"/>
              <a:t> will succeed the given sequence.</a:t>
            </a:r>
            <a:endParaRPr sz="1600"/>
          </a:p>
          <a:p>
            <a:pPr indent="-330200" lvl="0" marL="457200" rtl="0" algn="l">
              <a:spcBef>
                <a:spcPts val="0"/>
              </a:spcBef>
              <a:spcAft>
                <a:spcPts val="0"/>
              </a:spcAft>
              <a:buSzPts val="1600"/>
              <a:buChar char="-"/>
            </a:pPr>
            <a:r>
              <a:rPr lang="en" sz="1600"/>
              <a:t>Example: P(“you” | “how are”) denotes the conditional probability of “you” appearing after “how are”.</a:t>
            </a:r>
            <a:endParaRPr sz="1600"/>
          </a:p>
          <a:p>
            <a:pPr indent="-330200" lvl="0" marL="457200" rtl="0" algn="l">
              <a:spcBef>
                <a:spcPts val="0"/>
              </a:spcBef>
              <a:spcAft>
                <a:spcPts val="0"/>
              </a:spcAft>
              <a:buSzPts val="1600"/>
              <a:buChar char="-"/>
            </a:pPr>
            <a:r>
              <a:rPr lang="en" sz="1600"/>
              <a:t>How do we compute these probabilities, given a large training data set (training corpus)?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Maximum Likelihood Estimation (MLE)</a:t>
            </a:r>
            <a:endParaRPr/>
          </a:p>
        </p:txBody>
      </p:sp>
      <p:sp>
        <p:nvSpPr>
          <p:cNvPr id="112" name="Google Shape;112;p17"/>
          <p:cNvSpPr txBox="1"/>
          <p:nvPr>
            <p:ph idx="1" type="body"/>
          </p:nvPr>
        </p:nvSpPr>
        <p:spPr>
          <a:xfrm>
            <a:off x="727650" y="2259350"/>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By counting the number of occurrences of the two sequences given by w</a:t>
            </a:r>
            <a:r>
              <a:rPr baseline="-25000" lang="en" sz="1600"/>
              <a:t>1</a:t>
            </a:r>
            <a:r>
              <a:rPr lang="en" sz="1600"/>
              <a:t>, …, w</a:t>
            </a:r>
            <a:r>
              <a:rPr baseline="-25000" lang="en" sz="1600"/>
              <a:t>i-1</a:t>
            </a:r>
            <a:r>
              <a:rPr lang="en" sz="1600"/>
              <a:t> and w</a:t>
            </a:r>
            <a:r>
              <a:rPr baseline="-25000" lang="en" sz="1600"/>
              <a:t>1</a:t>
            </a:r>
            <a:r>
              <a:rPr lang="en" sz="1600"/>
              <a:t>, …, w</a:t>
            </a:r>
            <a:r>
              <a:rPr baseline="-25000" lang="en" sz="1600"/>
              <a:t>i</a:t>
            </a:r>
            <a:r>
              <a:rPr lang="en" sz="1600"/>
              <a:t>, we can estimate the aforementioned conditional probability as follows:</a:t>
            </a:r>
            <a:endParaRPr sz="1600"/>
          </a:p>
          <a:p>
            <a:pPr indent="-330200" lvl="0" marL="457200" rtl="0" algn="l">
              <a:spcBef>
                <a:spcPts val="0"/>
              </a:spcBef>
              <a:spcAft>
                <a:spcPts val="0"/>
              </a:spcAft>
              <a:buSzPts val="1600"/>
              <a:buChar char="-"/>
            </a:pPr>
            <a:r>
              <a:rPr lang="en" sz="1600"/>
              <a:t>P(w</a:t>
            </a:r>
            <a:r>
              <a:rPr baseline="-25000" lang="en" sz="1600"/>
              <a:t>i</a:t>
            </a:r>
            <a:r>
              <a:rPr lang="en" sz="1600"/>
              <a:t>|w</a:t>
            </a:r>
            <a:r>
              <a:rPr baseline="-25000" lang="en" sz="1600"/>
              <a:t>1</a:t>
            </a:r>
            <a:r>
              <a:rPr lang="en" sz="1600"/>
              <a:t>, …, w</a:t>
            </a:r>
            <a:r>
              <a:rPr baseline="-25000" lang="en" sz="1600"/>
              <a:t>i-1</a:t>
            </a:r>
            <a:r>
              <a:rPr lang="en" sz="1600"/>
              <a:t>) = c(w</a:t>
            </a:r>
            <a:r>
              <a:rPr baseline="-25000" lang="en" sz="1600"/>
              <a:t>1</a:t>
            </a:r>
            <a:r>
              <a:rPr lang="en" sz="1600"/>
              <a:t>, …, w</a:t>
            </a:r>
            <a:r>
              <a:rPr baseline="-25000" lang="en" sz="1600"/>
              <a:t>i</a:t>
            </a:r>
            <a:r>
              <a:rPr lang="en" sz="1600"/>
              <a:t>) ➗ c(w</a:t>
            </a:r>
            <a:r>
              <a:rPr baseline="-25000" lang="en" sz="1600"/>
              <a:t>1</a:t>
            </a:r>
            <a:r>
              <a:rPr lang="en" sz="1600"/>
              <a:t>, …, w</a:t>
            </a:r>
            <a:r>
              <a:rPr baseline="-25000" lang="en" sz="1600"/>
              <a:t>i-1</a:t>
            </a:r>
            <a:r>
              <a:rPr lang="en" sz="1600"/>
              <a:t>), where c(&lt;sequence of words&gt;) denotes a count() function.</a:t>
            </a:r>
            <a:endParaRPr sz="1600"/>
          </a:p>
          <a:p>
            <a:pPr indent="-330200" lvl="0" marL="457200" rtl="0" algn="l">
              <a:spcBef>
                <a:spcPts val="0"/>
              </a:spcBef>
              <a:spcAft>
                <a:spcPts val="0"/>
              </a:spcAft>
              <a:buSzPts val="1600"/>
              <a:buChar char="-"/>
            </a:pPr>
            <a:r>
              <a:rPr lang="en" sz="1600"/>
              <a:t>Example: Applying MLE to the sequence “How are you” using a hypothetical training corpus could yield:</a:t>
            </a:r>
            <a:endParaRPr sz="1600"/>
          </a:p>
          <a:p>
            <a:pPr indent="-330200" lvl="0" marL="457200" rtl="0" algn="l">
              <a:spcBef>
                <a:spcPts val="0"/>
              </a:spcBef>
              <a:spcAft>
                <a:spcPts val="0"/>
              </a:spcAft>
              <a:buSzPts val="1600"/>
              <a:buChar char="-"/>
            </a:pPr>
            <a:r>
              <a:rPr lang="en" sz="1600"/>
              <a:t>P(“you” | “how are”) = c(“how are you”) ➗ c(“how are”) = 2/4 = 0.5</a:t>
            </a:r>
            <a:endParaRPr sz="1600"/>
          </a:p>
          <a:p>
            <a:pPr indent="-330200" lvl="0" marL="457200" rtl="0" algn="l">
              <a:spcBef>
                <a:spcPts val="0"/>
              </a:spcBef>
              <a:spcAft>
                <a:spcPts val="0"/>
              </a:spcAft>
              <a:buSzPts val="1600"/>
              <a:buChar char="-"/>
            </a:pPr>
            <a:r>
              <a:rPr lang="en" sz="1600"/>
              <a:t>In other words, “you” appeared after “how are” 50% of the time.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Counting trigrams &amp; take-away</a:t>
            </a:r>
            <a:endParaRPr/>
          </a:p>
        </p:txBody>
      </p:sp>
      <p:sp>
        <p:nvSpPr>
          <p:cNvPr id="118" name="Google Shape;118;p18"/>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Given a large training corpus, containing many lines;</a:t>
            </a:r>
            <a:br>
              <a:rPr lang="en" sz="1600"/>
            </a:br>
            <a:r>
              <a:rPr lang="en" sz="1600"/>
              <a:t>“They are here to ask questions about his disappearance …”</a:t>
            </a:r>
            <a:br>
              <a:rPr lang="en" sz="1600"/>
            </a:br>
            <a:br>
              <a:rPr lang="en" sz="1600"/>
            </a:br>
            <a:r>
              <a:rPr lang="en" sz="1600"/>
              <a:t>First, we collect all the bigram counts:</a:t>
            </a:r>
            <a:br>
              <a:rPr lang="en" sz="1600"/>
            </a:br>
            <a:r>
              <a:rPr lang="en" sz="1600"/>
              <a:t>c(“They are”), c(“are here”), …, c(“his disappearance”).</a:t>
            </a:r>
            <a:br>
              <a:rPr lang="en" sz="1600"/>
            </a:br>
            <a:r>
              <a:rPr lang="en" sz="1600"/>
              <a:t>Then, all the trigram counts:</a:t>
            </a:r>
            <a:br>
              <a:rPr lang="en" sz="1600"/>
            </a:br>
            <a:r>
              <a:rPr lang="en" sz="1600"/>
              <a:t>c(“They are here”), c(“are here to”), …, c(“about his disappearance”).</a:t>
            </a:r>
            <a:br>
              <a:rPr lang="en" sz="1600"/>
            </a:br>
            <a:br>
              <a:rPr lang="en" sz="1600"/>
            </a:br>
            <a:r>
              <a:rPr lang="en" sz="1600"/>
              <a:t>Let’s say c(“They are”) = 1000, c(“They are here”) = 300 and c(“They are not”) = 700. Then, P(“here”|”They are”) = 0.3, P(“not”|”They are”) = 0.7. </a:t>
            </a:r>
            <a:r>
              <a:rPr b="1" lang="en" sz="1600"/>
              <a:t>So, if the user types “They are”, we should predict that the user wants to write “not” next.</a:t>
            </a:r>
            <a:br>
              <a:rPr lang="en" sz="1600"/>
            </a:br>
            <a:endParaRPr sz="1600"/>
          </a:p>
          <a:p>
            <a:pPr indent="0" lvl="0" marL="0" rtl="0" algn="l">
              <a:spcBef>
                <a:spcPts val="1600"/>
              </a:spcBef>
              <a:spcAft>
                <a:spcPts val="16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7650" y="666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Google’s N-gram Viewer</a:t>
            </a:r>
            <a:endParaRPr/>
          </a:p>
        </p:txBody>
      </p:sp>
      <p:sp>
        <p:nvSpPr>
          <p:cNvPr id="124" name="Google Shape;124;p19"/>
          <p:cNvSpPr txBox="1"/>
          <p:nvPr>
            <p:ph idx="1" type="body"/>
          </p:nvPr>
        </p:nvSpPr>
        <p:spPr>
          <a:xfrm>
            <a:off x="727650" y="22649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600"/>
          </a:p>
        </p:txBody>
      </p:sp>
      <p:pic>
        <p:nvPicPr>
          <p:cNvPr id="125" name="Google Shape;125;p19"/>
          <p:cNvPicPr preferRelativeResize="0"/>
          <p:nvPr/>
        </p:nvPicPr>
        <p:blipFill>
          <a:blip r:embed="rId3">
            <a:alphaModFix/>
          </a:blip>
          <a:stretch>
            <a:fillRect/>
          </a:stretch>
        </p:blipFill>
        <p:spPr>
          <a:xfrm>
            <a:off x="611600" y="1679211"/>
            <a:ext cx="7920802" cy="3432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Correcting spelling errors</a:t>
            </a:r>
            <a:endParaRPr/>
          </a:p>
        </p:txBody>
      </p:sp>
      <p:sp>
        <p:nvSpPr>
          <p:cNvPr id="131" name="Google Shape;131;p20"/>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Given some user input, how do we determine that the input is a</a:t>
            </a:r>
            <a:endParaRPr sz="1600"/>
          </a:p>
          <a:p>
            <a:pPr indent="-330200" lvl="0" marL="457200" rtl="0" algn="l">
              <a:spcBef>
                <a:spcPts val="1600"/>
              </a:spcBef>
              <a:spcAft>
                <a:spcPts val="0"/>
              </a:spcAft>
              <a:buSzPts val="1600"/>
              <a:buAutoNum type="alphaUcParenR"/>
            </a:pPr>
            <a:r>
              <a:rPr lang="en" sz="1600"/>
              <a:t>misspelled word and</a:t>
            </a:r>
            <a:endParaRPr sz="1600"/>
          </a:p>
          <a:p>
            <a:pPr indent="-330200" lvl="0" marL="457200" rtl="0" algn="l">
              <a:spcBef>
                <a:spcPts val="0"/>
              </a:spcBef>
              <a:spcAft>
                <a:spcPts val="0"/>
              </a:spcAft>
              <a:buSzPts val="1600"/>
              <a:buAutoNum type="alphaUcParenR"/>
            </a:pPr>
            <a:r>
              <a:rPr lang="en" sz="1600"/>
              <a:t>which word the user meant to type?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Correcting spelling errors</a:t>
            </a:r>
            <a:endParaRPr/>
          </a:p>
        </p:txBody>
      </p:sp>
      <p:sp>
        <p:nvSpPr>
          <p:cNvPr id="137" name="Google Shape;137;p21"/>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Assume the user has typed “how are thye”. We note that “thye” is a non-existent word, meaning it does not exist in our </a:t>
            </a:r>
            <a:r>
              <a:rPr b="1" lang="en" sz="1600"/>
              <a:t>vocabulary</a:t>
            </a:r>
            <a:r>
              <a:rPr lang="en" sz="1600"/>
              <a:t> (which was generated from our training corpus by recording all unique words). In other words, we have no recommended words to complete the sentence with. If the user had written “how is your mo” we might recommend the words “mom” and “mother” as completion words, assuming that both “mom” and “mother” appear in our vocabulary.</a:t>
            </a:r>
            <a:endParaRPr sz="1600"/>
          </a:p>
          <a:p>
            <a:pPr indent="0" lvl="0" marL="0" rtl="0" algn="l">
              <a:spcBef>
                <a:spcPts val="1600"/>
              </a:spcBef>
              <a:spcAft>
                <a:spcPts val="1600"/>
              </a:spcAft>
              <a:buNone/>
            </a:pPr>
            <a:r>
              <a:rPr lang="en" sz="1600"/>
              <a:t>Since we have no words to recommend given the user input “thye”, we can deduce that the user has either misspelled or has written a new word we have not heard of before (word is not in our system’s vocabulary).</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