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4" r:id="rId8"/>
    <p:sldId id="263" r:id="rId9"/>
    <p:sldId id="265" r:id="rId10"/>
    <p:sldId id="274" r:id="rId11"/>
    <p:sldId id="275" r:id="rId12"/>
    <p:sldId id="266" r:id="rId13"/>
    <p:sldId id="304" r:id="rId14"/>
    <p:sldId id="267" r:id="rId15"/>
    <p:sldId id="268" r:id="rId16"/>
    <p:sldId id="269" r:id="rId17"/>
    <p:sldId id="270" r:id="rId18"/>
    <p:sldId id="272" r:id="rId19"/>
    <p:sldId id="303" r:id="rId20"/>
    <p:sldId id="273" r:id="rId21"/>
    <p:sldId id="276" r:id="rId22"/>
    <p:sldId id="277" r:id="rId23"/>
    <p:sldId id="278" r:id="rId24"/>
    <p:sldId id="292" r:id="rId25"/>
    <p:sldId id="279" r:id="rId26"/>
    <p:sldId id="293" r:id="rId27"/>
    <p:sldId id="280" r:id="rId28"/>
    <p:sldId id="301" r:id="rId29"/>
    <p:sldId id="294" r:id="rId30"/>
    <p:sldId id="281" r:id="rId31"/>
    <p:sldId id="302" r:id="rId32"/>
    <p:sldId id="282" r:id="rId33"/>
    <p:sldId id="283" r:id="rId34"/>
    <p:sldId id="300" r:id="rId35"/>
    <p:sldId id="296" r:id="rId36"/>
    <p:sldId id="298" r:id="rId37"/>
    <p:sldId id="295" r:id="rId38"/>
    <p:sldId id="297" r:id="rId39"/>
    <p:sldId id="284" r:id="rId40"/>
    <p:sldId id="286" r:id="rId41"/>
    <p:sldId id="287" r:id="rId42"/>
    <p:sldId id="288" r:id="rId43"/>
    <p:sldId id="299" r:id="rId44"/>
    <p:sldId id="289" r:id="rId45"/>
    <p:sldId id="290" r:id="rId46"/>
    <p:sldId id="291"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E7C3F5B-C796-47AD-9725-991669CA4641}">
          <p14:sldIdLst>
            <p14:sldId id="256"/>
            <p14:sldId id="257"/>
            <p14:sldId id="258"/>
            <p14:sldId id="259"/>
            <p14:sldId id="260"/>
            <p14:sldId id="262"/>
            <p14:sldId id="264"/>
            <p14:sldId id="263"/>
            <p14:sldId id="265"/>
            <p14:sldId id="274"/>
            <p14:sldId id="275"/>
            <p14:sldId id="266"/>
            <p14:sldId id="304"/>
            <p14:sldId id="267"/>
            <p14:sldId id="268"/>
            <p14:sldId id="269"/>
            <p14:sldId id="270"/>
            <p14:sldId id="272"/>
            <p14:sldId id="303"/>
            <p14:sldId id="273"/>
            <p14:sldId id="276"/>
            <p14:sldId id="277"/>
            <p14:sldId id="278"/>
            <p14:sldId id="292"/>
            <p14:sldId id="279"/>
            <p14:sldId id="293"/>
            <p14:sldId id="280"/>
            <p14:sldId id="301"/>
            <p14:sldId id="294"/>
            <p14:sldId id="281"/>
            <p14:sldId id="302"/>
            <p14:sldId id="282"/>
            <p14:sldId id="283"/>
          </p14:sldIdLst>
        </p14:section>
        <p14:section name="无标题节" id="{1F01F576-9CE9-4464-91C1-6DFC9D68939F}">
          <p14:sldIdLst>
            <p14:sldId id="300"/>
            <p14:sldId id="296"/>
            <p14:sldId id="298"/>
            <p14:sldId id="295"/>
            <p14:sldId id="297"/>
          </p14:sldIdLst>
        </p14:section>
        <p14:section name="无标题节" id="{BA952EB2-B401-48C1-B3E4-5C86574E2500}">
          <p14:sldIdLst>
            <p14:sldId id="284"/>
            <p14:sldId id="286"/>
            <p14:sldId id="287"/>
            <p14:sldId id="288"/>
            <p14:sldId id="299"/>
            <p14:sldId id="289"/>
            <p14:sldId id="290"/>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E417B9C7-B5D6-47FC-AC7F-3980EC4528C7}" type="datetimeFigureOut">
              <a:rPr lang="zh-CN" altLang="en-US" smtClean="0"/>
              <a:t>2020/6/14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C25F35-1579-4BCB-A32D-925626E73755}" type="slidenum">
              <a:rPr lang="zh-CN" altLang="en-US" smtClean="0"/>
              <a:t>‹#›</a:t>
            </a:fld>
            <a:endParaRPr lang="zh-CN" altLang="en-US"/>
          </a:p>
        </p:txBody>
      </p:sp>
    </p:spTree>
    <p:extLst>
      <p:ext uri="{BB962C8B-B14F-4D97-AF65-F5344CB8AC3E}">
        <p14:creationId xmlns:p14="http://schemas.microsoft.com/office/powerpoint/2010/main" val="3302884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417B9C7-B5D6-47FC-AC7F-3980EC4528C7}" type="datetimeFigureOut">
              <a:rPr lang="zh-CN" altLang="en-US" smtClean="0"/>
              <a:t>2020/6/14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C25F35-1579-4BCB-A32D-925626E73755}" type="slidenum">
              <a:rPr lang="zh-CN" altLang="en-US" smtClean="0"/>
              <a:t>‹#›</a:t>
            </a:fld>
            <a:endParaRPr lang="zh-CN" altLang="en-US"/>
          </a:p>
        </p:txBody>
      </p:sp>
    </p:spTree>
    <p:extLst>
      <p:ext uri="{BB962C8B-B14F-4D97-AF65-F5344CB8AC3E}">
        <p14:creationId xmlns:p14="http://schemas.microsoft.com/office/powerpoint/2010/main" val="1431107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417B9C7-B5D6-47FC-AC7F-3980EC4528C7}" type="datetimeFigureOut">
              <a:rPr lang="zh-CN" altLang="en-US" smtClean="0"/>
              <a:t>2020/6/14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C25F35-1579-4BCB-A32D-925626E73755}" type="slidenum">
              <a:rPr lang="zh-CN" altLang="en-US" smtClean="0"/>
              <a:t>‹#›</a:t>
            </a:fld>
            <a:endParaRPr lang="zh-CN" altLang="en-US"/>
          </a:p>
        </p:txBody>
      </p:sp>
    </p:spTree>
    <p:extLst>
      <p:ext uri="{BB962C8B-B14F-4D97-AF65-F5344CB8AC3E}">
        <p14:creationId xmlns:p14="http://schemas.microsoft.com/office/powerpoint/2010/main" val="1927997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417B9C7-B5D6-47FC-AC7F-3980EC4528C7}" type="datetimeFigureOut">
              <a:rPr lang="zh-CN" altLang="en-US" smtClean="0"/>
              <a:t>2020/6/14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C25F35-1579-4BCB-A32D-925626E73755}" type="slidenum">
              <a:rPr lang="zh-CN" altLang="en-US" smtClean="0"/>
              <a:t>‹#›</a:t>
            </a:fld>
            <a:endParaRPr lang="zh-CN" altLang="en-US"/>
          </a:p>
        </p:txBody>
      </p:sp>
    </p:spTree>
    <p:extLst>
      <p:ext uri="{BB962C8B-B14F-4D97-AF65-F5344CB8AC3E}">
        <p14:creationId xmlns:p14="http://schemas.microsoft.com/office/powerpoint/2010/main" val="1609045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417B9C7-B5D6-47FC-AC7F-3980EC4528C7}" type="datetimeFigureOut">
              <a:rPr lang="zh-CN" altLang="en-US" smtClean="0"/>
              <a:t>2020/6/14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C25F35-1579-4BCB-A32D-925626E73755}" type="slidenum">
              <a:rPr lang="zh-CN" altLang="en-US" smtClean="0"/>
              <a:t>‹#›</a:t>
            </a:fld>
            <a:endParaRPr lang="zh-CN" altLang="en-US"/>
          </a:p>
        </p:txBody>
      </p:sp>
    </p:spTree>
    <p:extLst>
      <p:ext uri="{BB962C8B-B14F-4D97-AF65-F5344CB8AC3E}">
        <p14:creationId xmlns:p14="http://schemas.microsoft.com/office/powerpoint/2010/main" val="2638720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417B9C7-B5D6-47FC-AC7F-3980EC4528C7}" type="datetimeFigureOut">
              <a:rPr lang="zh-CN" altLang="en-US" smtClean="0"/>
              <a:t>2020/6/14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C25F35-1579-4BCB-A32D-925626E73755}" type="slidenum">
              <a:rPr lang="zh-CN" altLang="en-US" smtClean="0"/>
              <a:t>‹#›</a:t>
            </a:fld>
            <a:endParaRPr lang="zh-CN" altLang="en-US"/>
          </a:p>
        </p:txBody>
      </p:sp>
    </p:spTree>
    <p:extLst>
      <p:ext uri="{BB962C8B-B14F-4D97-AF65-F5344CB8AC3E}">
        <p14:creationId xmlns:p14="http://schemas.microsoft.com/office/powerpoint/2010/main" val="259871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417B9C7-B5D6-47FC-AC7F-3980EC4528C7}" type="datetimeFigureOut">
              <a:rPr lang="zh-CN" altLang="en-US" smtClean="0"/>
              <a:t>2020/6/14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C25F35-1579-4BCB-A32D-925626E73755}" type="slidenum">
              <a:rPr lang="zh-CN" altLang="en-US" smtClean="0"/>
              <a:t>‹#›</a:t>
            </a:fld>
            <a:endParaRPr lang="zh-CN" altLang="en-US"/>
          </a:p>
        </p:txBody>
      </p:sp>
    </p:spTree>
    <p:extLst>
      <p:ext uri="{BB962C8B-B14F-4D97-AF65-F5344CB8AC3E}">
        <p14:creationId xmlns:p14="http://schemas.microsoft.com/office/powerpoint/2010/main" val="2982679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417B9C7-B5D6-47FC-AC7F-3980EC4528C7}" type="datetimeFigureOut">
              <a:rPr lang="zh-CN" altLang="en-US" smtClean="0"/>
              <a:t>2020/6/14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C25F35-1579-4BCB-A32D-925626E73755}" type="slidenum">
              <a:rPr lang="zh-CN" altLang="en-US" smtClean="0"/>
              <a:t>‹#›</a:t>
            </a:fld>
            <a:endParaRPr lang="zh-CN" altLang="en-US"/>
          </a:p>
        </p:txBody>
      </p:sp>
    </p:spTree>
    <p:extLst>
      <p:ext uri="{BB962C8B-B14F-4D97-AF65-F5344CB8AC3E}">
        <p14:creationId xmlns:p14="http://schemas.microsoft.com/office/powerpoint/2010/main" val="283227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417B9C7-B5D6-47FC-AC7F-3980EC4528C7}" type="datetimeFigureOut">
              <a:rPr lang="zh-CN" altLang="en-US" smtClean="0"/>
              <a:t>2020/6/14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C25F35-1579-4BCB-A32D-925626E73755}" type="slidenum">
              <a:rPr lang="zh-CN" altLang="en-US" smtClean="0"/>
              <a:t>‹#›</a:t>
            </a:fld>
            <a:endParaRPr lang="zh-CN" altLang="en-US"/>
          </a:p>
        </p:txBody>
      </p:sp>
    </p:spTree>
    <p:extLst>
      <p:ext uri="{BB962C8B-B14F-4D97-AF65-F5344CB8AC3E}">
        <p14:creationId xmlns:p14="http://schemas.microsoft.com/office/powerpoint/2010/main" val="259083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417B9C7-B5D6-47FC-AC7F-3980EC4528C7}" type="datetimeFigureOut">
              <a:rPr lang="zh-CN" altLang="en-US" smtClean="0"/>
              <a:t>2020/6/14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C25F35-1579-4BCB-A32D-925626E73755}" type="slidenum">
              <a:rPr lang="zh-CN" altLang="en-US" smtClean="0"/>
              <a:t>‹#›</a:t>
            </a:fld>
            <a:endParaRPr lang="zh-CN" altLang="en-US"/>
          </a:p>
        </p:txBody>
      </p:sp>
    </p:spTree>
    <p:extLst>
      <p:ext uri="{BB962C8B-B14F-4D97-AF65-F5344CB8AC3E}">
        <p14:creationId xmlns:p14="http://schemas.microsoft.com/office/powerpoint/2010/main" val="322904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417B9C7-B5D6-47FC-AC7F-3980EC4528C7}" type="datetimeFigureOut">
              <a:rPr lang="zh-CN" altLang="en-US" smtClean="0"/>
              <a:t>2020/6/14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C25F35-1579-4BCB-A32D-925626E73755}" type="slidenum">
              <a:rPr lang="zh-CN" altLang="en-US" smtClean="0"/>
              <a:t>‹#›</a:t>
            </a:fld>
            <a:endParaRPr lang="zh-CN" altLang="en-US"/>
          </a:p>
        </p:txBody>
      </p:sp>
    </p:spTree>
    <p:extLst>
      <p:ext uri="{BB962C8B-B14F-4D97-AF65-F5344CB8AC3E}">
        <p14:creationId xmlns:p14="http://schemas.microsoft.com/office/powerpoint/2010/main" val="3822557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7B9C7-B5D6-47FC-AC7F-3980EC4528C7}" type="datetimeFigureOut">
              <a:rPr lang="zh-CN" altLang="en-US" smtClean="0"/>
              <a:t>2020/6/14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C25F35-1579-4BCB-A32D-925626E73755}" type="slidenum">
              <a:rPr lang="zh-CN" altLang="en-US" smtClean="0"/>
              <a:t>‹#›</a:t>
            </a:fld>
            <a:endParaRPr lang="zh-CN" altLang="en-US"/>
          </a:p>
        </p:txBody>
      </p:sp>
    </p:spTree>
    <p:extLst>
      <p:ext uri="{BB962C8B-B14F-4D97-AF65-F5344CB8AC3E}">
        <p14:creationId xmlns:p14="http://schemas.microsoft.com/office/powerpoint/2010/main" val="3156664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t>Reconstruction of Deforming Geometry from Time-Varying Point Clouds</a:t>
            </a:r>
            <a:br>
              <a:rPr lang="en-US" altLang="zh-CN" dirty="0" smtClean="0"/>
            </a:br>
            <a:r>
              <a:rPr lang="zh-CN" altLang="en-US" dirty="0" smtClean="0"/>
              <a:t>时变点云的变形几何重构</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038673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Discretization:</a:t>
            </a:r>
            <a:r>
              <a:rPr lang="zh-CN" altLang="zh-CN" dirty="0" smtClean="0"/>
              <a:t>离散化</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 </a:t>
            </a:r>
            <a:endParaRPr lang="zh-CN" altLang="zh-CN" dirty="0"/>
          </a:p>
          <a:p>
            <a:r>
              <a:rPr lang="en-US" altLang="zh-CN" dirty="0" smtClean="0"/>
              <a:t>To </a:t>
            </a:r>
            <a:r>
              <a:rPr lang="en-US" altLang="zh-CN" dirty="0"/>
              <a:t>simplify the formulation, we define the probabilistic model directly in the discretized domain. Following [STT93, JWB*06], we choose a set of oriented particles (</a:t>
            </a:r>
            <a:r>
              <a:rPr lang="en-US" altLang="zh-CN" dirty="0" err="1"/>
              <a:t>surfels</a:t>
            </a:r>
            <a:r>
              <a:rPr lang="en-US" altLang="zh-CN" dirty="0"/>
              <a:t>) </a:t>
            </a:r>
            <a:r>
              <a:rPr lang="en-US" altLang="zh-CN" dirty="0" err="1"/>
              <a:t>s</a:t>
            </a:r>
            <a:r>
              <a:rPr lang="en-US" altLang="zh-CN" baseline="-25000" dirty="0" err="1"/>
              <a:t>i</a:t>
            </a:r>
            <a:r>
              <a:rPr lang="en-US" altLang="zh-CN" dirty="0"/>
              <a:t> (t) , </a:t>
            </a:r>
            <a:r>
              <a:rPr lang="en-US" altLang="zh-CN" dirty="0" err="1"/>
              <a:t>i</a:t>
            </a:r>
            <a:r>
              <a:rPr lang="en-US" altLang="zh-CN" dirty="0"/>
              <a:t> = 1…n</a:t>
            </a:r>
            <a:r>
              <a:rPr lang="en-US" altLang="zh-CN" baseline="-25000" dirty="0"/>
              <a:t>s</a:t>
            </a:r>
            <a:r>
              <a:rPr lang="en-US" altLang="zh-CN" dirty="0"/>
              <a:t> , t = 1…</a:t>
            </a:r>
            <a:r>
              <a:rPr lang="en-US" altLang="zh-CN" dirty="0" err="1"/>
              <a:t>n</a:t>
            </a:r>
            <a:r>
              <a:rPr lang="en-US" altLang="zh-CN" baseline="-25000" dirty="0" err="1"/>
              <a:t>t</a:t>
            </a:r>
            <a:r>
              <a:rPr lang="en-US" altLang="zh-CN" dirty="0"/>
              <a:t> as discretization. </a:t>
            </a:r>
            <a:endParaRPr lang="zh-CN" altLang="zh-CN" dirty="0"/>
          </a:p>
          <a:p>
            <a:pPr marL="0" indent="0">
              <a:buNone/>
            </a:pPr>
            <a:r>
              <a:rPr lang="zh-CN" altLang="zh-CN" dirty="0" smtClean="0"/>
              <a:t>为了</a:t>
            </a:r>
            <a:r>
              <a:rPr lang="zh-CN" altLang="zh-CN" dirty="0"/>
              <a:t>简化表述，我们直接在离散化域中定义概率模型。</a:t>
            </a:r>
            <a:r>
              <a:rPr lang="en-US" altLang="zh-CN" dirty="0"/>
              <a:t> [STT93</a:t>
            </a:r>
            <a:r>
              <a:rPr lang="zh-CN" altLang="zh-CN" dirty="0"/>
              <a:t>，</a:t>
            </a:r>
            <a:r>
              <a:rPr lang="en-US" altLang="zh-CN" dirty="0"/>
              <a:t>JWB * 06]</a:t>
            </a:r>
            <a:r>
              <a:rPr lang="zh-CN" altLang="zh-CN" dirty="0"/>
              <a:t>之后，我们选择一组定向粒子（</a:t>
            </a:r>
            <a:r>
              <a:rPr lang="en-US" altLang="zh-CN" dirty="0" err="1"/>
              <a:t>surfels</a:t>
            </a:r>
            <a:r>
              <a:rPr lang="zh-CN" altLang="zh-CN" dirty="0"/>
              <a:t>）</a:t>
            </a:r>
            <a:r>
              <a:rPr lang="en-US" altLang="zh-CN" dirty="0" err="1"/>
              <a:t>s</a:t>
            </a:r>
            <a:r>
              <a:rPr lang="en-US" altLang="zh-CN" baseline="-25000" dirty="0" err="1"/>
              <a:t>i</a:t>
            </a:r>
            <a:r>
              <a:rPr lang="zh-CN" altLang="zh-CN" dirty="0"/>
              <a:t>（</a:t>
            </a:r>
            <a:r>
              <a:rPr lang="en-US" altLang="zh-CN" dirty="0"/>
              <a:t>t</a:t>
            </a:r>
            <a:r>
              <a:rPr lang="zh-CN" altLang="zh-CN" dirty="0"/>
              <a:t>），</a:t>
            </a:r>
            <a:r>
              <a:rPr lang="en-US" altLang="zh-CN" dirty="0" err="1"/>
              <a:t>i</a:t>
            </a:r>
            <a:r>
              <a:rPr lang="en-US" altLang="zh-CN" dirty="0"/>
              <a:t> = 1</a:t>
            </a:r>
            <a:r>
              <a:rPr lang="zh-CN" altLang="zh-CN" dirty="0"/>
              <a:t>…</a:t>
            </a:r>
            <a:r>
              <a:rPr lang="en-US" altLang="zh-CN" dirty="0"/>
              <a:t>n</a:t>
            </a:r>
            <a:r>
              <a:rPr lang="en-US" altLang="zh-CN" baseline="-25000" dirty="0"/>
              <a:t>s</a:t>
            </a:r>
            <a:r>
              <a:rPr lang="zh-CN" altLang="zh-CN" dirty="0"/>
              <a:t>，</a:t>
            </a:r>
            <a:r>
              <a:rPr lang="en-US" altLang="zh-CN" dirty="0"/>
              <a:t>t = 1</a:t>
            </a:r>
            <a:r>
              <a:rPr lang="zh-CN" altLang="zh-CN" dirty="0"/>
              <a:t>…</a:t>
            </a:r>
            <a:r>
              <a:rPr lang="en-US" altLang="zh-CN" dirty="0" err="1"/>
              <a:t>n</a:t>
            </a:r>
            <a:r>
              <a:rPr lang="en-US" altLang="zh-CN" baseline="-25000" dirty="0" err="1"/>
              <a:t>t</a:t>
            </a:r>
            <a:r>
              <a:rPr lang="zh-CN" altLang="zh-CN" dirty="0"/>
              <a:t>作为离散化。</a:t>
            </a:r>
          </a:p>
          <a:p>
            <a:r>
              <a:rPr lang="en-US" altLang="zh-CN" dirty="0"/>
              <a:t> </a:t>
            </a:r>
            <a:endParaRPr lang="zh-CN" altLang="zh-CN" dirty="0"/>
          </a:p>
          <a:p>
            <a:r>
              <a:rPr lang="en-US" altLang="zh-CN" dirty="0"/>
              <a:t>Particles with the same index </a:t>
            </a:r>
            <a:r>
              <a:rPr lang="en-US" altLang="zh-CN" dirty="0" err="1"/>
              <a:t>i</a:t>
            </a:r>
            <a:r>
              <a:rPr lang="en-US" altLang="zh-CN" dirty="0"/>
              <a:t> are always in correspondence. i.e. they form a trajectory over time t that stays on the same physical piece of surface (i.e., the number of particles is the same for every frame). </a:t>
            </a:r>
            <a:endParaRPr lang="zh-CN" altLang="zh-CN" dirty="0"/>
          </a:p>
          <a:p>
            <a:pPr marL="0" indent="0">
              <a:buNone/>
            </a:pPr>
            <a:r>
              <a:rPr lang="zh-CN" altLang="zh-CN" dirty="0"/>
              <a:t>具有相同索引</a:t>
            </a:r>
            <a:r>
              <a:rPr lang="en-US" altLang="zh-CN" dirty="0" err="1"/>
              <a:t>i</a:t>
            </a:r>
            <a:r>
              <a:rPr lang="zh-CN" altLang="zh-CN" dirty="0"/>
              <a:t>的粒子总是对应的。 也就是说，它们形成的轨迹随时间</a:t>
            </a:r>
            <a:r>
              <a:rPr lang="en-US" altLang="zh-CN" dirty="0"/>
              <a:t>t</a:t>
            </a:r>
            <a:r>
              <a:rPr lang="zh-CN" altLang="zh-CN" dirty="0"/>
              <a:t>停留在同一块物理表面上（即，每帧的粒子数量相同）</a:t>
            </a:r>
            <a:r>
              <a:rPr lang="zh-CN" altLang="zh-CN" dirty="0" smtClean="0"/>
              <a:t>。</a:t>
            </a:r>
            <a:endParaRPr lang="zh-CN" altLang="zh-CN" dirty="0"/>
          </a:p>
          <a:p>
            <a:endParaRPr lang="zh-CN" altLang="zh-CN" dirty="0"/>
          </a:p>
          <a:p>
            <a:endParaRPr lang="zh-CN" altLang="en-US" dirty="0"/>
          </a:p>
        </p:txBody>
      </p:sp>
    </p:spTree>
    <p:extLst>
      <p:ext uri="{BB962C8B-B14F-4D97-AF65-F5344CB8AC3E}">
        <p14:creationId xmlns:p14="http://schemas.microsoft.com/office/powerpoint/2010/main" val="2833824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a:t>The trajectories are connected by a graph T S that describes their topology: An edge </a:t>
            </a:r>
            <a:r>
              <a:rPr lang="en-US" altLang="zh-CN" dirty="0" err="1"/>
              <a:t>e</a:t>
            </a:r>
            <a:r>
              <a:rPr lang="en-US" altLang="zh-CN" baseline="-25000" dirty="0" err="1"/>
              <a:t>i,j</a:t>
            </a:r>
            <a:r>
              <a:rPr lang="en-US" altLang="zh-CN" dirty="0"/>
              <a:t> is contained in </a:t>
            </a:r>
            <a:r>
              <a:rPr lang="en-US" altLang="zh-CN" dirty="0" err="1"/>
              <a:t>T</a:t>
            </a:r>
            <a:r>
              <a:rPr lang="en-US" altLang="zh-CN" baseline="-25000" dirty="0" err="1"/>
              <a:t>s</a:t>
            </a:r>
            <a:r>
              <a:rPr lang="en-US" altLang="zh-CN" dirty="0"/>
              <a:t> if the geodesic distance between the trajectories is smaller than a user defined constant  ε top . </a:t>
            </a:r>
            <a:endParaRPr lang="zh-CN" altLang="zh-CN" dirty="0"/>
          </a:p>
          <a:p>
            <a:pPr marL="0" indent="0">
              <a:buNone/>
            </a:pPr>
            <a:r>
              <a:rPr lang="zh-CN" altLang="zh-CN" dirty="0"/>
              <a:t>轨迹通过描述其拓扑的图形</a:t>
            </a:r>
            <a:r>
              <a:rPr lang="en-US" altLang="zh-CN" dirty="0" err="1"/>
              <a:t>T</a:t>
            </a:r>
            <a:r>
              <a:rPr lang="en-US" altLang="zh-CN" baseline="-25000" dirty="0" err="1"/>
              <a:t>s</a:t>
            </a:r>
            <a:r>
              <a:rPr lang="zh-CN" altLang="zh-CN" dirty="0"/>
              <a:t>连接：如果轨迹之间的测地线距离小于用户定义的常数ε</a:t>
            </a:r>
            <a:r>
              <a:rPr lang="en-US" altLang="zh-CN" dirty="0"/>
              <a:t>top</a:t>
            </a:r>
            <a:r>
              <a:rPr lang="zh-CN" altLang="zh-CN" dirty="0"/>
              <a:t>，则</a:t>
            </a:r>
            <a:r>
              <a:rPr lang="zh-CN" altLang="zh-CN" dirty="0" smtClean="0"/>
              <a:t>边缘</a:t>
            </a:r>
            <a:r>
              <a:rPr lang="en-US" altLang="zh-CN" dirty="0" err="1"/>
              <a:t>e</a:t>
            </a:r>
            <a:r>
              <a:rPr lang="en-US" altLang="zh-CN" baseline="-25000" dirty="0" err="1"/>
              <a:t>i,j</a:t>
            </a:r>
            <a:r>
              <a:rPr lang="zh-CN" altLang="zh-CN" dirty="0" smtClean="0"/>
              <a:t>包含</a:t>
            </a:r>
            <a:r>
              <a:rPr lang="zh-CN" altLang="zh-CN" dirty="0"/>
              <a:t>在</a:t>
            </a:r>
            <a:r>
              <a:rPr lang="en-US" altLang="zh-CN" dirty="0" err="1"/>
              <a:t>T</a:t>
            </a:r>
            <a:r>
              <a:rPr lang="en-US" altLang="zh-CN" baseline="-25000" dirty="0" err="1"/>
              <a:t>s</a:t>
            </a:r>
            <a:r>
              <a:rPr lang="zh-CN" altLang="zh-CN" dirty="0"/>
              <a:t>中</a:t>
            </a:r>
            <a:r>
              <a:rPr lang="zh-CN" altLang="zh-CN" dirty="0" smtClean="0"/>
              <a:t>。</a:t>
            </a:r>
            <a:endParaRPr lang="en-US" altLang="zh-CN" dirty="0" smtClean="0"/>
          </a:p>
          <a:p>
            <a:pPr marL="0" indent="0">
              <a:buNone/>
            </a:pPr>
            <a:endParaRPr lang="en-US" altLang="zh-CN" dirty="0"/>
          </a:p>
          <a:p>
            <a:pPr marL="0" indent="0">
              <a:buNone/>
            </a:pPr>
            <a:r>
              <a:rPr lang="zh-CN" altLang="zh-CN" dirty="0"/>
              <a:t>ε</a:t>
            </a:r>
            <a:r>
              <a:rPr lang="en-US" altLang="zh-CN" dirty="0"/>
              <a:t>top = c</a:t>
            </a:r>
            <a:r>
              <a:rPr lang="zh-CN" altLang="zh-CN" dirty="0" smtClean="0"/>
              <a:t>·</a:t>
            </a:r>
            <a:r>
              <a:rPr lang="zh-CN" altLang="zh-CN" dirty="0"/>
              <a:t> ε</a:t>
            </a:r>
            <a:r>
              <a:rPr lang="en-US" altLang="zh-CN" baseline="-25000" dirty="0" err="1"/>
              <a:t>sampl</a:t>
            </a:r>
            <a:r>
              <a:rPr lang="zh-CN" altLang="zh-CN" dirty="0" smtClean="0"/>
              <a:t>设置</a:t>
            </a:r>
            <a:r>
              <a:rPr lang="zh-CN" altLang="zh-CN" dirty="0"/>
              <a:t>为</a:t>
            </a:r>
            <a:r>
              <a:rPr lang="en-US" altLang="zh-CN" dirty="0"/>
              <a:t>c =</a:t>
            </a:r>
            <a:r>
              <a:rPr lang="en-US" altLang="zh-CN" dirty="0" smtClean="0"/>
              <a:t>2</a:t>
            </a:r>
            <a:r>
              <a:rPr lang="zh-CN" altLang="en-US" dirty="0"/>
              <a:t>，</a:t>
            </a:r>
            <a:r>
              <a:rPr lang="zh-CN" altLang="zh-CN" dirty="0" smtClean="0"/>
              <a:t> </a:t>
            </a:r>
            <a:r>
              <a:rPr lang="zh-CN" altLang="zh-CN" dirty="0"/>
              <a:t>ε</a:t>
            </a:r>
            <a:r>
              <a:rPr lang="en-US" altLang="zh-CN" baseline="-25000" dirty="0" err="1"/>
              <a:t>sampl</a:t>
            </a:r>
            <a:r>
              <a:rPr lang="zh-CN" altLang="zh-CN" dirty="0" smtClean="0"/>
              <a:t>采样距离</a:t>
            </a:r>
            <a:r>
              <a:rPr lang="zh-CN" altLang="en-US" dirty="0" smtClean="0"/>
              <a:t>（用户定）</a:t>
            </a:r>
            <a:endParaRPr lang="en-US" altLang="zh-CN" dirty="0" smtClean="0"/>
          </a:p>
          <a:p>
            <a:pPr marL="0" indent="0">
              <a:buNone/>
            </a:pPr>
            <a:r>
              <a:rPr lang="zh-CN" altLang="zh-CN" dirty="0" smtClean="0"/>
              <a:t>我们</a:t>
            </a:r>
            <a:r>
              <a:rPr lang="zh-CN" altLang="zh-CN" dirty="0"/>
              <a:t>将具有连接</a:t>
            </a:r>
            <a:r>
              <a:rPr lang="zh-CN" altLang="zh-CN" dirty="0" smtClean="0"/>
              <a:t>图</a:t>
            </a:r>
            <a:r>
              <a:rPr lang="en-US" altLang="zh-CN" dirty="0" err="1"/>
              <a:t>T</a:t>
            </a:r>
            <a:r>
              <a:rPr lang="en-US" altLang="zh-CN" baseline="-25000" dirty="0" err="1"/>
              <a:t>s</a:t>
            </a:r>
            <a:r>
              <a:rPr lang="zh-CN" altLang="zh-CN" dirty="0" smtClean="0"/>
              <a:t>的</a:t>
            </a:r>
            <a:r>
              <a:rPr lang="zh-CN" altLang="zh-CN" dirty="0"/>
              <a:t>一组</a:t>
            </a:r>
            <a:r>
              <a:rPr lang="en-US" altLang="zh-CN" dirty="0" err="1"/>
              <a:t>surfel</a:t>
            </a:r>
            <a:r>
              <a:rPr lang="zh-CN" altLang="zh-CN" dirty="0"/>
              <a:t>轨迹称为</a:t>
            </a:r>
            <a:r>
              <a:rPr lang="en-US" altLang="zh-CN" dirty="0"/>
              <a:t>4D</a:t>
            </a:r>
            <a:r>
              <a:rPr lang="zh-CN" altLang="zh-CN" dirty="0" smtClean="0"/>
              <a:t>拓扑</a:t>
            </a:r>
            <a:r>
              <a:rPr lang="zh-CN" altLang="en-US" dirty="0" smtClean="0"/>
              <a:t>（</a:t>
            </a:r>
            <a:r>
              <a:rPr lang="en-US" altLang="zh-CN" dirty="0" smtClean="0"/>
              <a:t>+</a:t>
            </a:r>
            <a:r>
              <a:rPr lang="zh-CN" altLang="en-US" dirty="0" smtClean="0"/>
              <a:t>时间序列）。</a:t>
            </a:r>
            <a:r>
              <a:rPr lang="zh-CN" altLang="zh-CN" dirty="0"/>
              <a:t>我们用</a:t>
            </a:r>
            <a:r>
              <a:rPr lang="en-US" altLang="zh-CN" dirty="0"/>
              <a:t>N</a:t>
            </a:r>
            <a:r>
              <a:rPr lang="en-US" altLang="zh-CN" baseline="-25000" dirty="0"/>
              <a:t>T</a:t>
            </a:r>
            <a:r>
              <a:rPr lang="zh-CN" altLang="zh-CN" dirty="0"/>
              <a:t>（</a:t>
            </a:r>
            <a:r>
              <a:rPr lang="en-US" altLang="zh-CN" dirty="0"/>
              <a:t>s</a:t>
            </a:r>
            <a:r>
              <a:rPr lang="zh-CN" altLang="zh-CN" dirty="0"/>
              <a:t>）表示作为</a:t>
            </a:r>
            <a:r>
              <a:rPr lang="en-US" altLang="zh-CN" dirty="0" err="1"/>
              <a:t>surfel</a:t>
            </a:r>
            <a:r>
              <a:rPr lang="zh-CN" altLang="zh-CN" dirty="0"/>
              <a:t>的拓扑邻居的</a:t>
            </a:r>
            <a:r>
              <a:rPr lang="en-US" altLang="zh-CN" dirty="0" err="1"/>
              <a:t>surfel</a:t>
            </a:r>
            <a:r>
              <a:rPr lang="zh-CN" altLang="zh-CN" dirty="0"/>
              <a:t>集。</a:t>
            </a:r>
          </a:p>
          <a:p>
            <a:pPr marL="0" indent="0">
              <a:buNone/>
            </a:pPr>
            <a:endParaRPr lang="zh-CN" altLang="zh-CN" dirty="0"/>
          </a:p>
          <a:p>
            <a:endParaRPr lang="zh-CN" altLang="en-US" dirty="0"/>
          </a:p>
        </p:txBody>
      </p:sp>
    </p:spTree>
    <p:extLst>
      <p:ext uri="{BB962C8B-B14F-4D97-AF65-F5344CB8AC3E}">
        <p14:creationId xmlns:p14="http://schemas.microsoft.com/office/powerpoint/2010/main" val="3566899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zh-CN" dirty="0" smtClean="0"/>
              <a:t>此步骤可能仍然会出错：在某些情况下，例如张口，无法从某些框架可靠地估计拓扑。</a:t>
            </a:r>
            <a:endParaRPr lang="en-US" altLang="zh-CN" dirty="0" smtClean="0"/>
          </a:p>
          <a:p>
            <a:pPr marL="0" indent="0">
              <a:buNone/>
            </a:pPr>
            <a:r>
              <a:rPr lang="en-US" altLang="zh-CN" dirty="0" smtClean="0"/>
              <a:t>After </a:t>
            </a:r>
            <a:r>
              <a:rPr lang="en-US" altLang="zh-CN" dirty="0"/>
              <a:t>adjusting rigidity weights and maximum edge length change tolerance manually, our algorithm is able to compute the correct topology</a:t>
            </a:r>
            <a:r>
              <a:rPr lang="en-US" altLang="zh-CN" dirty="0" smtClean="0"/>
              <a:t>.</a:t>
            </a:r>
          </a:p>
          <a:p>
            <a:pPr marL="0" indent="0">
              <a:buNone/>
            </a:pPr>
            <a:r>
              <a:rPr lang="zh-CN" altLang="zh-CN" dirty="0" smtClean="0"/>
              <a:t>手动</a:t>
            </a:r>
            <a:r>
              <a:rPr lang="zh-CN" altLang="zh-CN" dirty="0"/>
              <a:t>调整</a:t>
            </a:r>
            <a:r>
              <a:rPr lang="zh-CN" altLang="zh-CN" dirty="0">
                <a:solidFill>
                  <a:srgbClr val="FF0000"/>
                </a:solidFill>
              </a:rPr>
              <a:t>刚度权重</a:t>
            </a:r>
            <a:r>
              <a:rPr lang="zh-CN" altLang="zh-CN" dirty="0"/>
              <a:t>和</a:t>
            </a:r>
            <a:r>
              <a:rPr lang="zh-CN" altLang="zh-CN" dirty="0">
                <a:solidFill>
                  <a:srgbClr val="FF0000"/>
                </a:solidFill>
              </a:rPr>
              <a:t>最大边长变化容限</a:t>
            </a:r>
            <a:r>
              <a:rPr lang="zh-CN" altLang="zh-CN" dirty="0"/>
              <a:t>后，我们的算法能够计算出正确的拓扑。</a:t>
            </a:r>
          </a:p>
          <a:p>
            <a:pPr marL="0" indent="0">
              <a:buNone/>
            </a:pPr>
            <a:endParaRPr lang="zh-CN" altLang="zh-CN" dirty="0"/>
          </a:p>
          <a:p>
            <a:pPr marL="0" indent="0">
              <a:buNone/>
            </a:pPr>
            <a:endParaRPr lang="zh-CN" altLang="en-US" dirty="0"/>
          </a:p>
        </p:txBody>
      </p:sp>
    </p:spTree>
    <p:extLst>
      <p:ext uri="{BB962C8B-B14F-4D97-AF65-F5344CB8AC3E}">
        <p14:creationId xmlns:p14="http://schemas.microsoft.com/office/powerpoint/2010/main" val="611123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pPr marL="0" indent="0" algn="ctr">
              <a:buNone/>
            </a:pPr>
            <a:r>
              <a:rPr lang="en-US" altLang="zh-CN" sz="4800" dirty="0"/>
              <a:t>Geometric </a:t>
            </a:r>
            <a:r>
              <a:rPr lang="en-US" altLang="zh-CN" sz="4800" dirty="0" smtClean="0"/>
              <a:t>Alignment</a:t>
            </a:r>
          </a:p>
          <a:p>
            <a:pPr marL="0" indent="0" algn="ctr">
              <a:buNone/>
            </a:pPr>
            <a:r>
              <a:rPr lang="zh-CN" altLang="zh-CN" sz="4800" dirty="0" smtClean="0"/>
              <a:t>对齐</a:t>
            </a:r>
            <a:endParaRPr lang="en-US" altLang="zh-CN" sz="4800" dirty="0"/>
          </a:p>
          <a:p>
            <a:endParaRPr lang="en-US" altLang="zh-CN" dirty="0" smtClean="0"/>
          </a:p>
          <a:p>
            <a:endParaRPr lang="zh-CN" altLang="en-US" dirty="0"/>
          </a:p>
        </p:txBody>
      </p:sp>
    </p:spTree>
    <p:extLst>
      <p:ext uri="{BB962C8B-B14F-4D97-AF65-F5344CB8AC3E}">
        <p14:creationId xmlns:p14="http://schemas.microsoft.com/office/powerpoint/2010/main" val="1195175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The </a:t>
            </a:r>
            <a:r>
              <a:rPr lang="en-US" altLang="zh-CN" dirty="0"/>
              <a:t>first step in the merging process is to align two frames at adjacent times such that corresponding pieces of the surface come to rest at the same spatial positions. This alignment will then be used subsequently to form topological connections. </a:t>
            </a:r>
            <a:endParaRPr lang="zh-CN" altLang="zh-CN" dirty="0"/>
          </a:p>
          <a:p>
            <a:pPr marL="0" indent="0">
              <a:buNone/>
            </a:pPr>
            <a:r>
              <a:rPr lang="zh-CN" altLang="zh-CN" dirty="0" smtClean="0"/>
              <a:t>合并</a:t>
            </a:r>
            <a:r>
              <a:rPr lang="zh-CN" altLang="zh-CN" dirty="0"/>
              <a:t>过程的第一步是</a:t>
            </a:r>
            <a:r>
              <a:rPr lang="zh-CN" altLang="zh-CN" dirty="0">
                <a:solidFill>
                  <a:srgbClr val="FF0000"/>
                </a:solidFill>
              </a:rPr>
              <a:t>在相邻时间对齐两个框架，以使表面的相应部分停在相同的空间位置</a:t>
            </a:r>
            <a:r>
              <a:rPr lang="zh-CN" altLang="zh-CN" dirty="0"/>
              <a:t>。</a:t>
            </a:r>
            <a:r>
              <a:rPr lang="zh-CN" altLang="zh-CN" dirty="0">
                <a:solidFill>
                  <a:srgbClr val="FF0000"/>
                </a:solidFill>
              </a:rPr>
              <a:t>然后，将使用此对齐方式来形成拓扑连接。</a:t>
            </a:r>
          </a:p>
          <a:p>
            <a:endParaRPr lang="zh-CN" altLang="en-US" dirty="0"/>
          </a:p>
        </p:txBody>
      </p:sp>
    </p:spTree>
    <p:extLst>
      <p:ext uri="{BB962C8B-B14F-4D97-AF65-F5344CB8AC3E}">
        <p14:creationId xmlns:p14="http://schemas.microsoft.com/office/powerpoint/2010/main" val="577207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32500" lnSpcReduction="20000"/>
          </a:bodyPr>
          <a:lstStyle/>
          <a:p>
            <a:pPr marL="0" indent="0">
              <a:buNone/>
            </a:pPr>
            <a:r>
              <a:rPr lang="en-US" altLang="zh-CN" sz="7200" dirty="0"/>
              <a:t>We employ the statistical optimization procedure to obtain a variant of non-rigid ICP [HTB03]:</a:t>
            </a:r>
          </a:p>
          <a:p>
            <a:pPr marL="0" indent="0">
              <a:buNone/>
            </a:pPr>
            <a:r>
              <a:rPr lang="zh-CN" altLang="zh-CN" sz="7200" dirty="0"/>
              <a:t>我们采用</a:t>
            </a:r>
            <a:r>
              <a:rPr lang="zh-CN" altLang="zh-CN" sz="7200" dirty="0">
                <a:solidFill>
                  <a:srgbClr val="FF0000"/>
                </a:solidFill>
              </a:rPr>
              <a:t>统计优化程序</a:t>
            </a:r>
            <a:r>
              <a:rPr lang="zh-CN" altLang="zh-CN" sz="7200" dirty="0"/>
              <a:t>来获得非刚性</a:t>
            </a:r>
            <a:r>
              <a:rPr lang="en-US" altLang="zh-CN" sz="7200" dirty="0"/>
              <a:t>ICP [HTB03]</a:t>
            </a:r>
            <a:r>
              <a:rPr lang="zh-CN" altLang="zh-CN" sz="7200"/>
              <a:t>的</a:t>
            </a:r>
            <a:r>
              <a:rPr lang="zh-CN" altLang="zh-CN" sz="7200" smtClean="0"/>
              <a:t>变体</a:t>
            </a:r>
            <a:endParaRPr lang="en-US" altLang="zh-CN" sz="7200" dirty="0" smtClean="0"/>
          </a:p>
          <a:p>
            <a:r>
              <a:rPr lang="en-US" altLang="zh-CN" sz="7200" dirty="0" smtClean="0"/>
              <a:t>We </a:t>
            </a:r>
            <a:r>
              <a:rPr lang="en-US" altLang="zh-CN" sz="7200" dirty="0"/>
              <a:t>form an auxiliary scene with two frames: The first frame is constant and set to S (</a:t>
            </a:r>
            <a:r>
              <a:rPr lang="en-US" altLang="zh-CN" sz="7200" dirty="0" err="1"/>
              <a:t>t</a:t>
            </a:r>
            <a:r>
              <a:rPr lang="en-US" altLang="zh-CN" sz="7200" baseline="-25000" dirty="0" err="1"/>
              <a:t>left</a:t>
            </a:r>
            <a:r>
              <a:rPr lang="en-US" altLang="zh-CN" sz="7200" dirty="0"/>
              <a:t> ) . The second frame contains the unknown alignment to be optimized; the variables are also initialized with </a:t>
            </a:r>
            <a:r>
              <a:rPr lang="en-US" altLang="zh-CN" sz="7200" dirty="0" smtClean="0"/>
              <a:t>S (</a:t>
            </a:r>
            <a:r>
              <a:rPr lang="en-US" altLang="zh-CN" sz="7200" dirty="0" err="1" smtClean="0"/>
              <a:t>t</a:t>
            </a:r>
            <a:r>
              <a:rPr lang="en-US" altLang="zh-CN" sz="7200" baseline="-25000" dirty="0" err="1" smtClean="0"/>
              <a:t>left</a:t>
            </a:r>
            <a:r>
              <a:rPr lang="en-US" altLang="zh-CN" sz="7200" dirty="0" smtClean="0"/>
              <a:t>) as </a:t>
            </a:r>
            <a:r>
              <a:rPr lang="en-US" altLang="zh-CN" sz="7200" dirty="0"/>
              <a:t>starting position</a:t>
            </a:r>
            <a:r>
              <a:rPr lang="en-US" altLang="zh-CN" sz="7200" dirty="0" smtClean="0"/>
              <a:t>.</a:t>
            </a:r>
          </a:p>
          <a:p>
            <a:pPr marL="0" indent="0">
              <a:buNone/>
            </a:pPr>
            <a:r>
              <a:rPr lang="zh-CN" altLang="zh-CN" sz="7200" dirty="0" smtClean="0"/>
              <a:t>我们形成具有两个帧的辅助场景：第一帧为常数，并设置为</a:t>
            </a:r>
            <a:r>
              <a:rPr lang="en-US" altLang="zh-CN" sz="7200" dirty="0"/>
              <a:t>S (</a:t>
            </a:r>
            <a:r>
              <a:rPr lang="en-US" altLang="zh-CN" sz="7200" dirty="0" err="1"/>
              <a:t>t</a:t>
            </a:r>
            <a:r>
              <a:rPr lang="en-US" altLang="zh-CN" sz="7200" baseline="-25000" dirty="0" err="1"/>
              <a:t>left</a:t>
            </a:r>
            <a:r>
              <a:rPr lang="en-US" altLang="zh-CN" sz="7200" dirty="0"/>
              <a:t>) </a:t>
            </a:r>
            <a:r>
              <a:rPr lang="zh-CN" altLang="zh-CN" sz="7200" dirty="0" smtClean="0"/>
              <a:t>。第二帧包含要优化的未知对齐方式；变量也以</a:t>
            </a:r>
            <a:r>
              <a:rPr lang="en-US" altLang="zh-CN" sz="7200" dirty="0"/>
              <a:t>S (</a:t>
            </a:r>
            <a:r>
              <a:rPr lang="en-US" altLang="zh-CN" sz="7200" dirty="0" err="1"/>
              <a:t>t</a:t>
            </a:r>
            <a:r>
              <a:rPr lang="en-US" altLang="zh-CN" sz="7200" baseline="-25000" dirty="0" err="1"/>
              <a:t>left</a:t>
            </a:r>
            <a:r>
              <a:rPr lang="en-US" altLang="zh-CN" sz="7200" dirty="0"/>
              <a:t>) </a:t>
            </a:r>
            <a:r>
              <a:rPr lang="zh-CN" altLang="zh-CN" sz="7200" dirty="0" smtClean="0"/>
              <a:t>作为起始位置进行初始化</a:t>
            </a:r>
            <a:r>
              <a:rPr lang="en-US" altLang="zh-CN" sz="7200" dirty="0" smtClean="0"/>
              <a:t> </a:t>
            </a:r>
            <a:endParaRPr lang="zh-CN" altLang="zh-CN" sz="7200" dirty="0" smtClean="0"/>
          </a:p>
          <a:p>
            <a:r>
              <a:rPr lang="en-US" altLang="zh-CN" sz="7200" dirty="0" smtClean="0"/>
              <a:t>The </a:t>
            </a:r>
            <a:r>
              <a:rPr lang="en-US" altLang="zh-CN" sz="7200" dirty="0"/>
              <a:t>data points in the second frame are set to S (</a:t>
            </a:r>
            <a:r>
              <a:rPr lang="en-US" altLang="zh-CN" sz="7200" dirty="0" err="1"/>
              <a:t>t</a:t>
            </a:r>
            <a:r>
              <a:rPr lang="en-US" altLang="zh-CN" sz="7200" baseline="-25000" dirty="0" err="1"/>
              <a:t>right</a:t>
            </a:r>
            <a:r>
              <a:rPr lang="en-US" altLang="zh-CN" sz="7200" dirty="0"/>
              <a:t>) in order to attract the aligned frame to the configuration in the following frame. We then perform continuous optimization on the second frame using data matching and rigidity potentials only, until convergence. </a:t>
            </a:r>
            <a:endParaRPr lang="zh-CN" altLang="zh-CN" sz="7200" dirty="0"/>
          </a:p>
          <a:p>
            <a:pPr marL="0" indent="0">
              <a:buNone/>
            </a:pPr>
            <a:r>
              <a:rPr lang="zh-CN" altLang="zh-CN" sz="7200" dirty="0"/>
              <a:t>第二帧中的数据点设置为</a:t>
            </a:r>
            <a:r>
              <a:rPr lang="en-US" altLang="zh-CN" sz="7200" dirty="0"/>
              <a:t>S</a:t>
            </a:r>
            <a:r>
              <a:rPr lang="zh-CN" altLang="zh-CN" sz="7200" dirty="0"/>
              <a:t>（右），以将对齐的帧吸引到下一帧中的配置。然后，我们仅使用数据匹配和刚度潜力对第二帧执行连续优化，直到收敛</a:t>
            </a:r>
            <a:r>
              <a:rPr lang="zh-CN" altLang="zh-CN" sz="7200" dirty="0" smtClean="0"/>
              <a:t>。</a:t>
            </a:r>
            <a:r>
              <a:rPr lang="en-US" altLang="zh-CN" sz="7200" dirty="0"/>
              <a:t> </a:t>
            </a:r>
            <a:endParaRPr lang="zh-CN" altLang="zh-CN" sz="7200" dirty="0"/>
          </a:p>
          <a:p>
            <a:endParaRPr lang="zh-CN" altLang="en-US" dirty="0"/>
          </a:p>
        </p:txBody>
      </p:sp>
    </p:spTree>
    <p:extLst>
      <p:ext uri="{BB962C8B-B14F-4D97-AF65-F5344CB8AC3E}">
        <p14:creationId xmlns:p14="http://schemas.microsoft.com/office/powerpoint/2010/main" val="3277190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a:t>We employ a Bayesian approach to surface reconstruction [DTB06, JWB*06]: Given a data set D, we compute the posterior probability </a:t>
            </a:r>
            <a:r>
              <a:rPr lang="en-US" altLang="zh-CN" dirty="0" err="1"/>
              <a:t>Pr</a:t>
            </a:r>
            <a:r>
              <a:rPr lang="en-US" altLang="zh-CN" dirty="0"/>
              <a:t>(S|D) for a candidate reconstruction S as:</a:t>
            </a:r>
            <a:endParaRPr lang="zh-CN" altLang="zh-CN" dirty="0"/>
          </a:p>
          <a:p>
            <a:pPr marL="0" indent="0">
              <a:buNone/>
            </a:pPr>
            <a:r>
              <a:rPr lang="zh-CN" altLang="zh-CN" dirty="0"/>
              <a:t>我们采用</a:t>
            </a:r>
            <a:r>
              <a:rPr lang="zh-CN" altLang="zh-CN" dirty="0">
                <a:solidFill>
                  <a:srgbClr val="FF0000"/>
                </a:solidFill>
              </a:rPr>
              <a:t>贝叶斯方法</a:t>
            </a:r>
            <a:r>
              <a:rPr lang="zh-CN" altLang="zh-CN" dirty="0"/>
              <a:t>进行表面重建</a:t>
            </a:r>
            <a:r>
              <a:rPr lang="en-US" altLang="zh-CN" dirty="0"/>
              <a:t>[DTB06</a:t>
            </a:r>
            <a:r>
              <a:rPr lang="zh-CN" altLang="zh-CN" dirty="0"/>
              <a:t>，</a:t>
            </a:r>
            <a:r>
              <a:rPr lang="en-US" altLang="zh-CN" dirty="0"/>
              <a:t>JWB * 06]</a:t>
            </a:r>
            <a:r>
              <a:rPr lang="zh-CN" altLang="zh-CN" dirty="0"/>
              <a:t>：给定数据集</a:t>
            </a:r>
            <a:r>
              <a:rPr lang="en-US" altLang="zh-CN" dirty="0"/>
              <a:t>D</a:t>
            </a:r>
            <a:r>
              <a:rPr lang="zh-CN" altLang="zh-CN" dirty="0"/>
              <a:t>，我们计算后验概率</a:t>
            </a:r>
            <a:r>
              <a:rPr lang="en-US" altLang="zh-CN" dirty="0" err="1"/>
              <a:t>Pr</a:t>
            </a:r>
            <a:r>
              <a:rPr lang="zh-CN" altLang="zh-CN" dirty="0"/>
              <a:t>（</a:t>
            </a:r>
            <a:r>
              <a:rPr lang="en-US" altLang="zh-CN" dirty="0"/>
              <a:t>S | D</a:t>
            </a:r>
            <a:r>
              <a:rPr lang="zh-CN" altLang="zh-CN" dirty="0"/>
              <a:t>） 对于候选重建</a:t>
            </a:r>
            <a:r>
              <a:rPr lang="en-US" altLang="zh-CN" dirty="0"/>
              <a:t>S</a:t>
            </a:r>
            <a:r>
              <a:rPr lang="zh-CN" altLang="zh-CN" dirty="0"/>
              <a:t>为</a:t>
            </a:r>
            <a:r>
              <a:rPr lang="zh-CN" altLang="zh-CN" dirty="0" smtClean="0"/>
              <a:t>：</a:t>
            </a:r>
            <a:endParaRPr lang="en-US" altLang="zh-CN" dirty="0" smtClean="0"/>
          </a:p>
          <a:p>
            <a:pPr marL="0" indent="0">
              <a:buNone/>
            </a:pPr>
            <a:r>
              <a:rPr lang="en-US" altLang="zh-CN" dirty="0" smtClean="0"/>
              <a:t>                                        </a:t>
            </a:r>
            <a:r>
              <a:rPr lang="en-US" altLang="zh-CN" dirty="0" err="1" smtClean="0"/>
              <a:t>Pr</a:t>
            </a:r>
            <a:r>
              <a:rPr lang="en-US" altLang="zh-CN" dirty="0" smtClean="0"/>
              <a:t>(S|D</a:t>
            </a:r>
            <a:r>
              <a:rPr lang="en-US" altLang="zh-CN" dirty="0"/>
              <a:t>) ~ </a:t>
            </a:r>
            <a:r>
              <a:rPr lang="en-US" altLang="zh-CN" dirty="0" err="1"/>
              <a:t>Pr</a:t>
            </a:r>
            <a:r>
              <a:rPr lang="en-US" altLang="zh-CN" dirty="0"/>
              <a:t>(D|S) </a:t>
            </a:r>
            <a:r>
              <a:rPr lang="en-US" altLang="zh-CN" dirty="0" err="1"/>
              <a:t>Pr</a:t>
            </a:r>
            <a:r>
              <a:rPr lang="en-US" altLang="zh-CN" dirty="0"/>
              <a:t>(S</a:t>
            </a:r>
            <a:r>
              <a:rPr lang="en-US" altLang="zh-CN" dirty="0" smtClean="0"/>
              <a:t>)</a:t>
            </a:r>
          </a:p>
          <a:p>
            <a:pPr marL="0" indent="0">
              <a:buNone/>
            </a:pPr>
            <a:r>
              <a:rPr lang="en-US" altLang="zh-CN" dirty="0"/>
              <a:t>To simplify computations, the optimization is done in log space, leading to an objective </a:t>
            </a:r>
            <a:r>
              <a:rPr lang="en-US" altLang="zh-CN" dirty="0" smtClean="0"/>
              <a:t>function</a:t>
            </a:r>
          </a:p>
          <a:p>
            <a:pPr marL="0" indent="0">
              <a:buNone/>
            </a:pPr>
            <a:r>
              <a:rPr lang="zh-CN" altLang="zh-CN" dirty="0"/>
              <a:t>为了简化计算，优化在对数空间中完成，从而产生目标函数</a:t>
            </a:r>
          </a:p>
          <a:p>
            <a:pPr marL="0" indent="0" algn="ctr">
              <a:buNone/>
            </a:pPr>
            <a:r>
              <a:rPr lang="en-US" altLang="zh-CN" dirty="0" smtClean="0"/>
              <a:t> </a:t>
            </a:r>
            <a:r>
              <a:rPr lang="zh-CN" altLang="zh-CN" dirty="0" smtClean="0"/>
              <a:t>–</a:t>
            </a:r>
            <a:r>
              <a:rPr lang="en-US" altLang="zh-CN" dirty="0" smtClean="0"/>
              <a:t> </a:t>
            </a:r>
            <a:r>
              <a:rPr lang="en-US" altLang="zh-CN" dirty="0"/>
              <a:t>log </a:t>
            </a:r>
            <a:r>
              <a:rPr lang="en-US" altLang="zh-CN" dirty="0" err="1"/>
              <a:t>Pr</a:t>
            </a:r>
            <a:r>
              <a:rPr lang="en-US" altLang="zh-CN" dirty="0"/>
              <a:t>(S|D) ~ – log </a:t>
            </a:r>
            <a:r>
              <a:rPr lang="en-US" altLang="zh-CN" dirty="0" err="1"/>
              <a:t>Pr</a:t>
            </a:r>
            <a:r>
              <a:rPr lang="en-US" altLang="zh-CN" dirty="0"/>
              <a:t>(D|S) – log </a:t>
            </a:r>
            <a:r>
              <a:rPr lang="en-US" altLang="zh-CN" dirty="0" err="1"/>
              <a:t>Pr</a:t>
            </a:r>
            <a:r>
              <a:rPr lang="en-US" altLang="zh-CN" dirty="0"/>
              <a:t>(S</a:t>
            </a:r>
            <a:r>
              <a:rPr lang="en-US" altLang="zh-CN" dirty="0" smtClean="0"/>
              <a:t>)</a:t>
            </a:r>
            <a:endParaRPr lang="zh-CN" altLang="zh-CN" dirty="0"/>
          </a:p>
          <a:p>
            <a:pPr marL="0" indent="0">
              <a:buNone/>
            </a:pPr>
            <a:endParaRPr lang="zh-CN" altLang="zh-CN" dirty="0"/>
          </a:p>
          <a:p>
            <a:pPr marL="0" indent="0">
              <a:buNone/>
            </a:pPr>
            <a:endParaRPr lang="en-US" altLang="zh-CN" dirty="0" smtClean="0"/>
          </a:p>
          <a:p>
            <a:pPr marL="0" indent="0">
              <a:buNone/>
            </a:pPr>
            <a:endParaRPr lang="zh-CN" altLang="zh-CN" dirty="0"/>
          </a:p>
          <a:p>
            <a:pPr marL="0" indent="0">
              <a:buNone/>
            </a:pPr>
            <a:endParaRPr lang="zh-CN" altLang="en-US" dirty="0"/>
          </a:p>
        </p:txBody>
      </p:sp>
    </p:spTree>
    <p:extLst>
      <p:ext uri="{BB962C8B-B14F-4D97-AF65-F5344CB8AC3E}">
        <p14:creationId xmlns:p14="http://schemas.microsoft.com/office/powerpoint/2010/main" val="3189236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The likelihood term </a:t>
            </a:r>
            <a:r>
              <a:rPr lang="en-US" altLang="zh-CN" dirty="0" err="1"/>
              <a:t>Pr</a:t>
            </a:r>
            <a:r>
              <a:rPr lang="en-US" altLang="zh-CN" dirty="0"/>
              <a:t>(D|S) models how well the data is explained by the candidate reconstruction and the prior </a:t>
            </a:r>
            <a:r>
              <a:rPr lang="en-US" altLang="zh-CN" dirty="0" err="1"/>
              <a:t>Pr</a:t>
            </a:r>
            <a:r>
              <a:rPr lang="en-US" altLang="zh-CN" dirty="0"/>
              <a:t>(S) quantifies how likely the reconstruction itself is a priori, not considering the data. </a:t>
            </a:r>
            <a:endParaRPr lang="zh-CN" altLang="zh-CN" dirty="0"/>
          </a:p>
          <a:p>
            <a:pPr marL="0" indent="0">
              <a:buNone/>
            </a:pPr>
            <a:r>
              <a:rPr lang="zh-CN" altLang="zh-CN" dirty="0">
                <a:solidFill>
                  <a:srgbClr val="FF0000"/>
                </a:solidFill>
              </a:rPr>
              <a:t>似然项</a:t>
            </a:r>
            <a:r>
              <a:rPr lang="en-US" altLang="zh-CN" dirty="0" err="1">
                <a:solidFill>
                  <a:srgbClr val="FF0000"/>
                </a:solidFill>
              </a:rPr>
              <a:t>Pr</a:t>
            </a:r>
            <a:r>
              <a:rPr lang="zh-CN" altLang="zh-CN" dirty="0">
                <a:solidFill>
                  <a:srgbClr val="FF0000"/>
                </a:solidFill>
              </a:rPr>
              <a:t>（</a:t>
            </a:r>
            <a:r>
              <a:rPr lang="en-US" altLang="zh-CN" dirty="0">
                <a:solidFill>
                  <a:srgbClr val="FF0000"/>
                </a:solidFill>
              </a:rPr>
              <a:t>D | S</a:t>
            </a:r>
            <a:r>
              <a:rPr lang="zh-CN" altLang="zh-CN" dirty="0">
                <a:solidFill>
                  <a:srgbClr val="FF0000"/>
                </a:solidFill>
              </a:rPr>
              <a:t>）</a:t>
            </a:r>
            <a:r>
              <a:rPr lang="zh-CN" altLang="en-US" dirty="0">
                <a:solidFill>
                  <a:srgbClr val="FF0000"/>
                </a:solidFill>
              </a:rPr>
              <a:t>通过</a:t>
            </a:r>
            <a:r>
              <a:rPr lang="zh-CN" altLang="zh-CN" dirty="0">
                <a:solidFill>
                  <a:srgbClr val="FF0000"/>
                </a:solidFill>
              </a:rPr>
              <a:t>候选重</a:t>
            </a:r>
            <a:r>
              <a:rPr lang="zh-CN" altLang="en-US" dirty="0">
                <a:solidFill>
                  <a:srgbClr val="FF0000"/>
                </a:solidFill>
              </a:rPr>
              <a:t>建设</a:t>
            </a:r>
            <a:r>
              <a:rPr lang="zh-CN" altLang="zh-CN" dirty="0">
                <a:solidFill>
                  <a:srgbClr val="FF0000"/>
                </a:solidFill>
              </a:rPr>
              <a:t>对数据的解释程度进行建模</a:t>
            </a:r>
            <a:r>
              <a:rPr lang="zh-CN" altLang="zh-CN" dirty="0"/>
              <a:t>，而</a:t>
            </a:r>
            <a:r>
              <a:rPr lang="zh-CN" altLang="zh-CN" dirty="0">
                <a:solidFill>
                  <a:srgbClr val="FF0000"/>
                </a:solidFill>
              </a:rPr>
              <a:t>先验</a:t>
            </a:r>
            <a:r>
              <a:rPr lang="en-US" altLang="zh-CN" dirty="0" err="1">
                <a:solidFill>
                  <a:srgbClr val="FF0000"/>
                </a:solidFill>
              </a:rPr>
              <a:t>Pr</a:t>
            </a:r>
            <a:r>
              <a:rPr lang="zh-CN" altLang="zh-CN" dirty="0">
                <a:solidFill>
                  <a:srgbClr val="FF0000"/>
                </a:solidFill>
              </a:rPr>
              <a:t>（</a:t>
            </a:r>
            <a:r>
              <a:rPr lang="en-US" altLang="zh-CN" dirty="0">
                <a:solidFill>
                  <a:srgbClr val="FF0000"/>
                </a:solidFill>
              </a:rPr>
              <a:t>S</a:t>
            </a:r>
            <a:r>
              <a:rPr lang="zh-CN" altLang="zh-CN" dirty="0">
                <a:solidFill>
                  <a:srgbClr val="FF0000"/>
                </a:solidFill>
              </a:rPr>
              <a:t>）量化重构本身是先验的可能性，而不考虑数据</a:t>
            </a:r>
            <a:r>
              <a:rPr lang="zh-CN" altLang="zh-CN" dirty="0"/>
              <a:t>。</a:t>
            </a:r>
          </a:p>
          <a:p>
            <a:pPr marL="0" indent="0">
              <a:buNone/>
            </a:pPr>
            <a:endParaRPr lang="zh-CN" altLang="en-US" dirty="0"/>
          </a:p>
        </p:txBody>
      </p:sp>
    </p:spTree>
    <p:extLst>
      <p:ext uri="{BB962C8B-B14F-4D97-AF65-F5344CB8AC3E}">
        <p14:creationId xmlns:p14="http://schemas.microsoft.com/office/powerpoint/2010/main" val="3191380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stretch>
            <a:fillRect/>
          </a:stretch>
        </p:blipFill>
        <p:spPr>
          <a:xfrm>
            <a:off x="1499667" y="2980617"/>
            <a:ext cx="8973617" cy="1076227"/>
          </a:xfrm>
          <a:prstGeom prst="rect">
            <a:avLst/>
          </a:prstGeom>
        </p:spPr>
      </p:pic>
    </p:spTree>
    <p:extLst>
      <p:ext uri="{BB962C8B-B14F-4D97-AF65-F5344CB8AC3E}">
        <p14:creationId xmlns:p14="http://schemas.microsoft.com/office/powerpoint/2010/main" val="4022240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lgn="ctr">
              <a:buNone/>
            </a:pPr>
            <a:endParaRPr lang="en-US" altLang="zh-CN" sz="5400" dirty="0" smtClean="0"/>
          </a:p>
          <a:p>
            <a:pPr marL="0" indent="0" algn="ctr">
              <a:buNone/>
            </a:pPr>
            <a:r>
              <a:rPr lang="en-US" altLang="zh-CN" sz="5400" dirty="0" smtClean="0"/>
              <a:t>Likelihood </a:t>
            </a:r>
            <a:r>
              <a:rPr lang="en-US" altLang="zh-CN" sz="5400" dirty="0"/>
              <a:t>(Data Attraction</a:t>
            </a:r>
            <a:r>
              <a:rPr lang="en-US" altLang="zh-CN" sz="5400" dirty="0" smtClean="0"/>
              <a:t>)</a:t>
            </a:r>
          </a:p>
          <a:p>
            <a:pPr marL="0" indent="0" algn="ctr">
              <a:buNone/>
            </a:pPr>
            <a:r>
              <a:rPr lang="zh-CN" altLang="en-US" sz="5400" dirty="0" smtClean="0"/>
              <a:t>似然项</a:t>
            </a:r>
            <a:endParaRPr lang="zh-CN" altLang="en-US" sz="5400" dirty="0"/>
          </a:p>
        </p:txBody>
      </p:sp>
    </p:spTree>
    <p:extLst>
      <p:ext uri="{BB962C8B-B14F-4D97-AF65-F5344CB8AC3E}">
        <p14:creationId xmlns:p14="http://schemas.microsoft.com/office/powerpoint/2010/main" val="565216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Abstract</a:t>
            </a:r>
            <a:endParaRPr lang="zh-CN" altLang="en-US" dirty="0"/>
          </a:p>
        </p:txBody>
      </p:sp>
      <p:sp>
        <p:nvSpPr>
          <p:cNvPr id="3" name="内容占位符 2"/>
          <p:cNvSpPr>
            <a:spLocks noGrp="1"/>
          </p:cNvSpPr>
          <p:nvPr>
            <p:ph idx="1"/>
          </p:nvPr>
        </p:nvSpPr>
        <p:spPr/>
        <p:txBody>
          <a:bodyPr>
            <a:normAutofit/>
          </a:bodyPr>
          <a:lstStyle/>
          <a:p>
            <a:r>
              <a:rPr lang="en-US" altLang="zh-CN" dirty="0" smtClean="0"/>
              <a:t>In </a:t>
            </a:r>
            <a:r>
              <a:rPr lang="en-US" altLang="zh-CN" dirty="0"/>
              <a:t>this paper, we describe a system for the reconstruction of deforming geometry from a time sequence of unstructured, noisy point clouds, as produced by recent real-time range scanning devices. Our technique reconstructs both the geometry and dense correspondences over time.</a:t>
            </a:r>
            <a:endParaRPr lang="zh-CN" altLang="zh-CN" dirty="0"/>
          </a:p>
          <a:p>
            <a:r>
              <a:rPr lang="zh-CN" altLang="zh-CN" dirty="0" smtClean="0"/>
              <a:t>在</a:t>
            </a:r>
            <a:r>
              <a:rPr lang="zh-CN" altLang="zh-CN" dirty="0"/>
              <a:t>本文中，我们描述了一种从非结构化</a:t>
            </a:r>
            <a:r>
              <a:rPr lang="zh-CN" altLang="zh-CN" dirty="0" smtClean="0"/>
              <a:t>，</a:t>
            </a:r>
            <a:r>
              <a:rPr lang="zh-CN" altLang="en-US" dirty="0" smtClean="0"/>
              <a:t>有噪音</a:t>
            </a:r>
            <a:r>
              <a:rPr lang="zh-CN" altLang="zh-CN" dirty="0" smtClean="0"/>
              <a:t>的</a:t>
            </a:r>
            <a:r>
              <a:rPr lang="zh-CN" altLang="zh-CN" dirty="0"/>
              <a:t>点云的</a:t>
            </a:r>
            <a:r>
              <a:rPr lang="zh-CN" altLang="zh-CN" dirty="0">
                <a:solidFill>
                  <a:srgbClr val="FF0000"/>
                </a:solidFill>
              </a:rPr>
              <a:t>时间序列重建变形几何的系统</a:t>
            </a:r>
            <a:r>
              <a:rPr lang="zh-CN" altLang="zh-CN" dirty="0"/>
              <a:t>，该系统由最新的实时范围扫描设备产生。我们的技术会随着时间重建几何图形和</a:t>
            </a:r>
            <a:r>
              <a:rPr lang="zh-CN" altLang="zh-CN" dirty="0" smtClean="0"/>
              <a:t>密集的对应</a:t>
            </a:r>
            <a:r>
              <a:rPr lang="zh-CN" altLang="zh-CN" dirty="0"/>
              <a:t>关系。</a:t>
            </a:r>
          </a:p>
          <a:p>
            <a:endParaRPr lang="zh-CN" altLang="en-US" dirty="0"/>
          </a:p>
        </p:txBody>
      </p:sp>
    </p:spTree>
    <p:extLst>
      <p:ext uri="{BB962C8B-B14F-4D97-AF65-F5344CB8AC3E}">
        <p14:creationId xmlns:p14="http://schemas.microsoft.com/office/powerpoint/2010/main" val="1322717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Likelihood (Data Attraction):</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The </a:t>
            </a:r>
            <a:r>
              <a:rPr lang="en-US" altLang="zh-CN" dirty="0"/>
              <a:t>likelihood term </a:t>
            </a:r>
            <a:r>
              <a:rPr lang="en-US" altLang="zh-CN" dirty="0" err="1"/>
              <a:t>E</a:t>
            </a:r>
            <a:r>
              <a:rPr lang="en-US" altLang="zh-CN" baseline="-25000" dirty="0" err="1"/>
              <a:t>match</a:t>
            </a:r>
            <a:r>
              <a:rPr lang="en-US" altLang="zh-CN" dirty="0"/>
              <a:t> (D,S) models the negative log-probability that data D has originated from the reconstructed surfaces S. We assume that all data points have been created independently from each other, according to a noise probability density </a:t>
            </a:r>
            <a:r>
              <a:rPr lang="en-US" altLang="zh-CN" dirty="0" smtClean="0"/>
              <a:t>noise </a:t>
            </a:r>
            <a:r>
              <a:rPr lang="en-US" altLang="zh-CN" baseline="30000" dirty="0"/>
              <a:t>(t)</a:t>
            </a:r>
            <a:r>
              <a:rPr lang="en-US" altLang="zh-CN" dirty="0"/>
              <a:t> (x, y), x </a:t>
            </a:r>
            <a:r>
              <a:rPr lang="zh-CN" altLang="zh-CN" dirty="0"/>
              <a:t>∈</a:t>
            </a:r>
            <a:r>
              <a:rPr lang="en-US" altLang="zh-CN" dirty="0"/>
              <a:t> S, y </a:t>
            </a:r>
            <a:r>
              <a:rPr lang="zh-CN" altLang="zh-CN" dirty="0"/>
              <a:t>∈</a:t>
            </a:r>
            <a:r>
              <a:rPr lang="en-US" altLang="zh-CN" dirty="0"/>
              <a:t> R</a:t>
            </a:r>
            <a:r>
              <a:rPr lang="en-US" altLang="zh-CN" baseline="30000" dirty="0"/>
              <a:t>3</a:t>
            </a:r>
            <a:r>
              <a:rPr lang="en-US" altLang="zh-CN" dirty="0"/>
              <a:t> .</a:t>
            </a:r>
            <a:endParaRPr lang="zh-CN" altLang="zh-CN" dirty="0"/>
          </a:p>
          <a:p>
            <a:pPr marL="0" indent="0">
              <a:buNone/>
            </a:pPr>
            <a:r>
              <a:rPr lang="zh-CN" altLang="zh-CN" dirty="0" smtClean="0"/>
              <a:t>似然</a:t>
            </a:r>
            <a:r>
              <a:rPr lang="zh-CN" altLang="zh-CN" dirty="0"/>
              <a:t>性项</a:t>
            </a:r>
            <a:r>
              <a:rPr lang="en-US" altLang="zh-CN" dirty="0" err="1"/>
              <a:t>E</a:t>
            </a:r>
            <a:r>
              <a:rPr lang="en-US" altLang="zh-CN" baseline="-25000" dirty="0" err="1"/>
              <a:t>match</a:t>
            </a:r>
            <a:r>
              <a:rPr lang="en-US" altLang="zh-CN" dirty="0"/>
              <a:t> (D,S)</a:t>
            </a:r>
            <a:r>
              <a:rPr lang="zh-CN" altLang="zh-CN" dirty="0"/>
              <a:t>对数据</a:t>
            </a:r>
            <a:r>
              <a:rPr lang="en-US" altLang="zh-CN" dirty="0"/>
              <a:t>D</a:t>
            </a:r>
            <a:r>
              <a:rPr lang="zh-CN" altLang="zh-CN" dirty="0"/>
              <a:t>源自重构曲面</a:t>
            </a:r>
            <a:r>
              <a:rPr lang="en-US" altLang="zh-CN" dirty="0"/>
              <a:t>S</a:t>
            </a:r>
            <a:r>
              <a:rPr lang="zh-CN" altLang="zh-CN" dirty="0"/>
              <a:t>的负对数概率进行建模。我们假设，</a:t>
            </a:r>
            <a:r>
              <a:rPr lang="zh-CN" altLang="zh-CN" dirty="0" smtClean="0"/>
              <a:t>根据所有</a:t>
            </a:r>
            <a:r>
              <a:rPr lang="zh-CN" altLang="zh-CN" dirty="0"/>
              <a:t>数据</a:t>
            </a:r>
            <a:r>
              <a:rPr lang="zh-CN" altLang="zh-CN" dirty="0" smtClean="0"/>
              <a:t>点彼此独立的</a:t>
            </a:r>
            <a:r>
              <a:rPr lang="zh-CN" altLang="zh-CN" dirty="0"/>
              <a:t>噪声</a:t>
            </a:r>
            <a:r>
              <a:rPr lang="zh-CN" altLang="zh-CN" dirty="0" smtClean="0"/>
              <a:t>概率密度</a:t>
            </a:r>
            <a:endParaRPr lang="en-US" altLang="zh-CN" dirty="0" smtClean="0"/>
          </a:p>
          <a:p>
            <a:pPr marL="0" indent="0">
              <a:buNone/>
            </a:pPr>
            <a:r>
              <a:rPr lang="en-US" altLang="zh-CN" dirty="0" smtClean="0"/>
              <a:t>                       noise </a:t>
            </a:r>
            <a:r>
              <a:rPr lang="en-US" altLang="zh-CN" baseline="30000" dirty="0"/>
              <a:t>(t)</a:t>
            </a:r>
            <a:r>
              <a:rPr lang="en-US" altLang="zh-CN" dirty="0"/>
              <a:t> (</a:t>
            </a:r>
            <a:r>
              <a:rPr lang="en-US" altLang="zh-CN" b="1" dirty="0"/>
              <a:t>x</a:t>
            </a:r>
            <a:r>
              <a:rPr lang="en-US" altLang="zh-CN" dirty="0"/>
              <a:t>, </a:t>
            </a:r>
            <a:r>
              <a:rPr lang="en-US" altLang="zh-CN" b="1" dirty="0"/>
              <a:t>y</a:t>
            </a:r>
            <a:r>
              <a:rPr lang="en-US" altLang="zh-CN" dirty="0"/>
              <a:t>), </a:t>
            </a:r>
            <a:r>
              <a:rPr lang="en-US" altLang="zh-CN" b="1" dirty="0"/>
              <a:t>x</a:t>
            </a:r>
            <a:r>
              <a:rPr lang="en-US" altLang="zh-CN" dirty="0"/>
              <a:t> </a:t>
            </a:r>
            <a:r>
              <a:rPr lang="zh-CN" altLang="zh-CN" dirty="0"/>
              <a:t>∈</a:t>
            </a:r>
            <a:r>
              <a:rPr lang="en-US" altLang="zh-CN" dirty="0"/>
              <a:t> S, </a:t>
            </a:r>
            <a:r>
              <a:rPr lang="en-US" altLang="zh-CN" b="1" dirty="0"/>
              <a:t>y</a:t>
            </a:r>
            <a:r>
              <a:rPr lang="en-US" altLang="zh-CN" dirty="0"/>
              <a:t> </a:t>
            </a:r>
            <a:r>
              <a:rPr lang="zh-CN" altLang="zh-CN" dirty="0"/>
              <a:t>∈</a:t>
            </a:r>
            <a:r>
              <a:rPr lang="en-US" altLang="zh-CN" dirty="0"/>
              <a:t> R</a:t>
            </a:r>
            <a:r>
              <a:rPr lang="en-US" altLang="zh-CN" baseline="30000" dirty="0"/>
              <a:t>3</a:t>
            </a:r>
            <a:r>
              <a:rPr lang="en-US" altLang="zh-CN" dirty="0"/>
              <a:t> .</a:t>
            </a:r>
            <a:endParaRPr lang="zh-CN" altLang="zh-CN" dirty="0"/>
          </a:p>
          <a:p>
            <a:endParaRPr lang="zh-CN" altLang="en-US" dirty="0"/>
          </a:p>
        </p:txBody>
      </p:sp>
    </p:spTree>
    <p:extLst>
      <p:ext uri="{BB962C8B-B14F-4D97-AF65-F5344CB8AC3E}">
        <p14:creationId xmlns:p14="http://schemas.microsoft.com/office/powerpoint/2010/main" val="1543010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Assuming uniform sampling probability (i.e., having no prior knowledge about how densely different portions have been sampled) and denoting the reconstructed surface at time t by S (t) , the probability density p(D|S) is then given by the product of </a:t>
            </a:r>
            <a:r>
              <a:rPr lang="en-US" altLang="zh-CN" dirty="0" smtClean="0"/>
              <a:t>all</a:t>
            </a:r>
            <a:endParaRPr lang="zh-CN" altLang="zh-CN" dirty="0"/>
          </a:p>
          <a:p>
            <a:pPr marL="0" indent="0">
              <a:buNone/>
            </a:pPr>
            <a:r>
              <a:rPr lang="zh-CN" altLang="zh-CN" dirty="0"/>
              <a:t>假设采样概率均匀（即不具有关于如何对不同部分进行密集采样的先验知识），并在时间</a:t>
            </a:r>
            <a:r>
              <a:rPr lang="en-US" altLang="zh-CN" dirty="0"/>
              <a:t>t</a:t>
            </a:r>
            <a:r>
              <a:rPr lang="zh-CN" altLang="zh-CN" dirty="0"/>
              <a:t>处</a:t>
            </a:r>
            <a:r>
              <a:rPr lang="zh-CN" altLang="zh-CN" dirty="0">
                <a:solidFill>
                  <a:srgbClr val="FF0000"/>
                </a:solidFill>
              </a:rPr>
              <a:t>用</a:t>
            </a:r>
            <a:r>
              <a:rPr lang="en-US" altLang="zh-CN" dirty="0">
                <a:solidFill>
                  <a:srgbClr val="FF0000"/>
                </a:solidFill>
              </a:rPr>
              <a:t>S</a:t>
            </a:r>
            <a:r>
              <a:rPr lang="zh-CN" altLang="zh-CN" dirty="0">
                <a:solidFill>
                  <a:srgbClr val="FF0000"/>
                </a:solidFill>
              </a:rPr>
              <a:t>（</a:t>
            </a:r>
            <a:r>
              <a:rPr lang="en-US" altLang="zh-CN" dirty="0">
                <a:solidFill>
                  <a:srgbClr val="FF0000"/>
                </a:solidFill>
              </a:rPr>
              <a:t>t</a:t>
            </a:r>
            <a:r>
              <a:rPr lang="zh-CN" altLang="zh-CN" dirty="0">
                <a:solidFill>
                  <a:srgbClr val="FF0000"/>
                </a:solidFill>
              </a:rPr>
              <a:t>）表示重构表面</a:t>
            </a:r>
            <a:r>
              <a:rPr lang="zh-CN" altLang="zh-CN" dirty="0"/>
              <a:t>，则概率密度</a:t>
            </a:r>
            <a:r>
              <a:rPr lang="en-US" altLang="zh-CN" dirty="0"/>
              <a:t>p</a:t>
            </a:r>
            <a:r>
              <a:rPr lang="zh-CN" altLang="zh-CN" dirty="0"/>
              <a:t>（</a:t>
            </a:r>
            <a:r>
              <a:rPr lang="en-US" altLang="zh-CN" dirty="0"/>
              <a:t>D | S</a:t>
            </a:r>
            <a:r>
              <a:rPr lang="zh-CN" altLang="zh-CN" dirty="0"/>
              <a:t>）由下式的乘积给出： </a:t>
            </a:r>
          </a:p>
          <a:p>
            <a:endParaRPr lang="zh-CN" altLang="en-US" dirty="0"/>
          </a:p>
        </p:txBody>
      </p:sp>
    </p:spTree>
    <p:extLst>
      <p:ext uri="{BB962C8B-B14F-4D97-AF65-F5344CB8AC3E}">
        <p14:creationId xmlns:p14="http://schemas.microsoft.com/office/powerpoint/2010/main" val="960327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p:cNvPicPr>
          <p:nvPr>
            <p:ph idx="1"/>
          </p:nvPr>
        </p:nvPicPr>
        <p:blipFill>
          <a:blip r:embed="rId2"/>
          <a:stretch>
            <a:fillRect/>
          </a:stretch>
        </p:blipFill>
        <p:spPr>
          <a:xfrm>
            <a:off x="2953142" y="2640682"/>
            <a:ext cx="7452987" cy="1158586"/>
          </a:xfrm>
          <a:prstGeom prst="rect">
            <a:avLst/>
          </a:prstGeom>
        </p:spPr>
      </p:pic>
    </p:spTree>
    <p:extLst>
      <p:ext uri="{BB962C8B-B14F-4D97-AF65-F5344CB8AC3E}">
        <p14:creationId xmlns:p14="http://schemas.microsoft.com/office/powerpoint/2010/main" val="784096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选择</a:t>
            </a:r>
            <a:r>
              <a:rPr lang="zh-CN" altLang="zh-CN" dirty="0" smtClean="0"/>
              <a:t>高斯分布</a:t>
            </a:r>
            <a:endParaRPr lang="en-US" altLang="zh-CN" dirty="0" smtClean="0"/>
          </a:p>
          <a:p>
            <a:r>
              <a:rPr lang="en-US" altLang="zh-CN" dirty="0" smtClean="0"/>
              <a:t>The </a:t>
            </a:r>
            <a:r>
              <a:rPr lang="en-US" altLang="zh-CN" dirty="0"/>
              <a:t>negative log-likelihood is then given by the squared distance function [PH03], scaled according to the variance of the Gaussian noise model in normal direction</a:t>
            </a:r>
            <a:endParaRPr lang="zh-CN" altLang="zh-CN" dirty="0"/>
          </a:p>
          <a:p>
            <a:r>
              <a:rPr lang="zh-CN" altLang="zh-CN" dirty="0"/>
              <a:t>然后通过平方距离函数</a:t>
            </a:r>
            <a:r>
              <a:rPr lang="en-US" altLang="zh-CN" dirty="0"/>
              <a:t>[PH03]</a:t>
            </a:r>
            <a:r>
              <a:rPr lang="zh-CN" altLang="zh-CN" dirty="0"/>
              <a:t>给出负对数似然率，该距离函数根据</a:t>
            </a:r>
            <a:r>
              <a:rPr lang="zh-CN" altLang="zh-CN" dirty="0">
                <a:solidFill>
                  <a:srgbClr val="FF0000"/>
                </a:solidFill>
              </a:rPr>
              <a:t>高斯噪声</a:t>
            </a:r>
            <a:r>
              <a:rPr lang="zh-CN" altLang="zh-CN" dirty="0"/>
              <a:t>模型在法线方向上的方差进行</a:t>
            </a:r>
            <a:r>
              <a:rPr lang="zh-CN" altLang="zh-CN" dirty="0" smtClean="0"/>
              <a:t>缩放</a:t>
            </a:r>
            <a:endParaRPr lang="en-US" altLang="zh-CN" dirty="0" smtClean="0"/>
          </a:p>
          <a:p>
            <a:endParaRPr lang="en-US" altLang="zh-CN" dirty="0"/>
          </a:p>
          <a:p>
            <a:endParaRPr lang="en-US" altLang="zh-CN" dirty="0" smtClean="0"/>
          </a:p>
          <a:p>
            <a:r>
              <a:rPr lang="zh-CN" altLang="zh-CN" dirty="0"/>
              <a:t>这近似混合了高斯分布和</a:t>
            </a:r>
            <a:r>
              <a:rPr lang="zh-CN" altLang="zh-CN" dirty="0" smtClean="0"/>
              <a:t>均匀分布</a:t>
            </a:r>
            <a:endParaRPr lang="zh-CN" altLang="zh-CN" dirty="0"/>
          </a:p>
          <a:p>
            <a:endParaRPr lang="zh-CN" altLang="en-US" dirty="0"/>
          </a:p>
        </p:txBody>
      </p:sp>
      <p:pic>
        <p:nvPicPr>
          <p:cNvPr id="4" name="图片 3"/>
          <p:cNvPicPr/>
          <p:nvPr/>
        </p:nvPicPr>
        <p:blipFill>
          <a:blip r:embed="rId2"/>
          <a:stretch>
            <a:fillRect/>
          </a:stretch>
        </p:blipFill>
        <p:spPr>
          <a:xfrm>
            <a:off x="2673234" y="4563060"/>
            <a:ext cx="7063194" cy="768794"/>
          </a:xfrm>
          <a:prstGeom prst="rect">
            <a:avLst/>
          </a:prstGeom>
        </p:spPr>
      </p:pic>
    </p:spTree>
    <p:extLst>
      <p:ext uri="{BB962C8B-B14F-4D97-AF65-F5344CB8AC3E}">
        <p14:creationId xmlns:p14="http://schemas.microsoft.com/office/powerpoint/2010/main" val="2880378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Spatial Smoothness (Noise Removal</a:t>
            </a:r>
            <a:r>
              <a:rPr lang="en-US" altLang="zh-CN" dirty="0" smtClean="0"/>
              <a:t>)</a:t>
            </a:r>
            <a:r>
              <a:rPr lang="zh-CN" altLang="zh-CN" dirty="0"/>
              <a:t>空间光滑</a:t>
            </a:r>
            <a:r>
              <a:rPr lang="zh-CN" altLang="zh-CN" dirty="0" smtClean="0"/>
              <a:t>度</a:t>
            </a:r>
            <a:r>
              <a:rPr lang="zh-CN" altLang="en-US" dirty="0" smtClean="0"/>
              <a:t>（</a:t>
            </a:r>
            <a:r>
              <a:rPr lang="zh-CN" altLang="zh-CN" dirty="0" smtClean="0"/>
              <a:t>去噪</a:t>
            </a:r>
            <a:r>
              <a:rPr lang="zh-CN" altLang="en-US" dirty="0" smtClean="0"/>
              <a:t>）：</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为了评估表面的光滑度，我们为每个</a:t>
            </a:r>
            <a:r>
              <a:rPr lang="en-US" altLang="zh-CN" dirty="0" err="1"/>
              <a:t>surfel</a:t>
            </a:r>
            <a:r>
              <a:rPr lang="en-US" altLang="zh-CN" dirty="0"/>
              <a:t> </a:t>
            </a:r>
            <a:r>
              <a:rPr lang="en-US" altLang="zh-CN" dirty="0" err="1"/>
              <a:t>s</a:t>
            </a:r>
            <a:r>
              <a:rPr lang="en-US" altLang="zh-CN" baseline="-25000" dirty="0" err="1"/>
              <a:t>i</a:t>
            </a:r>
            <a:r>
              <a:rPr lang="en-US" altLang="zh-CN" dirty="0"/>
              <a:t> </a:t>
            </a:r>
            <a:r>
              <a:rPr lang="en-US" altLang="zh-CN" baseline="30000" dirty="0"/>
              <a:t>(t)</a:t>
            </a:r>
            <a:r>
              <a:rPr lang="zh-CN" altLang="zh-CN" dirty="0"/>
              <a:t>分配法线向量</a:t>
            </a:r>
            <a:r>
              <a:rPr lang="en-US" altLang="zh-CN" dirty="0"/>
              <a:t>n(</a:t>
            </a:r>
            <a:r>
              <a:rPr lang="en-US" altLang="zh-CN" dirty="0" err="1"/>
              <a:t>s</a:t>
            </a:r>
            <a:r>
              <a:rPr lang="en-US" altLang="zh-CN" baseline="-25000" dirty="0" err="1"/>
              <a:t>i</a:t>
            </a:r>
            <a:r>
              <a:rPr lang="en-US" altLang="zh-CN" dirty="0"/>
              <a:t> </a:t>
            </a:r>
            <a:r>
              <a:rPr lang="en-US" altLang="zh-CN" baseline="30000" dirty="0"/>
              <a:t>(t)</a:t>
            </a:r>
            <a:r>
              <a:rPr lang="en-US" altLang="zh-CN" dirty="0"/>
              <a:t> </a:t>
            </a:r>
            <a:r>
              <a:rPr lang="en-US" altLang="zh-CN" dirty="0" smtClean="0"/>
              <a:t>)</a:t>
            </a:r>
          </a:p>
          <a:p>
            <a:r>
              <a:rPr lang="en-US" altLang="zh-CN" dirty="0"/>
              <a:t>The </a:t>
            </a:r>
            <a:r>
              <a:rPr lang="en-US" altLang="zh-CN" dirty="0" err="1"/>
              <a:t>normals</a:t>
            </a:r>
            <a:r>
              <a:rPr lang="en-US" altLang="zh-CN" dirty="0"/>
              <a:t> are latent variables; they are not measured directly but only inferred due to the priors. The objective function (negative log likelihood) prefers </a:t>
            </a:r>
            <a:r>
              <a:rPr lang="en-US" altLang="zh-CN" dirty="0" err="1"/>
              <a:t>normals</a:t>
            </a:r>
            <a:r>
              <a:rPr lang="en-US" altLang="zh-CN" dirty="0"/>
              <a:t> and point positions so that neighboring points are located close to the plane (Eq. 6). In addition, neighboring </a:t>
            </a:r>
            <a:r>
              <a:rPr lang="en-US" altLang="zh-CN" dirty="0" err="1"/>
              <a:t>normals</a:t>
            </a:r>
            <a:r>
              <a:rPr lang="en-US" altLang="zh-CN" dirty="0"/>
              <a:t> should be similar (Eq. 7):</a:t>
            </a:r>
            <a:endParaRPr lang="zh-CN" altLang="zh-CN" dirty="0"/>
          </a:p>
          <a:p>
            <a:r>
              <a:rPr lang="zh-CN" altLang="zh-CN" dirty="0"/>
              <a:t>法线是潜在变量。 它们不是直接测量的，而是仅根据先验推断得出。 目标函数（负对数似然）更喜欢法线和点位置，以便相邻点位于靠近平面的位置（等式</a:t>
            </a:r>
            <a:r>
              <a:rPr lang="en-US" altLang="zh-CN" dirty="0"/>
              <a:t>6</a:t>
            </a:r>
            <a:r>
              <a:rPr lang="zh-CN" altLang="zh-CN" dirty="0"/>
              <a:t>）。 此外，相邻的法线应该相似（等式</a:t>
            </a:r>
            <a:r>
              <a:rPr lang="en-US" altLang="zh-CN" dirty="0"/>
              <a:t>7</a:t>
            </a:r>
            <a:r>
              <a:rPr lang="zh-CN" altLang="zh-CN" dirty="0"/>
              <a:t>）：</a:t>
            </a:r>
          </a:p>
          <a:p>
            <a:endParaRPr lang="zh-CN" altLang="zh-CN" dirty="0"/>
          </a:p>
          <a:p>
            <a:endParaRPr lang="zh-CN" altLang="zh-CN" dirty="0"/>
          </a:p>
          <a:p>
            <a:endParaRPr lang="zh-CN" altLang="en-US" dirty="0"/>
          </a:p>
        </p:txBody>
      </p:sp>
    </p:spTree>
    <p:extLst>
      <p:ext uri="{BB962C8B-B14F-4D97-AF65-F5344CB8AC3E}">
        <p14:creationId xmlns:p14="http://schemas.microsoft.com/office/powerpoint/2010/main" val="1691409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p:cNvPicPr>
          <p:nvPr>
            <p:ph idx="1"/>
          </p:nvPr>
        </p:nvPicPr>
        <p:blipFill>
          <a:blip r:embed="rId2"/>
          <a:stretch>
            <a:fillRect/>
          </a:stretch>
        </p:blipFill>
        <p:spPr>
          <a:xfrm>
            <a:off x="2402493" y="3058219"/>
            <a:ext cx="7180952" cy="1628571"/>
          </a:xfrm>
          <a:prstGeom prst="rect">
            <a:avLst/>
          </a:prstGeom>
        </p:spPr>
      </p:pic>
    </p:spTree>
    <p:extLst>
      <p:ext uri="{BB962C8B-B14F-4D97-AF65-F5344CB8AC3E}">
        <p14:creationId xmlns:p14="http://schemas.microsoft.com/office/powerpoint/2010/main" val="1807529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a:t>The overall objective function is the sum of these two functions. In addition to the smoothness terms, we also employ a Laplacian potential</a:t>
            </a:r>
            <a:endParaRPr lang="zh-CN" altLang="zh-CN" dirty="0"/>
          </a:p>
          <a:p>
            <a:r>
              <a:rPr lang="zh-CN" altLang="zh-CN" dirty="0"/>
              <a:t>总体目标函数是这两个函数的总和。 除了光滑度术语，我们还利用拉普拉斯</a:t>
            </a:r>
            <a:r>
              <a:rPr lang="zh-CN" altLang="zh-CN" dirty="0" smtClean="0"/>
              <a:t>势</a:t>
            </a:r>
            <a:endParaRPr lang="en-US" altLang="zh-CN" dirty="0" smtClean="0"/>
          </a:p>
          <a:p>
            <a:r>
              <a:rPr lang="en-US" altLang="zh-CN" dirty="0"/>
              <a:t>which attracts </a:t>
            </a:r>
            <a:r>
              <a:rPr lang="en-US" altLang="zh-CN" dirty="0" err="1"/>
              <a:t>surfels</a:t>
            </a:r>
            <a:r>
              <a:rPr lang="en-US" altLang="zh-CN" dirty="0"/>
              <a:t> to the centroid of their neighbors. This leads to a uniform distribution of </a:t>
            </a:r>
            <a:r>
              <a:rPr lang="en-US" altLang="zh-CN" dirty="0" err="1"/>
              <a:t>surfels</a:t>
            </a:r>
            <a:r>
              <a:rPr lang="en-US" altLang="zh-CN" dirty="0"/>
              <a:t> on the sampled surface. As this is only an additional regularization, we use only a small weight, typically 10% of the position </a:t>
            </a:r>
            <a:r>
              <a:rPr lang="en-US" altLang="zh-CN" dirty="0" smtClean="0"/>
              <a:t>weigh</a:t>
            </a:r>
          </a:p>
          <a:p>
            <a:pPr marL="0" indent="0">
              <a:buNone/>
            </a:pPr>
            <a:r>
              <a:rPr lang="zh-CN" altLang="zh-CN" dirty="0" smtClean="0"/>
              <a:t>这</a:t>
            </a:r>
            <a:r>
              <a:rPr lang="zh-CN" altLang="zh-CN" dirty="0"/>
              <a:t>将</a:t>
            </a:r>
            <a:r>
              <a:rPr lang="en-US" altLang="zh-CN" dirty="0" err="1"/>
              <a:t>surfel</a:t>
            </a:r>
            <a:r>
              <a:rPr lang="zh-CN" altLang="zh-CN" dirty="0"/>
              <a:t>吸引到邻居的</a:t>
            </a:r>
            <a:r>
              <a:rPr lang="en-US" altLang="zh-CN" dirty="0"/>
              <a:t>centroid</a:t>
            </a:r>
            <a:r>
              <a:rPr lang="zh-CN" altLang="zh-CN" dirty="0"/>
              <a:t>。这将导致</a:t>
            </a:r>
            <a:r>
              <a:rPr lang="en-US" altLang="zh-CN" dirty="0" err="1"/>
              <a:t>surfels</a:t>
            </a:r>
            <a:r>
              <a:rPr lang="zh-CN" altLang="zh-CN" dirty="0"/>
              <a:t>在采样表面上的均匀分布。由于这只是附加的正则化，因此我们仅使用较小的权重，通常</a:t>
            </a:r>
            <a:r>
              <a:rPr lang="zh-CN" altLang="zh-CN" dirty="0" smtClean="0"/>
              <a:t>是</a:t>
            </a:r>
            <a:r>
              <a:rPr lang="zh-CN" altLang="en-US" dirty="0" smtClean="0"/>
              <a:t>位置</a:t>
            </a:r>
            <a:r>
              <a:rPr lang="zh-CN" altLang="zh-CN" dirty="0" smtClean="0"/>
              <a:t>权重</a:t>
            </a:r>
            <a:r>
              <a:rPr lang="zh-CN" altLang="zh-CN" dirty="0"/>
              <a:t>的</a:t>
            </a:r>
            <a:r>
              <a:rPr lang="en-US" altLang="zh-CN" dirty="0"/>
              <a:t>10</a:t>
            </a:r>
            <a:r>
              <a:rPr lang="zh-CN" altLang="zh-CN" dirty="0"/>
              <a:t>％</a:t>
            </a:r>
            <a:r>
              <a:rPr lang="zh-CN" altLang="zh-CN" dirty="0" smtClean="0"/>
              <a:t>。</a:t>
            </a:r>
            <a:endParaRPr lang="zh-CN" altLang="zh-CN" dirty="0"/>
          </a:p>
          <a:p>
            <a:endParaRPr lang="zh-CN" altLang="zh-CN" dirty="0"/>
          </a:p>
          <a:p>
            <a:endParaRPr lang="zh-CN" altLang="en-US" dirty="0"/>
          </a:p>
        </p:txBody>
      </p:sp>
    </p:spTree>
    <p:extLst>
      <p:ext uri="{BB962C8B-B14F-4D97-AF65-F5344CB8AC3E}">
        <p14:creationId xmlns:p14="http://schemas.microsoft.com/office/powerpoint/2010/main" val="3829404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p:cNvPicPr>
          <p:nvPr>
            <p:ph idx="1"/>
          </p:nvPr>
        </p:nvPicPr>
        <p:blipFill>
          <a:blip r:embed="rId2"/>
          <a:stretch>
            <a:fillRect/>
          </a:stretch>
        </p:blipFill>
        <p:spPr>
          <a:xfrm>
            <a:off x="2572190" y="3425103"/>
            <a:ext cx="7047619" cy="1152381"/>
          </a:xfrm>
          <a:prstGeom prst="rect">
            <a:avLst/>
          </a:prstGeom>
        </p:spPr>
      </p:pic>
    </p:spTree>
    <p:extLst>
      <p:ext uri="{BB962C8B-B14F-4D97-AF65-F5344CB8AC3E}">
        <p14:creationId xmlns:p14="http://schemas.microsoft.com/office/powerpoint/2010/main" val="1190238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0" indent="0" algn="ctr">
              <a:buNone/>
            </a:pPr>
            <a:endParaRPr lang="en-US" altLang="zh-CN" dirty="0" smtClean="0"/>
          </a:p>
          <a:p>
            <a:pPr marL="0" indent="0" algn="ctr">
              <a:buNone/>
            </a:pPr>
            <a:endParaRPr lang="en-US" altLang="zh-CN" dirty="0"/>
          </a:p>
          <a:p>
            <a:pPr marL="0" indent="0" algn="ctr">
              <a:buNone/>
            </a:pPr>
            <a:r>
              <a:rPr lang="en-US" altLang="zh-CN" sz="3600" dirty="0" err="1" smtClean="0"/>
              <a:t>Spatio</a:t>
            </a:r>
            <a:r>
              <a:rPr lang="en-US" altLang="zh-CN" sz="3600" dirty="0" smtClean="0"/>
              <a:t>-Temporal </a:t>
            </a:r>
            <a:r>
              <a:rPr lang="en-US" altLang="zh-CN" sz="3600" dirty="0"/>
              <a:t>Smoothness (Rigidity</a:t>
            </a:r>
            <a:r>
              <a:rPr lang="en-US" altLang="zh-CN" sz="3600" dirty="0" smtClean="0"/>
              <a:t>)</a:t>
            </a:r>
          </a:p>
          <a:p>
            <a:pPr marL="0" indent="0" algn="ctr">
              <a:buNone/>
            </a:pPr>
            <a:r>
              <a:rPr lang="zh-CN" altLang="zh-CN" sz="3600" dirty="0" smtClean="0"/>
              <a:t>时空</a:t>
            </a:r>
            <a:r>
              <a:rPr lang="zh-CN" altLang="zh-CN" sz="3600" dirty="0"/>
              <a:t>光滑度（</a:t>
            </a:r>
            <a:r>
              <a:rPr lang="zh-CN" altLang="zh-CN" sz="3600" dirty="0" smtClean="0"/>
              <a:t>刚</a:t>
            </a:r>
            <a:r>
              <a:rPr lang="zh-CN" altLang="en-US" sz="3600" dirty="0" smtClean="0"/>
              <a:t>性）</a:t>
            </a:r>
            <a:endParaRPr lang="zh-CN" altLang="en-US" sz="3600" dirty="0"/>
          </a:p>
        </p:txBody>
      </p:sp>
    </p:spTree>
    <p:extLst>
      <p:ext uri="{BB962C8B-B14F-4D97-AF65-F5344CB8AC3E}">
        <p14:creationId xmlns:p14="http://schemas.microsoft.com/office/powerpoint/2010/main" val="1731196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Spatio</a:t>
            </a:r>
            <a:r>
              <a:rPr lang="en-US" altLang="zh-CN" dirty="0"/>
              <a:t>-Temporal Smoothness (Rigidity)</a:t>
            </a:r>
            <a:r>
              <a:rPr lang="zh-CN" altLang="zh-CN" dirty="0"/>
              <a:t>时空光滑度（刚</a:t>
            </a:r>
            <a:r>
              <a:rPr lang="zh-CN" altLang="en-US" dirty="0"/>
              <a:t>性）</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The transformation is modeled as a local rigid transformation. We use A</a:t>
            </a:r>
            <a:r>
              <a:rPr lang="en-US" altLang="zh-CN" baseline="-25000" dirty="0"/>
              <a:t>i</a:t>
            </a:r>
            <a:r>
              <a:rPr lang="en-US" altLang="zh-CN" baseline="30000" dirty="0"/>
              <a:t>(t)</a:t>
            </a:r>
            <a:r>
              <a:rPr lang="en-US" altLang="zh-CN" dirty="0"/>
              <a:t> to denote the corresponding, orthonormal 3 × 3 rotation matrix.</a:t>
            </a:r>
            <a:endParaRPr lang="zh-CN" altLang="zh-CN" dirty="0"/>
          </a:p>
          <a:p>
            <a:pPr marL="0" indent="0">
              <a:buNone/>
            </a:pPr>
            <a:r>
              <a:rPr lang="zh-CN" altLang="zh-CN" dirty="0" smtClean="0"/>
              <a:t>该</a:t>
            </a:r>
            <a:r>
              <a:rPr lang="zh-CN" altLang="zh-CN" dirty="0"/>
              <a:t>局部变换是一个潜在变量，可以使用先验间接地重构。 将该变换建模为局部刚性变换。 我们使用</a:t>
            </a:r>
            <a:r>
              <a:rPr lang="en-US" altLang="zh-CN" dirty="0"/>
              <a:t>A</a:t>
            </a:r>
            <a:r>
              <a:rPr lang="en-US" altLang="zh-CN" baseline="-25000" dirty="0"/>
              <a:t>i</a:t>
            </a:r>
            <a:r>
              <a:rPr lang="en-US" altLang="zh-CN" baseline="30000" dirty="0"/>
              <a:t>(t)</a:t>
            </a:r>
            <a:r>
              <a:rPr lang="zh-CN" altLang="zh-CN" dirty="0"/>
              <a:t>表示对应的正交</a:t>
            </a:r>
            <a:r>
              <a:rPr lang="en-US" altLang="zh-CN" dirty="0"/>
              <a:t>3</a:t>
            </a:r>
            <a:r>
              <a:rPr lang="zh-CN" altLang="zh-CN" dirty="0"/>
              <a:t>×</a:t>
            </a:r>
            <a:r>
              <a:rPr lang="en-US" altLang="zh-CN" dirty="0"/>
              <a:t>3</a:t>
            </a:r>
            <a:r>
              <a:rPr lang="zh-CN" altLang="zh-CN" dirty="0"/>
              <a:t>旋转矩阵</a:t>
            </a:r>
            <a:r>
              <a:rPr lang="zh-CN" altLang="zh-CN" dirty="0" smtClean="0"/>
              <a:t>。</a:t>
            </a:r>
            <a:endParaRPr lang="en-US" altLang="zh-CN" dirty="0" smtClean="0"/>
          </a:p>
          <a:p>
            <a:r>
              <a:rPr lang="en-US" altLang="zh-CN" dirty="0"/>
              <a:t>We then employ the following objective function:</a:t>
            </a:r>
            <a:endParaRPr lang="zh-CN" altLang="zh-CN" dirty="0"/>
          </a:p>
          <a:p>
            <a:pPr marL="0" indent="0">
              <a:buNone/>
            </a:pPr>
            <a:r>
              <a:rPr lang="zh-CN" altLang="zh-CN" dirty="0" smtClean="0"/>
              <a:t>然后</a:t>
            </a:r>
            <a:r>
              <a:rPr lang="zh-CN" altLang="zh-CN" dirty="0"/>
              <a:t>，我们采用以下目标函数：</a:t>
            </a:r>
          </a:p>
          <a:p>
            <a:endParaRPr lang="zh-CN" altLang="zh-CN" dirty="0"/>
          </a:p>
          <a:p>
            <a:endParaRPr lang="zh-CN" altLang="en-US" dirty="0"/>
          </a:p>
        </p:txBody>
      </p:sp>
    </p:spTree>
    <p:extLst>
      <p:ext uri="{BB962C8B-B14F-4D97-AF65-F5344CB8AC3E}">
        <p14:creationId xmlns:p14="http://schemas.microsoft.com/office/powerpoint/2010/main" val="187304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smtClean="0"/>
              <a:t>Using the correspondences, holes due to occlusion are filled in from other frames. Our reconstruction technique is based on a statistical framework: The reconstruction should both match the measured data points and maximize prior probability densities that prefer smoothness, rigid deformation and smooth movements over time.</a:t>
            </a:r>
          </a:p>
          <a:p>
            <a:r>
              <a:rPr lang="zh-CN" altLang="zh-CN" dirty="0" smtClean="0"/>
              <a:t>使用该对应关系，</a:t>
            </a:r>
            <a:r>
              <a:rPr lang="zh-CN" altLang="zh-CN" dirty="0" smtClean="0">
                <a:solidFill>
                  <a:srgbClr val="FF0000"/>
                </a:solidFill>
              </a:rPr>
              <a:t>从其他帧填充了由于闭塞引起的孔</a:t>
            </a:r>
            <a:r>
              <a:rPr lang="zh-CN" altLang="zh-CN" dirty="0" smtClean="0"/>
              <a:t>。我们的重建</a:t>
            </a:r>
            <a:r>
              <a:rPr lang="zh-CN" altLang="zh-CN" dirty="0" smtClean="0">
                <a:solidFill>
                  <a:srgbClr val="FF0000"/>
                </a:solidFill>
              </a:rPr>
              <a:t>技术基于一个统计框架</a:t>
            </a:r>
            <a:r>
              <a:rPr lang="zh-CN" altLang="zh-CN" dirty="0" smtClean="0"/>
              <a:t>：</a:t>
            </a:r>
            <a:r>
              <a:rPr lang="zh-CN" altLang="zh-CN" dirty="0" smtClean="0">
                <a:solidFill>
                  <a:srgbClr val="FF0000"/>
                </a:solidFill>
              </a:rPr>
              <a:t>重建既应与测得的数据点匹配，又应使</a:t>
            </a:r>
            <a:r>
              <a:rPr lang="zh-CN" altLang="en-US" dirty="0" smtClean="0">
                <a:solidFill>
                  <a:srgbClr val="FF0000"/>
                </a:solidFill>
              </a:rPr>
              <a:t>先验</a:t>
            </a:r>
            <a:r>
              <a:rPr lang="zh-CN" altLang="zh-CN" dirty="0" smtClean="0">
                <a:solidFill>
                  <a:srgbClr val="FF0000"/>
                </a:solidFill>
              </a:rPr>
              <a:t>的概率密度最大化</a:t>
            </a:r>
            <a:r>
              <a:rPr lang="zh-CN" altLang="zh-CN" dirty="0" smtClean="0"/>
              <a:t>，这些概率密度</a:t>
            </a:r>
            <a:r>
              <a:rPr lang="zh-CN" altLang="en-US" dirty="0" smtClean="0"/>
              <a:t>在时间上</a:t>
            </a:r>
            <a:r>
              <a:rPr lang="zh-CN" altLang="zh-CN" dirty="0" smtClean="0"/>
              <a:t>倾向于</a:t>
            </a:r>
            <a:r>
              <a:rPr lang="zh-CN" altLang="en-US" dirty="0" smtClean="0"/>
              <a:t>光</a:t>
            </a:r>
            <a:r>
              <a:rPr lang="zh-CN" altLang="zh-CN" dirty="0" smtClean="0"/>
              <a:t>滑度，刚性变形和</a:t>
            </a:r>
            <a:r>
              <a:rPr lang="zh-CN" altLang="en-US" dirty="0" smtClean="0"/>
              <a:t>光</a:t>
            </a:r>
            <a:r>
              <a:rPr lang="zh-CN" altLang="zh-CN" dirty="0" smtClean="0"/>
              <a:t>滑运动。</a:t>
            </a:r>
            <a:endParaRPr lang="zh-CN" altLang="en-US" dirty="0"/>
          </a:p>
        </p:txBody>
      </p:sp>
    </p:spTree>
    <p:extLst>
      <p:ext uri="{BB962C8B-B14F-4D97-AF65-F5344CB8AC3E}">
        <p14:creationId xmlns:p14="http://schemas.microsoft.com/office/powerpoint/2010/main" val="2259607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p:cNvPicPr>
          <p:nvPr>
            <p:ph idx="1"/>
          </p:nvPr>
        </p:nvPicPr>
        <p:blipFill>
          <a:blip r:embed="rId2"/>
          <a:stretch>
            <a:fillRect/>
          </a:stretch>
        </p:blipFill>
        <p:spPr>
          <a:xfrm>
            <a:off x="1885035" y="2783755"/>
            <a:ext cx="8421930" cy="1298847"/>
          </a:xfrm>
          <a:prstGeom prst="rect">
            <a:avLst/>
          </a:prstGeom>
        </p:spPr>
      </p:pic>
    </p:spTree>
    <p:extLst>
      <p:ext uri="{BB962C8B-B14F-4D97-AF65-F5344CB8AC3E}">
        <p14:creationId xmlns:p14="http://schemas.microsoft.com/office/powerpoint/2010/main" val="27053317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lgn="ctr">
              <a:buNone/>
            </a:pPr>
            <a:endParaRPr lang="en-US" altLang="zh-CN" sz="4400" dirty="0" smtClean="0"/>
          </a:p>
          <a:p>
            <a:pPr marL="0" indent="0" algn="ctr">
              <a:buNone/>
            </a:pPr>
            <a:endParaRPr lang="en-US" altLang="zh-CN" sz="4400" dirty="0"/>
          </a:p>
          <a:p>
            <a:pPr marL="0" indent="0" algn="ctr">
              <a:buNone/>
            </a:pPr>
            <a:r>
              <a:rPr lang="en-US" altLang="zh-CN" sz="4400" dirty="0" smtClean="0"/>
              <a:t>Temporal </a:t>
            </a:r>
            <a:r>
              <a:rPr lang="en-US" altLang="zh-CN" sz="4400" dirty="0"/>
              <a:t>Smoothness (Acceleration Prior)</a:t>
            </a:r>
            <a:endParaRPr lang="zh-CN" altLang="en-US" sz="4400" dirty="0"/>
          </a:p>
        </p:txBody>
      </p:sp>
    </p:spTree>
    <p:extLst>
      <p:ext uri="{BB962C8B-B14F-4D97-AF65-F5344CB8AC3E}">
        <p14:creationId xmlns:p14="http://schemas.microsoft.com/office/powerpoint/2010/main" val="1628042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Temporal Smoothness (Acceleration Prior)</a:t>
            </a:r>
            <a:endParaRPr lang="zh-CN" altLang="en-US" dirty="0"/>
          </a:p>
        </p:txBody>
      </p:sp>
      <p:pic>
        <p:nvPicPr>
          <p:cNvPr id="4" name="内容占位符 3"/>
          <p:cNvPicPr>
            <a:picLocks noGrp="1"/>
          </p:cNvPicPr>
          <p:nvPr>
            <p:ph idx="1"/>
          </p:nvPr>
        </p:nvPicPr>
        <p:blipFill>
          <a:blip r:embed="rId2"/>
          <a:stretch>
            <a:fillRect/>
          </a:stretch>
        </p:blipFill>
        <p:spPr>
          <a:xfrm>
            <a:off x="2500434" y="2984515"/>
            <a:ext cx="7467814" cy="1304150"/>
          </a:xfrm>
          <a:prstGeom prst="rect">
            <a:avLst/>
          </a:prstGeom>
        </p:spPr>
      </p:pic>
    </p:spTree>
    <p:extLst>
      <p:ext uri="{BB962C8B-B14F-4D97-AF65-F5344CB8AC3E}">
        <p14:creationId xmlns:p14="http://schemas.microsoft.com/office/powerpoint/2010/main" val="2543539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Numerical </a:t>
            </a:r>
            <a:r>
              <a:rPr lang="en-US" altLang="zh-CN" dirty="0" smtClean="0"/>
              <a:t>Optimization</a:t>
            </a:r>
            <a:r>
              <a:rPr lang="zh-CN" altLang="zh-CN" dirty="0"/>
              <a:t>数值优化：</a:t>
            </a:r>
            <a:endParaRPr lang="zh-CN" altLang="en-US" dirty="0"/>
          </a:p>
        </p:txBody>
      </p:sp>
      <p:sp>
        <p:nvSpPr>
          <p:cNvPr id="3" name="内容占位符 2"/>
          <p:cNvSpPr>
            <a:spLocks noGrp="1"/>
          </p:cNvSpPr>
          <p:nvPr>
            <p:ph idx="1"/>
          </p:nvPr>
        </p:nvSpPr>
        <p:spPr/>
        <p:txBody>
          <a:bodyPr>
            <a:normAutofit/>
          </a:bodyPr>
          <a:lstStyle/>
          <a:p>
            <a:r>
              <a:rPr lang="en-US" altLang="zh-CN" dirty="0"/>
              <a:t>The sum of the log probabilities of the described probability densities yields a non-linear least-squares problem, which we solve using numerical optimization</a:t>
            </a:r>
            <a:r>
              <a:rPr lang="en-US" altLang="zh-CN" dirty="0" smtClean="0"/>
              <a:t>..</a:t>
            </a:r>
            <a:endParaRPr lang="zh-CN" altLang="zh-CN" dirty="0"/>
          </a:p>
          <a:p>
            <a:pPr marL="0" indent="0">
              <a:buNone/>
            </a:pPr>
            <a:r>
              <a:rPr lang="zh-CN" altLang="zh-CN" dirty="0" smtClean="0"/>
              <a:t>所</a:t>
            </a:r>
            <a:r>
              <a:rPr lang="zh-CN" altLang="zh-CN" dirty="0"/>
              <a:t>描述的概率密度的对数概率之和产生一个非线性最小二乘问题，我们使用数值优化来</a:t>
            </a:r>
            <a:r>
              <a:rPr lang="zh-CN" altLang="zh-CN" dirty="0" smtClean="0"/>
              <a:t>解决。</a:t>
            </a:r>
            <a:endParaRPr lang="en-US" altLang="zh-CN" dirty="0" smtClean="0"/>
          </a:p>
          <a:p>
            <a:pPr marL="0" indent="0">
              <a:buNone/>
            </a:pPr>
            <a:endParaRPr lang="zh-CN" altLang="zh-CN" dirty="0"/>
          </a:p>
          <a:p>
            <a:pPr marL="0" indent="0">
              <a:buNone/>
            </a:pPr>
            <a:r>
              <a:rPr lang="zh-CN" altLang="zh-CN" dirty="0" smtClean="0"/>
              <a:t> </a:t>
            </a:r>
            <a:endParaRPr lang="zh-CN" altLang="zh-CN" dirty="0"/>
          </a:p>
          <a:p>
            <a:endParaRPr lang="zh-CN" altLang="en-US" dirty="0"/>
          </a:p>
        </p:txBody>
      </p:sp>
    </p:spTree>
    <p:extLst>
      <p:ext uri="{BB962C8B-B14F-4D97-AF65-F5344CB8AC3E}">
        <p14:creationId xmlns:p14="http://schemas.microsoft.com/office/powerpoint/2010/main" val="38733142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a:t>Several problems have to be dealt with: First, we need a reasonable starting value as the log likelihood might have multiple local </a:t>
            </a:r>
            <a:r>
              <a:rPr lang="en-US" altLang="zh-CN" dirty="0" smtClean="0"/>
              <a:t>extrema</a:t>
            </a:r>
          </a:p>
          <a:p>
            <a:r>
              <a:rPr lang="zh-CN" altLang="zh-CN" dirty="0" smtClean="0"/>
              <a:t> </a:t>
            </a:r>
            <a:r>
              <a:rPr lang="zh-CN" altLang="zh-CN" dirty="0"/>
              <a:t>必须解决几个问题：首先，由于对数似然可能具有多个局部极值，因此我们需要一个合理的起始值</a:t>
            </a:r>
            <a:endParaRPr lang="zh-CN" altLang="en-US" dirty="0"/>
          </a:p>
        </p:txBody>
      </p:sp>
    </p:spTree>
    <p:extLst>
      <p:ext uri="{BB962C8B-B14F-4D97-AF65-F5344CB8AC3E}">
        <p14:creationId xmlns:p14="http://schemas.microsoft.com/office/powerpoint/2010/main" val="13192924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smtClean="0"/>
              <a:t>we </a:t>
            </a:r>
            <a:r>
              <a:rPr lang="en-US" altLang="zh-CN" dirty="0"/>
              <a:t>need an unconstraint representation for rotation matrices: We parameterize the A</a:t>
            </a:r>
            <a:r>
              <a:rPr lang="en-US" altLang="zh-CN" baseline="-25000" dirty="0"/>
              <a:t>i</a:t>
            </a:r>
            <a:r>
              <a:rPr lang="en-US" altLang="zh-CN" baseline="30000" dirty="0"/>
              <a:t>(t)</a:t>
            </a:r>
            <a:r>
              <a:rPr lang="en-US" altLang="zh-CN" dirty="0"/>
              <a:t> by 3 dimensional rotation vectors c</a:t>
            </a:r>
            <a:r>
              <a:rPr lang="en-US" altLang="zh-CN" baseline="-25000" dirty="0"/>
              <a:t>i</a:t>
            </a:r>
            <a:r>
              <a:rPr lang="en-US" altLang="zh-CN" baseline="30000" dirty="0"/>
              <a:t>(t)</a:t>
            </a:r>
            <a:r>
              <a:rPr lang="en-US" altLang="zh-CN" dirty="0"/>
              <a:t> : Their orientation defines the rotation axis and their length the angle of rotation</a:t>
            </a:r>
            <a:r>
              <a:rPr lang="en-US" altLang="zh-CN" dirty="0" smtClean="0"/>
              <a:t>.</a:t>
            </a:r>
          </a:p>
          <a:p>
            <a:pPr marL="0" indent="0">
              <a:buNone/>
            </a:pPr>
            <a:r>
              <a:rPr lang="zh-CN" altLang="zh-CN" dirty="0" smtClean="0"/>
              <a:t>我们</a:t>
            </a:r>
            <a:r>
              <a:rPr lang="zh-CN" altLang="zh-CN" dirty="0"/>
              <a:t>需要旋转矩阵的无约束表示形式：我们通过</a:t>
            </a:r>
            <a:r>
              <a:rPr lang="en-US" altLang="zh-CN" dirty="0"/>
              <a:t>3</a:t>
            </a:r>
            <a:r>
              <a:rPr lang="zh-CN" altLang="zh-CN" dirty="0"/>
              <a:t>维旋转向量</a:t>
            </a:r>
            <a:r>
              <a:rPr lang="en-US" altLang="zh-CN" dirty="0"/>
              <a:t>c</a:t>
            </a:r>
            <a:r>
              <a:rPr lang="en-US" altLang="zh-CN" baseline="-25000" dirty="0"/>
              <a:t>i</a:t>
            </a:r>
            <a:r>
              <a:rPr lang="en-US" altLang="zh-CN" baseline="30000" dirty="0"/>
              <a:t>(t)</a:t>
            </a:r>
            <a:r>
              <a:rPr lang="zh-CN" altLang="zh-CN" dirty="0"/>
              <a:t>来对</a:t>
            </a:r>
            <a:r>
              <a:rPr lang="en-US" altLang="zh-CN" dirty="0"/>
              <a:t>A</a:t>
            </a:r>
            <a:r>
              <a:rPr lang="en-US" altLang="zh-CN" baseline="-25000" dirty="0"/>
              <a:t>i</a:t>
            </a:r>
            <a:r>
              <a:rPr lang="en-US" altLang="zh-CN" baseline="30000" dirty="0"/>
              <a:t>(t)</a:t>
            </a:r>
            <a:r>
              <a:rPr lang="zh-CN" altLang="zh-CN" dirty="0"/>
              <a:t>进行参数化：它们的方向定义了旋转轴，其长度定义了旋转角度。 </a:t>
            </a:r>
            <a:endParaRPr lang="en-US" altLang="zh-CN" dirty="0" smtClean="0"/>
          </a:p>
          <a:p>
            <a:r>
              <a:rPr lang="en-US" altLang="zh-CN" dirty="0"/>
              <a:t>We can compute the rotation matrix as matrix exponent of the skew symmetric matrix </a:t>
            </a:r>
            <a:r>
              <a:rPr lang="en-US" altLang="zh-CN" dirty="0" err="1"/>
              <a:t>C</a:t>
            </a:r>
            <a:r>
              <a:rPr lang="en-US" altLang="zh-CN" baseline="-25000" dirty="0" err="1"/>
              <a:t>×i</a:t>
            </a:r>
            <a:r>
              <a:rPr lang="en-US" altLang="zh-CN" dirty="0"/>
              <a:t> (t) which describes the linear operation of taking the cross product with the vector c</a:t>
            </a:r>
            <a:r>
              <a:rPr lang="en-US" altLang="zh-CN" baseline="-25000" dirty="0"/>
              <a:t>i</a:t>
            </a:r>
            <a:r>
              <a:rPr lang="en-US" altLang="zh-CN" baseline="30000" dirty="0"/>
              <a:t>(t)</a:t>
            </a:r>
            <a:r>
              <a:rPr lang="en-US" altLang="zh-CN" dirty="0"/>
              <a:t> :</a:t>
            </a:r>
            <a:endParaRPr lang="zh-CN" altLang="zh-CN" dirty="0"/>
          </a:p>
          <a:p>
            <a:r>
              <a:rPr lang="zh-CN" altLang="zh-CN" dirty="0"/>
              <a:t>我们可以将旋转矩阵计算为倾斜对称矩阵</a:t>
            </a:r>
            <a:r>
              <a:rPr lang="en-US" altLang="zh-CN" dirty="0" err="1"/>
              <a:t>C</a:t>
            </a:r>
            <a:r>
              <a:rPr lang="en-US" altLang="zh-CN" baseline="-25000" dirty="0" err="1"/>
              <a:t>×i</a:t>
            </a:r>
            <a:r>
              <a:rPr lang="en-US" altLang="zh-CN" dirty="0"/>
              <a:t> (t)</a:t>
            </a:r>
            <a:r>
              <a:rPr lang="zh-CN" altLang="zh-CN" dirty="0"/>
              <a:t>的矩阵指数，该矩阵描述将叉积与向量</a:t>
            </a:r>
            <a:r>
              <a:rPr lang="en-US" altLang="zh-CN" dirty="0"/>
              <a:t>c</a:t>
            </a:r>
            <a:r>
              <a:rPr lang="en-US" altLang="zh-CN" baseline="-25000" dirty="0"/>
              <a:t>i</a:t>
            </a:r>
            <a:r>
              <a:rPr lang="en-US" altLang="zh-CN" baseline="30000" dirty="0"/>
              <a:t>(t)</a:t>
            </a:r>
            <a:r>
              <a:rPr lang="zh-CN" altLang="zh-CN" dirty="0"/>
              <a:t>进行线性运算的方法：</a:t>
            </a:r>
          </a:p>
          <a:p>
            <a:pPr marL="0" indent="0">
              <a:buNone/>
            </a:pPr>
            <a:endParaRPr lang="zh-CN" altLang="zh-CN" dirty="0"/>
          </a:p>
          <a:p>
            <a:pPr marL="0" indent="0">
              <a:buNone/>
            </a:pPr>
            <a:endParaRPr lang="zh-CN" altLang="en-US" dirty="0"/>
          </a:p>
        </p:txBody>
      </p:sp>
    </p:spTree>
    <p:extLst>
      <p:ext uri="{BB962C8B-B14F-4D97-AF65-F5344CB8AC3E}">
        <p14:creationId xmlns:p14="http://schemas.microsoft.com/office/powerpoint/2010/main" val="16820229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5" name="内容占位符 4"/>
          <p:cNvSpPr>
            <a:spLocks noGrp="1"/>
          </p:cNvSpPr>
          <p:nvPr>
            <p:ph idx="1"/>
          </p:nvPr>
        </p:nvSpPr>
        <p:spPr/>
        <p:txBody>
          <a:bodyPr>
            <a:normAutofit fontScale="92500" lnSpcReduction="10000"/>
          </a:bodyPr>
          <a:lstStyle/>
          <a:p>
            <a:endParaRPr lang="en-US" altLang="zh-CN" dirty="0" smtClean="0"/>
          </a:p>
          <a:p>
            <a:endParaRPr lang="en-US" altLang="zh-CN" dirty="0"/>
          </a:p>
          <a:p>
            <a:r>
              <a:rPr lang="en-US" altLang="zh-CN" dirty="0" smtClean="0"/>
              <a:t>During </a:t>
            </a:r>
            <a:r>
              <a:rPr lang="en-US" altLang="zh-CN" dirty="0"/>
              <a:t>the optimization, we use the first order Taylor expansion (12) of the matrix exponential to parameterize the transformations in the local neighborhood of the current estimate. As in the case of tangential normal parameterizations, a valid orthonormal rotation matrix and a new local parameterization are computed after each step. Initial estimates are computed using the technique of [Hor87].</a:t>
            </a:r>
            <a:endParaRPr lang="zh-CN" altLang="zh-CN" dirty="0"/>
          </a:p>
          <a:p>
            <a:r>
              <a:rPr lang="zh-CN" altLang="zh-CN" dirty="0"/>
              <a:t>在优化过程中，我们使用矩阵指数的一阶泰勒展开式（</a:t>
            </a:r>
            <a:r>
              <a:rPr lang="en-US" altLang="zh-CN" dirty="0"/>
              <a:t>12</a:t>
            </a:r>
            <a:r>
              <a:rPr lang="zh-CN" altLang="zh-CN" dirty="0"/>
              <a:t>）对当前估算值的局部邻域中的变换进行参数化。与切向法线参数化的情况一样，在每个步骤之后都将计算有效的正交法线旋转矩阵和新的局部参数化。使用</a:t>
            </a:r>
            <a:r>
              <a:rPr lang="en-US" altLang="zh-CN" dirty="0"/>
              <a:t>[Hor87]</a:t>
            </a:r>
            <a:r>
              <a:rPr lang="zh-CN" altLang="zh-CN" dirty="0"/>
              <a:t>的技术计算初始估计。</a:t>
            </a:r>
          </a:p>
          <a:p>
            <a:endParaRPr lang="zh-CN" altLang="en-US" dirty="0"/>
          </a:p>
        </p:txBody>
      </p:sp>
      <p:pic>
        <p:nvPicPr>
          <p:cNvPr id="6" name="图片 5"/>
          <p:cNvPicPr/>
          <p:nvPr/>
        </p:nvPicPr>
        <p:blipFill>
          <a:blip r:embed="rId2"/>
          <a:stretch>
            <a:fillRect/>
          </a:stretch>
        </p:blipFill>
        <p:spPr>
          <a:xfrm>
            <a:off x="2621718" y="1990657"/>
            <a:ext cx="5659398" cy="443450"/>
          </a:xfrm>
          <a:prstGeom prst="rect">
            <a:avLst/>
          </a:prstGeom>
        </p:spPr>
      </p:pic>
    </p:spTree>
    <p:extLst>
      <p:ext uri="{BB962C8B-B14F-4D97-AF65-F5344CB8AC3E}">
        <p14:creationId xmlns:p14="http://schemas.microsoft.com/office/powerpoint/2010/main" val="13753755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A second issue is parameterization: While the </a:t>
            </a:r>
            <a:r>
              <a:rPr lang="en-US" altLang="zh-CN" dirty="0" err="1"/>
              <a:t>surfel</a:t>
            </a:r>
            <a:r>
              <a:rPr lang="en-US" altLang="zh-CN" dirty="0"/>
              <a:t> position is unconstraint, the optimization of </a:t>
            </a:r>
            <a:r>
              <a:rPr lang="en-US" altLang="zh-CN" dirty="0" err="1"/>
              <a:t>normals</a:t>
            </a:r>
            <a:r>
              <a:rPr lang="en-US" altLang="zh-CN" dirty="0"/>
              <a:t> and rotation matrices is a constraint optimization problem</a:t>
            </a:r>
            <a:r>
              <a:rPr lang="en-US" altLang="zh-CN" dirty="0" smtClean="0"/>
              <a:t>.</a:t>
            </a:r>
          </a:p>
          <a:p>
            <a:pPr marL="0" indent="0">
              <a:buNone/>
            </a:pPr>
            <a:r>
              <a:rPr lang="zh-CN" altLang="zh-CN" dirty="0" smtClean="0"/>
              <a:t>第二</a:t>
            </a:r>
            <a:r>
              <a:rPr lang="zh-CN" altLang="zh-CN" dirty="0"/>
              <a:t>个问题是参数化：当</a:t>
            </a:r>
            <a:r>
              <a:rPr lang="en-US" altLang="zh-CN" dirty="0" err="1"/>
              <a:t>surfel</a:t>
            </a:r>
            <a:r>
              <a:rPr lang="zh-CN" altLang="zh-CN" dirty="0"/>
              <a:t>位置不受约束时，法线和旋转矩阵的优化是一个约束优化问题</a:t>
            </a:r>
            <a:r>
              <a:rPr lang="zh-CN" altLang="zh-CN" dirty="0" smtClean="0"/>
              <a:t>。</a:t>
            </a:r>
            <a:endParaRPr lang="en-US" altLang="zh-CN" dirty="0" smtClean="0"/>
          </a:p>
          <a:p>
            <a:pPr marL="0" indent="0">
              <a:buNone/>
            </a:pPr>
            <a:endParaRPr lang="en-US" altLang="zh-CN" dirty="0"/>
          </a:p>
          <a:p>
            <a:r>
              <a:rPr lang="en-US" altLang="zh-CN" dirty="0"/>
              <a:t>In order to avoid the difficulties of dealing with constraint non-linear optimization, we employ the parameterization approach of [HP04]: We describe changes to the normal by offset vectors in the tangent plane spanned by vectors </a:t>
            </a:r>
            <a:r>
              <a:rPr lang="en-US" altLang="zh-CN" dirty="0" err="1"/>
              <a:t>tu</a:t>
            </a:r>
            <a:r>
              <a:rPr lang="en-US" altLang="zh-CN" dirty="0"/>
              <a:t> , </a:t>
            </a:r>
            <a:r>
              <a:rPr lang="en-US" altLang="zh-CN" dirty="0" err="1"/>
              <a:t>tv</a:t>
            </a:r>
            <a:endParaRPr lang="zh-CN" altLang="zh-CN" dirty="0"/>
          </a:p>
          <a:p>
            <a:pPr marL="0" indent="0">
              <a:buNone/>
            </a:pPr>
            <a:r>
              <a:rPr lang="zh-CN" altLang="zh-CN" dirty="0"/>
              <a:t>为了避免处理约束非线性优化的困难，我们采用了</a:t>
            </a:r>
            <a:r>
              <a:rPr lang="en-US" altLang="zh-CN" dirty="0"/>
              <a:t>[HP04]</a:t>
            </a:r>
            <a:r>
              <a:rPr lang="zh-CN" altLang="zh-CN" dirty="0"/>
              <a:t>的参数化方法：我们描述了由向量</a:t>
            </a:r>
            <a:r>
              <a:rPr lang="en-US" altLang="zh-CN" dirty="0" err="1"/>
              <a:t>tu</a:t>
            </a:r>
            <a:r>
              <a:rPr lang="zh-CN" altLang="zh-CN" dirty="0"/>
              <a:t>，</a:t>
            </a:r>
            <a:r>
              <a:rPr lang="en-US" altLang="zh-CN" dirty="0" err="1"/>
              <a:t>tv</a:t>
            </a:r>
            <a:r>
              <a:rPr lang="zh-CN" altLang="zh-CN" dirty="0"/>
              <a:t>跨越的切线中的偏移向量对法线的变化。</a:t>
            </a:r>
          </a:p>
          <a:p>
            <a:pPr marL="0" indent="0">
              <a:buNone/>
            </a:pPr>
            <a:endParaRPr lang="zh-CN" altLang="zh-CN" dirty="0"/>
          </a:p>
          <a:p>
            <a:endParaRPr lang="zh-CN" altLang="en-US" dirty="0"/>
          </a:p>
        </p:txBody>
      </p:sp>
    </p:spTree>
    <p:extLst>
      <p:ext uri="{BB962C8B-B14F-4D97-AF65-F5344CB8AC3E}">
        <p14:creationId xmlns:p14="http://schemas.microsoft.com/office/powerpoint/2010/main" val="21803692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endParaRPr lang="en-US" altLang="zh-CN" dirty="0" smtClean="0"/>
          </a:p>
          <a:p>
            <a:endParaRPr lang="en-US" altLang="zh-CN" dirty="0" smtClean="0"/>
          </a:p>
          <a:p>
            <a:endParaRPr lang="en-US" altLang="zh-CN" dirty="0"/>
          </a:p>
          <a:p>
            <a:r>
              <a:rPr lang="en-US" altLang="zh-CN" dirty="0" smtClean="0"/>
              <a:t>and </a:t>
            </a:r>
            <a:r>
              <a:rPr lang="en-US" altLang="zh-CN" dirty="0"/>
              <a:t>solve for the parameters u, v during the optimization. Then we </a:t>
            </a:r>
            <a:r>
              <a:rPr lang="en-US" altLang="zh-CN" dirty="0" err="1"/>
              <a:t>recompute</a:t>
            </a:r>
            <a:r>
              <a:rPr lang="en-US" altLang="zh-CN" dirty="0"/>
              <a:t> the </a:t>
            </a:r>
            <a:r>
              <a:rPr lang="en-US" altLang="zh-CN" dirty="0" err="1"/>
              <a:t>normals</a:t>
            </a:r>
            <a:r>
              <a:rPr lang="en-US" altLang="zh-CN" dirty="0"/>
              <a:t> and the local parameterization for the next step of the non-linear optimization. Using this parameterization, the </a:t>
            </a:r>
            <a:r>
              <a:rPr lang="en-US" altLang="zh-CN" dirty="0" err="1"/>
              <a:t>normals</a:t>
            </a:r>
            <a:r>
              <a:rPr lang="en-US" altLang="zh-CN" dirty="0"/>
              <a:t> might only grow, which enlarges the objective function, thus avoiding degenerate solutions (as for unconstrained </a:t>
            </a:r>
            <a:r>
              <a:rPr lang="en-US" altLang="zh-CN" dirty="0" err="1"/>
              <a:t>normals</a:t>
            </a:r>
            <a:r>
              <a:rPr lang="en-US" altLang="zh-CN" dirty="0"/>
              <a:t>). </a:t>
            </a:r>
            <a:endParaRPr lang="zh-CN" altLang="zh-CN" dirty="0"/>
          </a:p>
          <a:p>
            <a:r>
              <a:rPr lang="zh-CN" altLang="zh-CN" dirty="0"/>
              <a:t>并在优化过程中求解参数</a:t>
            </a:r>
            <a:r>
              <a:rPr lang="en-US" altLang="zh-CN" dirty="0"/>
              <a:t>u</a:t>
            </a:r>
            <a:r>
              <a:rPr lang="zh-CN" altLang="zh-CN" dirty="0"/>
              <a:t>，</a:t>
            </a:r>
            <a:r>
              <a:rPr lang="en-US" altLang="zh-CN" dirty="0"/>
              <a:t>v</a:t>
            </a:r>
            <a:r>
              <a:rPr lang="zh-CN" altLang="zh-CN" dirty="0"/>
              <a:t>。 然后，我们为非线性优化的下一步重新计算法线和局部参数化。 使用此参数化，法线可能只会增长，从而扩大目标函数，从而避免退化的解（对于无约束法线）。 初始法线使用</a:t>
            </a:r>
          </a:p>
          <a:p>
            <a:endParaRPr lang="zh-CN" altLang="en-US" dirty="0"/>
          </a:p>
        </p:txBody>
      </p:sp>
      <p:pic>
        <p:nvPicPr>
          <p:cNvPr id="4" name="图片 3"/>
          <p:cNvPicPr/>
          <p:nvPr/>
        </p:nvPicPr>
        <p:blipFill>
          <a:blip r:embed="rId2"/>
          <a:stretch>
            <a:fillRect/>
          </a:stretch>
        </p:blipFill>
        <p:spPr>
          <a:xfrm>
            <a:off x="3040921" y="2121839"/>
            <a:ext cx="6110158" cy="814911"/>
          </a:xfrm>
          <a:prstGeom prst="rect">
            <a:avLst/>
          </a:prstGeom>
        </p:spPr>
      </p:pic>
    </p:spTree>
    <p:extLst>
      <p:ext uri="{BB962C8B-B14F-4D97-AF65-F5344CB8AC3E}">
        <p14:creationId xmlns:p14="http://schemas.microsoft.com/office/powerpoint/2010/main" val="12145760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a:t>
            </a:r>
            <a:r>
              <a:rPr lang="en-US" altLang="zh-CN" dirty="0"/>
              <a:t>a) Merging partially known topology (schematic) (b) Pieces of known 3D topology (red) are merged</a:t>
            </a:r>
            <a:endParaRPr lang="zh-CN" altLang="zh-CN" dirty="0"/>
          </a:p>
          <a:p>
            <a:r>
              <a:rPr lang="zh-CN" altLang="zh-CN" dirty="0"/>
              <a:t>（</a:t>
            </a:r>
            <a:r>
              <a:rPr lang="en-US" altLang="zh-CN" dirty="0"/>
              <a:t>a</a:t>
            </a:r>
            <a:r>
              <a:rPr lang="zh-CN" altLang="zh-CN" dirty="0"/>
              <a:t>）合并部分已知的拓扑（示意图）（</a:t>
            </a:r>
            <a:r>
              <a:rPr lang="en-US" altLang="zh-CN" dirty="0"/>
              <a:t>b</a:t>
            </a:r>
            <a:r>
              <a:rPr lang="zh-CN" altLang="zh-CN" dirty="0"/>
              <a:t>）合并部分已知的</a:t>
            </a:r>
            <a:r>
              <a:rPr lang="en-US" altLang="zh-CN" dirty="0"/>
              <a:t>3D</a:t>
            </a:r>
            <a:r>
              <a:rPr lang="zh-CN" altLang="zh-CN" dirty="0"/>
              <a:t>拓扑（红色）</a:t>
            </a:r>
          </a:p>
          <a:p>
            <a:endParaRPr lang="zh-CN" altLang="en-US" dirty="0"/>
          </a:p>
        </p:txBody>
      </p:sp>
      <p:pic>
        <p:nvPicPr>
          <p:cNvPr id="7" name="图片 6"/>
          <p:cNvPicPr/>
          <p:nvPr/>
        </p:nvPicPr>
        <p:blipFill>
          <a:blip r:embed="rId2"/>
          <a:stretch>
            <a:fillRect/>
          </a:stretch>
        </p:blipFill>
        <p:spPr>
          <a:xfrm>
            <a:off x="3227025" y="2065179"/>
            <a:ext cx="5274310" cy="1936115"/>
          </a:xfrm>
          <a:prstGeom prst="rect">
            <a:avLst/>
          </a:prstGeom>
        </p:spPr>
      </p:pic>
    </p:spTree>
    <p:extLst>
      <p:ext uri="{BB962C8B-B14F-4D97-AF65-F5344CB8AC3E}">
        <p14:creationId xmlns:p14="http://schemas.microsoft.com/office/powerpoint/2010/main" val="37832255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en-US" altLang="zh-CN" dirty="0" smtClean="0"/>
              <a:t> The optimization procedure consists of an inner loop that optimizes the 4D shape using continuous numerical optimization and an outer loop that infers the discrete 4D topology of the data set using an iterative model assembly algorithm. </a:t>
            </a:r>
          </a:p>
          <a:p>
            <a:r>
              <a:rPr lang="zh-CN" altLang="zh-CN" dirty="0" smtClean="0">
                <a:solidFill>
                  <a:srgbClr val="FF0000"/>
                </a:solidFill>
              </a:rPr>
              <a:t>优化过程包括一个内循环和一个外循环</a:t>
            </a:r>
            <a:r>
              <a:rPr lang="zh-CN" altLang="zh-CN" dirty="0" smtClean="0"/>
              <a:t>，</a:t>
            </a:r>
            <a:r>
              <a:rPr lang="zh-CN" altLang="zh-CN" dirty="0" smtClean="0">
                <a:solidFill>
                  <a:srgbClr val="FF0000"/>
                </a:solidFill>
              </a:rPr>
              <a:t>内循环使用连续的数值优化来优化</a:t>
            </a:r>
            <a:r>
              <a:rPr lang="en-US" altLang="zh-CN" dirty="0" smtClean="0">
                <a:solidFill>
                  <a:srgbClr val="FF0000"/>
                </a:solidFill>
              </a:rPr>
              <a:t>4D</a:t>
            </a:r>
            <a:r>
              <a:rPr lang="zh-CN" altLang="zh-CN" dirty="0" smtClean="0">
                <a:solidFill>
                  <a:srgbClr val="FF0000"/>
                </a:solidFill>
              </a:rPr>
              <a:t>形状</a:t>
            </a:r>
            <a:r>
              <a:rPr lang="zh-CN" altLang="zh-CN" dirty="0" smtClean="0"/>
              <a:t>，</a:t>
            </a:r>
            <a:r>
              <a:rPr lang="zh-CN" altLang="zh-CN" dirty="0" smtClean="0">
                <a:solidFill>
                  <a:srgbClr val="FF0000"/>
                </a:solidFill>
              </a:rPr>
              <a:t>外循环使用迭代模型组装算法来推断数据集的离散</a:t>
            </a:r>
            <a:r>
              <a:rPr lang="en-US" altLang="zh-CN" dirty="0" smtClean="0">
                <a:solidFill>
                  <a:srgbClr val="FF0000"/>
                </a:solidFill>
              </a:rPr>
              <a:t>4D</a:t>
            </a:r>
            <a:r>
              <a:rPr lang="zh-CN" altLang="zh-CN" dirty="0" smtClean="0">
                <a:solidFill>
                  <a:srgbClr val="FF0000"/>
                </a:solidFill>
              </a:rPr>
              <a:t>拓扑</a:t>
            </a:r>
            <a:r>
              <a:rPr lang="zh-CN" altLang="zh-CN" dirty="0" smtClean="0"/>
              <a:t>。</a:t>
            </a:r>
            <a:endParaRPr lang="en-US" altLang="zh-CN" dirty="0" smtClean="0"/>
          </a:p>
          <a:p>
            <a:r>
              <a:rPr lang="en-US" altLang="zh-CN" dirty="0" smtClean="0"/>
              <a:t>We apply the technique to a variety of data sets, demonstrating that the new approach is capable of robustly retrieving animated models with correspondences from data sets suffering from significant noise, outliers and acquisition holes</a:t>
            </a:r>
            <a:endParaRPr lang="zh-CN" altLang="zh-CN" dirty="0" smtClean="0"/>
          </a:p>
          <a:p>
            <a:endParaRPr lang="en-US" altLang="zh-CN" dirty="0" smtClean="0"/>
          </a:p>
          <a:p>
            <a:r>
              <a:rPr lang="zh-CN" altLang="zh-CN" dirty="0" smtClean="0"/>
              <a:t>我们将该技术应用于各种数据集，表明该新方法能够通过遭受严重噪声，</a:t>
            </a:r>
            <a:r>
              <a:rPr lang="zh-CN" altLang="en-US" dirty="0" smtClean="0"/>
              <a:t>奇异</a:t>
            </a:r>
            <a:r>
              <a:rPr lang="zh-CN" altLang="zh-CN" dirty="0" smtClean="0"/>
              <a:t>值和</a:t>
            </a:r>
            <a:r>
              <a:rPr lang="zh-CN" altLang="en-US" dirty="0" smtClean="0"/>
              <a:t>漏洞</a:t>
            </a:r>
            <a:r>
              <a:rPr lang="zh-CN" altLang="zh-CN" dirty="0" smtClean="0"/>
              <a:t>的数据集的对应关系，以健壮的方式</a:t>
            </a:r>
            <a:r>
              <a:rPr lang="zh-CN" altLang="en-US" dirty="0" smtClean="0">
                <a:solidFill>
                  <a:srgbClr val="FF0000"/>
                </a:solidFill>
              </a:rPr>
              <a:t>修复</a:t>
            </a:r>
            <a:r>
              <a:rPr lang="zh-CN" altLang="zh-CN" dirty="0" smtClean="0">
                <a:solidFill>
                  <a:srgbClr val="FF0000"/>
                </a:solidFill>
              </a:rPr>
              <a:t>动画模型</a:t>
            </a:r>
          </a:p>
          <a:p>
            <a:endParaRPr lang="zh-CN" altLang="en-US" dirty="0"/>
          </a:p>
        </p:txBody>
      </p:sp>
    </p:spTree>
    <p:extLst>
      <p:ext uri="{BB962C8B-B14F-4D97-AF65-F5344CB8AC3E}">
        <p14:creationId xmlns:p14="http://schemas.microsoft.com/office/powerpoint/2010/main" val="15552207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Topological </a:t>
            </a:r>
            <a:r>
              <a:rPr lang="en-US" altLang="zh-CN" dirty="0" smtClean="0"/>
              <a:t>Stitching</a:t>
            </a:r>
            <a:r>
              <a:rPr lang="zh-CN" altLang="zh-CN" dirty="0"/>
              <a:t>拓扑拼接</a:t>
            </a:r>
            <a:endParaRPr lang="zh-CN" altLang="en-US" dirty="0"/>
          </a:p>
        </p:txBody>
      </p:sp>
      <p:sp>
        <p:nvSpPr>
          <p:cNvPr id="3" name="内容占位符 2"/>
          <p:cNvSpPr>
            <a:spLocks noGrp="1"/>
          </p:cNvSpPr>
          <p:nvPr>
            <p:ph idx="1"/>
          </p:nvPr>
        </p:nvSpPr>
        <p:spPr/>
        <p:txBody>
          <a:bodyPr/>
          <a:lstStyle/>
          <a:p>
            <a:pPr marL="0" indent="0">
              <a:buNone/>
            </a:pPr>
            <a:r>
              <a:rPr lang="en-US" altLang="zh-CN" dirty="0"/>
              <a:t> Having aligned the two frames, we have to stitch together their topology. In order to do so, we start from scratch and just connect every </a:t>
            </a:r>
            <a:r>
              <a:rPr lang="en-US" altLang="zh-CN" dirty="0" err="1"/>
              <a:t>surfel</a:t>
            </a:r>
            <a:r>
              <a:rPr lang="en-US" altLang="zh-CN" dirty="0"/>
              <a:t> to all of its neighbors within distance ε top in the aligned configuration. </a:t>
            </a:r>
            <a:endParaRPr lang="en-US" altLang="zh-CN" dirty="0"/>
          </a:p>
          <a:p>
            <a:pPr marL="0" indent="0">
              <a:buNone/>
            </a:pPr>
            <a:r>
              <a:rPr lang="zh-CN" altLang="zh-CN" dirty="0" smtClean="0"/>
              <a:t>将</a:t>
            </a:r>
            <a:r>
              <a:rPr lang="zh-CN" altLang="zh-CN" dirty="0"/>
              <a:t>两个框架对齐后，我们必须将它们的拓扑拼接在一起。 为此，我们从头开始，仅将每个</a:t>
            </a:r>
            <a:r>
              <a:rPr lang="en-US" altLang="zh-CN" dirty="0" err="1"/>
              <a:t>surfel</a:t>
            </a:r>
            <a:r>
              <a:rPr lang="zh-CN" altLang="zh-CN" dirty="0"/>
              <a:t>连接到对齐配置中距离ε</a:t>
            </a:r>
            <a:r>
              <a:rPr lang="en-US" altLang="zh-CN" dirty="0"/>
              <a:t>top</a:t>
            </a:r>
            <a:r>
              <a:rPr lang="zh-CN" altLang="zh-CN" dirty="0"/>
              <a:t>以内的所有相邻</a:t>
            </a:r>
            <a:r>
              <a:rPr lang="en-US" altLang="zh-CN" dirty="0" err="1"/>
              <a:t>surfel</a:t>
            </a:r>
            <a:r>
              <a:rPr lang="zh-CN" altLang="zh-CN" dirty="0"/>
              <a:t>。 </a:t>
            </a:r>
            <a:endParaRPr lang="zh-CN" altLang="en-US" dirty="0"/>
          </a:p>
        </p:txBody>
      </p:sp>
    </p:spTree>
    <p:extLst>
      <p:ext uri="{BB962C8B-B14F-4D97-AF65-F5344CB8AC3E}">
        <p14:creationId xmlns:p14="http://schemas.microsoft.com/office/powerpoint/2010/main" val="40630930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Hole </a:t>
            </a:r>
            <a:r>
              <a:rPr lang="en-US" altLang="zh-CN" dirty="0" smtClean="0"/>
              <a:t>Filling</a:t>
            </a:r>
            <a:r>
              <a:rPr lang="zh-CN" altLang="zh-CN" dirty="0" smtClean="0"/>
              <a:t>孔</a:t>
            </a:r>
            <a:r>
              <a:rPr lang="zh-CN" altLang="zh-CN" dirty="0"/>
              <a:t>填充：</a:t>
            </a:r>
            <a:endParaRPr lang="zh-CN" altLang="en-US" dirty="0"/>
          </a:p>
        </p:txBody>
      </p:sp>
      <p:sp>
        <p:nvSpPr>
          <p:cNvPr id="3" name="内容占位符 2"/>
          <p:cNvSpPr>
            <a:spLocks noGrp="1"/>
          </p:cNvSpPr>
          <p:nvPr>
            <p:ph idx="1"/>
          </p:nvPr>
        </p:nvSpPr>
        <p:spPr/>
        <p:txBody>
          <a:bodyPr/>
          <a:lstStyle/>
          <a:p>
            <a:r>
              <a:rPr lang="en-US" altLang="zh-CN" dirty="0"/>
              <a:t>The frames directly involved in the alignment have already been filled in with aligned </a:t>
            </a:r>
            <a:r>
              <a:rPr lang="en-US" altLang="zh-CN" dirty="0" smtClean="0"/>
              <a:t>data</a:t>
            </a:r>
          </a:p>
          <a:p>
            <a:r>
              <a:rPr lang="zh-CN" altLang="zh-CN" dirty="0"/>
              <a:t>与对齐直接相关的帧已经用对齐的数据填充</a:t>
            </a:r>
            <a:endParaRPr lang="zh-CN" altLang="en-US" dirty="0"/>
          </a:p>
        </p:txBody>
      </p:sp>
    </p:spTree>
    <p:extLst>
      <p:ext uri="{BB962C8B-B14F-4D97-AF65-F5344CB8AC3E}">
        <p14:creationId xmlns:p14="http://schemas.microsoft.com/office/powerpoint/2010/main" val="25940218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Resampling</a:t>
            </a:r>
            <a:r>
              <a:rPr lang="zh-CN" altLang="zh-CN" dirty="0" smtClean="0"/>
              <a:t>重采样</a:t>
            </a:r>
            <a:endParaRPr lang="zh-CN" altLang="en-US" dirty="0"/>
          </a:p>
        </p:txBody>
      </p:sp>
      <p:sp>
        <p:nvSpPr>
          <p:cNvPr id="3" name="内容占位符 2"/>
          <p:cNvSpPr>
            <a:spLocks noGrp="1"/>
          </p:cNvSpPr>
          <p:nvPr>
            <p:ph idx="1"/>
          </p:nvPr>
        </p:nvSpPr>
        <p:spPr/>
        <p:txBody>
          <a:bodyPr/>
          <a:lstStyle/>
          <a:p>
            <a:r>
              <a:rPr lang="en-US" altLang="zh-CN" dirty="0" smtClean="0"/>
              <a:t>The </a:t>
            </a:r>
            <a:r>
              <a:rPr lang="en-US" altLang="zh-CN" dirty="0"/>
              <a:t>next step is to resample the </a:t>
            </a:r>
            <a:r>
              <a:rPr lang="en-US" altLang="zh-CN" dirty="0" err="1"/>
              <a:t>surfel</a:t>
            </a:r>
            <a:r>
              <a:rPr lang="en-US" altLang="zh-CN" dirty="0"/>
              <a:t> graph in order to keep the discretization density (and thus the computational costs) constant. </a:t>
            </a:r>
            <a:endParaRPr lang="zh-CN" altLang="zh-CN" dirty="0"/>
          </a:p>
          <a:p>
            <a:r>
              <a:rPr lang="zh-CN" altLang="zh-CN" dirty="0" smtClean="0"/>
              <a:t>下一步</a:t>
            </a:r>
            <a:r>
              <a:rPr lang="zh-CN" altLang="zh-CN" dirty="0"/>
              <a:t>是对</a:t>
            </a:r>
            <a:r>
              <a:rPr lang="en-US" altLang="zh-CN" dirty="0" err="1"/>
              <a:t>surfel</a:t>
            </a:r>
            <a:r>
              <a:rPr lang="zh-CN" altLang="zh-CN" dirty="0"/>
              <a:t>图进行重采样，以保持离散化密度（从而保持计算成本）恒定。</a:t>
            </a:r>
          </a:p>
        </p:txBody>
      </p:sp>
    </p:spTree>
    <p:extLst>
      <p:ext uri="{BB962C8B-B14F-4D97-AF65-F5344CB8AC3E}">
        <p14:creationId xmlns:p14="http://schemas.microsoft.com/office/powerpoint/2010/main" val="182630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Global Optimization and the </a:t>
            </a:r>
            <a:r>
              <a:rPr lang="en-US" altLang="zh-CN" dirty="0" err="1"/>
              <a:t>Urshape</a:t>
            </a:r>
            <a:r>
              <a:rPr lang="en-US" altLang="zh-CN" dirty="0" smtClean="0"/>
              <a:t>:</a:t>
            </a:r>
            <a:r>
              <a:rPr lang="zh-CN" altLang="zh-CN" dirty="0"/>
              <a:t>全局优化和</a:t>
            </a:r>
            <a:r>
              <a:rPr lang="en-US" altLang="zh-CN" dirty="0" err="1"/>
              <a:t>Urshape</a:t>
            </a:r>
            <a:r>
              <a:rPr lang="zh-CN" altLang="zh-CN" dirty="0"/>
              <a:t>：</a:t>
            </a:r>
            <a:endParaRPr lang="zh-CN" altLang="en-US" dirty="0"/>
          </a:p>
        </p:txBody>
      </p:sp>
      <p:sp>
        <p:nvSpPr>
          <p:cNvPr id="3" name="内容占位符 2"/>
          <p:cNvSpPr>
            <a:spLocks noGrp="1"/>
          </p:cNvSpPr>
          <p:nvPr>
            <p:ph idx="1"/>
          </p:nvPr>
        </p:nvSpPr>
        <p:spPr/>
        <p:txBody>
          <a:bodyPr/>
          <a:lstStyle/>
          <a:p>
            <a:r>
              <a:rPr lang="en-US" altLang="zh-CN" dirty="0" smtClean="0"/>
              <a:t>we </a:t>
            </a:r>
            <a:r>
              <a:rPr lang="en-US" altLang="zh-CN" dirty="0"/>
              <a:t>perform a global optimization of the complete merged range of frames on all </a:t>
            </a:r>
            <a:r>
              <a:rPr lang="en-US" altLang="zh-CN" dirty="0" err="1"/>
              <a:t>surfels</a:t>
            </a:r>
            <a:r>
              <a:rPr lang="en-US" altLang="zh-CN" dirty="0"/>
              <a:t>, again minimizing the previously derived statistical energy function. </a:t>
            </a:r>
            <a:endParaRPr lang="zh-CN" altLang="zh-CN" dirty="0"/>
          </a:p>
          <a:p>
            <a:pPr marL="0" indent="0">
              <a:buNone/>
            </a:pPr>
            <a:r>
              <a:rPr lang="zh-CN" altLang="zh-CN" dirty="0" smtClean="0"/>
              <a:t>我们</a:t>
            </a:r>
            <a:r>
              <a:rPr lang="zh-CN" altLang="zh-CN" dirty="0"/>
              <a:t>对所有</a:t>
            </a:r>
            <a:r>
              <a:rPr lang="en-US" altLang="zh-CN" dirty="0"/>
              <a:t>surf</a:t>
            </a:r>
            <a:r>
              <a:rPr lang="zh-CN" altLang="zh-CN" dirty="0"/>
              <a:t>上的帧的完整合并范围​​执行全局优化，再次最小化先前导出的统计能量函数。</a:t>
            </a:r>
          </a:p>
          <a:p>
            <a:endParaRPr lang="zh-CN" altLang="en-US" dirty="0"/>
          </a:p>
        </p:txBody>
      </p:sp>
    </p:spTree>
    <p:extLst>
      <p:ext uri="{BB962C8B-B14F-4D97-AF65-F5344CB8AC3E}">
        <p14:creationId xmlns:p14="http://schemas.microsoft.com/office/powerpoint/2010/main" val="6202033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Iteration</a:t>
            </a:r>
            <a:r>
              <a:rPr lang="zh-CN" altLang="zh-CN" dirty="0"/>
              <a:t>迭代</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smtClean="0"/>
              <a:t>The </a:t>
            </a:r>
            <a:r>
              <a:rPr lang="en-US" altLang="zh-CN" dirty="0"/>
              <a:t>whole merging procedure (alignment, hole filling, stitching, resampling and global optimization) is iterated in a binary scheme until all frames of the animation are </a:t>
            </a:r>
            <a:r>
              <a:rPr lang="en-US" altLang="zh-CN" dirty="0" smtClean="0"/>
              <a:t>merged</a:t>
            </a:r>
            <a:endParaRPr lang="zh-CN" altLang="zh-CN" dirty="0"/>
          </a:p>
          <a:p>
            <a:r>
              <a:rPr lang="zh-CN" altLang="zh-CN" dirty="0" smtClean="0"/>
              <a:t>迭代</a:t>
            </a:r>
            <a:r>
              <a:rPr lang="zh-CN" altLang="zh-CN" dirty="0"/>
              <a:t>整个合并过程（对齐，孔填充，缝合，重采样和全局优化），直到合并动画的所有帧</a:t>
            </a:r>
            <a:r>
              <a:rPr lang="zh-CN" altLang="zh-CN" dirty="0" smtClean="0"/>
              <a:t>为止</a:t>
            </a:r>
            <a:endParaRPr lang="zh-CN" altLang="zh-CN" dirty="0"/>
          </a:p>
          <a:p>
            <a:endParaRPr lang="zh-CN" altLang="en-US" dirty="0"/>
          </a:p>
        </p:txBody>
      </p:sp>
    </p:spTree>
    <p:extLst>
      <p:ext uri="{BB962C8B-B14F-4D97-AF65-F5344CB8AC3E}">
        <p14:creationId xmlns:p14="http://schemas.microsoft.com/office/powerpoint/2010/main" val="2140842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Meshing</a:t>
            </a:r>
            <a:r>
              <a:rPr lang="zh-CN" altLang="zh-CN" dirty="0"/>
              <a:t>网格划分</a:t>
            </a:r>
            <a:endParaRPr lang="zh-CN" altLang="en-US" dirty="0"/>
          </a:p>
        </p:txBody>
      </p:sp>
      <p:sp>
        <p:nvSpPr>
          <p:cNvPr id="3" name="内容占位符 2"/>
          <p:cNvSpPr>
            <a:spLocks noGrp="1"/>
          </p:cNvSpPr>
          <p:nvPr>
            <p:ph idx="1"/>
          </p:nvPr>
        </p:nvSpPr>
        <p:spPr/>
        <p:txBody>
          <a:bodyPr/>
          <a:lstStyle/>
          <a:p>
            <a:r>
              <a:rPr lang="en-US" altLang="zh-CN" dirty="0"/>
              <a:t>The result of the reconstruction is a graph of trajectories sampled with oriented </a:t>
            </a:r>
            <a:r>
              <a:rPr lang="en-US" altLang="zh-CN" dirty="0" err="1"/>
              <a:t>surfels</a:t>
            </a:r>
            <a:r>
              <a:rPr lang="en-US" altLang="zh-CN" dirty="0"/>
              <a:t>. From this representation, we create the final animated mesh. </a:t>
            </a:r>
            <a:endParaRPr lang="zh-CN" altLang="zh-CN" dirty="0"/>
          </a:p>
          <a:p>
            <a:r>
              <a:rPr lang="zh-CN" altLang="zh-CN" dirty="0" smtClean="0"/>
              <a:t>重建</a:t>
            </a:r>
            <a:r>
              <a:rPr lang="zh-CN" altLang="zh-CN" dirty="0"/>
              <a:t>的结果是用定向</a:t>
            </a:r>
            <a:r>
              <a:rPr lang="en-US" altLang="zh-CN" dirty="0" err="1"/>
              <a:t>surfel</a:t>
            </a:r>
            <a:r>
              <a:rPr lang="zh-CN" altLang="zh-CN" dirty="0"/>
              <a:t>采样的轨迹图。根据此表示，我们创建最终的动画网格。</a:t>
            </a:r>
          </a:p>
          <a:p>
            <a:endParaRPr lang="zh-CN" altLang="en-US" dirty="0"/>
          </a:p>
        </p:txBody>
      </p:sp>
    </p:spTree>
    <p:extLst>
      <p:ext uri="{BB962C8B-B14F-4D97-AF65-F5344CB8AC3E}">
        <p14:creationId xmlns:p14="http://schemas.microsoft.com/office/powerpoint/2010/main" val="25943027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实验</a:t>
            </a:r>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758357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Given</a:t>
            </a:r>
          </a:p>
          <a:p>
            <a:pPr marL="0" indent="0">
              <a:buNone/>
            </a:pPr>
            <a:r>
              <a:rPr lang="en-US" altLang="zh-CN" dirty="0" smtClean="0"/>
              <a:t>unstructured, noisy point clouds produced by recent real-time range scanning devices.</a:t>
            </a:r>
          </a:p>
          <a:p>
            <a:pPr marL="0" indent="0">
              <a:buNone/>
            </a:pPr>
            <a:r>
              <a:rPr lang="zh-CN" altLang="zh-CN" dirty="0" smtClean="0"/>
              <a:t>最新的实时范围扫描设备产生</a:t>
            </a:r>
            <a:r>
              <a:rPr lang="zh-CN" altLang="en-US" dirty="0" smtClean="0"/>
              <a:t>的非结构性的，噪音（</a:t>
            </a:r>
            <a:r>
              <a:rPr lang="zh-CN" altLang="zh-CN" dirty="0" smtClean="0">
                <a:solidFill>
                  <a:srgbClr val="FF0000"/>
                </a:solidFill>
              </a:rPr>
              <a:t>孔</a:t>
            </a:r>
            <a:r>
              <a:rPr lang="zh-CN" altLang="en-US" dirty="0" smtClean="0"/>
              <a:t>）的点云</a:t>
            </a:r>
            <a:endParaRPr lang="en-US" altLang="zh-CN" dirty="0" smtClean="0"/>
          </a:p>
          <a:p>
            <a:r>
              <a:rPr lang="en-US" altLang="zh-CN" dirty="0"/>
              <a:t>Goal</a:t>
            </a:r>
          </a:p>
          <a:p>
            <a:pPr marL="0" indent="0">
              <a:buNone/>
            </a:pPr>
            <a:r>
              <a:rPr lang="zh-CN" altLang="en-US" dirty="0" smtClean="0"/>
              <a:t>修复点云，去除噪音洞</a:t>
            </a:r>
            <a:endParaRPr lang="en-US" altLang="zh-CN" dirty="0" smtClean="0"/>
          </a:p>
          <a:p>
            <a:pPr marL="0" indent="0">
              <a:buNone/>
            </a:pPr>
            <a:endParaRPr lang="en-US" altLang="zh-CN" dirty="0"/>
          </a:p>
        </p:txBody>
      </p:sp>
    </p:spTree>
    <p:extLst>
      <p:ext uri="{BB962C8B-B14F-4D97-AF65-F5344CB8AC3E}">
        <p14:creationId xmlns:p14="http://schemas.microsoft.com/office/powerpoint/2010/main" val="2955243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pPr marL="0" indent="0">
              <a:buNone/>
            </a:pPr>
            <a:r>
              <a:rPr lang="en-US" altLang="zh-CN" dirty="0" smtClean="0"/>
              <a:t>1.A </a:t>
            </a:r>
            <a:r>
              <a:rPr lang="en-US" altLang="zh-CN" dirty="0"/>
              <a:t>preprocessing step extracts 3D pieces of geometry in each frame. </a:t>
            </a:r>
            <a:endParaRPr lang="en-US" altLang="zh-CN" dirty="0" smtClean="0"/>
          </a:p>
          <a:p>
            <a:pPr marL="0" indent="0">
              <a:buNone/>
            </a:pPr>
            <a:r>
              <a:rPr lang="en-US" altLang="zh-CN" dirty="0" smtClean="0"/>
              <a:t>2.Adjacent </a:t>
            </a:r>
            <a:r>
              <a:rPr lang="en-US" altLang="zh-CN" dirty="0"/>
              <a:t>frames are then iteratively merged using a statistical model to align pieces and optimize their shape as well as fill-in holes. </a:t>
            </a:r>
          </a:p>
          <a:p>
            <a:pPr marL="0" indent="0">
              <a:buNone/>
            </a:pPr>
            <a:r>
              <a:rPr lang="en-US" altLang="zh-CN" dirty="0" smtClean="0"/>
              <a:t>3.an </a:t>
            </a:r>
            <a:r>
              <a:rPr lang="en-US" altLang="zh-CN" dirty="0"/>
              <a:t>animated triangle mesh is created by a marching cubes based surface extraction </a:t>
            </a:r>
            <a:r>
              <a:rPr lang="en-US" altLang="zh-CN" dirty="0" smtClean="0"/>
              <a:t>algorithm</a:t>
            </a:r>
            <a:endParaRPr lang="en-US" altLang="zh-CN" dirty="0"/>
          </a:p>
          <a:p>
            <a:pPr marL="0" indent="0">
              <a:buNone/>
            </a:pPr>
            <a:r>
              <a:rPr lang="en-US" altLang="zh-CN" dirty="0" smtClean="0"/>
              <a:t>1.</a:t>
            </a:r>
            <a:r>
              <a:rPr lang="zh-CN" altLang="zh-CN" dirty="0" smtClean="0"/>
              <a:t>预处理</a:t>
            </a:r>
            <a:r>
              <a:rPr lang="zh-CN" altLang="zh-CN" dirty="0"/>
              <a:t>步骤在每个帧中提取</a:t>
            </a:r>
            <a:r>
              <a:rPr lang="en-US" altLang="zh-CN" dirty="0"/>
              <a:t>3D</a:t>
            </a:r>
            <a:r>
              <a:rPr lang="zh-CN" altLang="zh-CN" dirty="0"/>
              <a:t>几何图形</a:t>
            </a:r>
            <a:r>
              <a:rPr lang="zh-CN" altLang="zh-CN" dirty="0" smtClean="0"/>
              <a:t>。</a:t>
            </a:r>
            <a:endParaRPr lang="zh-CN" altLang="zh-CN" dirty="0"/>
          </a:p>
          <a:p>
            <a:pPr marL="0" indent="0">
              <a:buNone/>
            </a:pPr>
            <a:r>
              <a:rPr lang="en-US" altLang="zh-CN" dirty="0" smtClean="0"/>
              <a:t>2.</a:t>
            </a:r>
            <a:r>
              <a:rPr lang="zh-CN" altLang="zh-CN" dirty="0" smtClean="0"/>
              <a:t>然后</a:t>
            </a:r>
            <a:r>
              <a:rPr lang="zh-CN" altLang="zh-CN" dirty="0"/>
              <a:t>使用统计模型迭代合并相邻框架，以对齐零件并优化其形状以及填充孔。</a:t>
            </a:r>
          </a:p>
          <a:p>
            <a:pPr marL="0" indent="0">
              <a:buNone/>
            </a:pPr>
            <a:r>
              <a:rPr lang="en-US" altLang="zh-CN" dirty="0" smtClean="0"/>
              <a:t>3.</a:t>
            </a:r>
            <a:r>
              <a:rPr lang="zh-CN" altLang="zh-CN" dirty="0" smtClean="0"/>
              <a:t>通过</a:t>
            </a:r>
            <a:r>
              <a:rPr lang="zh-CN" altLang="zh-CN" dirty="0"/>
              <a:t>基于曲面提取合并</a:t>
            </a:r>
            <a:r>
              <a:rPr lang="en-US" altLang="zh-CN" dirty="0"/>
              <a:t>cubes</a:t>
            </a:r>
            <a:r>
              <a:rPr lang="zh-CN" altLang="zh-CN" dirty="0"/>
              <a:t>算法来创建动画三角形网格。</a:t>
            </a:r>
          </a:p>
          <a:p>
            <a:endParaRPr lang="zh-CN" altLang="en-US" dirty="0"/>
          </a:p>
        </p:txBody>
      </p:sp>
    </p:spTree>
    <p:extLst>
      <p:ext uri="{BB962C8B-B14F-4D97-AF65-F5344CB8AC3E}">
        <p14:creationId xmlns:p14="http://schemas.microsoft.com/office/powerpoint/2010/main" val="26821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Algorithm Overview</a:t>
            </a:r>
            <a:endParaRPr lang="zh-CN" altLang="en-US" dirty="0"/>
          </a:p>
        </p:txBody>
      </p:sp>
      <p:pic>
        <p:nvPicPr>
          <p:cNvPr id="4" name="内容占位符 3"/>
          <p:cNvPicPr>
            <a:picLocks noGrp="1"/>
          </p:cNvPicPr>
          <p:nvPr>
            <p:ph idx="1"/>
          </p:nvPr>
        </p:nvPicPr>
        <p:blipFill>
          <a:blip r:embed="rId2"/>
          <a:stretch>
            <a:fillRect/>
          </a:stretch>
        </p:blipFill>
        <p:spPr>
          <a:xfrm>
            <a:off x="412124" y="2013407"/>
            <a:ext cx="11423561" cy="3073748"/>
          </a:xfrm>
          <a:prstGeom prst="rect">
            <a:avLst/>
          </a:prstGeom>
        </p:spPr>
      </p:pic>
    </p:spTree>
    <p:extLst>
      <p:ext uri="{BB962C8B-B14F-4D97-AF65-F5344CB8AC3E}">
        <p14:creationId xmlns:p14="http://schemas.microsoft.com/office/powerpoint/2010/main" val="3585922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张量</a:t>
            </a:r>
            <a:r>
              <a:rPr lang="zh-CN" altLang="zh-CN" dirty="0" smtClean="0"/>
              <a:t>投票</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r>
              <a:rPr lang="zh-CN" altLang="zh-CN" dirty="0" smtClean="0"/>
              <a:t>预处理</a:t>
            </a:r>
            <a:r>
              <a:rPr lang="zh-CN" altLang="zh-CN" dirty="0"/>
              <a:t>点云，以识别行为良好的区域并去除</a:t>
            </a:r>
            <a:r>
              <a:rPr lang="zh-CN" altLang="zh-CN" dirty="0" smtClean="0"/>
              <a:t>异常值</a:t>
            </a:r>
            <a:r>
              <a:rPr lang="zh-CN" altLang="en-US" dirty="0" smtClean="0"/>
              <a:t>：</a:t>
            </a:r>
            <a:endParaRPr lang="en-US" altLang="zh-CN" dirty="0" smtClean="0"/>
          </a:p>
          <a:p>
            <a:r>
              <a:rPr lang="zh-CN" altLang="zh-CN" dirty="0" smtClean="0"/>
              <a:t>为了提取</a:t>
            </a:r>
            <a:r>
              <a:rPr lang="zh-CN" altLang="en-US" dirty="0" smtClean="0"/>
              <a:t>光</a:t>
            </a:r>
            <a:r>
              <a:rPr lang="zh-CN" altLang="zh-CN" dirty="0" smtClean="0"/>
              <a:t>滑</a:t>
            </a:r>
            <a:r>
              <a:rPr lang="zh-CN" altLang="zh-CN" dirty="0"/>
              <a:t>的，可能弯曲的曲面，我们采用张量投票，这是一种强大的特征提取</a:t>
            </a:r>
            <a:r>
              <a:rPr lang="zh-CN" altLang="zh-CN" dirty="0" smtClean="0"/>
              <a:t>技术</a:t>
            </a:r>
            <a:r>
              <a:rPr lang="zh-CN" altLang="en-US" dirty="0" smtClean="0"/>
              <a:t>，</a:t>
            </a:r>
            <a:r>
              <a:rPr lang="zh-CN" altLang="zh-CN" dirty="0"/>
              <a:t>此过程还可以删除孤立的</a:t>
            </a:r>
            <a:r>
              <a:rPr lang="zh-CN" altLang="zh-CN" dirty="0" smtClean="0"/>
              <a:t>异常值</a:t>
            </a:r>
            <a:endParaRPr lang="zh-CN" altLang="en-US" dirty="0"/>
          </a:p>
        </p:txBody>
      </p:sp>
    </p:spTree>
    <p:extLst>
      <p:ext uri="{BB962C8B-B14F-4D97-AF65-F5344CB8AC3E}">
        <p14:creationId xmlns:p14="http://schemas.microsoft.com/office/powerpoint/2010/main" val="2245587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Initial Estimation of Recoverable 3D </a:t>
            </a:r>
            <a:r>
              <a:rPr lang="en-US" altLang="zh-CN" dirty="0" smtClean="0"/>
              <a:t>Topology</a:t>
            </a:r>
            <a:br>
              <a:rPr lang="en-US" altLang="zh-CN" dirty="0" smtClean="0"/>
            </a:br>
            <a:r>
              <a:rPr lang="zh-CN" altLang="zh-CN" dirty="0" smtClean="0"/>
              <a:t>可</a:t>
            </a:r>
            <a:r>
              <a:rPr lang="zh-CN" altLang="zh-CN" dirty="0"/>
              <a:t>恢复</a:t>
            </a:r>
            <a:r>
              <a:rPr lang="en-US" altLang="zh-CN" dirty="0"/>
              <a:t>3D</a:t>
            </a:r>
            <a:r>
              <a:rPr lang="zh-CN" altLang="zh-CN" dirty="0"/>
              <a:t>拓扑的初始估计</a:t>
            </a:r>
            <a:endParaRPr lang="zh-CN" altLang="en-US" dirty="0"/>
          </a:p>
        </p:txBody>
      </p:sp>
      <p:sp>
        <p:nvSpPr>
          <p:cNvPr id="3" name="内容占位符 2"/>
          <p:cNvSpPr>
            <a:spLocks noGrp="1"/>
          </p:cNvSpPr>
          <p:nvPr>
            <p:ph idx="1"/>
          </p:nvPr>
        </p:nvSpPr>
        <p:spPr/>
        <p:txBody>
          <a:bodyPr/>
          <a:lstStyle/>
          <a:p>
            <a:r>
              <a:rPr lang="en-US" altLang="zh-CN" dirty="0" smtClean="0"/>
              <a:t>The </a:t>
            </a:r>
            <a:r>
              <a:rPr lang="en-US" altLang="zh-CN" dirty="0"/>
              <a:t>first step is a preprocessing step that extracts areas where the 3D topology </a:t>
            </a:r>
            <a:r>
              <a:rPr lang="en-US" altLang="zh-CN" dirty="0" err="1" smtClean="0"/>
              <a:t>Ts</a:t>
            </a:r>
            <a:r>
              <a:rPr lang="en-US" altLang="zh-CN" dirty="0" smtClean="0"/>
              <a:t> </a:t>
            </a:r>
            <a:r>
              <a:rPr lang="en-US" altLang="zh-CN" dirty="0"/>
              <a:t>of the data is </a:t>
            </a:r>
            <a:r>
              <a:rPr lang="en-US" altLang="zh-CN" dirty="0">
                <a:solidFill>
                  <a:srgbClr val="FF0000"/>
                </a:solidFill>
              </a:rPr>
              <a:t>obvious</a:t>
            </a:r>
            <a:r>
              <a:rPr lang="en-US" altLang="zh-CN" dirty="0"/>
              <a:t> from a single frame. Later, these potentially disconnected pieces will be stitched together to assemble the global topology, assuming that it will become obvious over several frames.</a:t>
            </a:r>
            <a:endParaRPr lang="zh-CN" altLang="zh-CN" dirty="0"/>
          </a:p>
          <a:p>
            <a:pPr marL="0" indent="0">
              <a:buNone/>
            </a:pPr>
            <a:r>
              <a:rPr lang="zh-CN" altLang="zh-CN" dirty="0" smtClean="0"/>
              <a:t>第一步是预处理步骤，该步骤从单个帧中提取出数据的</a:t>
            </a:r>
            <a:r>
              <a:rPr lang="en-US" altLang="zh-CN" dirty="0" smtClean="0"/>
              <a:t>3D</a:t>
            </a:r>
            <a:r>
              <a:rPr lang="zh-CN" altLang="zh-CN" dirty="0" smtClean="0"/>
              <a:t>拓扑</a:t>
            </a:r>
            <a:r>
              <a:rPr lang="en-US" altLang="zh-CN" dirty="0" err="1"/>
              <a:t>T</a:t>
            </a:r>
            <a:r>
              <a:rPr lang="en-US" altLang="zh-CN" baseline="-25000" dirty="0" err="1"/>
              <a:t>s</a:t>
            </a:r>
            <a:r>
              <a:rPr lang="zh-CN" altLang="zh-CN" dirty="0" smtClean="0">
                <a:solidFill>
                  <a:srgbClr val="FF0000"/>
                </a:solidFill>
              </a:rPr>
              <a:t>很明显</a:t>
            </a:r>
            <a:r>
              <a:rPr lang="zh-CN" altLang="en-US" dirty="0" smtClean="0">
                <a:solidFill>
                  <a:srgbClr val="FF0000"/>
                </a:solidFill>
              </a:rPr>
              <a:t>？？</a:t>
            </a:r>
            <a:r>
              <a:rPr lang="zh-CN" altLang="zh-CN" dirty="0" smtClean="0"/>
              <a:t>的区域。以后，假设这些全局断开连接在多个帧上都变得很明显，它们将被缝合在一起以组装全局连接拓扑。</a:t>
            </a:r>
          </a:p>
          <a:p>
            <a:endParaRPr lang="zh-CN" altLang="en-US" dirty="0"/>
          </a:p>
        </p:txBody>
      </p:sp>
    </p:spTree>
    <p:extLst>
      <p:ext uri="{BB962C8B-B14F-4D97-AF65-F5344CB8AC3E}">
        <p14:creationId xmlns:p14="http://schemas.microsoft.com/office/powerpoint/2010/main" val="31602943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3270</Words>
  <Application>Microsoft Office PowerPoint</Application>
  <PresentationFormat>宽屏</PresentationFormat>
  <Paragraphs>153</Paragraphs>
  <Slides>46</Slides>
  <Notes>0</Notes>
  <HiddenSlides>5</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46</vt:i4>
      </vt:variant>
    </vt:vector>
  </HeadingPairs>
  <TitlesOfParts>
    <vt:vector size="50" baseType="lpstr">
      <vt:lpstr>等线</vt:lpstr>
      <vt:lpstr>等线 Light</vt:lpstr>
      <vt:lpstr>Arial</vt:lpstr>
      <vt:lpstr>Office 主题​​</vt:lpstr>
      <vt:lpstr>Reconstruction of Deforming Geometry from Time-Varying Point Clouds 时变点云的变形几何重构</vt:lpstr>
      <vt:lpstr>Abstract</vt:lpstr>
      <vt:lpstr>PowerPoint 演示文稿</vt:lpstr>
      <vt:lpstr>PowerPoint 演示文稿</vt:lpstr>
      <vt:lpstr>PowerPoint 演示文稿</vt:lpstr>
      <vt:lpstr>PowerPoint 演示文稿</vt:lpstr>
      <vt:lpstr>Algorithm Overview</vt:lpstr>
      <vt:lpstr>张量投票？？？</vt:lpstr>
      <vt:lpstr>Initial Estimation of Recoverable 3D Topology 可恢复3D拓扑的初始估计</vt:lpstr>
      <vt:lpstr>Discretization:离散化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Likelihood (Data Attraction):</vt:lpstr>
      <vt:lpstr>PowerPoint 演示文稿</vt:lpstr>
      <vt:lpstr>PowerPoint 演示文稿</vt:lpstr>
      <vt:lpstr>PowerPoint 演示文稿</vt:lpstr>
      <vt:lpstr>Spatial Smoothness (Noise Removal)空间光滑度（去噪）：</vt:lpstr>
      <vt:lpstr>PowerPoint 演示文稿</vt:lpstr>
      <vt:lpstr>PowerPoint 演示文稿</vt:lpstr>
      <vt:lpstr>PowerPoint 演示文稿</vt:lpstr>
      <vt:lpstr>PowerPoint 演示文稿</vt:lpstr>
      <vt:lpstr>Spatio-Temporal Smoothness (Rigidity)时空光滑度（刚性）:</vt:lpstr>
      <vt:lpstr>PowerPoint 演示文稿</vt:lpstr>
      <vt:lpstr>PowerPoint 演示文稿</vt:lpstr>
      <vt:lpstr>Temporal Smoothness (Acceleration Prior)</vt:lpstr>
      <vt:lpstr>Numerical Optimization数值优化：</vt:lpstr>
      <vt:lpstr>PowerPoint 演示文稿</vt:lpstr>
      <vt:lpstr>PowerPoint 演示文稿</vt:lpstr>
      <vt:lpstr>PowerPoint 演示文稿</vt:lpstr>
      <vt:lpstr>PowerPoint 演示文稿</vt:lpstr>
      <vt:lpstr>PowerPoint 演示文稿</vt:lpstr>
      <vt:lpstr>PowerPoint 演示文稿</vt:lpstr>
      <vt:lpstr>Topological Stitching拓扑拼接</vt:lpstr>
      <vt:lpstr>Hole Filling孔填充：</vt:lpstr>
      <vt:lpstr>Resampling重采样</vt:lpstr>
      <vt:lpstr>Global Optimization and the Urshape:全局优化和Urshape：</vt:lpstr>
      <vt:lpstr>Iteration迭代:</vt:lpstr>
      <vt:lpstr>Meshing网格划分</vt:lpstr>
      <vt:lpstr>实验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时变点云的变形几何重构</dc:title>
  <dc:creator>Tang Ｃal</dc:creator>
  <cp:lastModifiedBy>Tang Ｃal</cp:lastModifiedBy>
  <cp:revision>146</cp:revision>
  <dcterms:created xsi:type="dcterms:W3CDTF">2020-06-09T11:52:43Z</dcterms:created>
  <dcterms:modified xsi:type="dcterms:W3CDTF">2020-06-14T03:50:42Z</dcterms:modified>
</cp:coreProperties>
</file>