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1" r:id="rId9"/>
    <p:sldId id="268" r:id="rId10"/>
    <p:sldId id="269" r:id="rId11"/>
    <p:sldId id="266" r:id="rId12"/>
    <p:sldId id="267" r:id="rId13"/>
    <p:sldId id="270" r:id="rId14"/>
    <p:sldId id="271" r:id="rId15"/>
    <p:sldId id="272" r:id="rId16"/>
    <p:sldId id="273" r:id="rId17"/>
    <p:sldId id="276" r:id="rId18"/>
    <p:sldId id="274"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300" r:id="rId41"/>
    <p:sldId id="316" r:id="rId42"/>
    <p:sldId id="317" r:id="rId43"/>
    <p:sldId id="301" r:id="rId44"/>
    <p:sldId id="302" r:id="rId45"/>
    <p:sldId id="318" r:id="rId46"/>
    <p:sldId id="303" r:id="rId47"/>
    <p:sldId id="315" r:id="rId48"/>
    <p:sldId id="304" r:id="rId49"/>
    <p:sldId id="305" r:id="rId50"/>
    <p:sldId id="306" r:id="rId51"/>
    <p:sldId id="307" r:id="rId52"/>
    <p:sldId id="308" r:id="rId53"/>
    <p:sldId id="311" r:id="rId54"/>
    <p:sldId id="309" r:id="rId55"/>
    <p:sldId id="310" r:id="rId56"/>
    <p:sldId id="312" r:id="rId57"/>
    <p:sldId id="313" r:id="rId58"/>
    <p:sldId id="314"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9065C5C-AD5E-4030-A602-1F6F4E910FFC}">
          <p14:sldIdLst>
            <p14:sldId id="256"/>
            <p14:sldId id="257"/>
            <p14:sldId id="258"/>
            <p14:sldId id="259"/>
            <p14:sldId id="260"/>
            <p14:sldId id="262"/>
            <p14:sldId id="264"/>
            <p14:sldId id="261"/>
            <p14:sldId id="268"/>
            <p14:sldId id="269"/>
            <p14:sldId id="266"/>
            <p14:sldId id="267"/>
            <p14:sldId id="270"/>
            <p14:sldId id="271"/>
            <p14:sldId id="272"/>
            <p14:sldId id="273"/>
            <p14:sldId id="276"/>
            <p14:sldId id="274"/>
            <p14:sldId id="277"/>
            <p14:sldId id="278"/>
            <p14:sldId id="279"/>
            <p14:sldId id="281"/>
            <p14:sldId id="282"/>
            <p14:sldId id="283"/>
            <p14:sldId id="284"/>
            <p14:sldId id="285"/>
            <p14:sldId id="286"/>
            <p14:sldId id="287"/>
            <p14:sldId id="288"/>
            <p14:sldId id="289"/>
            <p14:sldId id="290"/>
            <p14:sldId id="291"/>
            <p14:sldId id="292"/>
            <p14:sldId id="293"/>
            <p14:sldId id="294"/>
            <p14:sldId id="295"/>
            <p14:sldId id="296"/>
            <p14:sldId id="298"/>
            <p14:sldId id="299"/>
            <p14:sldId id="300"/>
            <p14:sldId id="316"/>
            <p14:sldId id="317"/>
            <p14:sldId id="301"/>
            <p14:sldId id="302"/>
            <p14:sldId id="318"/>
            <p14:sldId id="303"/>
            <p14:sldId id="315"/>
            <p14:sldId id="304"/>
            <p14:sldId id="305"/>
            <p14:sldId id="306"/>
            <p14:sldId id="307"/>
            <p14:sldId id="308"/>
            <p14:sldId id="311"/>
            <p14:sldId id="309"/>
            <p14:sldId id="310"/>
            <p14:sldId id="312"/>
            <p14:sldId id="313"/>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3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61239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103110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402554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162243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205818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227763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377676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106020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300331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277426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2EC2DAE-FA7C-4E5A-89F9-6D74DD610A6A}" type="datetimeFigureOut">
              <a:rPr lang="zh-CN" altLang="en-US" smtClean="0"/>
              <a:t>2020/6/9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18095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2DAE-FA7C-4E5A-89F9-6D74DD610A6A}" type="datetimeFigureOut">
              <a:rPr lang="zh-CN" altLang="en-US" smtClean="0"/>
              <a:t>2020/6/9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9EC65-BECD-4E10-AE33-A80F40D3DB1A}" type="slidenum">
              <a:rPr lang="zh-CN" altLang="en-US" smtClean="0"/>
              <a:t>‹#›</a:t>
            </a:fld>
            <a:endParaRPr lang="zh-CN" altLang="en-US"/>
          </a:p>
        </p:txBody>
      </p:sp>
    </p:spTree>
    <p:extLst>
      <p:ext uri="{BB962C8B-B14F-4D97-AF65-F5344CB8AC3E}">
        <p14:creationId xmlns:p14="http://schemas.microsoft.com/office/powerpoint/2010/main" val="382005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Reassembling Fractured Objects by Geometric </a:t>
            </a:r>
            <a:r>
              <a:rPr lang="en-US" altLang="zh-CN" dirty="0" smtClean="0"/>
              <a:t>Matching</a:t>
            </a:r>
            <a:endParaRPr lang="zh-CN" altLang="en-US" dirty="0"/>
          </a:p>
        </p:txBody>
      </p:sp>
      <p:sp>
        <p:nvSpPr>
          <p:cNvPr id="3" name="副标题 2"/>
          <p:cNvSpPr>
            <a:spLocks noGrp="1"/>
          </p:cNvSpPr>
          <p:nvPr>
            <p:ph type="subTitle" idx="1"/>
          </p:nvPr>
        </p:nvSpPr>
        <p:spPr/>
        <p:txBody>
          <a:bodyPr/>
          <a:lstStyle/>
          <a:p>
            <a:r>
              <a:rPr lang="zh-CN" altLang="en-US" dirty="0" smtClean="0"/>
              <a:t>基于几何匹配的断裂物体重组</a:t>
            </a:r>
            <a:endParaRPr lang="zh-CN" altLang="en-US" dirty="0"/>
          </a:p>
        </p:txBody>
      </p:sp>
    </p:spTree>
    <p:extLst>
      <p:ext uri="{BB962C8B-B14F-4D97-AF65-F5344CB8AC3E}">
        <p14:creationId xmlns:p14="http://schemas.microsoft.com/office/powerpoint/2010/main" val="3982923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Surface integral invariants</a:t>
            </a:r>
            <a:endParaRPr lang="zh-CN" altLang="en-US" dirty="0"/>
          </a:p>
        </p:txBody>
      </p:sp>
      <p:sp>
        <p:nvSpPr>
          <p:cNvPr id="3" name="内容占位符 2"/>
          <p:cNvSpPr>
            <a:spLocks noGrp="1"/>
          </p:cNvSpPr>
          <p:nvPr>
            <p:ph idx="1"/>
          </p:nvPr>
        </p:nvSpPr>
        <p:spPr/>
        <p:txBody>
          <a:bodyPr/>
          <a:lstStyle/>
          <a:p>
            <a:r>
              <a:rPr lang="en-US" altLang="zh-CN" dirty="0" smtClean="0"/>
              <a:t>Definition</a:t>
            </a:r>
          </a:p>
          <a:p>
            <a:pPr marL="0" indent="0">
              <a:buNone/>
            </a:pPr>
            <a:r>
              <a:rPr lang="en-US" altLang="zh-CN" dirty="0" smtClean="0"/>
              <a:t>For a point p</a:t>
            </a:r>
            <a:r>
              <a:rPr lang="zh-CN" altLang="zh-CN" dirty="0" smtClean="0"/>
              <a:t>∈</a:t>
            </a:r>
            <a:r>
              <a:rPr lang="en-US" altLang="zh-CN" dirty="0" smtClean="0"/>
              <a:t>Φ, we define the volume descriptor </a:t>
            </a:r>
            <a:r>
              <a:rPr lang="en-US" altLang="zh-CN" dirty="0" err="1" smtClean="0"/>
              <a:t>V</a:t>
            </a:r>
            <a:r>
              <a:rPr lang="en-US" altLang="zh-CN" baseline="30000" dirty="0" err="1" smtClean="0"/>
              <a:t>r</a:t>
            </a:r>
            <a:r>
              <a:rPr lang="en-US" altLang="zh-CN" dirty="0" smtClean="0"/>
              <a:t>(p) the volume distance descriptor </a:t>
            </a:r>
            <a:r>
              <a:rPr lang="en-US" altLang="zh-CN" dirty="0" err="1" smtClean="0"/>
              <a:t>VD</a:t>
            </a:r>
            <a:r>
              <a:rPr lang="en-US" altLang="zh-CN" baseline="30000" dirty="0" err="1" smtClean="0"/>
              <a:t>r</a:t>
            </a:r>
            <a:r>
              <a:rPr lang="en-US" altLang="zh-CN" dirty="0" smtClean="0"/>
              <a:t>(p) with respect to the kernel radius as</a:t>
            </a:r>
            <a:endParaRPr lang="zh-CN" altLang="en-US" dirty="0" smtClean="0"/>
          </a:p>
          <a:p>
            <a:pPr marL="0" indent="0">
              <a:buNone/>
            </a:pPr>
            <a:endParaRPr lang="zh-CN" altLang="en-US" dirty="0"/>
          </a:p>
        </p:txBody>
      </p:sp>
      <p:pic>
        <p:nvPicPr>
          <p:cNvPr id="4" name="图片 3"/>
          <p:cNvPicPr/>
          <p:nvPr/>
        </p:nvPicPr>
        <p:blipFill>
          <a:blip r:embed="rId2"/>
          <a:stretch>
            <a:fillRect/>
          </a:stretch>
        </p:blipFill>
        <p:spPr>
          <a:xfrm>
            <a:off x="2404422" y="3658389"/>
            <a:ext cx="6533517" cy="1106796"/>
          </a:xfrm>
          <a:prstGeom prst="rect">
            <a:avLst/>
          </a:prstGeom>
        </p:spPr>
      </p:pic>
    </p:spTree>
    <p:extLst>
      <p:ext uri="{BB962C8B-B14F-4D97-AF65-F5344CB8AC3E}">
        <p14:creationId xmlns:p14="http://schemas.microsoft.com/office/powerpoint/2010/main" val="1239007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Integral Invariants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V</a:t>
            </a:r>
            <a:r>
              <a:rPr lang="en-US" altLang="zh-CN" baseline="30000" dirty="0" err="1"/>
              <a:t>r</a:t>
            </a:r>
            <a:r>
              <a:rPr lang="en-US" altLang="zh-CN" dirty="0"/>
              <a:t>(p) is related to the mean curvature H, and </a:t>
            </a:r>
            <a:r>
              <a:rPr lang="en-US" altLang="zh-CN" dirty="0" err="1"/>
              <a:t>VD</a:t>
            </a:r>
            <a:r>
              <a:rPr lang="en-US" altLang="zh-CN" baseline="30000" dirty="0" err="1"/>
              <a:t>r</a:t>
            </a:r>
            <a:r>
              <a:rPr lang="en-US" altLang="zh-CN" dirty="0"/>
              <a:t>(p) to the difference of the principal curvatures κ1,κ2 at  </a:t>
            </a:r>
            <a:r>
              <a:rPr lang="en-US" altLang="zh-CN" dirty="0" smtClean="0"/>
              <a:t>p</a:t>
            </a:r>
          </a:p>
          <a:p>
            <a:pPr marL="0" indent="0">
              <a:buNone/>
            </a:pPr>
            <a:r>
              <a:rPr lang="en-US" altLang="zh-CN" dirty="0" err="1"/>
              <a:t>V</a:t>
            </a:r>
            <a:r>
              <a:rPr lang="en-US" altLang="zh-CN" baseline="30000" dirty="0" err="1"/>
              <a:t>r</a:t>
            </a:r>
            <a:r>
              <a:rPr lang="zh-CN" altLang="zh-CN" dirty="0"/>
              <a:t>（</a:t>
            </a:r>
            <a:r>
              <a:rPr lang="en-US" altLang="zh-CN" dirty="0"/>
              <a:t>p</a:t>
            </a:r>
            <a:r>
              <a:rPr lang="zh-CN" altLang="zh-CN" dirty="0"/>
              <a:t>）与平均曲率</a:t>
            </a:r>
            <a:r>
              <a:rPr lang="en-US" altLang="zh-CN" dirty="0"/>
              <a:t>H</a:t>
            </a:r>
            <a:r>
              <a:rPr lang="zh-CN" altLang="zh-CN" dirty="0"/>
              <a:t>相关，而</a:t>
            </a:r>
            <a:r>
              <a:rPr lang="en-US" altLang="zh-CN" dirty="0" err="1"/>
              <a:t>VD</a:t>
            </a:r>
            <a:r>
              <a:rPr lang="en-US" altLang="zh-CN" baseline="30000" dirty="0" err="1"/>
              <a:t>r</a:t>
            </a:r>
            <a:r>
              <a:rPr lang="zh-CN" altLang="zh-CN" dirty="0"/>
              <a:t>（</a:t>
            </a:r>
            <a:r>
              <a:rPr lang="en-US" altLang="zh-CN" dirty="0"/>
              <a:t>p</a:t>
            </a:r>
            <a:r>
              <a:rPr lang="zh-CN" altLang="zh-CN" dirty="0"/>
              <a:t>）与点</a:t>
            </a:r>
            <a:r>
              <a:rPr lang="en-US" altLang="zh-CN" dirty="0"/>
              <a:t>p</a:t>
            </a:r>
            <a:r>
              <a:rPr lang="zh-CN" altLang="zh-CN" dirty="0"/>
              <a:t>的主曲率</a:t>
            </a:r>
            <a:r>
              <a:rPr lang="en-US" altLang="zh-CN" dirty="0"/>
              <a:t>κ1</a:t>
            </a:r>
            <a:r>
              <a:rPr lang="zh-CN" altLang="zh-CN" dirty="0"/>
              <a:t>，</a:t>
            </a:r>
            <a:r>
              <a:rPr lang="en-US" altLang="zh-CN" dirty="0"/>
              <a:t>κ2</a:t>
            </a:r>
            <a:r>
              <a:rPr lang="zh-CN" altLang="zh-CN" dirty="0"/>
              <a:t>的差有关</a:t>
            </a:r>
            <a:endParaRPr lang="zh-CN" altLang="en-US" dirty="0"/>
          </a:p>
        </p:txBody>
      </p:sp>
      <p:pic>
        <p:nvPicPr>
          <p:cNvPr id="4" name="图片 3"/>
          <p:cNvPicPr/>
          <p:nvPr/>
        </p:nvPicPr>
        <p:blipFill>
          <a:blip r:embed="rId2"/>
          <a:stretch>
            <a:fillRect/>
          </a:stretch>
        </p:blipFill>
        <p:spPr>
          <a:xfrm>
            <a:off x="2621717" y="4001294"/>
            <a:ext cx="6651071" cy="982830"/>
          </a:xfrm>
          <a:prstGeom prst="rect">
            <a:avLst/>
          </a:prstGeom>
        </p:spPr>
      </p:pic>
    </p:spTree>
    <p:extLst>
      <p:ext uri="{BB962C8B-B14F-4D97-AF65-F5344CB8AC3E}">
        <p14:creationId xmlns:p14="http://schemas.microsoft.com/office/powerpoint/2010/main" val="397980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Integral Invariants</a:t>
            </a:r>
            <a:endParaRPr lang="zh-CN" altLang="en-US" dirty="0"/>
          </a:p>
        </p:txBody>
      </p:sp>
      <p:pic>
        <p:nvPicPr>
          <p:cNvPr id="4" name="内容占位符 3"/>
          <p:cNvPicPr>
            <a:picLocks noGrp="1"/>
          </p:cNvPicPr>
          <p:nvPr>
            <p:ph idx="1"/>
          </p:nvPr>
        </p:nvPicPr>
        <p:blipFill>
          <a:blip r:embed="rId2"/>
          <a:stretch>
            <a:fillRect/>
          </a:stretch>
        </p:blipFill>
        <p:spPr>
          <a:xfrm>
            <a:off x="3065046" y="1690688"/>
            <a:ext cx="6078954" cy="1655665"/>
          </a:xfrm>
          <a:prstGeom prst="rect">
            <a:avLst/>
          </a:prstGeom>
        </p:spPr>
      </p:pic>
      <p:sp>
        <p:nvSpPr>
          <p:cNvPr id="5" name="矩形 4"/>
          <p:cNvSpPr/>
          <p:nvPr/>
        </p:nvSpPr>
        <p:spPr>
          <a:xfrm>
            <a:off x="3163910" y="3604957"/>
            <a:ext cx="6096000" cy="2133918"/>
          </a:xfrm>
          <a:prstGeom prst="rect">
            <a:avLst/>
          </a:prstGeom>
        </p:spPr>
        <p:txBody>
          <a:bodyPr>
            <a:spAutoFit/>
          </a:bodyPr>
          <a:lstStyle/>
          <a:p>
            <a:pPr>
              <a:spcBef>
                <a:spcPts val="360"/>
              </a:spcBef>
              <a:spcAft>
                <a:spcPts val="360"/>
              </a:spcAft>
            </a:pP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Figure 5: (Left) Intersection of the kernel balls B</a:t>
            </a:r>
            <a:r>
              <a:rPr lang="en-US" altLang="zh-CN" kern="0" baseline="-250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r</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(p) with the domain D bounded by the surface Φ. (Middle) Volume descriptor, and (right) volume distance descriptor, both shown for one scale</a:t>
            </a:r>
            <a:endParaRPr lang="zh-CN"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spcBef>
                <a:spcPts val="360"/>
              </a:spcBef>
              <a:spcAft>
                <a:spcPts val="360"/>
              </a:spcAft>
            </a:pP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图</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5</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：核球</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Br</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p</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）与区域</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D</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被曲面</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Φ</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包围的（左）交点。（中）体积描述符和（右）体积距离描述符，均以一个比例显示</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3392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Spatial curve integral invariants.</a:t>
            </a:r>
            <a:endParaRPr lang="zh-CN" altLang="zh-CN" dirty="0"/>
          </a:p>
        </p:txBody>
      </p:sp>
      <p:sp>
        <p:nvSpPr>
          <p:cNvPr id="3" name="内容占位符 2"/>
          <p:cNvSpPr>
            <a:spLocks noGrp="1"/>
          </p:cNvSpPr>
          <p:nvPr>
            <p:ph idx="1"/>
          </p:nvPr>
        </p:nvSpPr>
        <p:spPr/>
        <p:txBody>
          <a:bodyPr/>
          <a:lstStyle/>
          <a:p>
            <a:r>
              <a:rPr lang="en-US" altLang="zh-CN" dirty="0" smtClean="0"/>
              <a:t>Definition</a:t>
            </a:r>
          </a:p>
          <a:p>
            <a:pPr marL="0" indent="0">
              <a:buNone/>
            </a:pPr>
            <a:r>
              <a:rPr lang="en-US" altLang="zh-CN" dirty="0"/>
              <a:t>Let c⊂R</a:t>
            </a:r>
            <a:r>
              <a:rPr lang="en-US" altLang="zh-CN" baseline="-25000" dirty="0"/>
              <a:t>3 </a:t>
            </a:r>
            <a:r>
              <a:rPr lang="en-US" altLang="zh-CN" dirty="0"/>
              <a:t>be a spatial curve, such as an edge of a fragment. We define the deviation descriptor </a:t>
            </a:r>
            <a:r>
              <a:rPr lang="en-US" altLang="zh-CN" dirty="0" err="1"/>
              <a:t>D</a:t>
            </a:r>
            <a:r>
              <a:rPr lang="en-US" altLang="zh-CN" baseline="30000" dirty="0" err="1"/>
              <a:t>r</a:t>
            </a:r>
            <a:r>
              <a:rPr lang="en-US" altLang="zh-CN" dirty="0"/>
              <a:t>(p) at a curve point p</a:t>
            </a:r>
            <a:r>
              <a:rPr lang="zh-CN" altLang="zh-CN" dirty="0"/>
              <a:t>∈</a:t>
            </a:r>
            <a:r>
              <a:rPr lang="en-US" altLang="zh-CN" dirty="0"/>
              <a:t>c with respect to the </a:t>
            </a:r>
            <a:r>
              <a:rPr lang="en-US" altLang="zh-CN" dirty="0" smtClean="0"/>
              <a:t>kernel radius </a:t>
            </a:r>
            <a:r>
              <a:rPr lang="en-US" altLang="zh-CN" dirty="0"/>
              <a:t>as</a:t>
            </a:r>
            <a:endParaRPr lang="zh-CN" altLang="zh-CN" dirty="0"/>
          </a:p>
          <a:p>
            <a:pPr marL="0" indent="0">
              <a:buNone/>
            </a:pPr>
            <a:endParaRPr lang="en-US" altLang="zh-CN" dirty="0" smtClean="0"/>
          </a:p>
          <a:p>
            <a:pPr marL="0" indent="0">
              <a:buNone/>
            </a:pPr>
            <a:endParaRPr lang="zh-CN" altLang="en-US" dirty="0"/>
          </a:p>
        </p:txBody>
      </p:sp>
      <p:pic>
        <p:nvPicPr>
          <p:cNvPr id="4" name="图片 3"/>
          <p:cNvPicPr/>
          <p:nvPr/>
        </p:nvPicPr>
        <p:blipFill>
          <a:blip r:embed="rId2"/>
          <a:stretch>
            <a:fillRect/>
          </a:stretch>
        </p:blipFill>
        <p:spPr>
          <a:xfrm>
            <a:off x="2829040" y="3728416"/>
            <a:ext cx="5452075" cy="946615"/>
          </a:xfrm>
          <a:prstGeom prst="rect">
            <a:avLst/>
          </a:prstGeom>
        </p:spPr>
      </p:pic>
    </p:spTree>
    <p:extLst>
      <p:ext uri="{BB962C8B-B14F-4D97-AF65-F5344CB8AC3E}">
        <p14:creationId xmlns:p14="http://schemas.microsoft.com/office/powerpoint/2010/main" val="321773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In general, </a:t>
            </a:r>
            <a:r>
              <a:rPr lang="en-US" altLang="zh-CN" dirty="0" smtClean="0"/>
              <a:t>as r</a:t>
            </a:r>
            <a:r>
              <a:rPr lang="en-US" altLang="zh-CN" dirty="0"/>
              <a:t>→0,D</a:t>
            </a:r>
            <a:r>
              <a:rPr lang="en-US" altLang="zh-CN" baseline="30000" dirty="0"/>
              <a:t>r</a:t>
            </a:r>
            <a:r>
              <a:rPr lang="en-US" altLang="zh-CN" dirty="0"/>
              <a:t>(p</a:t>
            </a:r>
            <a:r>
              <a:rPr lang="en-US" altLang="zh-CN" dirty="0" smtClean="0"/>
              <a:t>) is </a:t>
            </a:r>
            <a:r>
              <a:rPr lang="en-US" altLang="zh-CN" dirty="0"/>
              <a:t>related to the curvature κ of c at p,</a:t>
            </a:r>
            <a:endParaRPr lang="zh-CN" altLang="en-US" dirty="0"/>
          </a:p>
        </p:txBody>
      </p:sp>
      <p:pic>
        <p:nvPicPr>
          <p:cNvPr id="4" name="图片 3"/>
          <p:cNvPicPr/>
          <p:nvPr/>
        </p:nvPicPr>
        <p:blipFill>
          <a:blip r:embed="rId2"/>
          <a:stretch>
            <a:fillRect/>
          </a:stretch>
        </p:blipFill>
        <p:spPr>
          <a:xfrm>
            <a:off x="3057842" y="3049189"/>
            <a:ext cx="5983126" cy="1097808"/>
          </a:xfrm>
          <a:prstGeom prst="rect">
            <a:avLst/>
          </a:prstGeom>
        </p:spPr>
      </p:pic>
    </p:spTree>
    <p:extLst>
      <p:ext uri="{BB962C8B-B14F-4D97-AF65-F5344CB8AC3E}">
        <p14:creationId xmlns:p14="http://schemas.microsoft.com/office/powerpoint/2010/main" val="2784117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marL="0" indent="0" algn="ctr">
              <a:buNone/>
            </a:pPr>
            <a:endParaRPr lang="en-US" altLang="zh-CN" sz="4800" dirty="0" smtClean="0"/>
          </a:p>
          <a:p>
            <a:pPr marL="0" indent="0" algn="ctr">
              <a:buNone/>
            </a:pPr>
            <a:r>
              <a:rPr lang="en-US" altLang="zh-CN" sz="4800" dirty="0" smtClean="0"/>
              <a:t>Multi-scale Surface Characteristics</a:t>
            </a:r>
            <a:endParaRPr lang="zh-CN" altLang="en-US" sz="4800" dirty="0"/>
          </a:p>
        </p:txBody>
      </p:sp>
    </p:spTree>
    <p:extLst>
      <p:ext uri="{BB962C8B-B14F-4D97-AF65-F5344CB8AC3E}">
        <p14:creationId xmlns:p14="http://schemas.microsoft.com/office/powerpoint/2010/main" val="4168027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Surface sharpness</a:t>
            </a:r>
            <a:r>
              <a:rPr lang="en-US" altLang="zh-CN" dirty="0" smtClean="0"/>
              <a:t>.</a:t>
            </a:r>
            <a:endParaRPr lang="zh-CN" altLang="en-US" dirty="0"/>
          </a:p>
        </p:txBody>
      </p:sp>
      <p:sp>
        <p:nvSpPr>
          <p:cNvPr id="3" name="内容占位符 2"/>
          <p:cNvSpPr>
            <a:spLocks noGrp="1"/>
          </p:cNvSpPr>
          <p:nvPr>
            <p:ph idx="1"/>
          </p:nvPr>
        </p:nvSpPr>
        <p:spPr/>
        <p:txBody>
          <a:bodyPr>
            <a:normAutofit/>
          </a:bodyPr>
          <a:lstStyle/>
          <a:p>
            <a:r>
              <a:rPr lang="en-US" altLang="zh-CN" dirty="0" smtClean="0"/>
              <a:t>Definition</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We </a:t>
            </a:r>
            <a:r>
              <a:rPr lang="en-US" altLang="zh-CN" dirty="0"/>
              <a:t>set </a:t>
            </a:r>
            <a:r>
              <a:rPr lang="en-US" altLang="zh-CN" dirty="0" err="1"/>
              <a:t>r</a:t>
            </a:r>
            <a:r>
              <a:rPr lang="en-US" altLang="zh-CN" baseline="-25000" dirty="0" err="1"/>
              <a:t>i</a:t>
            </a:r>
            <a:r>
              <a:rPr lang="en-US" altLang="zh-CN" dirty="0"/>
              <a:t>=</a:t>
            </a:r>
            <a:r>
              <a:rPr lang="en-US" altLang="zh-CN" dirty="0" err="1"/>
              <a:t>r</a:t>
            </a:r>
            <a:r>
              <a:rPr lang="en-US" altLang="zh-CN" baseline="-25000" dirty="0" err="1"/>
              <a:t>min</a:t>
            </a:r>
            <a:r>
              <a:rPr lang="en-US" altLang="zh-CN" dirty="0" err="1"/>
              <a:t>+i</a:t>
            </a:r>
            <a:r>
              <a:rPr lang="en-US" altLang="zh-CN" dirty="0"/>
              <a:t>·(</a:t>
            </a:r>
            <a:r>
              <a:rPr lang="en-US" altLang="zh-CN" dirty="0" err="1"/>
              <a:t>r</a:t>
            </a:r>
            <a:r>
              <a:rPr lang="en-US" altLang="zh-CN" baseline="-25000" dirty="0" err="1"/>
              <a:t>max</a:t>
            </a:r>
            <a:r>
              <a:rPr lang="en-US" altLang="zh-CN" dirty="0" err="1"/>
              <a:t>−r</a:t>
            </a:r>
            <a:r>
              <a:rPr lang="en-US" altLang="zh-CN" baseline="-25000" dirty="0" err="1"/>
              <a:t>min</a:t>
            </a:r>
            <a:r>
              <a:rPr lang="en-US" altLang="zh-CN" dirty="0"/>
              <a:t>)/(N−</a:t>
            </a:r>
            <a:r>
              <a:rPr lang="en-US" altLang="zh-CN" dirty="0" smtClean="0"/>
              <a:t>1) for </a:t>
            </a:r>
            <a:r>
              <a:rPr lang="en-US" altLang="zh-CN" dirty="0"/>
              <a:t>user specified </a:t>
            </a:r>
            <a:r>
              <a:rPr lang="en-US" altLang="zh-CN" dirty="0" err="1"/>
              <a:t>r</a:t>
            </a:r>
            <a:r>
              <a:rPr lang="en-US" altLang="zh-CN" baseline="-25000" dirty="0" err="1"/>
              <a:t>min</a:t>
            </a:r>
            <a:r>
              <a:rPr lang="en-US" altLang="zh-CN" baseline="-25000" dirty="0"/>
              <a:t> </a:t>
            </a:r>
            <a:r>
              <a:rPr lang="en-US" altLang="zh-CN" dirty="0"/>
              <a:t>and </a:t>
            </a:r>
            <a:r>
              <a:rPr lang="en-US" altLang="zh-CN" dirty="0" err="1"/>
              <a:t>r</a:t>
            </a:r>
            <a:r>
              <a:rPr lang="en-US" altLang="zh-CN" baseline="-25000" dirty="0" err="1"/>
              <a:t>max</a:t>
            </a:r>
            <a:r>
              <a:rPr lang="en-US" altLang="zh-CN" baseline="-25000" dirty="0"/>
              <a:t> </a:t>
            </a:r>
            <a:r>
              <a:rPr lang="en-US" altLang="zh-CN" dirty="0"/>
              <a:t>at N, typically 6 to 8, equidistant </a:t>
            </a:r>
            <a:r>
              <a:rPr lang="en-US" altLang="zh-CN" dirty="0" smtClean="0"/>
              <a:t>scales</a:t>
            </a:r>
          </a:p>
          <a:p>
            <a:pPr marL="0" indent="0">
              <a:buNone/>
            </a:pPr>
            <a:r>
              <a:rPr lang="zh-CN" altLang="zh-CN" dirty="0"/>
              <a:t>对于</a:t>
            </a:r>
            <a:r>
              <a:rPr lang="en-US" altLang="zh-CN" dirty="0"/>
              <a:t>N</a:t>
            </a:r>
            <a:r>
              <a:rPr lang="zh-CN" altLang="zh-CN" dirty="0"/>
              <a:t>，我们为用户指定的</a:t>
            </a:r>
            <a:r>
              <a:rPr lang="en-US" altLang="zh-CN" dirty="0" err="1"/>
              <a:t>r</a:t>
            </a:r>
            <a:r>
              <a:rPr lang="en-US" altLang="zh-CN" baseline="-25000" dirty="0" err="1"/>
              <a:t>min</a:t>
            </a:r>
            <a:r>
              <a:rPr lang="zh-CN" altLang="zh-CN" dirty="0"/>
              <a:t>和</a:t>
            </a:r>
            <a:r>
              <a:rPr lang="en-US" altLang="zh-CN" dirty="0" err="1"/>
              <a:t>r</a:t>
            </a:r>
            <a:r>
              <a:rPr lang="en-US" altLang="zh-CN" baseline="-25000" dirty="0" err="1"/>
              <a:t>max</a:t>
            </a:r>
            <a:r>
              <a:rPr lang="zh-CN" altLang="zh-CN" baseline="-25000" dirty="0"/>
              <a:t>，</a:t>
            </a:r>
            <a:r>
              <a:rPr lang="zh-CN" altLang="zh-CN" dirty="0"/>
              <a:t>设置</a:t>
            </a:r>
            <a:r>
              <a:rPr lang="en-US" altLang="zh-CN" dirty="0" err="1"/>
              <a:t>r</a:t>
            </a:r>
            <a:r>
              <a:rPr lang="en-US" altLang="zh-CN" baseline="-25000" dirty="0" err="1"/>
              <a:t>i</a:t>
            </a:r>
            <a:r>
              <a:rPr lang="en-US" altLang="zh-CN" baseline="-25000" dirty="0"/>
              <a:t> </a:t>
            </a:r>
            <a:r>
              <a:rPr lang="en-US" altLang="zh-CN" dirty="0"/>
              <a:t>= </a:t>
            </a:r>
            <a:r>
              <a:rPr lang="en-US" altLang="zh-CN" dirty="0" err="1"/>
              <a:t>r</a:t>
            </a:r>
            <a:r>
              <a:rPr lang="en-US" altLang="zh-CN" baseline="-25000" dirty="0" err="1"/>
              <a:t>min</a:t>
            </a:r>
            <a:r>
              <a:rPr lang="en-US" altLang="zh-CN" dirty="0"/>
              <a:t> + </a:t>
            </a:r>
            <a:r>
              <a:rPr lang="en-US" altLang="zh-CN" dirty="0" err="1"/>
              <a:t>i</a:t>
            </a:r>
            <a:r>
              <a:rPr lang="zh-CN" altLang="zh-CN" dirty="0"/>
              <a:t>·（</a:t>
            </a:r>
            <a:r>
              <a:rPr lang="en-US" altLang="zh-CN" dirty="0" err="1"/>
              <a:t>r</a:t>
            </a:r>
            <a:r>
              <a:rPr lang="en-US" altLang="zh-CN" baseline="-25000" dirty="0" err="1"/>
              <a:t>max</a:t>
            </a:r>
            <a:r>
              <a:rPr lang="en-US" altLang="zh-CN" dirty="0" err="1"/>
              <a:t>-r</a:t>
            </a:r>
            <a:r>
              <a:rPr lang="en-US" altLang="zh-CN" baseline="-25000" dirty="0" err="1"/>
              <a:t>min</a:t>
            </a:r>
            <a:r>
              <a:rPr lang="zh-CN" altLang="zh-CN" dirty="0"/>
              <a:t>）</a:t>
            </a:r>
            <a:r>
              <a:rPr lang="en-US" altLang="zh-CN" dirty="0"/>
              <a:t>/</a:t>
            </a:r>
            <a:r>
              <a:rPr lang="zh-CN" altLang="zh-CN" dirty="0"/>
              <a:t>（</a:t>
            </a:r>
            <a:r>
              <a:rPr lang="en-US" altLang="zh-CN" dirty="0"/>
              <a:t>N-1</a:t>
            </a:r>
            <a:r>
              <a:rPr lang="zh-CN" altLang="zh-CN" dirty="0"/>
              <a:t>）（通常为</a:t>
            </a:r>
            <a:r>
              <a:rPr lang="en-US" altLang="zh-CN" dirty="0"/>
              <a:t>6</a:t>
            </a:r>
            <a:r>
              <a:rPr lang="zh-CN" altLang="zh-CN" dirty="0"/>
              <a:t>到</a:t>
            </a:r>
            <a:r>
              <a:rPr lang="en-US" altLang="zh-CN" dirty="0"/>
              <a:t>8</a:t>
            </a:r>
            <a:r>
              <a:rPr lang="zh-CN" altLang="zh-CN" dirty="0"/>
              <a:t>，等距刻度）</a:t>
            </a:r>
            <a:endParaRPr lang="zh-CN" altLang="en-US" dirty="0"/>
          </a:p>
        </p:txBody>
      </p:sp>
      <p:pic>
        <p:nvPicPr>
          <p:cNvPr id="4" name="图片 3"/>
          <p:cNvPicPr/>
          <p:nvPr/>
        </p:nvPicPr>
        <p:blipFill>
          <a:blip r:embed="rId2"/>
          <a:stretch>
            <a:fillRect/>
          </a:stretch>
        </p:blipFill>
        <p:spPr>
          <a:xfrm>
            <a:off x="2833468" y="2920400"/>
            <a:ext cx="5576436" cy="956141"/>
          </a:xfrm>
          <a:prstGeom prst="rect">
            <a:avLst/>
          </a:prstGeom>
        </p:spPr>
      </p:pic>
    </p:spTree>
    <p:extLst>
      <p:ext uri="{BB962C8B-B14F-4D97-AF65-F5344CB8AC3E}">
        <p14:creationId xmlns:p14="http://schemas.microsoft.com/office/powerpoint/2010/main" val="2860956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Surface roughness</a:t>
            </a:r>
            <a:endParaRPr lang="zh-CN" altLang="en-US" dirty="0"/>
          </a:p>
        </p:txBody>
      </p:sp>
      <p:sp>
        <p:nvSpPr>
          <p:cNvPr id="3" name="内容占位符 2"/>
          <p:cNvSpPr>
            <a:spLocks noGrp="1"/>
          </p:cNvSpPr>
          <p:nvPr>
            <p:ph idx="1"/>
          </p:nvPr>
        </p:nvSpPr>
        <p:spPr/>
        <p:txBody>
          <a:bodyPr/>
          <a:lstStyle/>
          <a:p>
            <a:r>
              <a:rPr lang="en-US" altLang="zh-CN" dirty="0" smtClean="0"/>
              <a:t>Definition</a:t>
            </a:r>
          </a:p>
          <a:p>
            <a:pPr marL="0" indent="0">
              <a:buNone/>
            </a:pPr>
            <a:r>
              <a:rPr lang="zh-CN" altLang="zh-CN" dirty="0"/>
              <a:t> </a:t>
            </a:r>
            <a:r>
              <a:rPr lang="en-US" altLang="zh-CN" dirty="0"/>
              <a:t>we integrate the above bending energy over the local neighborhood </a:t>
            </a:r>
            <a:r>
              <a:rPr lang="en-US" altLang="zh-CN" dirty="0" err="1"/>
              <a:t>N</a:t>
            </a:r>
            <a:r>
              <a:rPr lang="en-US" altLang="zh-CN" baseline="-25000" dirty="0" err="1"/>
              <a:t>r</a:t>
            </a:r>
            <a:r>
              <a:rPr lang="en-US" altLang="zh-CN" dirty="0"/>
              <a:t>(p)=Br(p)∩Φ in</a:t>
            </a:r>
            <a:endParaRPr lang="zh-CN" altLang="en-US" dirty="0"/>
          </a:p>
        </p:txBody>
      </p:sp>
      <p:pic>
        <p:nvPicPr>
          <p:cNvPr id="4" name="图片 3"/>
          <p:cNvPicPr/>
          <p:nvPr/>
        </p:nvPicPr>
        <p:blipFill>
          <a:blip r:embed="rId2"/>
          <a:stretch>
            <a:fillRect/>
          </a:stretch>
        </p:blipFill>
        <p:spPr>
          <a:xfrm>
            <a:off x="3569216" y="3466076"/>
            <a:ext cx="5053568" cy="874105"/>
          </a:xfrm>
          <a:prstGeom prst="rect">
            <a:avLst/>
          </a:prstGeom>
        </p:spPr>
      </p:pic>
    </p:spTree>
    <p:extLst>
      <p:ext uri="{BB962C8B-B14F-4D97-AF65-F5344CB8AC3E}">
        <p14:creationId xmlns:p14="http://schemas.microsoft.com/office/powerpoint/2010/main" val="253651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Surface </a:t>
            </a:r>
            <a:r>
              <a:rPr lang="en-US" altLang="zh-CN" dirty="0" smtClean="0"/>
              <a:t>roughness</a:t>
            </a:r>
            <a:endParaRPr lang="zh-CN" altLang="en-US" dirty="0"/>
          </a:p>
        </p:txBody>
      </p:sp>
      <p:sp>
        <p:nvSpPr>
          <p:cNvPr id="3" name="内容占位符 2"/>
          <p:cNvSpPr>
            <a:spLocks noGrp="1"/>
          </p:cNvSpPr>
          <p:nvPr>
            <p:ph idx="1"/>
          </p:nvPr>
        </p:nvSpPr>
        <p:spPr/>
        <p:txBody>
          <a:bodyPr/>
          <a:lstStyle/>
          <a:p>
            <a:r>
              <a:rPr lang="en-US" altLang="zh-CN" dirty="0" smtClean="0"/>
              <a:t>Definition of </a:t>
            </a:r>
            <a:r>
              <a:rPr lang="en-US" altLang="zh-CN" dirty="0"/>
              <a:t>the local bending energy </a:t>
            </a:r>
            <a:r>
              <a:rPr lang="en-US" altLang="zh-CN" dirty="0" err="1"/>
              <a:t>e</a:t>
            </a:r>
            <a:r>
              <a:rPr lang="en-US" altLang="zh-CN" baseline="-25000" dirty="0" err="1"/>
              <a:t>k</a:t>
            </a:r>
            <a:r>
              <a:rPr lang="en-US" altLang="zh-CN" dirty="0"/>
              <a:t>(p) at p </a:t>
            </a:r>
            <a:endParaRPr lang="en-US" altLang="zh-CN" dirty="0" smtClean="0"/>
          </a:p>
          <a:p>
            <a:pPr marL="0" indent="0">
              <a:buNone/>
            </a:pPr>
            <a:r>
              <a:rPr lang="zh-CN" altLang="zh-CN" dirty="0"/>
              <a:t> </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we </a:t>
            </a:r>
            <a:r>
              <a:rPr lang="en-US" altLang="zh-CN" dirty="0"/>
              <a:t>write |P| for the number of points of a subset P⊂Φ. Let q</a:t>
            </a:r>
            <a:r>
              <a:rPr lang="en-US" altLang="zh-CN" baseline="-25000" dirty="0"/>
              <a:t>i</a:t>
            </a:r>
            <a:r>
              <a:rPr lang="en-US" altLang="zh-CN" dirty="0"/>
              <a:t> be the k-nearest neighbors of a point p</a:t>
            </a:r>
            <a:r>
              <a:rPr lang="zh-CN" altLang="zh-CN" dirty="0"/>
              <a:t>∈</a:t>
            </a:r>
            <a:r>
              <a:rPr lang="en-US" altLang="zh-CN" dirty="0"/>
              <a:t>Φ, and let n</a:t>
            </a:r>
            <a:r>
              <a:rPr lang="en-US" altLang="zh-CN" baseline="-25000" dirty="0"/>
              <a:t>p</a:t>
            </a:r>
            <a:r>
              <a:rPr lang="en-US" altLang="zh-CN" dirty="0"/>
              <a:t> and </a:t>
            </a:r>
            <a:r>
              <a:rPr lang="en-US" altLang="zh-CN" dirty="0" err="1"/>
              <a:t>n</a:t>
            </a:r>
            <a:r>
              <a:rPr lang="en-US" altLang="zh-CN" baseline="-25000" dirty="0" err="1"/>
              <a:t>qi</a:t>
            </a:r>
            <a:r>
              <a:rPr lang="en-US" altLang="zh-CN" dirty="0"/>
              <a:t> be the surface normal vectors at these points</a:t>
            </a:r>
            <a:r>
              <a:rPr lang="en-US" altLang="zh-CN" dirty="0" smtClean="0"/>
              <a:t>.</a:t>
            </a:r>
          </a:p>
          <a:p>
            <a:pPr marL="0" indent="0">
              <a:buNone/>
            </a:pPr>
            <a:r>
              <a:rPr lang="zh-CN" altLang="zh-CN" dirty="0"/>
              <a:t>我们写</a:t>
            </a:r>
            <a:r>
              <a:rPr lang="en-US" altLang="zh-CN" dirty="0"/>
              <a:t>| P |</a:t>
            </a:r>
            <a:r>
              <a:rPr lang="zh-CN" altLang="zh-CN" dirty="0"/>
              <a:t>表示子集</a:t>
            </a:r>
            <a:r>
              <a:rPr lang="en-US" altLang="zh-CN" dirty="0"/>
              <a:t>P⊂Φ</a:t>
            </a:r>
            <a:r>
              <a:rPr lang="zh-CN" altLang="zh-CN" dirty="0"/>
              <a:t>的数量。设</a:t>
            </a:r>
            <a:r>
              <a:rPr lang="en-US" altLang="zh-CN" dirty="0"/>
              <a:t>q</a:t>
            </a:r>
            <a:r>
              <a:rPr lang="en-US" altLang="zh-CN" baseline="-25000" dirty="0"/>
              <a:t>i</a:t>
            </a:r>
            <a:r>
              <a:rPr lang="zh-CN" altLang="zh-CN" dirty="0"/>
              <a:t>是点</a:t>
            </a:r>
            <a:r>
              <a:rPr lang="en-US" altLang="zh-CN" dirty="0"/>
              <a:t>p</a:t>
            </a:r>
            <a:r>
              <a:rPr lang="zh-CN" altLang="zh-CN" dirty="0"/>
              <a:t>∈</a:t>
            </a:r>
            <a:r>
              <a:rPr lang="en-US" altLang="zh-CN" dirty="0"/>
              <a:t>Φ</a:t>
            </a:r>
            <a:r>
              <a:rPr lang="zh-CN" altLang="zh-CN" dirty="0"/>
              <a:t>的</a:t>
            </a:r>
            <a:r>
              <a:rPr lang="en-US" altLang="zh-CN" dirty="0"/>
              <a:t>k-</a:t>
            </a:r>
            <a:r>
              <a:rPr lang="zh-CN" altLang="zh-CN" dirty="0"/>
              <a:t>最近邻点，设点</a:t>
            </a:r>
            <a:r>
              <a:rPr lang="en-US" altLang="zh-CN" dirty="0"/>
              <a:t>n</a:t>
            </a:r>
            <a:r>
              <a:rPr lang="en-US" altLang="zh-CN" baseline="-25000" dirty="0"/>
              <a:t>p </a:t>
            </a:r>
            <a:r>
              <a:rPr lang="zh-CN" altLang="zh-CN" baseline="-25000" dirty="0"/>
              <a:t>， </a:t>
            </a:r>
            <a:r>
              <a:rPr lang="en-US" altLang="zh-CN" dirty="0" err="1"/>
              <a:t>n</a:t>
            </a:r>
            <a:r>
              <a:rPr lang="en-US" altLang="zh-CN" baseline="-25000" dirty="0" err="1"/>
              <a:t>qi</a:t>
            </a:r>
            <a:r>
              <a:rPr lang="zh-CN" altLang="zh-CN" dirty="0"/>
              <a:t>表面法线向量</a:t>
            </a:r>
            <a:endParaRPr lang="zh-CN" altLang="en-US" dirty="0"/>
          </a:p>
        </p:txBody>
      </p:sp>
      <p:pic>
        <p:nvPicPr>
          <p:cNvPr id="4" name="图片 3"/>
          <p:cNvPicPr/>
          <p:nvPr/>
        </p:nvPicPr>
        <p:blipFill>
          <a:blip r:embed="rId2"/>
          <a:stretch>
            <a:fillRect/>
          </a:stretch>
        </p:blipFill>
        <p:spPr>
          <a:xfrm>
            <a:off x="3365862" y="2708166"/>
            <a:ext cx="5147073" cy="975191"/>
          </a:xfrm>
          <a:prstGeom prst="rect">
            <a:avLst/>
          </a:prstGeom>
        </p:spPr>
      </p:pic>
    </p:spTree>
    <p:extLst>
      <p:ext uri="{BB962C8B-B14F-4D97-AF65-F5344CB8AC3E}">
        <p14:creationId xmlns:p14="http://schemas.microsoft.com/office/powerpoint/2010/main" val="33107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Multi-scale Edge Extraction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 we use a modified version of the method presented by [</a:t>
            </a:r>
            <a:r>
              <a:rPr lang="en-US" altLang="zh-CN" dirty="0" err="1"/>
              <a:t>Pauly</a:t>
            </a:r>
            <a:r>
              <a:rPr lang="en-US" altLang="zh-CN" dirty="0"/>
              <a:t> et al. 2003]. </a:t>
            </a:r>
          </a:p>
          <a:p>
            <a:r>
              <a:rPr lang="en-US" altLang="zh-CN" dirty="0"/>
              <a:t>two </a:t>
            </a:r>
            <a:r>
              <a:rPr lang="en-US" altLang="zh-CN" dirty="0" smtClean="0"/>
              <a:t>modifications</a:t>
            </a:r>
            <a:r>
              <a:rPr lang="zh-CN" altLang="en-US" dirty="0" smtClean="0"/>
              <a:t>：</a:t>
            </a:r>
            <a:endParaRPr lang="en-US" altLang="zh-CN" dirty="0" smtClean="0"/>
          </a:p>
          <a:p>
            <a:pPr marL="0" indent="0">
              <a:buNone/>
            </a:pPr>
            <a:r>
              <a:rPr lang="en-US" altLang="zh-CN" dirty="0" smtClean="0"/>
              <a:t>1.In </a:t>
            </a:r>
            <a:r>
              <a:rPr lang="en-US" altLang="zh-CN" dirty="0"/>
              <a:t>the classification step we replace their ‘surface variation’ by our surface integral invariants and surface </a:t>
            </a:r>
            <a:endParaRPr lang="en-US" altLang="zh-CN" dirty="0" smtClean="0"/>
          </a:p>
          <a:p>
            <a:pPr marL="0" indent="0">
              <a:buNone/>
            </a:pPr>
            <a:r>
              <a:rPr lang="en-US" altLang="zh-CN" dirty="0" smtClean="0"/>
              <a:t>This </a:t>
            </a:r>
            <a:r>
              <a:rPr lang="en-US" altLang="zh-CN" dirty="0"/>
              <a:t>means essentially that we classify points p as edge points if they have persistent high curvatures at multiple scales as measured by the integral invariants </a:t>
            </a:r>
            <a:r>
              <a:rPr lang="en-US" altLang="zh-CN" dirty="0" err="1"/>
              <a:t>V</a:t>
            </a:r>
            <a:r>
              <a:rPr lang="en-US" altLang="zh-CN" baseline="30000" dirty="0" err="1"/>
              <a:t>r</a:t>
            </a:r>
            <a:r>
              <a:rPr lang="en-US" altLang="zh-CN" dirty="0"/>
              <a:t>(p) and </a:t>
            </a:r>
            <a:r>
              <a:rPr lang="en-US" altLang="zh-CN" dirty="0" err="1"/>
              <a:t>VD</a:t>
            </a:r>
            <a:r>
              <a:rPr lang="en-US" altLang="zh-CN" baseline="30000" dirty="0" err="1"/>
              <a:t>r</a:t>
            </a:r>
            <a:r>
              <a:rPr lang="en-US" altLang="zh-CN" dirty="0"/>
              <a:t>(p) of </a:t>
            </a:r>
            <a:r>
              <a:rPr lang="en-US" altLang="zh-CN" dirty="0" err="1"/>
              <a:t>Equ</a:t>
            </a:r>
            <a:r>
              <a:rPr lang="en-US" altLang="zh-CN" dirty="0"/>
              <a:t>. (1), and high variance of ρ in the neighborhood of p. </a:t>
            </a:r>
            <a:endParaRPr lang="en-US" altLang="zh-CN" dirty="0" smtClean="0"/>
          </a:p>
          <a:p>
            <a:pPr marL="0" indent="0">
              <a:buNone/>
            </a:pPr>
            <a:r>
              <a:rPr lang="zh-CN" altLang="zh-CN" dirty="0"/>
              <a:t>在分类步骤中，我们用表面积分不变量和表面粗糙度度量来代替它们的表面变化。</a:t>
            </a:r>
          </a:p>
          <a:p>
            <a:pPr marL="0" indent="0">
              <a:buNone/>
            </a:pPr>
            <a:endParaRPr lang="en-US" altLang="zh-CN" dirty="0" smtClean="0"/>
          </a:p>
          <a:p>
            <a:pPr marL="0" indent="0">
              <a:buNone/>
            </a:pPr>
            <a:endParaRPr lang="zh-CN" altLang="zh-CN" dirty="0"/>
          </a:p>
          <a:p>
            <a:endParaRPr lang="zh-CN" altLang="en-US" dirty="0"/>
          </a:p>
        </p:txBody>
      </p:sp>
    </p:spTree>
    <p:extLst>
      <p:ext uri="{BB962C8B-B14F-4D97-AF65-F5344CB8AC3E}">
        <p14:creationId xmlns:p14="http://schemas.microsoft.com/office/powerpoint/2010/main" val="151812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 </a:t>
            </a:r>
            <a:r>
              <a:rPr lang="zh-CN" altLang="en-US" dirty="0" smtClean="0"/>
              <a:t>摘要</a:t>
            </a:r>
            <a:endParaRPr lang="zh-CN" altLang="en-US" dirty="0"/>
          </a:p>
        </p:txBody>
      </p:sp>
      <p:sp>
        <p:nvSpPr>
          <p:cNvPr id="3" name="内容占位符 2"/>
          <p:cNvSpPr>
            <a:spLocks noGrp="1"/>
          </p:cNvSpPr>
          <p:nvPr>
            <p:ph idx="1"/>
          </p:nvPr>
        </p:nvSpPr>
        <p:spPr/>
        <p:txBody>
          <a:bodyPr>
            <a:normAutofit fontScale="77500" lnSpcReduction="20000"/>
          </a:bodyPr>
          <a:lstStyle/>
          <a:p>
            <a:endParaRPr lang="en-US" altLang="zh-CN" dirty="0" smtClean="0"/>
          </a:p>
          <a:p>
            <a:r>
              <a:rPr lang="en-US" altLang="zh-CN" dirty="0"/>
              <a:t>We present a system for automatic reassembly of broken 3D </a:t>
            </a:r>
            <a:r>
              <a:rPr lang="en-US" altLang="zh-CN" dirty="0" smtClean="0"/>
              <a:t>solids. Given </a:t>
            </a:r>
            <a:r>
              <a:rPr lang="en-US" altLang="zh-CN" dirty="0"/>
              <a:t>as </a:t>
            </a:r>
            <a:r>
              <a:rPr lang="en-US" altLang="zh-CN" dirty="0">
                <a:solidFill>
                  <a:srgbClr val="C00000"/>
                </a:solidFill>
              </a:rPr>
              <a:t>input 3D digital models of the broken fragments</a:t>
            </a:r>
            <a:r>
              <a:rPr lang="en-US" altLang="zh-CN" dirty="0"/>
              <a:t>, we analyze the geometry of the fracture surfaces to </a:t>
            </a:r>
            <a:r>
              <a:rPr lang="en-US" altLang="zh-CN" dirty="0">
                <a:solidFill>
                  <a:srgbClr val="C00000"/>
                </a:solidFill>
              </a:rPr>
              <a:t>find a globally consistent reconstruction </a:t>
            </a:r>
            <a:r>
              <a:rPr lang="en-US" altLang="zh-CN" dirty="0"/>
              <a:t>of the original object</a:t>
            </a:r>
            <a:endParaRPr lang="zh-CN" altLang="zh-CN" dirty="0"/>
          </a:p>
          <a:p>
            <a:pPr marL="0" indent="0">
              <a:buNone/>
            </a:pPr>
            <a:r>
              <a:rPr lang="zh-CN" altLang="zh-CN" dirty="0" smtClean="0"/>
              <a:t>我们</a:t>
            </a:r>
            <a:r>
              <a:rPr lang="zh-CN" altLang="zh-CN" dirty="0"/>
              <a:t>提出了一种自动重新组装破碎的</a:t>
            </a:r>
            <a:r>
              <a:rPr lang="en-US" altLang="zh-CN" dirty="0"/>
              <a:t>3D</a:t>
            </a:r>
            <a:r>
              <a:rPr lang="zh-CN" altLang="zh-CN" dirty="0"/>
              <a:t>实体的系统</a:t>
            </a:r>
            <a:r>
              <a:rPr lang="zh-CN" altLang="zh-CN" dirty="0" smtClean="0"/>
              <a:t>。</a:t>
            </a:r>
            <a:r>
              <a:rPr lang="zh-CN" altLang="zh-CN" dirty="0">
                <a:solidFill>
                  <a:srgbClr val="C00000"/>
                </a:solidFill>
              </a:rPr>
              <a:t>输入破碎碎片的</a:t>
            </a:r>
            <a:r>
              <a:rPr lang="en-US" altLang="zh-CN" dirty="0">
                <a:solidFill>
                  <a:srgbClr val="C00000"/>
                </a:solidFill>
              </a:rPr>
              <a:t>3D</a:t>
            </a:r>
            <a:r>
              <a:rPr lang="zh-CN" altLang="zh-CN" dirty="0" smtClean="0">
                <a:solidFill>
                  <a:srgbClr val="C00000"/>
                </a:solidFill>
              </a:rPr>
              <a:t>数字</a:t>
            </a:r>
            <a:endParaRPr lang="en-US" altLang="zh-CN" dirty="0" smtClean="0">
              <a:solidFill>
                <a:srgbClr val="C00000"/>
              </a:solidFill>
            </a:endParaRPr>
          </a:p>
          <a:p>
            <a:pPr marL="0" indent="0">
              <a:buNone/>
            </a:pPr>
            <a:r>
              <a:rPr lang="zh-CN" altLang="zh-CN" dirty="0" smtClean="0">
                <a:solidFill>
                  <a:srgbClr val="C00000"/>
                </a:solidFill>
              </a:rPr>
              <a:t>模型</a:t>
            </a:r>
            <a:r>
              <a:rPr lang="zh-CN" altLang="zh-CN" dirty="0"/>
              <a:t>，我们分析了断裂表面的几何形状以</a:t>
            </a:r>
            <a:r>
              <a:rPr lang="zh-CN" altLang="zh-CN" dirty="0">
                <a:solidFill>
                  <a:srgbClr val="C00000"/>
                </a:solidFill>
              </a:rPr>
              <a:t>找到原始对象的全局一致重建</a:t>
            </a:r>
            <a:r>
              <a:rPr lang="zh-CN" altLang="zh-CN" dirty="0" smtClean="0"/>
              <a:t>。</a:t>
            </a:r>
            <a:endParaRPr lang="en-US" altLang="zh-CN" dirty="0" smtClean="0"/>
          </a:p>
          <a:p>
            <a:pPr marL="0" indent="0">
              <a:buNone/>
            </a:pPr>
            <a:endParaRPr lang="en-US" altLang="zh-CN" dirty="0" smtClean="0"/>
          </a:p>
          <a:p>
            <a:r>
              <a:rPr lang="en-US" altLang="zh-CN" dirty="0" smtClean="0"/>
              <a:t>Our reconstruction pipeline consists </a:t>
            </a:r>
            <a:r>
              <a:rPr lang="en-US" altLang="zh-CN" dirty="0" smtClean="0">
                <a:solidFill>
                  <a:srgbClr val="C00000"/>
                </a:solidFill>
              </a:rPr>
              <a:t>of a graph-cuts based segmentation algorithm </a:t>
            </a:r>
            <a:r>
              <a:rPr lang="en-US" altLang="zh-CN" dirty="0" smtClean="0"/>
              <a:t>for identifying potential fracture surfaces, feature-based robust global registration for pairwise matching of fragments, and simultaneous constrained local registration of multiple fragments</a:t>
            </a:r>
            <a:endParaRPr lang="zh-CN" altLang="zh-CN" dirty="0" smtClean="0"/>
          </a:p>
          <a:p>
            <a:pPr marL="0" indent="0">
              <a:buNone/>
            </a:pPr>
            <a:r>
              <a:rPr lang="zh-CN" altLang="zh-CN" dirty="0" smtClean="0"/>
              <a:t>我们</a:t>
            </a:r>
            <a:r>
              <a:rPr lang="zh-CN" altLang="zh-CN" dirty="0"/>
              <a:t>的重建管道包括一个基于</a:t>
            </a:r>
            <a:r>
              <a:rPr lang="zh-CN" altLang="zh-CN" dirty="0" smtClean="0"/>
              <a:t>图割</a:t>
            </a:r>
            <a:r>
              <a:rPr lang="zh-CN" altLang="zh-CN" dirty="0"/>
              <a:t>的分割算法，</a:t>
            </a:r>
            <a:r>
              <a:rPr lang="en-US" altLang="zh-CN" dirty="0"/>
              <a:t>1.</a:t>
            </a:r>
            <a:r>
              <a:rPr lang="zh-CN" altLang="zh-CN" dirty="0">
                <a:solidFill>
                  <a:srgbClr val="C00000"/>
                </a:solidFill>
              </a:rPr>
              <a:t>它被用于识别潜在的断裂面</a:t>
            </a:r>
            <a:r>
              <a:rPr lang="zh-CN" altLang="zh-CN" dirty="0" smtClean="0"/>
              <a:t>，</a:t>
            </a:r>
            <a:endParaRPr lang="en-US" altLang="zh-CN" dirty="0" smtClean="0"/>
          </a:p>
          <a:p>
            <a:pPr marL="0" indent="0">
              <a:buNone/>
            </a:pPr>
            <a:r>
              <a:rPr lang="en-US" altLang="zh-CN" dirty="0" smtClean="0"/>
              <a:t>2.</a:t>
            </a:r>
            <a:r>
              <a:rPr lang="zh-CN" altLang="en-US" dirty="0">
                <a:solidFill>
                  <a:srgbClr val="C00000"/>
                </a:solidFill>
              </a:rPr>
              <a:t>碎片</a:t>
            </a:r>
            <a:r>
              <a:rPr lang="zh-CN" altLang="zh-CN" dirty="0" smtClean="0">
                <a:solidFill>
                  <a:srgbClr val="C00000"/>
                </a:solidFill>
              </a:rPr>
              <a:t>成</a:t>
            </a:r>
            <a:r>
              <a:rPr lang="zh-CN" altLang="zh-CN" dirty="0">
                <a:solidFill>
                  <a:srgbClr val="C00000"/>
                </a:solidFill>
              </a:rPr>
              <a:t>对匹配的基于特征的鲁棒全局配准</a:t>
            </a:r>
            <a:r>
              <a:rPr lang="zh-CN" altLang="zh-CN" dirty="0"/>
              <a:t>，</a:t>
            </a:r>
            <a:r>
              <a:rPr lang="en-US" altLang="zh-CN" dirty="0"/>
              <a:t>3.</a:t>
            </a:r>
            <a:r>
              <a:rPr lang="zh-CN" altLang="zh-CN" dirty="0"/>
              <a:t>和</a:t>
            </a:r>
            <a:r>
              <a:rPr lang="zh-CN" altLang="zh-CN" dirty="0">
                <a:solidFill>
                  <a:srgbClr val="C00000"/>
                </a:solidFill>
              </a:rPr>
              <a:t>同时约束多个片段的局部</a:t>
            </a:r>
            <a:r>
              <a:rPr lang="zh-CN" altLang="zh-CN" dirty="0" smtClean="0">
                <a:solidFill>
                  <a:srgbClr val="C00000"/>
                </a:solidFill>
              </a:rPr>
              <a:t>配准</a:t>
            </a:r>
            <a:endParaRPr lang="en-US" altLang="zh-CN" dirty="0" smtClean="0">
              <a:solidFill>
                <a:srgbClr val="C00000"/>
              </a:solidFill>
            </a:endParaRPr>
          </a:p>
          <a:p>
            <a:endParaRPr lang="zh-CN" altLang="en-US" dirty="0"/>
          </a:p>
        </p:txBody>
      </p:sp>
    </p:spTree>
    <p:extLst>
      <p:ext uri="{BB962C8B-B14F-4D97-AF65-F5344CB8AC3E}">
        <p14:creationId xmlns:p14="http://schemas.microsoft.com/office/powerpoint/2010/main" val="161140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2. After constructing the minimum spanning graph of the edge points, we specifically extract the long closed cycles from the graph</a:t>
            </a:r>
          </a:p>
          <a:p>
            <a:pPr marL="0" indent="0">
              <a:buNone/>
            </a:pPr>
            <a:r>
              <a:rPr lang="zh-CN" altLang="zh-CN" dirty="0"/>
              <a:t>在构造了边点的最小生成图之后，我们具体地从图中提取了长的闭合</a:t>
            </a:r>
            <a:r>
              <a:rPr lang="zh-CN" altLang="zh-CN" dirty="0" smtClean="0"/>
              <a:t>环</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52666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Final Segmentation</a:t>
            </a:r>
            <a:endParaRPr lang="zh-CN" altLang="zh-CN"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We now refine this segmentation to produce a meaningful set of faces for </a:t>
            </a:r>
            <a:r>
              <a:rPr lang="en-US" altLang="zh-CN" dirty="0" smtClean="0"/>
              <a:t>matching</a:t>
            </a:r>
            <a:r>
              <a:rPr lang="zh-CN" altLang="en-US" dirty="0" smtClean="0"/>
              <a:t>。</a:t>
            </a:r>
            <a:r>
              <a:rPr lang="en-US" altLang="zh-CN" dirty="0" smtClean="0"/>
              <a:t>We </a:t>
            </a:r>
            <a:r>
              <a:rPr lang="en-US" altLang="zh-CN" dirty="0"/>
              <a:t>begin with the definition of a weighted graph G(F,E). The set of nodes F of the graph G are the faces Fi</a:t>
            </a:r>
            <a:r>
              <a:rPr lang="en-US" altLang="zh-CN" dirty="0" smtClean="0"/>
              <a:t>.</a:t>
            </a:r>
          </a:p>
          <a:p>
            <a:pPr marL="0" indent="0">
              <a:buNone/>
            </a:pPr>
            <a:r>
              <a:rPr lang="zh-CN" altLang="zh-CN" dirty="0"/>
              <a:t>现在我们对这个分割进行细化，生成一组用于匹配的有意义的面集合，如图</a:t>
            </a:r>
            <a:r>
              <a:rPr lang="en-US" altLang="zh-CN" dirty="0"/>
              <a:t>6</a:t>
            </a:r>
            <a:r>
              <a:rPr lang="zh-CN" altLang="zh-CN" dirty="0"/>
              <a:t>所示。我们从一个加权图</a:t>
            </a:r>
            <a:r>
              <a:rPr lang="en-US" altLang="zh-CN" dirty="0"/>
              <a:t>(F,E)</a:t>
            </a:r>
            <a:r>
              <a:rPr lang="zh-CN" altLang="zh-CN" dirty="0"/>
              <a:t>的定义开始。图</a:t>
            </a:r>
            <a:r>
              <a:rPr lang="en-US" altLang="zh-CN" dirty="0"/>
              <a:t>G</a:t>
            </a:r>
            <a:r>
              <a:rPr lang="zh-CN" altLang="zh-CN" dirty="0"/>
              <a:t>的节点集</a:t>
            </a:r>
            <a:r>
              <a:rPr lang="en-US" altLang="zh-CN" dirty="0"/>
              <a:t>F</a:t>
            </a:r>
            <a:r>
              <a:rPr lang="zh-CN" altLang="zh-CN" dirty="0"/>
              <a:t>是面集</a:t>
            </a:r>
            <a:r>
              <a:rPr lang="en-US" altLang="zh-CN" dirty="0"/>
              <a:t>Fi</a:t>
            </a:r>
            <a:r>
              <a:rPr lang="zh-CN" altLang="zh-CN" dirty="0" smtClean="0"/>
              <a:t>。</a:t>
            </a:r>
            <a:endParaRPr lang="en-US" altLang="zh-CN" dirty="0" smtClean="0"/>
          </a:p>
          <a:p>
            <a:pPr marL="0" indent="0">
              <a:buNone/>
            </a:pPr>
            <a:endParaRPr lang="en-US" altLang="zh-CN" dirty="0"/>
          </a:p>
          <a:p>
            <a:pPr marL="0" indent="0">
              <a:buNone/>
            </a:pPr>
            <a:r>
              <a:rPr lang="en-US" altLang="zh-CN" dirty="0"/>
              <a:t>The set E of edges is given by those pairs of faces Fi and Fj with a common border edge. We assign to each edge in E two weights, namely the surface roughness weight </a:t>
            </a:r>
            <a:r>
              <a:rPr lang="en-US" altLang="zh-CN" dirty="0" err="1"/>
              <a:t>w</a:t>
            </a:r>
            <a:r>
              <a:rPr lang="en-US" altLang="zh-CN" baseline="-25000" dirty="0" err="1"/>
              <a:t>r</a:t>
            </a:r>
            <a:r>
              <a:rPr lang="en-US" altLang="zh-CN" dirty="0"/>
              <a:t> and the surface sharpness weight </a:t>
            </a:r>
            <a:r>
              <a:rPr lang="en-US" altLang="zh-CN" dirty="0" err="1"/>
              <a:t>w</a:t>
            </a:r>
            <a:r>
              <a:rPr lang="en-US" altLang="zh-CN" baseline="-25000" dirty="0" err="1"/>
              <a:t>s</a:t>
            </a:r>
            <a:r>
              <a:rPr lang="en-US" altLang="zh-CN" dirty="0" smtClean="0"/>
              <a:t>,</a:t>
            </a:r>
          </a:p>
          <a:p>
            <a:pPr marL="0" indent="0">
              <a:buNone/>
            </a:pPr>
            <a:r>
              <a:rPr lang="zh-CN" altLang="zh-CN" dirty="0"/>
              <a:t>边集是由具有共同边界边的面</a:t>
            </a:r>
            <a:r>
              <a:rPr lang="en-US" altLang="zh-CN" dirty="0"/>
              <a:t>fi</a:t>
            </a:r>
            <a:r>
              <a:rPr lang="zh-CN" altLang="zh-CN" dirty="0"/>
              <a:t>和</a:t>
            </a:r>
            <a:r>
              <a:rPr lang="en-US" altLang="zh-CN" dirty="0"/>
              <a:t>fj</a:t>
            </a:r>
            <a:r>
              <a:rPr lang="zh-CN" altLang="zh-CN" dirty="0"/>
              <a:t>对给出的。我们为每一个节点分配了两个权值，即表面粗糙度权值</a:t>
            </a:r>
            <a:r>
              <a:rPr lang="en-US" altLang="zh-CN" dirty="0" err="1"/>
              <a:t>w</a:t>
            </a:r>
            <a:r>
              <a:rPr lang="en-US" altLang="zh-CN" baseline="-25000" dirty="0" err="1"/>
              <a:t>r</a:t>
            </a:r>
            <a:r>
              <a:rPr lang="zh-CN" altLang="zh-CN" dirty="0"/>
              <a:t>和表面锐度权值</a:t>
            </a:r>
            <a:r>
              <a:rPr lang="en-US" altLang="zh-CN" dirty="0" err="1"/>
              <a:t>w</a:t>
            </a:r>
            <a:r>
              <a:rPr lang="en-US" altLang="zh-CN" baseline="-25000" dirty="0" err="1"/>
              <a:t>s</a:t>
            </a:r>
            <a:endParaRPr lang="zh-CN" altLang="zh-CN" dirty="0"/>
          </a:p>
          <a:p>
            <a:pPr marL="0" indent="0">
              <a:buNone/>
            </a:pP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876740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a:t>Here we denote by ρ(S) the mean surface roughness of all points contained in the set S. </a:t>
            </a:r>
            <a:r>
              <a:rPr lang="en-US" altLang="zh-CN" dirty="0" smtClean="0"/>
              <a:t>These </a:t>
            </a:r>
            <a:r>
              <a:rPr lang="en-US" altLang="zh-CN" dirty="0"/>
              <a:t>weights have the following meaning: </a:t>
            </a:r>
            <a:r>
              <a:rPr lang="en-US" altLang="zh-CN" dirty="0" err="1"/>
              <a:t>wr</a:t>
            </a:r>
            <a:r>
              <a:rPr lang="en-US" altLang="zh-CN" dirty="0"/>
              <a:t> is the difference between the mean surface roughness of adjacent faces Fi and Fj(and thus will be high between original and fracture faces), and </a:t>
            </a:r>
            <a:r>
              <a:rPr lang="en-US" altLang="zh-CN" dirty="0" err="1"/>
              <a:t>ws</a:t>
            </a:r>
            <a:r>
              <a:rPr lang="en-US" altLang="zh-CN" dirty="0"/>
              <a:t> is the mean surface sharpness of all points that are shared by faces Fi and Fj(and thus will be high for a sharp edge between two faces</a:t>
            </a:r>
            <a:r>
              <a:rPr lang="en-US" altLang="zh-CN" dirty="0" smtClean="0"/>
              <a:t>).</a:t>
            </a:r>
          </a:p>
          <a:p>
            <a:pPr marL="0" indent="0">
              <a:buNone/>
            </a:pPr>
            <a:r>
              <a:rPr lang="zh-CN" altLang="zh-CN" dirty="0"/>
              <a:t>在这里，我们用</a:t>
            </a:r>
            <a:r>
              <a:rPr lang="en-US" altLang="zh-CN" dirty="0"/>
              <a:t>ρ</a:t>
            </a:r>
            <a:r>
              <a:rPr lang="zh-CN" altLang="zh-CN" dirty="0"/>
              <a:t>（</a:t>
            </a:r>
            <a:r>
              <a:rPr lang="en-US" altLang="zh-CN" dirty="0"/>
              <a:t>S</a:t>
            </a:r>
            <a:r>
              <a:rPr lang="zh-CN" altLang="zh-CN" dirty="0"/>
              <a:t>）表示集合</a:t>
            </a:r>
            <a:r>
              <a:rPr lang="en-US" altLang="zh-CN" dirty="0"/>
              <a:t>S</a:t>
            </a:r>
            <a:r>
              <a:rPr lang="zh-CN" altLang="zh-CN" dirty="0"/>
              <a:t>中包含的所有点的平均表面粗糙度</a:t>
            </a:r>
            <a:r>
              <a:rPr lang="zh-CN" altLang="zh-CN" dirty="0" smtClean="0"/>
              <a:t>这些</a:t>
            </a:r>
            <a:r>
              <a:rPr lang="zh-CN" altLang="zh-CN" dirty="0"/>
              <a:t>权重的含义如下：</a:t>
            </a:r>
            <a:r>
              <a:rPr lang="en-US" altLang="zh-CN" dirty="0" err="1"/>
              <a:t>wr</a:t>
            </a:r>
            <a:r>
              <a:rPr lang="zh-CN" altLang="zh-CN" dirty="0"/>
              <a:t>是相邻平面</a:t>
            </a:r>
            <a:r>
              <a:rPr lang="en-US" altLang="zh-CN" dirty="0"/>
              <a:t>Fi</a:t>
            </a:r>
            <a:r>
              <a:rPr lang="zh-CN" altLang="zh-CN" dirty="0"/>
              <a:t>和</a:t>
            </a:r>
            <a:r>
              <a:rPr lang="en-US" altLang="zh-CN" dirty="0"/>
              <a:t>Fj</a:t>
            </a:r>
            <a:r>
              <a:rPr lang="zh-CN" altLang="zh-CN" dirty="0"/>
              <a:t>的平均表面粗糙度之间的差异（因此原始和断裂面之间的差较大），以及</a:t>
            </a:r>
            <a:r>
              <a:rPr lang="en-US" altLang="zh-CN" dirty="0" err="1"/>
              <a:t>ws</a:t>
            </a:r>
            <a:r>
              <a:rPr lang="zh-CN" altLang="zh-CN" dirty="0"/>
              <a:t>是由平面</a:t>
            </a:r>
            <a:r>
              <a:rPr lang="en-US" altLang="zh-CN" dirty="0"/>
              <a:t>Fi</a:t>
            </a:r>
            <a:r>
              <a:rPr lang="zh-CN" altLang="zh-CN" dirty="0"/>
              <a:t>和</a:t>
            </a:r>
            <a:r>
              <a:rPr lang="en-US" altLang="zh-CN" dirty="0"/>
              <a:t>Fj</a:t>
            </a:r>
            <a:r>
              <a:rPr lang="zh-CN" altLang="zh-CN" dirty="0"/>
              <a:t>共享的所有点的平均表面清晰度（因此对于在两张面之间有锋利的边缘将较高）</a:t>
            </a:r>
          </a:p>
          <a:p>
            <a:pPr marL="0" indent="0">
              <a:buNone/>
            </a:pPr>
            <a:endParaRPr lang="zh-CN" altLang="en-US" dirty="0"/>
          </a:p>
        </p:txBody>
      </p:sp>
      <p:pic>
        <p:nvPicPr>
          <p:cNvPr id="4" name="内容占位符 3"/>
          <p:cNvPicPr>
            <a:picLocks/>
          </p:cNvPicPr>
          <p:nvPr/>
        </p:nvPicPr>
        <p:blipFill>
          <a:blip r:embed="rId2"/>
          <a:stretch>
            <a:fillRect/>
          </a:stretch>
        </p:blipFill>
        <p:spPr>
          <a:xfrm>
            <a:off x="3133423" y="1825625"/>
            <a:ext cx="5579163" cy="1121820"/>
          </a:xfrm>
          <a:prstGeom prst="rect">
            <a:avLst/>
          </a:prstGeom>
        </p:spPr>
      </p:pic>
    </p:spTree>
    <p:extLst>
      <p:ext uri="{BB962C8B-B14F-4D97-AF65-F5344CB8AC3E}">
        <p14:creationId xmlns:p14="http://schemas.microsoft.com/office/powerpoint/2010/main" val="1369630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series of cuts</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1.</a:t>
            </a:r>
            <a:r>
              <a:rPr lang="zh-CN" altLang="zh-CN" dirty="0"/>
              <a:t>使用表面粗糙度权重</a:t>
            </a:r>
            <a:r>
              <a:rPr lang="en-US" altLang="zh-CN" dirty="0" err="1"/>
              <a:t>wr</a:t>
            </a:r>
            <a:endParaRPr lang="en-US" altLang="zh-CN" dirty="0" smtClean="0"/>
          </a:p>
          <a:p>
            <a:pPr marL="0" indent="0">
              <a:buNone/>
            </a:pPr>
            <a:r>
              <a:rPr lang="en-US" altLang="zh-CN" dirty="0" smtClean="0"/>
              <a:t>Now </a:t>
            </a:r>
            <a:r>
              <a:rPr lang="en-US" altLang="zh-CN" dirty="0"/>
              <a:t>we iteratively apply the normalized cut method of [Shi and Malik 2000] to the weighted graph G(F,E</a:t>
            </a:r>
            <a:r>
              <a:rPr lang="en-US" altLang="zh-CN" dirty="0" smtClean="0"/>
              <a:t>)</a:t>
            </a:r>
          </a:p>
          <a:p>
            <a:pPr marL="0" indent="0">
              <a:buNone/>
            </a:pPr>
            <a:r>
              <a:rPr lang="zh-CN" altLang="zh-CN" dirty="0"/>
              <a:t>现在，我们将</a:t>
            </a:r>
            <a:r>
              <a:rPr lang="en-US" altLang="zh-CN" dirty="0"/>
              <a:t>[Shi and Malik 2000]</a:t>
            </a:r>
            <a:r>
              <a:rPr lang="zh-CN" altLang="zh-CN" dirty="0"/>
              <a:t>的归一化切割方法迭代地应用于加权图</a:t>
            </a:r>
            <a:r>
              <a:rPr lang="en-US" altLang="zh-CN" dirty="0"/>
              <a:t>G</a:t>
            </a:r>
            <a:r>
              <a:rPr lang="zh-CN" altLang="zh-CN" dirty="0"/>
              <a:t>（</a:t>
            </a:r>
            <a:r>
              <a:rPr lang="en-US" altLang="zh-CN" dirty="0"/>
              <a:t>F</a:t>
            </a:r>
            <a:r>
              <a:rPr lang="zh-CN" altLang="zh-CN" dirty="0"/>
              <a:t>，</a:t>
            </a:r>
            <a:r>
              <a:rPr lang="en-US" altLang="zh-CN" dirty="0"/>
              <a:t>E</a:t>
            </a:r>
            <a:r>
              <a:rPr lang="zh-CN" altLang="zh-CN" dirty="0" smtClean="0"/>
              <a:t>）</a:t>
            </a:r>
            <a:endParaRPr lang="en-US" altLang="zh-CN" dirty="0" smtClean="0"/>
          </a:p>
          <a:p>
            <a:pPr marL="0" indent="0">
              <a:buNone/>
            </a:pPr>
            <a:r>
              <a:rPr lang="en-US" altLang="zh-CN" dirty="0"/>
              <a:t>We use the surface roughness weight </a:t>
            </a:r>
            <a:r>
              <a:rPr lang="en-US" altLang="zh-CN" dirty="0" err="1"/>
              <a:t>wr</a:t>
            </a:r>
            <a:r>
              <a:rPr lang="en-US" altLang="zh-CN" dirty="0"/>
              <a:t> and terminate the partitioning of the graph G(F,E) if the surface roughness variance σ 2ρ(</a:t>
            </a:r>
            <a:r>
              <a:rPr lang="en-US" altLang="zh-CN" dirty="0" err="1"/>
              <a:t>Pk</a:t>
            </a:r>
            <a:r>
              <a:rPr lang="en-US" altLang="zh-CN" dirty="0"/>
              <a:t>) is less than 0.3 for each part P1,P2.</a:t>
            </a:r>
            <a:endParaRPr lang="zh-CN" altLang="zh-CN" dirty="0"/>
          </a:p>
          <a:p>
            <a:pPr marL="0" indent="0">
              <a:buNone/>
            </a:pPr>
            <a:r>
              <a:rPr lang="zh-CN" altLang="zh-CN" dirty="0"/>
              <a:t>使用表面粗糙度权重</a:t>
            </a:r>
            <a:r>
              <a:rPr lang="en-US" altLang="zh-CN" dirty="0" err="1"/>
              <a:t>wr</a:t>
            </a:r>
            <a:r>
              <a:rPr lang="zh-CN" altLang="zh-CN" dirty="0"/>
              <a:t>，如果表面粗糙度方差</a:t>
            </a:r>
            <a:r>
              <a:rPr lang="en-US" altLang="zh-CN" dirty="0"/>
              <a:t>σ2ρ</a:t>
            </a:r>
            <a:r>
              <a:rPr lang="zh-CN" altLang="zh-CN" dirty="0"/>
              <a:t>（</a:t>
            </a:r>
            <a:r>
              <a:rPr lang="en-US" altLang="zh-CN" dirty="0" err="1"/>
              <a:t>Pk</a:t>
            </a:r>
            <a:r>
              <a:rPr lang="zh-CN" altLang="zh-CN" dirty="0"/>
              <a:t>）在</a:t>
            </a:r>
            <a:r>
              <a:rPr lang="en-US" altLang="zh-CN" dirty="0"/>
              <a:t>P1</a:t>
            </a:r>
            <a:r>
              <a:rPr lang="zh-CN" altLang="zh-CN" dirty="0"/>
              <a:t>，</a:t>
            </a:r>
            <a:r>
              <a:rPr lang="en-US" altLang="zh-CN" dirty="0"/>
              <a:t>P2</a:t>
            </a:r>
            <a:r>
              <a:rPr lang="zh-CN" altLang="zh-CN" dirty="0"/>
              <a:t>都小于</a:t>
            </a:r>
            <a:r>
              <a:rPr lang="en-US" altLang="zh-CN" dirty="0"/>
              <a:t>0.3</a:t>
            </a:r>
            <a:r>
              <a:rPr lang="zh-CN" altLang="zh-CN" dirty="0"/>
              <a:t>，则终止图形</a:t>
            </a:r>
            <a:r>
              <a:rPr lang="en-US" altLang="zh-CN" dirty="0"/>
              <a:t>G</a:t>
            </a:r>
            <a:r>
              <a:rPr lang="zh-CN" altLang="zh-CN" dirty="0"/>
              <a:t>（</a:t>
            </a:r>
            <a:r>
              <a:rPr lang="en-US" altLang="zh-CN" dirty="0"/>
              <a:t>F</a:t>
            </a:r>
            <a:r>
              <a:rPr lang="zh-CN" altLang="zh-CN" dirty="0"/>
              <a:t>，</a:t>
            </a:r>
            <a:r>
              <a:rPr lang="en-US" altLang="zh-CN" dirty="0"/>
              <a:t>E</a:t>
            </a:r>
            <a:r>
              <a:rPr lang="zh-CN" altLang="zh-CN" dirty="0"/>
              <a:t>）的划分</a:t>
            </a:r>
          </a:p>
          <a:p>
            <a:pPr marL="0" indent="0">
              <a:buNone/>
            </a:pPr>
            <a:endParaRPr lang="zh-CN" altLang="en-US" dirty="0"/>
          </a:p>
        </p:txBody>
      </p:sp>
    </p:spTree>
    <p:extLst>
      <p:ext uri="{BB962C8B-B14F-4D97-AF65-F5344CB8AC3E}">
        <p14:creationId xmlns:p14="http://schemas.microsoft.com/office/powerpoint/2010/main" val="72759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510470" y="2159531"/>
            <a:ext cx="4842697" cy="954371"/>
          </a:xfrm>
          <a:prstGeom prst="rect">
            <a:avLst/>
          </a:prstGeom>
        </p:spPr>
      </p:pic>
    </p:spTree>
    <p:extLst>
      <p:ext uri="{BB962C8B-B14F-4D97-AF65-F5344CB8AC3E}">
        <p14:creationId xmlns:p14="http://schemas.microsoft.com/office/powerpoint/2010/main" val="76707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2.</a:t>
            </a:r>
            <a:r>
              <a:rPr lang="en-US" altLang="zh-CN" dirty="0"/>
              <a:t> Using the surface sharpness weight </a:t>
            </a:r>
            <a:r>
              <a:rPr lang="en-US" altLang="zh-CN" dirty="0" err="1"/>
              <a:t>ws</a:t>
            </a:r>
            <a:r>
              <a:rPr lang="en-US" altLang="zh-CN" dirty="0"/>
              <a:t> </a:t>
            </a:r>
            <a:r>
              <a:rPr lang="en-US" altLang="zh-CN" dirty="0" smtClean="0"/>
              <a:t>as a criterion</a:t>
            </a:r>
          </a:p>
          <a:p>
            <a:pPr marL="0" indent="0">
              <a:buNone/>
            </a:pPr>
            <a:r>
              <a:rPr lang="en-US" altLang="zh-CN" dirty="0" smtClean="0"/>
              <a:t>Using the graph cut method we can merge those faces that are likely to belong to one larger fracture face. </a:t>
            </a:r>
          </a:p>
          <a:p>
            <a:pPr marL="0" indent="0">
              <a:buNone/>
            </a:pPr>
            <a:r>
              <a:rPr lang="zh-CN" altLang="zh-CN" dirty="0" smtClean="0"/>
              <a:t>使用</a:t>
            </a:r>
            <a:r>
              <a:rPr lang="zh-CN" altLang="zh-CN" dirty="0"/>
              <a:t>图割方法，我们可以合并那些可能属于一个较大断裂面的</a:t>
            </a:r>
            <a:r>
              <a:rPr lang="zh-CN" altLang="zh-CN" dirty="0" smtClean="0"/>
              <a:t>面</a:t>
            </a:r>
            <a:endParaRPr lang="en-US" altLang="zh-CN" dirty="0" smtClean="0"/>
          </a:p>
          <a:p>
            <a:pPr marL="0" indent="0">
              <a:buNone/>
            </a:pPr>
            <a:r>
              <a:rPr lang="en-US" altLang="zh-CN" dirty="0"/>
              <a:t>We obtained the final segmentation once the graph-cut threshold </a:t>
            </a:r>
            <a:r>
              <a:rPr lang="en-US" altLang="zh-CN" dirty="0" err="1"/>
              <a:t>ws</a:t>
            </a:r>
            <a:r>
              <a:rPr lang="en-US" altLang="zh-CN" dirty="0"/>
              <a:t> falls below 0.1</a:t>
            </a:r>
            <a:endParaRPr lang="zh-CN" altLang="zh-CN" dirty="0"/>
          </a:p>
          <a:p>
            <a:pPr marL="0" indent="0">
              <a:buNone/>
            </a:pPr>
            <a:r>
              <a:rPr lang="zh-CN" altLang="zh-CN" dirty="0"/>
              <a:t>当图割阈值</a:t>
            </a:r>
            <a:r>
              <a:rPr lang="en-US" altLang="zh-CN" dirty="0"/>
              <a:t>w</a:t>
            </a:r>
            <a:r>
              <a:rPr lang="zh-CN" altLang="zh-CN" dirty="0"/>
              <a:t>下降到</a:t>
            </a:r>
            <a:r>
              <a:rPr lang="en-US" altLang="zh-CN" dirty="0"/>
              <a:t>0.1</a:t>
            </a:r>
            <a:r>
              <a:rPr lang="zh-CN" altLang="zh-CN" dirty="0"/>
              <a:t>以下时，我们获得了最终的分割</a:t>
            </a:r>
          </a:p>
          <a:p>
            <a:pPr marL="0" indent="0">
              <a:buNone/>
            </a:pPr>
            <a:endParaRPr lang="zh-CN" altLang="en-US" dirty="0"/>
          </a:p>
        </p:txBody>
      </p:sp>
    </p:spTree>
    <p:extLst>
      <p:ext uri="{BB962C8B-B14F-4D97-AF65-F5344CB8AC3E}">
        <p14:creationId xmlns:p14="http://schemas.microsoft.com/office/powerpoint/2010/main" val="35710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2925659" y="2119024"/>
            <a:ext cx="6045346" cy="1723927"/>
          </a:xfrm>
          <a:prstGeom prst="rect">
            <a:avLst/>
          </a:prstGeom>
        </p:spPr>
      </p:pic>
      <p:sp>
        <p:nvSpPr>
          <p:cNvPr id="5" name="矩形 4"/>
          <p:cNvSpPr/>
          <p:nvPr/>
        </p:nvSpPr>
        <p:spPr>
          <a:xfrm>
            <a:off x="2542140" y="3842951"/>
            <a:ext cx="6428865" cy="1856919"/>
          </a:xfrm>
          <a:prstGeom prst="rect">
            <a:avLst/>
          </a:prstGeom>
        </p:spPr>
        <p:txBody>
          <a:bodyPr wrap="square">
            <a:spAutoFit/>
          </a:bodyPr>
          <a:lstStyle/>
          <a:p>
            <a:pPr algn="just">
              <a:spcBef>
                <a:spcPts val="360"/>
              </a:spcBef>
              <a:spcAft>
                <a:spcPts val="360"/>
              </a:spcAft>
            </a:pP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Figure 6: Data segmentation of two fragments. (Left) Initial segmentation. (Middle) Segmentation into original and fracture surfaces. (Right) Final segmentation of fracture surfaces.</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spcBef>
                <a:spcPts val="360"/>
              </a:spcBef>
              <a:spcAft>
                <a:spcPts val="360"/>
              </a:spcAft>
            </a:pP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图</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6</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：两个碎片的数据分分割。（左）初始分割。（中）分割成原始和断裂表面。（右）断裂面的最终分割</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90780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6600" dirty="0" smtClean="0"/>
          </a:p>
          <a:p>
            <a:pPr marL="0" indent="0" algn="ctr">
              <a:buNone/>
            </a:pPr>
            <a:r>
              <a:rPr lang="en-US" altLang="zh-CN" sz="6600" dirty="0" smtClean="0"/>
              <a:t>4.Feature </a:t>
            </a:r>
            <a:r>
              <a:rPr lang="en-US" altLang="zh-CN" sz="6600" dirty="0"/>
              <a:t>Selection and Representation</a:t>
            </a:r>
            <a:endParaRPr lang="zh-CN" altLang="zh-CN" sz="6600" dirty="0"/>
          </a:p>
          <a:p>
            <a:endParaRPr lang="zh-CN" altLang="en-US" dirty="0"/>
          </a:p>
        </p:txBody>
      </p:sp>
    </p:spTree>
    <p:extLst>
      <p:ext uri="{BB962C8B-B14F-4D97-AF65-F5344CB8AC3E}">
        <p14:creationId xmlns:p14="http://schemas.microsoft.com/office/powerpoint/2010/main" val="28745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a:t>
            </a:r>
            <a:r>
              <a:rPr lang="en-US" altLang="zh-CN" dirty="0" smtClean="0"/>
              <a:t>Selection</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Suppose </a:t>
            </a:r>
            <a:r>
              <a:rPr lang="en-US" altLang="zh-CN" dirty="0"/>
              <a:t>we have a series of descriptors {g1,...,</a:t>
            </a:r>
            <a:r>
              <a:rPr lang="en-US" altLang="zh-CN" dirty="0" err="1"/>
              <a:t>gn</a:t>
            </a:r>
            <a:r>
              <a:rPr lang="en-US" altLang="zh-CN" dirty="0"/>
              <a:t>}, which are functions defined on a surface Φ(e.g. a set of integral invariants as defined in Sec. 2.1). We use the level sets of these functions to partition Φ into surface patches. These patches and combinations of them are used as features (also called feature clusters hence forth).We first introduce feature selection using a single descriptor g, and then we proceed with multiple descriptor based feature selection</a:t>
            </a:r>
            <a:endParaRPr lang="zh-CN" altLang="zh-CN" dirty="0"/>
          </a:p>
          <a:p>
            <a:pPr marL="0" indent="0">
              <a:buNone/>
            </a:pPr>
            <a:r>
              <a:rPr lang="zh-CN" altLang="zh-CN" dirty="0" smtClean="0"/>
              <a:t>假设</a:t>
            </a:r>
            <a:r>
              <a:rPr lang="zh-CN" altLang="zh-CN" dirty="0"/>
              <a:t>我们有一系列的描述符</a:t>
            </a:r>
            <a:r>
              <a:rPr lang="en-US" altLang="zh-CN" dirty="0"/>
              <a:t>{g1</a:t>
            </a:r>
            <a:r>
              <a:rPr lang="zh-CN" altLang="zh-CN" dirty="0"/>
              <a:t>，</a:t>
            </a:r>
            <a:r>
              <a:rPr lang="en-US" altLang="zh-CN" dirty="0"/>
              <a:t>...</a:t>
            </a:r>
            <a:r>
              <a:rPr lang="zh-CN" altLang="zh-CN" dirty="0"/>
              <a:t>，</a:t>
            </a:r>
            <a:r>
              <a:rPr lang="en-US" altLang="zh-CN" dirty="0" err="1"/>
              <a:t>gn</a:t>
            </a:r>
            <a:r>
              <a:rPr lang="en-US" altLang="zh-CN" dirty="0"/>
              <a:t>}</a:t>
            </a:r>
            <a:r>
              <a:rPr lang="zh-CN" altLang="zh-CN" dirty="0"/>
              <a:t>，它们是在一个面</a:t>
            </a:r>
            <a:r>
              <a:rPr lang="en-US" altLang="zh-CN" dirty="0"/>
              <a:t>Φ</a:t>
            </a:r>
            <a:r>
              <a:rPr lang="zh-CN" altLang="zh-CN" dirty="0"/>
              <a:t>上定义的函数（例如，第</a:t>
            </a:r>
            <a:r>
              <a:rPr lang="en-US" altLang="zh-CN" dirty="0"/>
              <a:t>2.1</a:t>
            </a:r>
            <a:r>
              <a:rPr lang="zh-CN" altLang="zh-CN" dirty="0"/>
              <a:t>节中定义的一组积分不变量）。我们使用这些函数的水平集将</a:t>
            </a:r>
            <a:r>
              <a:rPr lang="en-US" altLang="zh-CN" dirty="0"/>
              <a:t>Φ</a:t>
            </a:r>
            <a:r>
              <a:rPr lang="zh-CN" altLang="zh-CN" dirty="0"/>
              <a:t>划分为表面</a:t>
            </a:r>
            <a:r>
              <a:rPr lang="en-US" altLang="zh-CN" dirty="0"/>
              <a:t>patch</a:t>
            </a:r>
            <a:r>
              <a:rPr lang="zh-CN" altLang="zh-CN" dirty="0"/>
              <a:t>。</a:t>
            </a:r>
            <a:r>
              <a:rPr lang="zh-CN" altLang="zh-CN" dirty="0" smtClean="0"/>
              <a:t>这些</a:t>
            </a:r>
            <a:r>
              <a:rPr lang="en-US" altLang="zh-CN" dirty="0" smtClean="0"/>
              <a:t>patch</a:t>
            </a:r>
            <a:r>
              <a:rPr lang="zh-CN" altLang="zh-CN" dirty="0" smtClean="0"/>
              <a:t>及其</a:t>
            </a:r>
            <a:r>
              <a:rPr lang="zh-CN" altLang="zh-CN" dirty="0"/>
              <a:t>组合被用作特征（也称为此后也称为特征簇）。我们首先使用</a:t>
            </a:r>
            <a:r>
              <a:rPr lang="zh-CN" altLang="zh-CN" dirty="0" smtClean="0"/>
              <a:t>单个</a:t>
            </a:r>
            <a:r>
              <a:rPr lang="zh-CN" altLang="zh-CN" dirty="0"/>
              <a:t>描述符</a:t>
            </a:r>
            <a:r>
              <a:rPr lang="en-US" altLang="zh-CN" dirty="0"/>
              <a:t>g</a:t>
            </a:r>
            <a:r>
              <a:rPr lang="zh-CN" altLang="zh-CN" dirty="0"/>
              <a:t>介绍特征选择，然后再进行基于多个描述符的特征选择。</a:t>
            </a:r>
          </a:p>
          <a:p>
            <a:pPr marL="0" indent="0">
              <a:buNone/>
            </a:pPr>
            <a:endParaRPr lang="zh-CN" altLang="en-US" dirty="0"/>
          </a:p>
        </p:txBody>
      </p:sp>
    </p:spTree>
    <p:extLst>
      <p:ext uri="{BB962C8B-B14F-4D97-AF65-F5344CB8AC3E}">
        <p14:creationId xmlns:p14="http://schemas.microsoft.com/office/powerpoint/2010/main" val="2167932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single descriptor</a:t>
            </a:r>
            <a:endParaRPr lang="zh-CN" altLang="en-US" dirty="0"/>
          </a:p>
        </p:txBody>
      </p:sp>
      <p:sp>
        <p:nvSpPr>
          <p:cNvPr id="3" name="内容占位符 2"/>
          <p:cNvSpPr>
            <a:spLocks noGrp="1"/>
          </p:cNvSpPr>
          <p:nvPr>
            <p:ph idx="1"/>
          </p:nvPr>
        </p:nvSpPr>
        <p:spPr/>
        <p:txBody>
          <a:bodyPr/>
          <a:lstStyle/>
          <a:p>
            <a:pPr marL="0" indent="0">
              <a:buNone/>
            </a:pPr>
            <a:r>
              <a:rPr lang="en-US" altLang="zh-CN" dirty="0"/>
              <a:t>Feature selection using single descriptor. Given a descriptor g whose range is I</a:t>
            </a:r>
            <a:r>
              <a:rPr lang="en-US" altLang="zh-CN" baseline="-25000" dirty="0"/>
              <a:t>g</a:t>
            </a:r>
            <a:r>
              <a:rPr lang="en-US" altLang="zh-CN" dirty="0"/>
              <a:t>=[0,b], we partitioning into equally sized intervals[l</a:t>
            </a:r>
            <a:r>
              <a:rPr lang="en-US" altLang="zh-CN" baseline="-25000" dirty="0"/>
              <a:t>i</a:t>
            </a:r>
            <a:r>
              <a:rPr lang="en-US" altLang="zh-CN" dirty="0"/>
              <a:t>,l</a:t>
            </a:r>
            <a:r>
              <a:rPr lang="en-US" altLang="zh-CN" baseline="-25000" dirty="0"/>
              <a:t>i+1</a:t>
            </a:r>
            <a:r>
              <a:rPr lang="en-US" altLang="zh-CN" dirty="0"/>
              <a:t>], usually 32 in number. For each pair of levels l</a:t>
            </a:r>
            <a:r>
              <a:rPr lang="en-US" altLang="zh-CN" baseline="-25000" dirty="0"/>
              <a:t>i</a:t>
            </a:r>
            <a:r>
              <a:rPr lang="en-US" altLang="zh-CN" dirty="0"/>
              <a:t>&lt;</a:t>
            </a:r>
            <a:r>
              <a:rPr lang="en-US" altLang="zh-CN" dirty="0" err="1"/>
              <a:t>l</a:t>
            </a:r>
            <a:r>
              <a:rPr lang="en-US" altLang="zh-CN" baseline="-25000" dirty="0" err="1"/>
              <a:t>j</a:t>
            </a:r>
            <a:r>
              <a:rPr lang="en-US" altLang="zh-CN" dirty="0"/>
              <a:t>, we denote the set of surface points p whose descriptor values g(p) fall into the interval[</a:t>
            </a:r>
            <a:r>
              <a:rPr lang="en-US" altLang="zh-CN" dirty="0" err="1"/>
              <a:t>li,lj</a:t>
            </a:r>
            <a:r>
              <a:rPr lang="en-US" altLang="zh-CN" dirty="0"/>
              <a:t>] by </a:t>
            </a:r>
            <a:r>
              <a:rPr lang="en-US" altLang="zh-CN" dirty="0" err="1" smtClean="0"/>
              <a:t>S</a:t>
            </a:r>
            <a:r>
              <a:rPr lang="en-US" altLang="zh-CN" baseline="-25000" dirty="0" err="1" smtClean="0"/>
              <a:t>ij</a:t>
            </a:r>
            <a:r>
              <a:rPr lang="en-US" altLang="zh-CN" dirty="0" smtClean="0"/>
              <a:t> .Starting </a:t>
            </a:r>
            <a:r>
              <a:rPr lang="en-US" altLang="zh-CN" dirty="0"/>
              <a:t>from an arbitrary point of </a:t>
            </a:r>
            <a:r>
              <a:rPr lang="en-US" altLang="zh-CN" dirty="0" err="1"/>
              <a:t>S</a:t>
            </a:r>
            <a:r>
              <a:rPr lang="en-US" altLang="zh-CN" baseline="-25000" dirty="0" err="1"/>
              <a:t>ij</a:t>
            </a:r>
            <a:r>
              <a:rPr lang="en-US" altLang="zh-CN" dirty="0"/>
              <a:t> and using depth-first search on the K-nearest neighbors, we cluster the points of </a:t>
            </a:r>
            <a:r>
              <a:rPr lang="en-US" altLang="zh-CN" dirty="0" err="1"/>
              <a:t>S</a:t>
            </a:r>
            <a:r>
              <a:rPr lang="en-US" altLang="zh-CN" baseline="-25000" dirty="0" err="1"/>
              <a:t>ij</a:t>
            </a:r>
            <a:r>
              <a:rPr lang="en-US" altLang="zh-CN" dirty="0"/>
              <a:t> into </a:t>
            </a:r>
            <a:r>
              <a:rPr lang="en-US" altLang="zh-CN" dirty="0" err="1"/>
              <a:t>C</a:t>
            </a:r>
            <a:r>
              <a:rPr lang="en-US" altLang="zh-CN" baseline="30000" dirty="0" err="1"/>
              <a:t>k</a:t>
            </a:r>
            <a:r>
              <a:rPr lang="en-US" altLang="zh-CN" baseline="-25000" dirty="0" err="1"/>
              <a:t>ij</a:t>
            </a:r>
            <a:r>
              <a:rPr lang="en-US" altLang="zh-CN" dirty="0"/>
              <a:t> (this clustering is analogous to extracting connected components, but performed in a point cloud setting). Then we remove those clusters </a:t>
            </a:r>
            <a:r>
              <a:rPr lang="en-US" altLang="zh-CN" dirty="0" err="1"/>
              <a:t>C</a:t>
            </a:r>
            <a:r>
              <a:rPr lang="en-US" altLang="zh-CN" baseline="30000" dirty="0" err="1"/>
              <a:t>k</a:t>
            </a:r>
            <a:r>
              <a:rPr lang="en-US" altLang="zh-CN" baseline="-25000" dirty="0" err="1"/>
              <a:t>ij</a:t>
            </a:r>
            <a:r>
              <a:rPr lang="en-US" altLang="zh-CN" dirty="0"/>
              <a:t> where either </a:t>
            </a:r>
            <a:r>
              <a:rPr lang="en-US" altLang="zh-CN" dirty="0" err="1"/>
              <a:t>min</a:t>
            </a:r>
            <a:r>
              <a:rPr lang="en-US" altLang="zh-CN" baseline="-25000" dirty="0" err="1"/>
              <a:t>p</a:t>
            </a:r>
            <a:r>
              <a:rPr lang="en-US" altLang="zh-CN" dirty="0" err="1"/>
              <a:t>g</a:t>
            </a:r>
            <a:r>
              <a:rPr lang="en-US" altLang="zh-CN" dirty="0"/>
              <a:t>(p)&gt;l</a:t>
            </a:r>
            <a:r>
              <a:rPr lang="en-US" altLang="zh-CN" baseline="-25000" dirty="0"/>
              <a:t>i+1</a:t>
            </a:r>
            <a:r>
              <a:rPr lang="en-US" altLang="zh-CN" dirty="0"/>
              <a:t>or </a:t>
            </a:r>
            <a:r>
              <a:rPr lang="en-US" altLang="zh-CN" dirty="0" err="1"/>
              <a:t>max</a:t>
            </a:r>
            <a:r>
              <a:rPr lang="en-US" altLang="zh-CN" baseline="-25000" dirty="0" err="1"/>
              <a:t>p</a:t>
            </a:r>
            <a:r>
              <a:rPr lang="en-US" altLang="zh-CN" dirty="0" err="1"/>
              <a:t>g</a:t>
            </a:r>
            <a:r>
              <a:rPr lang="en-US" altLang="zh-CN" dirty="0"/>
              <a:t>(p)&lt;l</a:t>
            </a:r>
            <a:r>
              <a:rPr lang="en-US" altLang="zh-CN" baseline="-25000" dirty="0"/>
              <a:t>j−1</a:t>
            </a:r>
            <a:r>
              <a:rPr lang="en-US" altLang="zh-CN" dirty="0"/>
              <a:t> holds for a p</a:t>
            </a:r>
            <a:r>
              <a:rPr lang="zh-CN" altLang="zh-CN" dirty="0"/>
              <a:t>∈</a:t>
            </a:r>
            <a:r>
              <a:rPr lang="en-US" altLang="zh-CN" dirty="0" err="1"/>
              <a:t>C</a:t>
            </a:r>
            <a:r>
              <a:rPr lang="en-US" altLang="zh-CN" baseline="30000" dirty="0" err="1"/>
              <a:t>k</a:t>
            </a:r>
            <a:r>
              <a:rPr lang="en-US" altLang="zh-CN" baseline="-25000" dirty="0" err="1"/>
              <a:t>ij</a:t>
            </a:r>
            <a:r>
              <a:rPr lang="en-US" altLang="zh-CN" dirty="0"/>
              <a:t> because they are redundant.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12621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We develop several new techniques in the area of geometry processing, including </a:t>
            </a:r>
            <a:r>
              <a:rPr lang="en-US" altLang="zh-CN" dirty="0">
                <a:solidFill>
                  <a:srgbClr val="C00000"/>
                </a:solidFill>
              </a:rPr>
              <a:t>the novel integral invariants for computing multi-scale surface characteristics</a:t>
            </a:r>
            <a:r>
              <a:rPr lang="en-US" altLang="zh-CN" dirty="0"/>
              <a:t>, </a:t>
            </a:r>
            <a:r>
              <a:rPr lang="en-US" altLang="zh-CN" dirty="0">
                <a:solidFill>
                  <a:srgbClr val="C00000"/>
                </a:solidFill>
              </a:rPr>
              <a:t>registration based on forward search techniques and surface consistency</a:t>
            </a:r>
            <a:r>
              <a:rPr lang="en-US" altLang="zh-CN" dirty="0"/>
              <a:t>, and </a:t>
            </a:r>
            <a:r>
              <a:rPr lang="en-US" altLang="zh-CN" dirty="0">
                <a:solidFill>
                  <a:srgbClr val="C00000"/>
                </a:solidFill>
              </a:rPr>
              <a:t>a non-penetrating iterated closest point algorithm</a:t>
            </a:r>
            <a:r>
              <a:rPr lang="en-US" altLang="zh-CN" dirty="0"/>
              <a:t>. We illustrate the performance of our algorithms on a number of real-world examples</a:t>
            </a:r>
            <a:endParaRPr lang="zh-CN" altLang="zh-CN" dirty="0"/>
          </a:p>
          <a:p>
            <a:pPr marL="0" indent="0">
              <a:buNone/>
            </a:pPr>
            <a:r>
              <a:rPr lang="zh-CN" altLang="zh-CN" dirty="0" smtClean="0"/>
              <a:t>我们在几何处理领域开发了多种新技术，其中包括用于</a:t>
            </a:r>
            <a:r>
              <a:rPr lang="zh-CN" altLang="zh-CN" dirty="0" smtClean="0">
                <a:solidFill>
                  <a:srgbClr val="C00000"/>
                </a:solidFill>
              </a:rPr>
              <a:t>计算多尺度表面特征的新颖积分不变量</a:t>
            </a:r>
            <a:r>
              <a:rPr lang="zh-CN" altLang="zh-CN" dirty="0" smtClean="0"/>
              <a:t>，</a:t>
            </a:r>
            <a:r>
              <a:rPr lang="zh-CN" altLang="zh-CN" dirty="0" smtClean="0">
                <a:solidFill>
                  <a:srgbClr val="C00000"/>
                </a:solidFill>
              </a:rPr>
              <a:t>基于</a:t>
            </a:r>
            <a:r>
              <a:rPr lang="zh-CN" altLang="en-US" dirty="0" smtClean="0">
                <a:solidFill>
                  <a:srgbClr val="C00000"/>
                </a:solidFill>
              </a:rPr>
              <a:t>前</a:t>
            </a:r>
            <a:r>
              <a:rPr lang="zh-CN" altLang="zh-CN" dirty="0" smtClean="0">
                <a:solidFill>
                  <a:srgbClr val="C00000"/>
                </a:solidFill>
              </a:rPr>
              <a:t>向搜索技术和表面一致性的配准</a:t>
            </a:r>
            <a:r>
              <a:rPr lang="zh-CN" altLang="zh-CN" dirty="0" smtClean="0"/>
              <a:t>以及</a:t>
            </a:r>
            <a:r>
              <a:rPr lang="zh-CN" altLang="zh-CN" dirty="0" smtClean="0">
                <a:solidFill>
                  <a:srgbClr val="C00000"/>
                </a:solidFill>
              </a:rPr>
              <a:t>非穿透迭代最近点算法</a:t>
            </a:r>
            <a:r>
              <a:rPr lang="zh-CN" altLang="zh-CN" dirty="0" smtClean="0"/>
              <a:t>。我们在许多实际示例中说明了我们算法的性能</a:t>
            </a:r>
          </a:p>
          <a:p>
            <a:endParaRPr lang="zh-CN" altLang="en-US" dirty="0"/>
          </a:p>
        </p:txBody>
      </p:sp>
    </p:spTree>
    <p:extLst>
      <p:ext uri="{BB962C8B-B14F-4D97-AF65-F5344CB8AC3E}">
        <p14:creationId xmlns:p14="http://schemas.microsoft.com/office/powerpoint/2010/main" val="22336207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single descriptor</a:t>
            </a:r>
            <a:endParaRPr lang="zh-CN" altLang="en-US" dirty="0"/>
          </a:p>
        </p:txBody>
      </p:sp>
      <p:sp>
        <p:nvSpPr>
          <p:cNvPr id="3" name="内容占位符 2"/>
          <p:cNvSpPr>
            <a:spLocks noGrp="1"/>
          </p:cNvSpPr>
          <p:nvPr>
            <p:ph idx="1"/>
          </p:nvPr>
        </p:nvSpPr>
        <p:spPr/>
        <p:txBody>
          <a:bodyPr/>
          <a:lstStyle/>
          <a:p>
            <a:pPr marL="0" indent="0">
              <a:buNone/>
            </a:pPr>
            <a:r>
              <a:rPr lang="zh-CN" altLang="zh-CN" dirty="0"/>
              <a:t>给定一个描述符</a:t>
            </a:r>
            <a:r>
              <a:rPr lang="en-US" altLang="zh-CN" dirty="0"/>
              <a:t>g</a:t>
            </a:r>
            <a:r>
              <a:rPr lang="zh-CN" altLang="zh-CN" dirty="0"/>
              <a:t>，其范围为</a:t>
            </a:r>
            <a:r>
              <a:rPr lang="en-US" altLang="zh-CN" dirty="0"/>
              <a:t>I</a:t>
            </a:r>
            <a:r>
              <a:rPr lang="en-US" altLang="zh-CN" baseline="-25000" dirty="0"/>
              <a:t>g</a:t>
            </a:r>
            <a:r>
              <a:rPr lang="en-US" altLang="zh-CN" dirty="0"/>
              <a:t> = [0</a:t>
            </a:r>
            <a:r>
              <a:rPr lang="zh-CN" altLang="zh-CN" dirty="0"/>
              <a:t>，</a:t>
            </a:r>
            <a:r>
              <a:rPr lang="en-US" altLang="zh-CN" dirty="0"/>
              <a:t>b]</a:t>
            </a:r>
            <a:r>
              <a:rPr lang="zh-CN" altLang="zh-CN" dirty="0"/>
              <a:t>，我们将</a:t>
            </a:r>
            <a:r>
              <a:rPr lang="en-US" altLang="zh-CN" dirty="0"/>
              <a:t>I</a:t>
            </a:r>
            <a:r>
              <a:rPr lang="en-US" altLang="zh-CN" baseline="-25000" dirty="0"/>
              <a:t>g</a:t>
            </a:r>
            <a:r>
              <a:rPr lang="zh-CN" altLang="zh-CN" dirty="0"/>
              <a:t>划分为大小相等的间隔</a:t>
            </a:r>
            <a:r>
              <a:rPr lang="en-US" altLang="zh-CN" dirty="0"/>
              <a:t>[</a:t>
            </a:r>
            <a:r>
              <a:rPr lang="en-US" altLang="zh-CN" dirty="0" smtClean="0"/>
              <a:t>l</a:t>
            </a:r>
            <a:r>
              <a:rPr lang="en-US" altLang="zh-CN" baseline="-25000" dirty="0" smtClean="0"/>
              <a:t>i</a:t>
            </a:r>
            <a:r>
              <a:rPr lang="zh-CN" altLang="zh-CN" dirty="0" smtClean="0"/>
              <a:t>，</a:t>
            </a:r>
            <a:r>
              <a:rPr lang="en-US" altLang="zh-CN" dirty="0" smtClean="0"/>
              <a:t>l</a:t>
            </a:r>
            <a:r>
              <a:rPr lang="en-US" altLang="zh-CN" baseline="-25000" dirty="0" smtClean="0"/>
              <a:t>i + 1</a:t>
            </a:r>
            <a:r>
              <a:rPr lang="en-US" altLang="zh-CN" dirty="0" smtClean="0"/>
              <a:t>]</a:t>
            </a:r>
            <a:r>
              <a:rPr lang="zh-CN" altLang="zh-CN" dirty="0" smtClean="0"/>
              <a:t>，</a:t>
            </a:r>
            <a:r>
              <a:rPr lang="zh-CN" altLang="zh-CN" dirty="0"/>
              <a:t>通常为</a:t>
            </a:r>
            <a:r>
              <a:rPr lang="en-US" altLang="zh-CN" dirty="0"/>
              <a:t>32</a:t>
            </a:r>
            <a:r>
              <a:rPr lang="zh-CN" altLang="zh-CN" dirty="0"/>
              <a:t>个。对于每对水平</a:t>
            </a:r>
            <a:r>
              <a:rPr lang="en-US" altLang="zh-CN" dirty="0"/>
              <a:t>l</a:t>
            </a:r>
            <a:r>
              <a:rPr lang="en-US" altLang="zh-CN" baseline="-25000" dirty="0"/>
              <a:t>i</a:t>
            </a:r>
            <a:r>
              <a:rPr lang="en-US" altLang="zh-CN" dirty="0"/>
              <a:t> &lt;</a:t>
            </a:r>
            <a:r>
              <a:rPr lang="en-US" altLang="zh-CN" dirty="0" err="1"/>
              <a:t>l</a:t>
            </a:r>
            <a:r>
              <a:rPr lang="en-US" altLang="zh-CN" baseline="-25000" dirty="0" err="1"/>
              <a:t>j</a:t>
            </a:r>
            <a:r>
              <a:rPr lang="zh-CN" altLang="zh-CN" dirty="0"/>
              <a:t>，我们记</a:t>
            </a:r>
            <a:r>
              <a:rPr lang="en-US" altLang="zh-CN" dirty="0" err="1"/>
              <a:t>S</a:t>
            </a:r>
            <a:r>
              <a:rPr lang="en-US" altLang="zh-CN" baseline="-25000" dirty="0" err="1"/>
              <a:t>ij</a:t>
            </a:r>
            <a:r>
              <a:rPr lang="zh-CN" altLang="zh-CN" dirty="0"/>
              <a:t>表示描述符值</a:t>
            </a:r>
            <a:r>
              <a:rPr lang="en-US" altLang="zh-CN" dirty="0"/>
              <a:t>g</a:t>
            </a:r>
            <a:r>
              <a:rPr lang="zh-CN" altLang="zh-CN" dirty="0"/>
              <a:t>（</a:t>
            </a:r>
            <a:r>
              <a:rPr lang="en-US" altLang="zh-CN" dirty="0" smtClean="0"/>
              <a:t>p</a:t>
            </a:r>
            <a:r>
              <a:rPr lang="zh-CN" altLang="zh-CN" dirty="0" smtClean="0"/>
              <a:t>）</a:t>
            </a:r>
            <a:r>
              <a:rPr lang="zh-CN" altLang="zh-CN" dirty="0"/>
              <a:t>落入</a:t>
            </a:r>
            <a:r>
              <a:rPr lang="zh-CN" altLang="zh-CN" dirty="0" smtClean="0"/>
              <a:t>间隔</a:t>
            </a:r>
            <a:r>
              <a:rPr lang="en-US" altLang="zh-CN" dirty="0" smtClean="0"/>
              <a:t>[l</a:t>
            </a:r>
            <a:r>
              <a:rPr lang="en-US" altLang="zh-CN" baseline="-25000" dirty="0" smtClean="0"/>
              <a:t>i</a:t>
            </a:r>
            <a:r>
              <a:rPr lang="zh-CN" altLang="zh-CN" dirty="0" smtClean="0"/>
              <a:t>，</a:t>
            </a:r>
            <a:r>
              <a:rPr lang="en-US" altLang="zh-CN" dirty="0" err="1" smtClean="0"/>
              <a:t>l</a:t>
            </a:r>
            <a:r>
              <a:rPr lang="en-US" altLang="zh-CN" baseline="-25000" dirty="0" err="1" smtClean="0"/>
              <a:t>j</a:t>
            </a:r>
            <a:r>
              <a:rPr lang="en-US" altLang="zh-CN" dirty="0" smtClean="0"/>
              <a:t>]</a:t>
            </a:r>
            <a:r>
              <a:rPr lang="zh-CN" altLang="zh-CN" dirty="0" smtClean="0"/>
              <a:t>（见图</a:t>
            </a:r>
            <a:r>
              <a:rPr lang="en-US" altLang="zh-CN" dirty="0" smtClean="0"/>
              <a:t>7</a:t>
            </a:r>
            <a:r>
              <a:rPr lang="zh-CN" altLang="zh-CN" dirty="0" smtClean="0"/>
              <a:t>）中的点集合。从</a:t>
            </a:r>
            <a:r>
              <a:rPr lang="en-US" altLang="zh-CN" dirty="0" err="1" smtClean="0"/>
              <a:t>S</a:t>
            </a:r>
            <a:r>
              <a:rPr lang="en-US" altLang="zh-CN" baseline="-25000" dirty="0" err="1" smtClean="0"/>
              <a:t>ij</a:t>
            </a:r>
            <a:r>
              <a:rPr lang="zh-CN" altLang="zh-CN" dirty="0" smtClean="0"/>
              <a:t>的任意一点开始，使用</a:t>
            </a:r>
            <a:r>
              <a:rPr lang="en-US" altLang="zh-CN" dirty="0" smtClean="0"/>
              <a:t>K</a:t>
            </a:r>
            <a:r>
              <a:rPr lang="zh-CN" altLang="zh-CN" dirty="0" smtClean="0"/>
              <a:t>近邻的深度优先搜索，</a:t>
            </a:r>
            <a:r>
              <a:rPr lang="zh-CN" altLang="zh-CN" dirty="0"/>
              <a:t>将</a:t>
            </a:r>
            <a:r>
              <a:rPr lang="en-US" altLang="zh-CN" dirty="0" err="1"/>
              <a:t>S</a:t>
            </a:r>
            <a:r>
              <a:rPr lang="en-US" altLang="zh-CN" baseline="-25000" dirty="0" err="1"/>
              <a:t>ij</a:t>
            </a:r>
            <a:r>
              <a:rPr lang="zh-CN" altLang="zh-CN" dirty="0"/>
              <a:t>中的点聚合</a:t>
            </a:r>
            <a:r>
              <a:rPr lang="zh-CN" altLang="zh-CN" dirty="0" smtClean="0"/>
              <a:t>进</a:t>
            </a:r>
            <a:r>
              <a:rPr lang="en-US" altLang="zh-CN" dirty="0" err="1" smtClean="0"/>
              <a:t>C</a:t>
            </a:r>
            <a:r>
              <a:rPr lang="en-US" altLang="zh-CN" baseline="30000" dirty="0" err="1" smtClean="0"/>
              <a:t>k</a:t>
            </a:r>
            <a:r>
              <a:rPr lang="en-US" altLang="zh-CN" baseline="-25000" dirty="0" err="1" smtClean="0"/>
              <a:t>ij</a:t>
            </a:r>
            <a:r>
              <a:rPr lang="zh-CN" altLang="zh-CN" dirty="0" smtClean="0"/>
              <a:t>（</a:t>
            </a:r>
            <a:r>
              <a:rPr lang="zh-CN" altLang="zh-CN" dirty="0"/>
              <a:t>此聚类类似于提取连接的分量</a:t>
            </a:r>
            <a:r>
              <a:rPr lang="zh-CN" altLang="zh-CN" dirty="0" smtClean="0"/>
              <a:t>，但</a:t>
            </a:r>
            <a:r>
              <a:rPr lang="zh-CN" altLang="zh-CN" dirty="0"/>
              <a:t>在点云中执行）。然后</a:t>
            </a:r>
            <a:r>
              <a:rPr lang="zh-CN" altLang="zh-CN" dirty="0" smtClean="0"/>
              <a:t>我们删除</a:t>
            </a:r>
            <a:r>
              <a:rPr lang="en-US" altLang="zh-CN" dirty="0" err="1"/>
              <a:t>min</a:t>
            </a:r>
            <a:r>
              <a:rPr lang="en-US" altLang="zh-CN" baseline="-25000" dirty="0" err="1"/>
              <a:t>p</a:t>
            </a:r>
            <a:r>
              <a:rPr lang="en-US" altLang="zh-CN" dirty="0" err="1"/>
              <a:t>g</a:t>
            </a:r>
            <a:r>
              <a:rPr lang="en-US" altLang="zh-CN" dirty="0"/>
              <a:t>(p)&gt;l</a:t>
            </a:r>
            <a:r>
              <a:rPr lang="en-US" altLang="zh-CN" baseline="-25000" dirty="0"/>
              <a:t>i+1</a:t>
            </a:r>
            <a:r>
              <a:rPr lang="zh-CN" altLang="zh-CN" dirty="0"/>
              <a:t>或</a:t>
            </a:r>
            <a:r>
              <a:rPr lang="en-US" altLang="zh-CN" dirty="0" err="1"/>
              <a:t>max</a:t>
            </a:r>
            <a:r>
              <a:rPr lang="en-US" altLang="zh-CN" baseline="-25000" dirty="0" err="1"/>
              <a:t>p</a:t>
            </a:r>
            <a:r>
              <a:rPr lang="en-US" altLang="zh-CN" dirty="0" err="1"/>
              <a:t>g</a:t>
            </a:r>
            <a:r>
              <a:rPr lang="en-US" altLang="zh-CN" dirty="0"/>
              <a:t>(p)&lt;l</a:t>
            </a:r>
            <a:r>
              <a:rPr lang="en-US" altLang="zh-CN" baseline="-25000" dirty="0"/>
              <a:t>j−1</a:t>
            </a:r>
            <a:r>
              <a:rPr lang="zh-CN" altLang="zh-CN" dirty="0"/>
              <a:t>那些簇</a:t>
            </a:r>
            <a:r>
              <a:rPr lang="en-US" altLang="zh-CN" dirty="0" err="1"/>
              <a:t>C</a:t>
            </a:r>
            <a:r>
              <a:rPr lang="en-US" altLang="zh-CN" baseline="30000" dirty="0" err="1"/>
              <a:t>k</a:t>
            </a:r>
            <a:r>
              <a:rPr lang="en-US" altLang="zh-CN" baseline="-25000" dirty="0" err="1"/>
              <a:t>ij</a:t>
            </a:r>
            <a:r>
              <a:rPr lang="zh-CN" altLang="zh-CN" dirty="0"/>
              <a:t>，</a:t>
            </a:r>
            <a:r>
              <a:rPr lang="en-US" altLang="zh-CN" dirty="0"/>
              <a:t>p</a:t>
            </a:r>
            <a:r>
              <a:rPr lang="zh-CN" altLang="zh-CN" dirty="0"/>
              <a:t>∈</a:t>
            </a:r>
            <a:r>
              <a:rPr lang="en-US" altLang="zh-CN" dirty="0" err="1"/>
              <a:t>C</a:t>
            </a:r>
            <a:r>
              <a:rPr lang="en-US" altLang="zh-CN" baseline="30000" dirty="0" err="1"/>
              <a:t>k</a:t>
            </a:r>
            <a:r>
              <a:rPr lang="en-US" altLang="zh-CN" baseline="-25000" dirty="0" err="1"/>
              <a:t>i</a:t>
            </a:r>
            <a:r>
              <a:rPr lang="zh-CN" altLang="zh-CN" dirty="0"/>
              <a:t>成立，因为它们是多余的。</a:t>
            </a:r>
            <a:endParaRPr lang="zh-CN" altLang="en-US" dirty="0"/>
          </a:p>
        </p:txBody>
      </p:sp>
    </p:spTree>
    <p:extLst>
      <p:ext uri="{BB962C8B-B14F-4D97-AF65-F5344CB8AC3E}">
        <p14:creationId xmlns:p14="http://schemas.microsoft.com/office/powerpoint/2010/main" val="2770715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multiple </a:t>
            </a:r>
            <a:r>
              <a:rPr lang="en-US" altLang="zh-CN" dirty="0" smtClean="0"/>
              <a:t>descriptors</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We first order the descriptorsg1,...,</a:t>
            </a:r>
            <a:r>
              <a:rPr lang="en-US" altLang="zh-CN" dirty="0" err="1" smtClean="0"/>
              <a:t>gn</a:t>
            </a:r>
            <a:r>
              <a:rPr lang="en-US" altLang="zh-CN" dirty="0" smtClean="0"/>
              <a:t> according to their associated scales (kernel radii)</a:t>
            </a:r>
            <a:r>
              <a:rPr lang="en-US" altLang="zh-CN" dirty="0" err="1" smtClean="0"/>
              <a:t>r</a:t>
            </a:r>
            <a:r>
              <a:rPr lang="en-US" altLang="zh-CN" baseline="-25000" dirty="0" err="1" smtClean="0"/>
              <a:t>i</a:t>
            </a:r>
            <a:r>
              <a:rPr lang="en-US" altLang="zh-CN" dirty="0" smtClean="0"/>
              <a:t>, i.e.,</a:t>
            </a:r>
            <a:r>
              <a:rPr lang="en-US" altLang="zh-CN" dirty="0" err="1" smtClean="0"/>
              <a:t>g</a:t>
            </a:r>
            <a:r>
              <a:rPr lang="en-US" altLang="zh-CN" baseline="-25000" dirty="0" err="1" smtClean="0"/>
              <a:t>i</a:t>
            </a:r>
            <a:r>
              <a:rPr lang="en-US" altLang="zh-CN" dirty="0" smtClean="0"/>
              <a:t>&gt;g</a:t>
            </a:r>
            <a:r>
              <a:rPr lang="en-US" altLang="zh-CN" baseline="-25000" dirty="0" smtClean="0"/>
              <a:t>i+1 </a:t>
            </a:r>
            <a:r>
              <a:rPr lang="en-US" altLang="zh-CN" dirty="0" smtClean="0"/>
              <a:t>if </a:t>
            </a:r>
            <a:r>
              <a:rPr lang="en-US" altLang="zh-CN" dirty="0" err="1" smtClean="0"/>
              <a:t>r</a:t>
            </a:r>
            <a:r>
              <a:rPr lang="en-US" altLang="zh-CN" baseline="-25000" dirty="0" err="1" smtClean="0"/>
              <a:t>i</a:t>
            </a:r>
            <a:r>
              <a:rPr lang="en-US" altLang="zh-CN" dirty="0" smtClean="0"/>
              <a:t>&gt;r</a:t>
            </a:r>
            <a:r>
              <a:rPr lang="en-US" altLang="zh-CN" baseline="-25000" dirty="0" smtClean="0"/>
              <a:t>i+1</a:t>
            </a:r>
            <a:r>
              <a:rPr lang="en-US" altLang="zh-CN" dirty="0" smtClean="0"/>
              <a:t>. Later in the matching algorithm, we will use feature correspondences produced by descriptors of small scales to verify feature correspondences produced by descriptors of large scales. We select features using the single descriptor algorithm described above for each </a:t>
            </a:r>
            <a:r>
              <a:rPr lang="en-US" altLang="zh-CN" dirty="0" err="1" smtClean="0"/>
              <a:t>gi</a:t>
            </a:r>
            <a:r>
              <a:rPr lang="en-US" altLang="zh-CN" dirty="0" smtClean="0"/>
              <a:t>. We designate as </a:t>
            </a:r>
            <a:r>
              <a:rPr lang="en-US" altLang="zh-CN" dirty="0" err="1" smtClean="0"/>
              <a:t>C</a:t>
            </a:r>
            <a:r>
              <a:rPr lang="en-US" altLang="zh-CN" baseline="-25000" dirty="0" err="1" smtClean="0"/>
              <a:t>gi</a:t>
            </a:r>
            <a:r>
              <a:rPr lang="en-US" altLang="zh-CN" dirty="0" smtClean="0"/>
              <a:t> a cluster produced by the single descriptor feature selection algorithm for descriptor </a:t>
            </a:r>
            <a:r>
              <a:rPr lang="en-US" altLang="zh-CN" dirty="0" err="1" smtClean="0"/>
              <a:t>gi</a:t>
            </a:r>
            <a:endParaRPr lang="en-US" altLang="zh-CN" dirty="0" smtClean="0"/>
          </a:p>
          <a:p>
            <a:pPr marL="0" indent="0">
              <a:buNone/>
            </a:pPr>
            <a:r>
              <a:rPr lang="zh-CN" altLang="zh-CN" dirty="0" smtClean="0"/>
              <a:t>我们首先根据描述符的关联标度</a:t>
            </a:r>
            <a:r>
              <a:rPr lang="en-US" altLang="zh-CN" dirty="0" err="1" smtClean="0"/>
              <a:t>r</a:t>
            </a:r>
            <a:r>
              <a:rPr lang="en-US" altLang="zh-CN" baseline="-25000" dirty="0" err="1" smtClean="0"/>
              <a:t>i</a:t>
            </a:r>
            <a:r>
              <a:rPr lang="zh-CN" altLang="zh-CN" dirty="0" smtClean="0"/>
              <a:t>，即</a:t>
            </a:r>
            <a:r>
              <a:rPr lang="en-US" altLang="zh-CN" dirty="0" err="1" smtClean="0"/>
              <a:t>g</a:t>
            </a:r>
            <a:r>
              <a:rPr lang="en-US" altLang="zh-CN" baseline="-25000" dirty="0" err="1" smtClean="0"/>
              <a:t>i</a:t>
            </a:r>
            <a:r>
              <a:rPr lang="en-US" altLang="zh-CN" dirty="0" smtClean="0"/>
              <a:t>&gt;g</a:t>
            </a:r>
            <a:r>
              <a:rPr lang="en-US" altLang="zh-CN" baseline="-25000" dirty="0" smtClean="0"/>
              <a:t>i+1 </a:t>
            </a:r>
            <a:r>
              <a:rPr lang="zh-CN" altLang="zh-CN" dirty="0" smtClean="0"/>
              <a:t>若 </a:t>
            </a:r>
            <a:r>
              <a:rPr lang="en-US" altLang="zh-CN" dirty="0" err="1" smtClean="0"/>
              <a:t>r</a:t>
            </a:r>
            <a:r>
              <a:rPr lang="en-US" altLang="zh-CN" baseline="-25000" dirty="0" err="1" smtClean="0"/>
              <a:t>i</a:t>
            </a:r>
            <a:r>
              <a:rPr lang="en-US" altLang="zh-CN" dirty="0" smtClean="0"/>
              <a:t>&gt;r</a:t>
            </a:r>
            <a:r>
              <a:rPr lang="en-US" altLang="zh-CN" baseline="-25000" dirty="0" smtClean="0"/>
              <a:t>i+1</a:t>
            </a:r>
            <a:r>
              <a:rPr lang="zh-CN" altLang="zh-CN" dirty="0" smtClean="0"/>
              <a:t>对描述符</a:t>
            </a:r>
            <a:r>
              <a:rPr lang="en-US" altLang="zh-CN" dirty="0" smtClean="0"/>
              <a:t>g1</a:t>
            </a:r>
            <a:r>
              <a:rPr lang="zh-CN" altLang="zh-CN" dirty="0" smtClean="0"/>
              <a:t>，</a:t>
            </a:r>
            <a:r>
              <a:rPr lang="en-US" altLang="zh-CN" dirty="0" smtClean="0"/>
              <a:t>... </a:t>
            </a:r>
            <a:r>
              <a:rPr lang="en-US" altLang="zh-CN" dirty="0" err="1" smtClean="0"/>
              <a:t>gn</a:t>
            </a:r>
            <a:r>
              <a:rPr lang="zh-CN" altLang="zh-CN" dirty="0" smtClean="0"/>
              <a:t>进行排序。稍后在</a:t>
            </a:r>
            <a:r>
              <a:rPr lang="zh-CN" altLang="zh-CN" dirty="0" smtClean="0"/>
              <a:t>匹配算法中，我们将使用由小规模描述者生成的特征对应关系来验证由大尺度描述符号生成的特征对应关系。</a:t>
            </a:r>
            <a:r>
              <a:rPr lang="zh-CN" altLang="zh-CN" dirty="0" smtClean="0"/>
              <a:t>我们使用上述针对每种方法的单个描述符算法选择功能。我们指定</a:t>
            </a:r>
            <a:r>
              <a:rPr lang="zh-CN" altLang="zh-CN" dirty="0" smtClean="0"/>
              <a:t>由单个</a:t>
            </a:r>
            <a:r>
              <a:rPr lang="zh-CN" altLang="zh-CN" dirty="0" smtClean="0"/>
              <a:t>描述符</a:t>
            </a:r>
            <a:r>
              <a:rPr lang="en-US" altLang="zh-CN" dirty="0" err="1" smtClean="0"/>
              <a:t>gi</a:t>
            </a:r>
            <a:r>
              <a:rPr lang="zh-CN" altLang="zh-CN" dirty="0" smtClean="0"/>
              <a:t>特征选择算法产生的簇为</a:t>
            </a:r>
            <a:r>
              <a:rPr lang="en-US" altLang="zh-CN" dirty="0" err="1" smtClean="0"/>
              <a:t>C</a:t>
            </a:r>
            <a:r>
              <a:rPr lang="en-US" altLang="zh-CN" baseline="-25000" dirty="0" err="1" smtClean="0"/>
              <a:t>gi</a:t>
            </a:r>
            <a:endParaRPr lang="zh-CN" altLang="zh-CN" dirty="0" smtClean="0"/>
          </a:p>
          <a:p>
            <a:pPr marL="0" indent="0">
              <a:buNone/>
            </a:pPr>
            <a:endParaRPr lang="zh-CN" altLang="zh-CN" dirty="0" smtClean="0"/>
          </a:p>
          <a:p>
            <a:endParaRPr lang="zh-CN" altLang="en-US" dirty="0"/>
          </a:p>
        </p:txBody>
      </p:sp>
    </p:spTree>
    <p:extLst>
      <p:ext uri="{BB962C8B-B14F-4D97-AF65-F5344CB8AC3E}">
        <p14:creationId xmlns:p14="http://schemas.microsoft.com/office/powerpoint/2010/main" val="3821100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multiple descriptors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above process is repeated for computing feature clusters from points that belong to the boundaries between the fragment faces, as computed by the segmentation algorithm in Sec. 3. Therefore, the feature selection algorithm produces a set of fracture surface features and a set of fracture edge features. The descriptors we use are based on the integral invariants introduced in Sec. 2.1. For selecting fracture surface features we use two volume descriptors g1=</a:t>
            </a:r>
            <a:r>
              <a:rPr lang="en-US" altLang="zh-CN" dirty="0" err="1"/>
              <a:t>V</a:t>
            </a:r>
            <a:r>
              <a:rPr lang="en-US" altLang="zh-CN" baseline="30000" dirty="0" err="1"/>
              <a:t>rmax</a:t>
            </a:r>
            <a:r>
              <a:rPr lang="en-US" altLang="zh-CN" dirty="0"/>
              <a:t>, g3=</a:t>
            </a:r>
            <a:r>
              <a:rPr lang="en-US" altLang="zh-CN" dirty="0" err="1"/>
              <a:t>V</a:t>
            </a:r>
            <a:r>
              <a:rPr lang="en-US" altLang="zh-CN" baseline="30000" dirty="0" err="1"/>
              <a:t>rmin</a:t>
            </a:r>
            <a:r>
              <a:rPr lang="en-US" altLang="zh-CN" baseline="30000" dirty="0"/>
              <a:t> </a:t>
            </a:r>
            <a:r>
              <a:rPr lang="en-US" altLang="zh-CN" dirty="0"/>
              <a:t>, and two volume distance descriptors g2=</a:t>
            </a:r>
            <a:r>
              <a:rPr lang="en-US" altLang="zh-CN" dirty="0" err="1"/>
              <a:t>VD</a:t>
            </a:r>
            <a:r>
              <a:rPr lang="en-US" altLang="zh-CN" baseline="30000" dirty="0" err="1"/>
              <a:t>rmax</a:t>
            </a:r>
            <a:r>
              <a:rPr lang="en-US" altLang="zh-CN" dirty="0"/>
              <a:t>, and g4=</a:t>
            </a:r>
            <a:r>
              <a:rPr lang="en-US" altLang="zh-CN" dirty="0" err="1"/>
              <a:t>VD</a:t>
            </a:r>
            <a:r>
              <a:rPr lang="en-US" altLang="zh-CN" baseline="30000" dirty="0" err="1"/>
              <a:t>rmin</a:t>
            </a:r>
            <a:r>
              <a:rPr lang="en-US" altLang="zh-CN" baseline="30000" dirty="0"/>
              <a:t>(</a:t>
            </a:r>
            <a:r>
              <a:rPr lang="en-US" altLang="zh-CN" dirty="0"/>
              <a:t>see </a:t>
            </a:r>
            <a:r>
              <a:rPr lang="en-US" altLang="zh-CN" dirty="0" err="1"/>
              <a:t>Equ</a:t>
            </a:r>
            <a:r>
              <a:rPr lang="en-US" altLang="zh-CN" dirty="0"/>
              <a:t>. (1)), and we discard descriptors near the sur-face boundary. For fracture edge features we use deviation descriptors g1=</a:t>
            </a:r>
            <a:r>
              <a:rPr lang="en-US" altLang="zh-CN" dirty="0" err="1"/>
              <a:t>D</a:t>
            </a:r>
            <a:r>
              <a:rPr lang="en-US" altLang="zh-CN" baseline="30000" dirty="0" err="1"/>
              <a:t>rmax</a:t>
            </a:r>
            <a:r>
              <a:rPr lang="en-US" altLang="zh-CN" baseline="30000" dirty="0"/>
              <a:t> </a:t>
            </a:r>
            <a:r>
              <a:rPr lang="en-US" altLang="zh-CN" dirty="0"/>
              <a:t>and g2=</a:t>
            </a:r>
            <a:r>
              <a:rPr lang="en-US" altLang="zh-CN" dirty="0" err="1"/>
              <a:t>D</a:t>
            </a:r>
            <a:r>
              <a:rPr lang="en-US" altLang="zh-CN" baseline="30000" dirty="0" err="1"/>
              <a:t>rmin</a:t>
            </a:r>
            <a:r>
              <a:rPr lang="en-US" altLang="zh-CN" baseline="30000" dirty="0"/>
              <a:t> </a:t>
            </a:r>
            <a:r>
              <a:rPr lang="en-US" altLang="zh-CN" dirty="0"/>
              <a:t>(see </a:t>
            </a:r>
            <a:r>
              <a:rPr lang="en-US" altLang="zh-CN" dirty="0" err="1"/>
              <a:t>Equ</a:t>
            </a:r>
            <a:r>
              <a:rPr lang="en-US" altLang="zh-CN" dirty="0"/>
              <a:t>. (2)). The use of different scales makes the descriptors robust to noise.</a:t>
            </a:r>
            <a:endParaRPr lang="zh-CN" altLang="zh-CN" dirty="0"/>
          </a:p>
          <a:p>
            <a:pPr marL="0" indent="0">
              <a:buNone/>
            </a:pPr>
            <a:endParaRPr lang="zh-CN" altLang="en-US" dirty="0"/>
          </a:p>
        </p:txBody>
      </p:sp>
    </p:spTree>
    <p:extLst>
      <p:ext uri="{BB962C8B-B14F-4D97-AF65-F5344CB8AC3E}">
        <p14:creationId xmlns:p14="http://schemas.microsoft.com/office/powerpoint/2010/main" val="96529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multiple descriptors</a:t>
            </a:r>
            <a:endParaRPr lang="zh-CN" altLang="en-US" dirty="0"/>
          </a:p>
        </p:txBody>
      </p:sp>
      <p:sp>
        <p:nvSpPr>
          <p:cNvPr id="3" name="内容占位符 2"/>
          <p:cNvSpPr>
            <a:spLocks noGrp="1"/>
          </p:cNvSpPr>
          <p:nvPr>
            <p:ph idx="1"/>
          </p:nvPr>
        </p:nvSpPr>
        <p:spPr/>
        <p:txBody>
          <a:bodyPr/>
          <a:lstStyle/>
          <a:p>
            <a:pPr marL="0" indent="0">
              <a:buNone/>
            </a:pPr>
            <a:r>
              <a:rPr lang="zh-CN" altLang="zh-CN" dirty="0"/>
              <a:t>重复上述过程，从碎片面之间的边界点计算特征聚类，如第</a:t>
            </a:r>
            <a:r>
              <a:rPr lang="en-US" altLang="zh-CN" dirty="0"/>
              <a:t>3</a:t>
            </a:r>
            <a:r>
              <a:rPr lang="zh-CN" altLang="zh-CN" dirty="0"/>
              <a:t>节的分割算法所计算。因此，该特征选择算法产生了一组断裂面特征和一组断裂边特征。我们使用的描述符基于第</a:t>
            </a:r>
            <a:r>
              <a:rPr lang="en-US" altLang="zh-CN" dirty="0"/>
              <a:t>2.1</a:t>
            </a:r>
            <a:r>
              <a:rPr lang="zh-CN" altLang="zh-CN" dirty="0"/>
              <a:t>节中介绍的积分不变量。为了选择断裂面特征，我们使用了两个体积描述符</a:t>
            </a:r>
            <a:r>
              <a:rPr lang="en-US" altLang="zh-CN" dirty="0"/>
              <a:t>g1=</a:t>
            </a:r>
            <a:r>
              <a:rPr lang="en-US" altLang="zh-CN" dirty="0" err="1"/>
              <a:t>V</a:t>
            </a:r>
            <a:r>
              <a:rPr lang="en-US" altLang="zh-CN" baseline="30000" dirty="0" err="1"/>
              <a:t>rmax</a:t>
            </a:r>
            <a:r>
              <a:rPr lang="en-US" altLang="zh-CN" dirty="0"/>
              <a:t>, g3=</a:t>
            </a:r>
            <a:r>
              <a:rPr lang="en-US" altLang="zh-CN" dirty="0" err="1"/>
              <a:t>V</a:t>
            </a:r>
            <a:r>
              <a:rPr lang="en-US" altLang="zh-CN" baseline="30000" dirty="0" err="1"/>
              <a:t>rmin</a:t>
            </a:r>
            <a:r>
              <a:rPr lang="en-US" altLang="zh-CN" baseline="30000" dirty="0"/>
              <a:t>,</a:t>
            </a:r>
            <a:r>
              <a:rPr lang="zh-CN" altLang="zh-CN" dirty="0"/>
              <a:t>，以及两个体积距离描述符</a:t>
            </a:r>
            <a:r>
              <a:rPr lang="en-US" altLang="zh-CN" dirty="0"/>
              <a:t>g2=</a:t>
            </a:r>
            <a:r>
              <a:rPr lang="en-US" altLang="zh-CN" dirty="0" err="1"/>
              <a:t>VD</a:t>
            </a:r>
            <a:r>
              <a:rPr lang="en-US" altLang="zh-CN" baseline="30000" dirty="0" err="1"/>
              <a:t>rmax</a:t>
            </a:r>
            <a:r>
              <a:rPr lang="en-US" altLang="zh-CN" dirty="0"/>
              <a:t>, and </a:t>
            </a:r>
            <a:r>
              <a:rPr lang="en-US" altLang="zh-CN" dirty="0" smtClean="0"/>
              <a:t>g4=</a:t>
            </a:r>
            <a:r>
              <a:rPr lang="en-US" altLang="zh-CN" dirty="0" err="1" smtClean="0"/>
              <a:t>VD</a:t>
            </a:r>
            <a:r>
              <a:rPr lang="en-US" altLang="zh-CN" baseline="30000" dirty="0" err="1" smtClean="0"/>
              <a:t>rmin</a:t>
            </a:r>
            <a:r>
              <a:rPr lang="zh-CN" altLang="zh-CN" dirty="0" smtClean="0"/>
              <a:t>，</a:t>
            </a:r>
            <a:r>
              <a:rPr lang="zh-CN" altLang="zh-CN" dirty="0"/>
              <a:t>并且我们丢弃了靠近表面边界的描述符。</a:t>
            </a:r>
            <a:r>
              <a:rPr lang="zh-CN" altLang="zh-CN" dirty="0" smtClean="0"/>
              <a:t>对于</a:t>
            </a:r>
            <a:r>
              <a:rPr lang="zh-CN" altLang="en-US" dirty="0"/>
              <a:t>碎片</a:t>
            </a:r>
            <a:r>
              <a:rPr lang="zh-CN" altLang="zh-CN" dirty="0" smtClean="0"/>
              <a:t>边缘</a:t>
            </a:r>
            <a:r>
              <a:rPr lang="zh-CN" altLang="zh-CN" dirty="0"/>
              <a:t>特征，我们使用偏差描述符</a:t>
            </a:r>
            <a:r>
              <a:rPr lang="en-US" altLang="zh-CN" dirty="0"/>
              <a:t>g1=</a:t>
            </a:r>
            <a:r>
              <a:rPr lang="en-US" altLang="zh-CN" dirty="0" err="1"/>
              <a:t>D</a:t>
            </a:r>
            <a:r>
              <a:rPr lang="en-US" altLang="zh-CN" baseline="30000" dirty="0" err="1"/>
              <a:t>rmax</a:t>
            </a:r>
            <a:r>
              <a:rPr lang="en-US" altLang="zh-CN" baseline="30000" dirty="0"/>
              <a:t> </a:t>
            </a:r>
            <a:r>
              <a:rPr lang="zh-CN" altLang="zh-CN" dirty="0"/>
              <a:t>和 </a:t>
            </a:r>
            <a:r>
              <a:rPr lang="en-US" altLang="zh-CN" dirty="0"/>
              <a:t>g2=</a:t>
            </a:r>
            <a:r>
              <a:rPr lang="en-US" altLang="zh-CN" dirty="0" err="1"/>
              <a:t>D</a:t>
            </a:r>
            <a:r>
              <a:rPr lang="en-US" altLang="zh-CN" baseline="30000" dirty="0" err="1"/>
              <a:t>rmin</a:t>
            </a:r>
            <a:r>
              <a:rPr lang="zh-CN" altLang="zh-CN" dirty="0"/>
              <a:t>（请参阅等式（</a:t>
            </a:r>
            <a:r>
              <a:rPr lang="en-US" altLang="zh-CN" dirty="0"/>
              <a:t>2</a:t>
            </a:r>
            <a:r>
              <a:rPr lang="zh-CN" altLang="zh-CN" dirty="0"/>
              <a:t>））。不同尺度的使用使得描述符对噪声具有鲁棒性。</a:t>
            </a:r>
          </a:p>
          <a:p>
            <a:pPr marL="0" indent="0">
              <a:buNone/>
            </a:pPr>
            <a:endParaRPr lang="zh-CN" altLang="en-US" dirty="0"/>
          </a:p>
        </p:txBody>
      </p:sp>
    </p:spTree>
    <p:extLst>
      <p:ext uri="{BB962C8B-B14F-4D97-AF65-F5344CB8AC3E}">
        <p14:creationId xmlns:p14="http://schemas.microsoft.com/office/powerpoint/2010/main" val="157689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selection using multiple descriptors</a:t>
            </a:r>
            <a:endParaRPr lang="zh-CN" altLang="en-US" dirty="0"/>
          </a:p>
        </p:txBody>
      </p:sp>
      <p:pic>
        <p:nvPicPr>
          <p:cNvPr id="4" name="内容占位符 3"/>
          <p:cNvPicPr>
            <a:picLocks noGrp="1"/>
          </p:cNvPicPr>
          <p:nvPr>
            <p:ph idx="1"/>
          </p:nvPr>
        </p:nvPicPr>
        <p:blipFill>
          <a:blip r:embed="rId2"/>
          <a:stretch>
            <a:fillRect/>
          </a:stretch>
        </p:blipFill>
        <p:spPr>
          <a:xfrm>
            <a:off x="2968032" y="1581714"/>
            <a:ext cx="5638095" cy="2219048"/>
          </a:xfrm>
          <a:prstGeom prst="rect">
            <a:avLst/>
          </a:prstGeom>
        </p:spPr>
      </p:pic>
      <p:sp>
        <p:nvSpPr>
          <p:cNvPr id="5" name="矩形 4"/>
          <p:cNvSpPr/>
          <p:nvPr/>
        </p:nvSpPr>
        <p:spPr>
          <a:xfrm>
            <a:off x="2739080" y="3800762"/>
            <a:ext cx="6096000" cy="2790508"/>
          </a:xfrm>
          <a:prstGeom prst="rect">
            <a:avLst/>
          </a:prstGeom>
        </p:spPr>
        <p:txBody>
          <a:bodyPr>
            <a:spAutoFit/>
          </a:bodyPr>
          <a:lstStyle/>
          <a:p>
            <a:pPr algn="just">
              <a:spcBef>
                <a:spcPts val="360"/>
              </a:spcBef>
              <a:spcAft>
                <a:spcPts val="360"/>
              </a:spcAft>
            </a:pP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Figure 7: Feature selection and representation. (Left) Color codedsetsSi,i+1for a single descriptor g on a fracture surface Φ. (Right)Three feature clusters C </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kg,k</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=1,2,3 and the representation via barycenter b, vectors </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nj</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and set R(disc like), see </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Equ</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(7)</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spcBef>
                <a:spcPts val="360"/>
              </a:spcBef>
              <a:spcAft>
                <a:spcPts val="360"/>
              </a:spcAft>
            </a:pP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图</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7</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：特征选择和表示。（左）针对单个描述符边的断裂面</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Φ</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的颜色编码集</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S</a:t>
            </a:r>
            <a:r>
              <a:rPr lang="en-US" altLang="zh-CN" kern="0" baseline="-250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i</a:t>
            </a:r>
            <a:r>
              <a:rPr lang="zh-CN" altLang="zh-CN" kern="0" baseline="-25000" dirty="0">
                <a:solidFill>
                  <a:srgbClr val="333333"/>
                </a:solidFill>
                <a:latin typeface="Helvetica" panose="020B0604020202020204" pitchFamily="34" charset="0"/>
                <a:ea typeface="宋体" panose="02010600030101010101" pitchFamily="2" charset="-122"/>
                <a:cs typeface="Helvetica" panose="020B0604020202020204" pitchFamily="34" charset="0"/>
              </a:rPr>
              <a:t>，</a:t>
            </a:r>
            <a:r>
              <a:rPr lang="en-US" altLang="zh-CN" kern="0" baseline="-250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i</a:t>
            </a:r>
            <a:r>
              <a:rPr lang="en-US" altLang="zh-CN" kern="0" baseline="-250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 </a:t>
            </a:r>
            <a:r>
              <a:rPr lang="en-US" altLang="zh-CN" kern="0" baseline="-2500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1 </a:t>
            </a:r>
            <a:r>
              <a:rPr lang="zh-CN" altLang="zh-CN" kern="0" dirty="0" smtClean="0">
                <a:solidFill>
                  <a:srgbClr val="333333"/>
                </a:solidFill>
                <a:latin typeface="Helvetica" panose="020B0604020202020204" pitchFamily="34" charset="0"/>
                <a:ea typeface="宋体" panose="02010600030101010101" pitchFamily="2" charset="-122"/>
                <a:cs typeface="Helvetica" panose="020B0604020202020204" pitchFamily="34" charset="0"/>
              </a:rPr>
              <a:t>（</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右</a:t>
            </a:r>
            <a:r>
              <a:rPr lang="zh-CN" altLang="zh-CN" kern="0" dirty="0" smtClean="0">
                <a:solidFill>
                  <a:srgbClr val="333333"/>
                </a:solidFill>
                <a:latin typeface="Helvetica" panose="020B0604020202020204" pitchFamily="34" charset="0"/>
                <a:ea typeface="宋体" panose="02010600030101010101" pitchFamily="2" charset="-122"/>
                <a:cs typeface="Helvetica" panose="020B0604020202020204" pitchFamily="34" charset="0"/>
              </a:rPr>
              <a:t>）三</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个特征簇</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C</a:t>
            </a:r>
            <a:r>
              <a:rPr lang="en-US" altLang="zh-CN" kern="0" baseline="300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k</a:t>
            </a:r>
            <a:r>
              <a:rPr lang="en-US" altLang="zh-CN" kern="0" baseline="-250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g</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k = 1,2,3</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，其表示形式为质心</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b</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，向量</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n</a:t>
            </a:r>
            <a:r>
              <a:rPr lang="en-US" altLang="zh-CN" kern="0" baseline="-2500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j</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和集合</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R</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（类似圆盘），请参见等式</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7</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8308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cluster topology.</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t>The above feature selection process produces a large number of overlapping feature clusters. In order to efficiently process feature correspondences in the matching stage of our algorithm, we will define a topology on the feature clusters. </a:t>
            </a:r>
            <a:endParaRPr lang="zh-CN" altLang="zh-CN" dirty="0"/>
          </a:p>
          <a:p>
            <a:pPr marL="0" indent="0">
              <a:buNone/>
            </a:pPr>
            <a:r>
              <a:rPr lang="zh-CN" altLang="zh-CN" dirty="0"/>
              <a:t>上面的特征选择过程产生了大量重叠的特征集群。为了在匹配阶段高效处理特征对应</a:t>
            </a:r>
            <a:r>
              <a:rPr lang="en-US" altLang="zh-CN" dirty="0"/>
              <a:t>, </a:t>
            </a:r>
            <a:r>
              <a:rPr lang="zh-CN" altLang="zh-CN" dirty="0"/>
              <a:t>我们将在特征簇上定义拓扑。</a:t>
            </a:r>
          </a:p>
          <a:p>
            <a:pPr marL="0" indent="0">
              <a:buNone/>
            </a:pPr>
            <a:r>
              <a:rPr lang="en-US" altLang="zh-CN" dirty="0"/>
              <a:t>We call two clusters C and D neighbors if they have any points in common. Notice that C and D can be clusters that correspond to the same descriptor, or two different descriptors. </a:t>
            </a:r>
            <a:endParaRPr lang="zh-CN" altLang="zh-CN" dirty="0"/>
          </a:p>
          <a:p>
            <a:pPr marL="0" indent="0">
              <a:buNone/>
            </a:pPr>
            <a:r>
              <a:rPr lang="zh-CN" altLang="zh-CN" dirty="0"/>
              <a:t>如果两个簇有任何共同点，我们将其称为</a:t>
            </a:r>
            <a:r>
              <a:rPr lang="en-US" altLang="zh-CN" dirty="0"/>
              <a:t>C</a:t>
            </a:r>
            <a:r>
              <a:rPr lang="zh-CN" altLang="zh-CN" dirty="0"/>
              <a:t>和</a:t>
            </a:r>
            <a:r>
              <a:rPr lang="en-US" altLang="zh-CN" dirty="0"/>
              <a:t>D</a:t>
            </a:r>
            <a:r>
              <a:rPr lang="zh-CN" altLang="zh-CN" dirty="0"/>
              <a:t>邻居</a:t>
            </a:r>
            <a:r>
              <a:rPr lang="zh-CN" altLang="zh-CN" dirty="0" smtClean="0"/>
              <a:t>。</a:t>
            </a:r>
            <a:r>
              <a:rPr lang="zh-CN" altLang="zh-CN" dirty="0"/>
              <a:t>注意，</a:t>
            </a:r>
            <a:r>
              <a:rPr lang="en-US" altLang="zh-CN" dirty="0"/>
              <a:t>C</a:t>
            </a:r>
            <a:r>
              <a:rPr lang="zh-CN" altLang="zh-CN" dirty="0"/>
              <a:t>和</a:t>
            </a:r>
            <a:r>
              <a:rPr lang="en-US" altLang="zh-CN" dirty="0"/>
              <a:t>D</a:t>
            </a:r>
            <a:r>
              <a:rPr lang="zh-CN" altLang="zh-CN" dirty="0"/>
              <a:t>可以是与相同描述符或两个不同描述符相对应的簇</a:t>
            </a:r>
            <a:r>
              <a:rPr lang="zh-CN" altLang="zh-CN" dirty="0" smtClean="0"/>
              <a:t>。</a:t>
            </a:r>
            <a:endParaRPr lang="en-US" altLang="zh-CN" dirty="0" smtClean="0"/>
          </a:p>
          <a:p>
            <a:pPr marL="0" indent="0">
              <a:buNone/>
            </a:pPr>
            <a:r>
              <a:rPr lang="en-US" altLang="zh-CN" dirty="0"/>
              <a:t>In the case of feature clusters corresponding to two different descriptors, </a:t>
            </a:r>
            <a:r>
              <a:rPr lang="en-US" altLang="zh-CN" dirty="0" err="1"/>
              <a:t>gi</a:t>
            </a:r>
            <a:r>
              <a:rPr lang="en-US" altLang="zh-CN" dirty="0"/>
              <a:t> and </a:t>
            </a:r>
            <a:r>
              <a:rPr lang="en-US" altLang="zh-CN" dirty="0" err="1"/>
              <a:t>gj</a:t>
            </a:r>
            <a:r>
              <a:rPr lang="en-US" altLang="zh-CN" dirty="0"/>
              <a:t>, we additionally call </a:t>
            </a:r>
            <a:r>
              <a:rPr lang="en-US" altLang="zh-CN" dirty="0" err="1"/>
              <a:t>C</a:t>
            </a:r>
            <a:r>
              <a:rPr lang="en-US" altLang="zh-CN" baseline="-25000" dirty="0" err="1"/>
              <a:t>gj</a:t>
            </a:r>
            <a:r>
              <a:rPr lang="en-US" altLang="zh-CN" baseline="-25000" dirty="0"/>
              <a:t> </a:t>
            </a:r>
            <a:r>
              <a:rPr lang="en-US" altLang="zh-CN" dirty="0"/>
              <a:t> a parent of </a:t>
            </a:r>
            <a:r>
              <a:rPr lang="en-US" altLang="zh-CN" dirty="0" err="1"/>
              <a:t>C</a:t>
            </a:r>
            <a:r>
              <a:rPr lang="en-US" altLang="zh-CN" baseline="-25000" dirty="0" err="1"/>
              <a:t>gi</a:t>
            </a:r>
            <a:r>
              <a:rPr lang="en-US" altLang="zh-CN" dirty="0"/>
              <a:t> if the kernel radius </a:t>
            </a:r>
            <a:r>
              <a:rPr lang="en-US" altLang="zh-CN" dirty="0" err="1"/>
              <a:t>r</a:t>
            </a:r>
            <a:r>
              <a:rPr lang="en-US" altLang="zh-CN" baseline="-25000" dirty="0" err="1"/>
              <a:t>j</a:t>
            </a:r>
            <a:r>
              <a:rPr lang="en-US" altLang="zh-CN" dirty="0"/>
              <a:t>&gt;</a:t>
            </a:r>
            <a:r>
              <a:rPr lang="en-US" altLang="zh-CN" dirty="0" err="1"/>
              <a:t>r</a:t>
            </a:r>
            <a:r>
              <a:rPr lang="en-US" altLang="zh-CN" baseline="-25000" dirty="0" err="1"/>
              <a:t>i</a:t>
            </a:r>
            <a:r>
              <a:rPr lang="en-US" altLang="zh-CN" dirty="0" smtClean="0"/>
              <a:t>.</a:t>
            </a:r>
          </a:p>
          <a:p>
            <a:pPr marL="0" indent="0">
              <a:buNone/>
            </a:pPr>
            <a:r>
              <a:rPr lang="zh-CN" altLang="zh-CN" dirty="0"/>
              <a:t>对于对应于两个不同描述符</a:t>
            </a:r>
            <a:r>
              <a:rPr lang="en-US" altLang="zh-CN" dirty="0" err="1"/>
              <a:t>gi</a:t>
            </a:r>
            <a:r>
              <a:rPr lang="zh-CN" altLang="zh-CN" dirty="0"/>
              <a:t>和</a:t>
            </a:r>
            <a:r>
              <a:rPr lang="en-US" altLang="zh-CN" dirty="0" err="1"/>
              <a:t>gj</a:t>
            </a:r>
            <a:r>
              <a:rPr lang="zh-CN" altLang="zh-CN" dirty="0"/>
              <a:t>的特征簇，如果内核半径</a:t>
            </a:r>
            <a:r>
              <a:rPr lang="en-US" altLang="zh-CN" dirty="0" err="1"/>
              <a:t>rj</a:t>
            </a:r>
            <a:r>
              <a:rPr lang="en-US" altLang="zh-CN" dirty="0"/>
              <a:t>&gt; </a:t>
            </a:r>
            <a:r>
              <a:rPr lang="en-US" altLang="zh-CN" dirty="0" err="1"/>
              <a:t>ri</a:t>
            </a:r>
            <a:r>
              <a:rPr lang="zh-CN" altLang="zh-CN" dirty="0"/>
              <a:t>，则另外用</a:t>
            </a:r>
            <a:r>
              <a:rPr lang="en-US" altLang="zh-CN" dirty="0" err="1"/>
              <a:t>C</a:t>
            </a:r>
            <a:r>
              <a:rPr lang="en-US" altLang="zh-CN" baseline="-25000" dirty="0" err="1"/>
              <a:t>gj</a:t>
            </a:r>
            <a:r>
              <a:rPr lang="zh-CN" altLang="zh-CN" dirty="0"/>
              <a:t>是</a:t>
            </a:r>
            <a:r>
              <a:rPr lang="en-US" altLang="zh-CN" dirty="0" err="1"/>
              <a:t>C</a:t>
            </a:r>
            <a:r>
              <a:rPr lang="en-US" altLang="zh-CN" baseline="-25000" dirty="0" err="1"/>
              <a:t>gi</a:t>
            </a:r>
            <a:r>
              <a:rPr lang="zh-CN" altLang="zh-CN" dirty="0"/>
              <a:t>的父母。</a:t>
            </a:r>
          </a:p>
          <a:p>
            <a:pPr marL="0" indent="0">
              <a:buNone/>
            </a:pPr>
            <a:endParaRPr lang="zh-CN" altLang="zh-CN" dirty="0"/>
          </a:p>
          <a:p>
            <a:pPr marL="0" indent="0">
              <a:buNone/>
            </a:pPr>
            <a:endParaRPr lang="zh-CN" altLang="zh-CN" dirty="0"/>
          </a:p>
          <a:p>
            <a:pPr marL="0" indent="0">
              <a:buNone/>
            </a:pP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4150152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Feature Representation</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In </a:t>
            </a:r>
            <a:r>
              <a:rPr lang="en-US" altLang="zh-CN" dirty="0"/>
              <a:t>order to use the selected feature clusters for matching fragment faces, we derive a concise representation of each cluster using a set of characteristic values, vectors, and points. We perform principal component analysis (PCA) on all points in each feature cluster C. The principal components and corresponding principal directions are denoted by λ1&lt;λ2&lt;λ3 and n1,n2,n3, respectively. Moreover, the </a:t>
            </a:r>
            <a:r>
              <a:rPr lang="en-US" altLang="zh-CN" dirty="0" err="1"/>
              <a:t>nj</a:t>
            </a:r>
            <a:r>
              <a:rPr lang="en-US" altLang="zh-CN" dirty="0"/>
              <a:t> are put in a right-handed coordinate system.</a:t>
            </a:r>
            <a:endParaRPr lang="zh-CN" altLang="zh-CN" dirty="0"/>
          </a:p>
          <a:p>
            <a:pPr marL="0" indent="0">
              <a:buNone/>
            </a:pPr>
            <a:r>
              <a:rPr lang="zh-CN" altLang="zh-CN" dirty="0"/>
              <a:t>为了将选定的特征簇用于匹配碎片面，我们使用一组特征值，向量和点来得出每个簇的简洁表示。</a:t>
            </a:r>
          </a:p>
          <a:p>
            <a:pPr marL="0" indent="0">
              <a:buNone/>
            </a:pPr>
            <a:r>
              <a:rPr lang="zh-CN" altLang="zh-CN" dirty="0"/>
              <a:t>我们对每个特征簇</a:t>
            </a:r>
            <a:r>
              <a:rPr lang="en-US" altLang="zh-CN" dirty="0"/>
              <a:t>C</a:t>
            </a:r>
            <a:r>
              <a:rPr lang="zh-CN" altLang="zh-CN" dirty="0"/>
              <a:t>中的所有点进行主成分分析（</a:t>
            </a:r>
            <a:r>
              <a:rPr lang="en-US" altLang="zh-CN" dirty="0"/>
              <a:t>PCA</a:t>
            </a:r>
            <a:r>
              <a:rPr lang="zh-CN" altLang="zh-CN" dirty="0"/>
              <a:t>），主成分和相应的主方向分别由</a:t>
            </a:r>
            <a:r>
              <a:rPr lang="en-US" altLang="zh-CN" dirty="0"/>
              <a:t>λ1&lt;λ2&lt;λ3</a:t>
            </a:r>
            <a:r>
              <a:rPr lang="zh-CN" altLang="zh-CN" dirty="0"/>
              <a:t>和</a:t>
            </a:r>
            <a:r>
              <a:rPr lang="en-US" altLang="zh-CN" dirty="0"/>
              <a:t>n1</a:t>
            </a:r>
            <a:r>
              <a:rPr lang="zh-CN" altLang="zh-CN" dirty="0"/>
              <a:t>，</a:t>
            </a:r>
            <a:r>
              <a:rPr lang="en-US" altLang="zh-CN" dirty="0"/>
              <a:t>n2</a:t>
            </a:r>
            <a:r>
              <a:rPr lang="zh-CN" altLang="zh-CN" dirty="0"/>
              <a:t>，</a:t>
            </a:r>
            <a:r>
              <a:rPr lang="en-US" altLang="zh-CN" dirty="0"/>
              <a:t>n3</a:t>
            </a:r>
            <a:r>
              <a:rPr lang="zh-CN" altLang="zh-CN" dirty="0"/>
              <a:t>表示。而且，</a:t>
            </a:r>
            <a:r>
              <a:rPr lang="en-US" altLang="zh-CN" dirty="0" err="1"/>
              <a:t>nj</a:t>
            </a:r>
            <a:r>
              <a:rPr lang="zh-CN" altLang="zh-CN" dirty="0"/>
              <a:t>被放入了右手坐标系</a:t>
            </a:r>
          </a:p>
          <a:p>
            <a:pPr marL="0" indent="0">
              <a:buNone/>
            </a:pPr>
            <a:endParaRPr lang="zh-CN" altLang="en-US" dirty="0"/>
          </a:p>
        </p:txBody>
      </p:sp>
    </p:spTree>
    <p:extLst>
      <p:ext uri="{BB962C8B-B14F-4D97-AF65-F5344CB8AC3E}">
        <p14:creationId xmlns:p14="http://schemas.microsoft.com/office/powerpoint/2010/main" val="3512690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Representation of fracture surface </a:t>
            </a:r>
            <a:r>
              <a:rPr lang="en-US" altLang="zh-CN" dirty="0" smtClean="0"/>
              <a:t>features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We store the following information for each cluster </a:t>
            </a:r>
            <a:r>
              <a:rPr lang="en-US" altLang="zh-CN" dirty="0" smtClean="0"/>
              <a:t>C</a:t>
            </a:r>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zh-CN" altLang="en-US" dirty="0"/>
          </a:p>
        </p:txBody>
      </p:sp>
      <p:pic>
        <p:nvPicPr>
          <p:cNvPr id="4" name="图片 3"/>
          <p:cNvPicPr/>
          <p:nvPr/>
        </p:nvPicPr>
        <p:blipFill>
          <a:blip r:embed="rId2"/>
          <a:stretch>
            <a:fillRect/>
          </a:stretch>
        </p:blipFill>
        <p:spPr>
          <a:xfrm>
            <a:off x="3601411" y="2652387"/>
            <a:ext cx="5221313" cy="548014"/>
          </a:xfrm>
          <a:prstGeom prst="rect">
            <a:avLst/>
          </a:prstGeom>
        </p:spPr>
      </p:pic>
    </p:spTree>
    <p:extLst>
      <p:ext uri="{BB962C8B-B14F-4D97-AF65-F5344CB8AC3E}">
        <p14:creationId xmlns:p14="http://schemas.microsoft.com/office/powerpoint/2010/main" val="771081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1600" dirty="0"/>
              <a:t>b</a:t>
            </a:r>
            <a:r>
              <a:rPr lang="zh-CN" altLang="zh-CN" sz="1600" dirty="0"/>
              <a:t>（</a:t>
            </a:r>
            <a:r>
              <a:rPr lang="en-US" altLang="zh-CN" sz="1600" dirty="0"/>
              <a:t>C</a:t>
            </a:r>
            <a:r>
              <a:rPr lang="zh-CN" altLang="zh-CN" sz="1600" dirty="0"/>
              <a:t>）表示要素的</a:t>
            </a:r>
            <a:r>
              <a:rPr lang="zh-CN" altLang="zh-CN" sz="1600" dirty="0" smtClean="0"/>
              <a:t>位置（</a:t>
            </a:r>
            <a:r>
              <a:rPr lang="zh-CN" altLang="zh-CN" sz="1600" dirty="0"/>
              <a:t>为此我们选择点</a:t>
            </a:r>
            <a:r>
              <a:rPr lang="en-US" altLang="zh-CN" sz="1600" dirty="0"/>
              <a:t>set C</a:t>
            </a:r>
            <a:r>
              <a:rPr lang="zh-CN" altLang="zh-CN" sz="1600" dirty="0"/>
              <a:t>的重心</a:t>
            </a:r>
            <a:r>
              <a:rPr lang="zh-CN" altLang="zh-CN" sz="1600" dirty="0" smtClean="0"/>
              <a:t>）</a:t>
            </a:r>
            <a:endParaRPr lang="en-US" altLang="zh-CN" sz="1600" dirty="0" smtClean="0"/>
          </a:p>
          <a:p>
            <a:pPr marL="0" indent="0">
              <a:buNone/>
            </a:pPr>
            <a:endParaRPr lang="zh-CN" altLang="zh-CN" sz="1600" dirty="0"/>
          </a:p>
          <a:p>
            <a:r>
              <a:rPr lang="zh-CN" altLang="zh-CN" sz="1600" dirty="0"/>
              <a:t>向量</a:t>
            </a:r>
            <a:r>
              <a:rPr lang="en-US" altLang="zh-CN" sz="1600" dirty="0" err="1"/>
              <a:t>n</a:t>
            </a:r>
            <a:r>
              <a:rPr lang="en-US" altLang="zh-CN" sz="1600" baseline="-25000" dirty="0" err="1"/>
              <a:t>j</a:t>
            </a:r>
            <a:r>
              <a:rPr lang="en-US" altLang="zh-CN" sz="1600" dirty="0"/>
              <a:t>(C)</a:t>
            </a:r>
            <a:r>
              <a:rPr lang="zh-CN" altLang="zh-CN" sz="1600" dirty="0"/>
              <a:t>是与</a:t>
            </a:r>
            <a:r>
              <a:rPr lang="en-US" altLang="zh-CN" sz="1600" dirty="0"/>
              <a:t>PCA</a:t>
            </a:r>
            <a:r>
              <a:rPr lang="zh-CN" altLang="zh-CN" sz="1600" dirty="0"/>
              <a:t>给出的与</a:t>
            </a:r>
            <a:r>
              <a:rPr lang="en-US" altLang="zh-CN" sz="1600" dirty="0" smtClean="0"/>
              <a:t>C</a:t>
            </a:r>
            <a:r>
              <a:rPr lang="zh-CN" altLang="zh-CN" sz="1600" dirty="0" smtClean="0"/>
              <a:t>相关</a:t>
            </a:r>
            <a:r>
              <a:rPr lang="zh-CN" altLang="zh-CN" sz="1600" dirty="0"/>
              <a:t>的</a:t>
            </a:r>
            <a:r>
              <a:rPr lang="zh-CN" altLang="zh-CN" sz="1600" dirty="0" smtClean="0"/>
              <a:t>方向</a:t>
            </a:r>
            <a:endParaRPr lang="en-US" altLang="zh-CN" sz="1600" dirty="0" smtClean="0"/>
          </a:p>
          <a:p>
            <a:endParaRPr lang="en-US" altLang="zh-CN" sz="1600" dirty="0" smtClean="0"/>
          </a:p>
          <a:p>
            <a:r>
              <a:rPr lang="zh-CN" altLang="zh-CN" sz="1600" dirty="0">
                <a:solidFill>
                  <a:srgbClr val="FF0000"/>
                </a:solidFill>
              </a:rPr>
              <a:t>它们用于特征簇的粗略</a:t>
            </a:r>
            <a:r>
              <a:rPr lang="zh-CN" altLang="zh-CN" sz="1600" dirty="0" smtClean="0">
                <a:solidFill>
                  <a:srgbClr val="FF0000"/>
                </a:solidFill>
              </a:rPr>
              <a:t>注册</a:t>
            </a:r>
            <a:endParaRPr lang="en-US" altLang="zh-CN" sz="1600" dirty="0" smtClean="0">
              <a:solidFill>
                <a:srgbClr val="FF0000"/>
              </a:solidFill>
            </a:endParaRPr>
          </a:p>
          <a:p>
            <a:pPr marL="0" indent="0">
              <a:buNone/>
            </a:pPr>
            <a:endParaRPr lang="en-US" altLang="zh-CN" sz="1600" dirty="0"/>
          </a:p>
          <a:p>
            <a:r>
              <a:rPr lang="zh-CN" altLang="zh-CN" sz="1600" dirty="0"/>
              <a:t>这个点集用于表面特征的精细</a:t>
            </a:r>
            <a:r>
              <a:rPr lang="zh-CN" altLang="zh-CN" sz="1600" dirty="0" smtClean="0"/>
              <a:t>注册</a:t>
            </a:r>
            <a:endParaRPr lang="en-US" altLang="zh-CN" sz="1600" dirty="0" smtClean="0"/>
          </a:p>
          <a:p>
            <a:pPr marL="0" indent="0">
              <a:buNone/>
            </a:pPr>
            <a:endParaRPr lang="en-US" altLang="zh-CN" sz="1600" dirty="0"/>
          </a:p>
          <a:p>
            <a:r>
              <a:rPr lang="zh-CN" altLang="zh-CN" sz="1600" dirty="0"/>
              <a:t>我们可以将描述符级别集的</a:t>
            </a:r>
            <a:r>
              <a:rPr lang="zh-CN" altLang="zh-CN" sz="1600" dirty="0" smtClean="0"/>
              <a:t>值与</a:t>
            </a:r>
            <a:r>
              <a:rPr lang="en-US" altLang="zh-CN" sz="1600" dirty="0"/>
              <a:t>c</a:t>
            </a:r>
            <a:r>
              <a:rPr lang="zh-CN" altLang="zh-CN" sz="1600" dirty="0"/>
              <a:t>描述符签名相对应</a:t>
            </a:r>
          </a:p>
          <a:p>
            <a:endParaRPr lang="zh-CN" altLang="zh-CN" dirty="0"/>
          </a:p>
          <a:p>
            <a:endParaRPr lang="en-US" altLang="zh-CN" dirty="0" smtClean="0"/>
          </a:p>
          <a:p>
            <a:endParaRPr lang="zh-CN" altLang="zh-CN" dirty="0"/>
          </a:p>
          <a:p>
            <a:endParaRPr lang="zh-CN" altLang="en-US" dirty="0"/>
          </a:p>
        </p:txBody>
      </p:sp>
      <p:pic>
        <p:nvPicPr>
          <p:cNvPr id="4" name="图片 3"/>
          <p:cNvPicPr>
            <a:picLocks noChangeAspect="1"/>
          </p:cNvPicPr>
          <p:nvPr/>
        </p:nvPicPr>
        <p:blipFill>
          <a:blip r:embed="rId2"/>
          <a:stretch>
            <a:fillRect/>
          </a:stretch>
        </p:blipFill>
        <p:spPr>
          <a:xfrm>
            <a:off x="5948789" y="1690688"/>
            <a:ext cx="5405011" cy="4334819"/>
          </a:xfrm>
          <a:prstGeom prst="rect">
            <a:avLst/>
          </a:prstGeom>
        </p:spPr>
      </p:pic>
    </p:spTree>
    <p:extLst>
      <p:ext uri="{BB962C8B-B14F-4D97-AF65-F5344CB8AC3E}">
        <p14:creationId xmlns:p14="http://schemas.microsoft.com/office/powerpoint/2010/main" val="2210875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Representation of fracture edge features.</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a:t>重心，集合</a:t>
            </a:r>
            <a:r>
              <a:rPr lang="en-US" altLang="zh-CN" dirty="0"/>
              <a:t>R</a:t>
            </a:r>
            <a:r>
              <a:rPr lang="zh-CN" altLang="zh-CN" dirty="0"/>
              <a:t>（</a:t>
            </a:r>
            <a:r>
              <a:rPr lang="en-US" altLang="zh-CN" dirty="0"/>
              <a:t>C</a:t>
            </a:r>
            <a:r>
              <a:rPr lang="zh-CN" altLang="zh-CN" dirty="0"/>
              <a:t>），描述符签名和</a:t>
            </a:r>
            <a:r>
              <a:rPr lang="zh-CN" altLang="zh-CN" dirty="0" smtClean="0"/>
              <a:t>尺寸</a:t>
            </a:r>
            <a:r>
              <a:rPr lang="en-US" altLang="zh-CN" dirty="0" smtClean="0"/>
              <a:t>size</a:t>
            </a:r>
            <a:r>
              <a:rPr lang="zh-CN" altLang="zh-CN" dirty="0" smtClean="0"/>
              <a:t>签名</a:t>
            </a:r>
            <a:r>
              <a:rPr lang="zh-CN" altLang="zh-CN" dirty="0"/>
              <a:t>的计算与表面情况类似</a:t>
            </a:r>
            <a:r>
              <a:rPr lang="zh-CN" altLang="zh-CN" dirty="0" smtClean="0"/>
              <a:t>。</a:t>
            </a:r>
            <a:endParaRPr lang="en-US" altLang="zh-CN" dirty="0" smtClean="0"/>
          </a:p>
          <a:p>
            <a:r>
              <a:rPr lang="zh-CN" altLang="zh-CN" dirty="0" smtClean="0"/>
              <a:t> </a:t>
            </a:r>
            <a:r>
              <a:rPr lang="zh-CN" altLang="zh-CN" dirty="0"/>
              <a:t>边缘特征</a:t>
            </a:r>
            <a:r>
              <a:rPr lang="en-US" altLang="zh-CN" dirty="0"/>
              <a:t>C</a:t>
            </a:r>
            <a:r>
              <a:rPr lang="zh-CN" altLang="zh-CN" dirty="0"/>
              <a:t>的各向异性特征被定义</a:t>
            </a:r>
            <a:r>
              <a:rPr lang="zh-CN" altLang="zh-CN" dirty="0" smtClean="0"/>
              <a:t>为</a:t>
            </a:r>
            <a:endParaRPr lang="en-US" altLang="zh-CN" dirty="0" smtClean="0"/>
          </a:p>
          <a:p>
            <a:endParaRPr lang="en-US" altLang="zh-CN" dirty="0" smtClean="0"/>
          </a:p>
          <a:p>
            <a:endParaRPr lang="en-US" altLang="zh-CN" dirty="0"/>
          </a:p>
          <a:p>
            <a:r>
              <a:rPr lang="zh-CN" altLang="zh-CN" dirty="0"/>
              <a:t>边缘特征的方向向量</a:t>
            </a:r>
            <a:r>
              <a:rPr lang="en-US" altLang="zh-CN" dirty="0" err="1"/>
              <a:t>n</a:t>
            </a:r>
            <a:r>
              <a:rPr lang="en-US" altLang="zh-CN" baseline="-25000" dirty="0" err="1"/>
              <a:t>j</a:t>
            </a:r>
            <a:r>
              <a:rPr lang="zh-CN" altLang="zh-CN" dirty="0"/>
              <a:t>定义如下</a:t>
            </a:r>
            <a:r>
              <a:rPr lang="zh-CN" altLang="zh-CN" dirty="0" smtClean="0"/>
              <a:t>。</a:t>
            </a:r>
            <a:endParaRPr lang="en-US" altLang="zh-CN" dirty="0" smtClean="0"/>
          </a:p>
          <a:p>
            <a:pPr marL="0" indent="0">
              <a:buNone/>
            </a:pPr>
            <a:r>
              <a:rPr lang="zh-CN" altLang="zh-CN" dirty="0" smtClean="0"/>
              <a:t>通过</a:t>
            </a:r>
            <a:r>
              <a:rPr lang="zh-CN" altLang="zh-CN" dirty="0"/>
              <a:t>在</a:t>
            </a:r>
            <a:r>
              <a:rPr lang="en-US" altLang="zh-CN" dirty="0"/>
              <a:t>C</a:t>
            </a:r>
            <a:r>
              <a:rPr lang="zh-CN" altLang="zh-CN" dirty="0"/>
              <a:t>上执行</a:t>
            </a:r>
            <a:r>
              <a:rPr lang="en-US" altLang="zh-CN" dirty="0"/>
              <a:t>PCA</a:t>
            </a:r>
            <a:r>
              <a:rPr lang="zh-CN" altLang="zh-CN" dirty="0"/>
              <a:t>，我们得到</a:t>
            </a:r>
            <a:r>
              <a:rPr lang="en-US" altLang="zh-CN" dirty="0"/>
              <a:t>n</a:t>
            </a:r>
            <a:r>
              <a:rPr lang="en-US" altLang="zh-CN" baseline="-25000" dirty="0"/>
              <a:t>1</a:t>
            </a:r>
            <a:r>
              <a:rPr lang="zh-CN" altLang="zh-CN" dirty="0"/>
              <a:t>作为沿裂缝边缘指向的主要</a:t>
            </a:r>
            <a:r>
              <a:rPr lang="zh-CN" altLang="zh-CN" dirty="0" smtClean="0"/>
              <a:t>方向</a:t>
            </a:r>
            <a:r>
              <a:rPr lang="zh-CN" altLang="en-US" dirty="0" smtClean="0"/>
              <a:t>。</a:t>
            </a:r>
            <a:endParaRPr lang="en-US" altLang="zh-CN" dirty="0" smtClean="0"/>
          </a:p>
          <a:p>
            <a:pPr marL="0" indent="0">
              <a:buNone/>
            </a:pPr>
            <a:r>
              <a:rPr lang="en-US" altLang="zh-CN" dirty="0" smtClean="0"/>
              <a:t>n</a:t>
            </a:r>
            <a:r>
              <a:rPr lang="en-US" altLang="zh-CN" baseline="-25000" dirty="0" smtClean="0"/>
              <a:t>2</a:t>
            </a:r>
            <a:r>
              <a:rPr lang="zh-CN" altLang="zh-CN" dirty="0"/>
              <a:t>被指定为对应于最小特征值的</a:t>
            </a:r>
            <a:r>
              <a:rPr lang="en-US" altLang="zh-CN" dirty="0"/>
              <a:t>R</a:t>
            </a:r>
            <a:r>
              <a:rPr lang="zh-CN" altLang="zh-CN" dirty="0"/>
              <a:t>（</a:t>
            </a:r>
            <a:r>
              <a:rPr lang="en-US" altLang="zh-CN" dirty="0"/>
              <a:t>C</a:t>
            </a:r>
            <a:r>
              <a:rPr lang="zh-CN" altLang="zh-CN" dirty="0"/>
              <a:t>）的主要方向</a:t>
            </a:r>
            <a:r>
              <a:rPr lang="zh-CN" altLang="zh-CN" dirty="0" smtClean="0"/>
              <a:t>。</a:t>
            </a:r>
            <a:endParaRPr lang="en-US" altLang="zh-CN" dirty="0"/>
          </a:p>
          <a:p>
            <a:pPr marL="0" indent="0">
              <a:buNone/>
            </a:pPr>
            <a:r>
              <a:rPr lang="zh-CN" altLang="zh-CN" dirty="0" smtClean="0"/>
              <a:t> </a:t>
            </a:r>
            <a:r>
              <a:rPr lang="zh-CN" altLang="zh-CN" dirty="0"/>
              <a:t>仅针对</a:t>
            </a:r>
            <a:r>
              <a:rPr lang="en-US" altLang="zh-CN" dirty="0"/>
              <a:t>k = 1,2</a:t>
            </a:r>
            <a:r>
              <a:rPr lang="zh-CN" altLang="zh-CN" dirty="0"/>
              <a:t>计算点</a:t>
            </a:r>
            <a:r>
              <a:rPr lang="en-US" altLang="zh-CN" dirty="0"/>
              <a:t>p</a:t>
            </a:r>
            <a:r>
              <a:rPr lang="zh-CN" altLang="zh-CN" baseline="30000" dirty="0"/>
              <a:t>±</a:t>
            </a:r>
            <a:r>
              <a:rPr lang="en-US" altLang="zh-CN" baseline="-25000" dirty="0"/>
              <a:t>k</a:t>
            </a:r>
            <a:r>
              <a:rPr lang="zh-CN" altLang="zh-CN" dirty="0"/>
              <a:t>（</a:t>
            </a:r>
            <a:r>
              <a:rPr lang="en-US" altLang="zh-CN" dirty="0"/>
              <a:t>C</a:t>
            </a:r>
            <a:r>
              <a:rPr lang="zh-CN" altLang="zh-CN" dirty="0"/>
              <a:t>）。 </a:t>
            </a:r>
            <a:endParaRPr lang="en-US" altLang="zh-CN" dirty="0" smtClean="0"/>
          </a:p>
          <a:p>
            <a:pPr marL="0" indent="0">
              <a:buNone/>
            </a:pPr>
            <a:r>
              <a:rPr lang="zh-CN" altLang="zh-CN" dirty="0" smtClean="0"/>
              <a:t>如果边特征</a:t>
            </a:r>
            <a:r>
              <a:rPr lang="en-US" altLang="zh-CN" dirty="0"/>
              <a:t>C</a:t>
            </a:r>
            <a:r>
              <a:rPr lang="zh-CN" altLang="zh-CN" dirty="0"/>
              <a:t>属于断裂表面和原始表面的断裂曲线，</a:t>
            </a:r>
            <a:r>
              <a:rPr lang="zh-CN" altLang="zh-CN" dirty="0" smtClean="0"/>
              <a:t>我们签名</a:t>
            </a:r>
            <a:r>
              <a:rPr lang="en-US" altLang="zh-CN" dirty="0" err="1"/>
              <a:t>sig</a:t>
            </a:r>
            <a:r>
              <a:rPr lang="en-US" altLang="zh-CN" baseline="-25000" dirty="0" err="1"/>
              <a:t>a</a:t>
            </a:r>
            <a:r>
              <a:rPr lang="zh-CN" altLang="zh-CN" dirty="0"/>
              <a:t>（</a:t>
            </a:r>
            <a:r>
              <a:rPr lang="en-US" altLang="zh-CN" dirty="0"/>
              <a:t>C</a:t>
            </a:r>
            <a:r>
              <a:rPr lang="zh-CN" altLang="zh-CN" dirty="0"/>
              <a:t>）</a:t>
            </a:r>
            <a:r>
              <a:rPr lang="en-US" altLang="zh-CN" dirty="0"/>
              <a:t>=</a:t>
            </a:r>
            <a:r>
              <a:rPr lang="zh-CN" altLang="zh-CN" dirty="0"/>
              <a:t>∠（</a:t>
            </a:r>
            <a:r>
              <a:rPr lang="en-US" altLang="zh-CN" dirty="0"/>
              <a:t>n</a:t>
            </a:r>
            <a:r>
              <a:rPr lang="en-US" altLang="zh-CN" baseline="-25000" dirty="0"/>
              <a:t>1</a:t>
            </a:r>
            <a:r>
              <a:rPr lang="zh-CN" altLang="zh-CN" dirty="0"/>
              <a:t>，</a:t>
            </a:r>
            <a:r>
              <a:rPr lang="en-US" altLang="zh-CN" dirty="0"/>
              <a:t>n</a:t>
            </a:r>
            <a:r>
              <a:rPr lang="en-US" altLang="zh-CN" baseline="-25000" dirty="0"/>
              <a:t>o</a:t>
            </a:r>
            <a:r>
              <a:rPr lang="zh-CN" altLang="zh-CN" dirty="0"/>
              <a:t>），</a:t>
            </a:r>
            <a:r>
              <a:rPr lang="zh-CN" altLang="zh-CN" dirty="0" smtClean="0"/>
              <a:t>其中</a:t>
            </a:r>
            <a:r>
              <a:rPr lang="en-US" altLang="zh-CN" dirty="0"/>
              <a:t>n</a:t>
            </a:r>
            <a:r>
              <a:rPr lang="en-US" altLang="zh-CN" baseline="-25000" dirty="0"/>
              <a:t>o</a:t>
            </a:r>
            <a:r>
              <a:rPr lang="zh-CN" altLang="zh-CN" dirty="0" smtClean="0"/>
              <a:t>是</a:t>
            </a:r>
            <a:r>
              <a:rPr lang="en-US" altLang="zh-CN" dirty="0"/>
              <a:t>C</a:t>
            </a:r>
            <a:r>
              <a:rPr lang="zh-CN" altLang="zh-CN" dirty="0"/>
              <a:t>中原始表面点的平均表面</a:t>
            </a:r>
            <a:r>
              <a:rPr lang="zh-CN" altLang="zh-CN" dirty="0" smtClean="0"/>
              <a:t>法线</a:t>
            </a:r>
            <a:r>
              <a:rPr lang="zh-CN" altLang="zh-CN" dirty="0"/>
              <a:t>还为其指定角度</a:t>
            </a:r>
            <a:endParaRPr lang="zh-CN" altLang="en-US" dirty="0"/>
          </a:p>
        </p:txBody>
      </p:sp>
      <p:pic>
        <p:nvPicPr>
          <p:cNvPr id="5" name="图片 4"/>
          <p:cNvPicPr>
            <a:picLocks noChangeAspect="1"/>
          </p:cNvPicPr>
          <p:nvPr/>
        </p:nvPicPr>
        <p:blipFill>
          <a:blip r:embed="rId2"/>
          <a:stretch>
            <a:fillRect/>
          </a:stretch>
        </p:blipFill>
        <p:spPr>
          <a:xfrm>
            <a:off x="3621162" y="2693169"/>
            <a:ext cx="4949675" cy="557710"/>
          </a:xfrm>
          <a:prstGeom prst="rect">
            <a:avLst/>
          </a:prstGeom>
        </p:spPr>
      </p:pic>
    </p:spTree>
    <p:extLst>
      <p:ext uri="{BB962C8B-B14F-4D97-AF65-F5344CB8AC3E}">
        <p14:creationId xmlns:p14="http://schemas.microsoft.com/office/powerpoint/2010/main" val="274867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problem of automatic </a:t>
            </a:r>
            <a:r>
              <a:rPr lang="en-US" altLang="zh-CN" dirty="0" smtClean="0"/>
              <a:t>3D reconstruction </a:t>
            </a:r>
            <a:endParaRPr lang="zh-CN" altLang="en-US" b="1" dirty="0"/>
          </a:p>
        </p:txBody>
      </p:sp>
      <p:sp>
        <p:nvSpPr>
          <p:cNvPr id="3" name="内容占位符 2"/>
          <p:cNvSpPr>
            <a:spLocks noGrp="1"/>
          </p:cNvSpPr>
          <p:nvPr>
            <p:ph idx="1"/>
          </p:nvPr>
        </p:nvSpPr>
        <p:spPr/>
        <p:txBody>
          <a:bodyPr/>
          <a:lstStyle/>
          <a:p>
            <a:r>
              <a:rPr lang="en-US" altLang="zh-CN" dirty="0" smtClean="0"/>
              <a:t>Given</a:t>
            </a:r>
          </a:p>
          <a:p>
            <a:pPr marL="0" indent="0">
              <a:buNone/>
            </a:pPr>
            <a:r>
              <a:rPr lang="en-US" altLang="zh-CN" dirty="0" smtClean="0"/>
              <a:t>3D digital models of the solid fragments obtained by 3D laser scanning of the fragment boundary surfaces</a:t>
            </a:r>
          </a:p>
          <a:p>
            <a:pPr marL="0" indent="0">
              <a:buNone/>
            </a:pPr>
            <a:r>
              <a:rPr lang="zh-CN" altLang="zh-CN" dirty="0" smtClean="0"/>
              <a:t>通过碎片边界表面的</a:t>
            </a:r>
            <a:r>
              <a:rPr lang="en-US" altLang="zh-CN" dirty="0" smtClean="0"/>
              <a:t>3D</a:t>
            </a:r>
            <a:r>
              <a:rPr lang="zh-CN" altLang="zh-CN" dirty="0" smtClean="0"/>
              <a:t>激光扫描获得的固体碎片的</a:t>
            </a:r>
            <a:r>
              <a:rPr lang="en-US" altLang="zh-CN" dirty="0" smtClean="0"/>
              <a:t>3D</a:t>
            </a:r>
            <a:r>
              <a:rPr lang="zh-CN" altLang="zh-CN" dirty="0" smtClean="0"/>
              <a:t>数字模型</a:t>
            </a:r>
            <a:endParaRPr lang="en-US" altLang="zh-CN" dirty="0" smtClean="0"/>
          </a:p>
          <a:p>
            <a:r>
              <a:rPr lang="en-US" altLang="zh-CN" dirty="0" smtClean="0"/>
              <a:t>Goal</a:t>
            </a:r>
          </a:p>
          <a:p>
            <a:pPr marL="0" indent="0">
              <a:buNone/>
            </a:pPr>
            <a:r>
              <a:rPr lang="en-US" altLang="zh-CN" dirty="0" smtClean="0"/>
              <a:t>automatically reassembling </a:t>
            </a:r>
            <a:r>
              <a:rPr lang="en-US" altLang="zh-CN" dirty="0"/>
              <a:t>fractured 3D objects from digital models of their fragments. </a:t>
            </a:r>
            <a:endParaRPr lang="en-US" altLang="zh-CN" dirty="0" smtClean="0"/>
          </a:p>
          <a:p>
            <a:pPr marL="0" indent="0">
              <a:buNone/>
            </a:pPr>
            <a:r>
              <a:rPr lang="zh-CN" altLang="zh-CN" dirty="0"/>
              <a:t>自动从碎片的数字模型中重新组合破碎的</a:t>
            </a:r>
            <a:r>
              <a:rPr lang="en-US" altLang="zh-CN" dirty="0"/>
              <a:t>3D</a:t>
            </a:r>
            <a:r>
              <a:rPr lang="zh-CN" altLang="zh-CN" dirty="0"/>
              <a:t>对象。</a:t>
            </a:r>
          </a:p>
          <a:p>
            <a:pPr marL="0" indent="0">
              <a:buNone/>
            </a:pPr>
            <a:endParaRPr lang="zh-CN" altLang="zh-CN" dirty="0"/>
          </a:p>
          <a:p>
            <a:pPr marL="0" indent="0">
              <a:buNone/>
            </a:pPr>
            <a:endParaRPr lang="en-US" altLang="zh-CN" dirty="0" smtClean="0"/>
          </a:p>
          <a:p>
            <a:pPr marL="0" indent="0">
              <a:buNone/>
            </a:pPr>
            <a:endParaRPr lang="zh-CN" altLang="en-US" dirty="0"/>
          </a:p>
        </p:txBody>
      </p:sp>
      <p:pic>
        <p:nvPicPr>
          <p:cNvPr id="4" name="图片 3"/>
          <p:cNvPicPr/>
          <p:nvPr/>
        </p:nvPicPr>
        <p:blipFill>
          <a:blip r:embed="rId2"/>
          <a:stretch>
            <a:fillRect/>
          </a:stretch>
        </p:blipFill>
        <p:spPr>
          <a:xfrm>
            <a:off x="8693239" y="0"/>
            <a:ext cx="3336908" cy="2305318"/>
          </a:xfrm>
          <a:prstGeom prst="rect">
            <a:avLst/>
          </a:prstGeom>
        </p:spPr>
      </p:pic>
    </p:spTree>
    <p:extLst>
      <p:ext uri="{BB962C8B-B14F-4D97-AF65-F5344CB8AC3E}">
        <p14:creationId xmlns:p14="http://schemas.microsoft.com/office/powerpoint/2010/main" val="3797703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000" dirty="0" smtClean="0"/>
          </a:p>
          <a:p>
            <a:pPr marL="0" indent="0" algn="ctr">
              <a:buNone/>
            </a:pPr>
            <a:endParaRPr lang="en-US" altLang="zh-CN" sz="4000" dirty="0"/>
          </a:p>
          <a:p>
            <a:pPr marL="0" indent="0" algn="ctr">
              <a:buNone/>
            </a:pPr>
            <a:r>
              <a:rPr lang="en-US" altLang="zh-CN" sz="4000" dirty="0" smtClean="0"/>
              <a:t>Pairwise </a:t>
            </a:r>
            <a:r>
              <a:rPr lang="en-US" altLang="zh-CN" sz="4000" dirty="0"/>
              <a:t>Matching</a:t>
            </a:r>
            <a:endParaRPr lang="zh-CN" altLang="en-US" sz="4000" dirty="0"/>
          </a:p>
        </p:txBody>
      </p:sp>
    </p:spTree>
    <p:extLst>
      <p:ext uri="{BB962C8B-B14F-4D97-AF65-F5344CB8AC3E}">
        <p14:creationId xmlns:p14="http://schemas.microsoft.com/office/powerpoint/2010/main" val="737533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We use the features introduced in the preceding section to match the fragments pairwise. Let S and T be two faces on two fragments, produced by the segmentation algorithm. </a:t>
            </a:r>
            <a:endParaRPr lang="zh-CN" altLang="zh-CN" dirty="0"/>
          </a:p>
          <a:p>
            <a:r>
              <a:rPr lang="zh-CN" altLang="zh-CN" dirty="0"/>
              <a:t>我们使用上一节介绍的特征来成对匹配片段。 令</a:t>
            </a:r>
            <a:r>
              <a:rPr lang="en-US" altLang="zh-CN" dirty="0"/>
              <a:t>S</a:t>
            </a:r>
            <a:r>
              <a:rPr lang="zh-CN" altLang="zh-CN" dirty="0"/>
              <a:t>和</a:t>
            </a:r>
            <a:r>
              <a:rPr lang="en-US" altLang="zh-CN" dirty="0"/>
              <a:t>T</a:t>
            </a:r>
            <a:r>
              <a:rPr lang="zh-CN" altLang="zh-CN" dirty="0"/>
              <a:t>是由分割算法产生的两个片段上的两个面。</a:t>
            </a:r>
          </a:p>
          <a:p>
            <a:r>
              <a:rPr lang="en-US" altLang="zh-CN" dirty="0"/>
              <a:t>We seek to find the set of common features on S and T and find an aligning transformation that brings S close to T .</a:t>
            </a:r>
            <a:endParaRPr lang="zh-CN" altLang="zh-CN" dirty="0"/>
          </a:p>
          <a:p>
            <a:r>
              <a:rPr lang="zh-CN" altLang="zh-CN" dirty="0"/>
              <a:t>我们力求在</a:t>
            </a:r>
            <a:r>
              <a:rPr lang="en-US" altLang="zh-CN" dirty="0"/>
              <a:t>S</a:t>
            </a:r>
            <a:r>
              <a:rPr lang="zh-CN" altLang="zh-CN" dirty="0"/>
              <a:t>和</a:t>
            </a:r>
            <a:r>
              <a:rPr lang="en-US" altLang="zh-CN" dirty="0"/>
              <a:t>T</a:t>
            </a:r>
            <a:r>
              <a:rPr lang="zh-CN" altLang="zh-CN" dirty="0"/>
              <a:t>上找到一组共同的特征，并找到使</a:t>
            </a:r>
            <a:r>
              <a:rPr lang="en-US" altLang="zh-CN" dirty="0"/>
              <a:t>S</a:t>
            </a:r>
            <a:r>
              <a:rPr lang="zh-CN" altLang="zh-CN" dirty="0"/>
              <a:t>接近</a:t>
            </a:r>
            <a:r>
              <a:rPr lang="en-US" altLang="zh-CN" dirty="0"/>
              <a:t>T</a:t>
            </a:r>
            <a:r>
              <a:rPr lang="zh-CN" altLang="zh-CN" dirty="0"/>
              <a:t>的对齐变换</a:t>
            </a:r>
            <a:r>
              <a:rPr lang="zh-CN" altLang="zh-CN" dirty="0" smtClean="0"/>
              <a:t>。</a:t>
            </a:r>
            <a:endParaRPr lang="en-US" altLang="zh-CN" dirty="0"/>
          </a:p>
          <a:p>
            <a:r>
              <a:rPr lang="en-US" altLang="zh-CN" dirty="0" smtClean="0"/>
              <a:t>The </a:t>
            </a:r>
            <a:r>
              <a:rPr lang="en-US" altLang="zh-CN" dirty="0"/>
              <a:t>initial correspondence set is refined by several novel pruning algorithms and the final set of matching features is found robustly using </a:t>
            </a:r>
            <a:r>
              <a:rPr lang="en-US" altLang="zh-CN" dirty="0">
                <a:solidFill>
                  <a:srgbClr val="FF0000"/>
                </a:solidFill>
              </a:rPr>
              <a:t>a forward search algorithm</a:t>
            </a:r>
            <a:r>
              <a:rPr lang="en-US" altLang="zh-CN" dirty="0"/>
              <a:t>. </a:t>
            </a:r>
            <a:endParaRPr lang="zh-CN" altLang="zh-CN" dirty="0"/>
          </a:p>
          <a:p>
            <a:pPr marL="0" indent="0">
              <a:buNone/>
            </a:pPr>
            <a:r>
              <a:rPr lang="zh-CN" altLang="zh-CN" dirty="0"/>
              <a:t>通过几种新的剪枝算法对初始匹配集进行改进，利用</a:t>
            </a:r>
            <a:r>
              <a:rPr lang="zh-CN" altLang="zh-CN" dirty="0">
                <a:solidFill>
                  <a:srgbClr val="FF0000"/>
                </a:solidFill>
              </a:rPr>
              <a:t>前向搜索</a:t>
            </a:r>
            <a:r>
              <a:rPr lang="zh-CN" altLang="zh-CN" dirty="0"/>
              <a:t>算法鲁棒地找到匹配特征的最终集</a:t>
            </a:r>
          </a:p>
          <a:p>
            <a:endParaRPr lang="zh-CN" altLang="en-US" b="1" dirty="0"/>
          </a:p>
        </p:txBody>
      </p:sp>
    </p:spTree>
    <p:extLst>
      <p:ext uri="{BB962C8B-B14F-4D97-AF65-F5344CB8AC3E}">
        <p14:creationId xmlns:p14="http://schemas.microsoft.com/office/powerpoint/2010/main" val="3379705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Similar to [</a:t>
            </a:r>
            <a:r>
              <a:rPr lang="en-US" altLang="zh-CN" dirty="0" err="1"/>
              <a:t>Gelfand</a:t>
            </a:r>
            <a:r>
              <a:rPr lang="en-US" altLang="zh-CN" dirty="0"/>
              <a:t> et al. 2005] we keep all consistent sets of matching features, instead of choosing just one best match. We then use multi-piece matching described in Sec. 6 to select the best match between a pair of faces in the global context</a:t>
            </a:r>
            <a:endParaRPr lang="zh-CN" altLang="zh-CN" dirty="0"/>
          </a:p>
          <a:p>
            <a:pPr marL="0" indent="0">
              <a:buNone/>
            </a:pPr>
            <a:r>
              <a:rPr lang="zh-CN" altLang="zh-CN" dirty="0"/>
              <a:t>我们保持所有匹配特性的一致性，而不是只选择一个最佳匹配。然后，我们使用第</a:t>
            </a:r>
            <a:r>
              <a:rPr lang="en-US" altLang="zh-CN" dirty="0"/>
              <a:t>6</a:t>
            </a:r>
            <a:r>
              <a:rPr lang="zh-CN" altLang="zh-CN" dirty="0"/>
              <a:t>节中描述的多片匹配来选择最佳匹配</a:t>
            </a:r>
          </a:p>
          <a:p>
            <a:endParaRPr lang="zh-CN" altLang="en-US" dirty="0"/>
          </a:p>
        </p:txBody>
      </p:sp>
    </p:spTree>
    <p:extLst>
      <p:ext uri="{BB962C8B-B14F-4D97-AF65-F5344CB8AC3E}">
        <p14:creationId xmlns:p14="http://schemas.microsoft.com/office/powerpoint/2010/main" val="220666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Let S and T be two faces on two fragments, produced by the segmentation </a:t>
            </a:r>
            <a:r>
              <a:rPr lang="en-US" altLang="zh-CN" dirty="0" smtClean="0"/>
              <a:t>algorithm</a:t>
            </a:r>
          </a:p>
          <a:p>
            <a:pPr marL="0" indent="0">
              <a:buNone/>
            </a:pPr>
            <a:r>
              <a:rPr lang="zh-CN" altLang="zh-CN" dirty="0" smtClean="0"/>
              <a:t>令</a:t>
            </a:r>
            <a:r>
              <a:rPr lang="en-US" altLang="zh-CN" dirty="0"/>
              <a:t>S</a:t>
            </a:r>
            <a:r>
              <a:rPr lang="zh-CN" altLang="zh-CN" dirty="0"/>
              <a:t>和</a:t>
            </a:r>
            <a:r>
              <a:rPr lang="en-US" altLang="zh-CN" dirty="0"/>
              <a:t>T</a:t>
            </a:r>
            <a:r>
              <a:rPr lang="zh-CN" altLang="zh-CN" dirty="0"/>
              <a:t>是由分割算法产生的两个片段上的两个面</a:t>
            </a:r>
            <a:r>
              <a:rPr lang="zh-CN" altLang="zh-CN" dirty="0" smtClean="0"/>
              <a:t>。</a:t>
            </a:r>
            <a:endParaRPr lang="en-US" altLang="zh-CN" dirty="0"/>
          </a:p>
          <a:p>
            <a:pPr marL="0" indent="0">
              <a:buNone/>
            </a:pPr>
            <a:r>
              <a:rPr lang="en-US" altLang="zh-CN" dirty="0" smtClean="0"/>
              <a:t>We </a:t>
            </a:r>
            <a:r>
              <a:rPr lang="en-US" altLang="zh-CN" dirty="0"/>
              <a:t>seek to find the set of common features on S and T and find an aligning transformation that brings S close to </a:t>
            </a:r>
            <a:r>
              <a:rPr lang="en-US" altLang="zh-CN" dirty="0" smtClean="0"/>
              <a:t>T. For </a:t>
            </a:r>
            <a:r>
              <a:rPr lang="en-US" altLang="zh-CN" dirty="0"/>
              <a:t>each feature on S, we find all corresponding features on T and then extract subsets of consistent feature correspondences. </a:t>
            </a:r>
            <a:endParaRPr lang="en-US" altLang="zh-CN" dirty="0" smtClean="0"/>
          </a:p>
          <a:p>
            <a:pPr marL="0" indent="0">
              <a:buNone/>
            </a:pPr>
            <a:r>
              <a:rPr lang="zh-CN" altLang="zh-CN" dirty="0"/>
              <a:t>我们力求在</a:t>
            </a:r>
            <a:r>
              <a:rPr lang="en-US" altLang="zh-CN" dirty="0"/>
              <a:t>S</a:t>
            </a:r>
            <a:r>
              <a:rPr lang="zh-CN" altLang="zh-CN" dirty="0"/>
              <a:t>和</a:t>
            </a:r>
            <a:r>
              <a:rPr lang="en-US" altLang="zh-CN" dirty="0"/>
              <a:t>T</a:t>
            </a:r>
            <a:r>
              <a:rPr lang="zh-CN" altLang="zh-CN" dirty="0"/>
              <a:t>上找到一组共同的特征，并找到使</a:t>
            </a:r>
            <a:r>
              <a:rPr lang="en-US" altLang="zh-CN" dirty="0"/>
              <a:t>S</a:t>
            </a:r>
            <a:r>
              <a:rPr lang="zh-CN" altLang="zh-CN" dirty="0"/>
              <a:t>接近</a:t>
            </a:r>
            <a:r>
              <a:rPr lang="en-US" altLang="zh-CN" dirty="0"/>
              <a:t>T</a:t>
            </a:r>
            <a:r>
              <a:rPr lang="zh-CN" altLang="zh-CN" dirty="0"/>
              <a:t>的对齐变换</a:t>
            </a:r>
            <a:r>
              <a:rPr lang="zh-CN" altLang="zh-CN" dirty="0" smtClean="0"/>
              <a:t>。</a:t>
            </a:r>
            <a:r>
              <a:rPr lang="zh-CN" altLang="zh-CN" dirty="0"/>
              <a:t>对于</a:t>
            </a:r>
            <a:r>
              <a:rPr lang="en-US" altLang="zh-CN" dirty="0"/>
              <a:t>S</a:t>
            </a:r>
            <a:r>
              <a:rPr lang="zh-CN" altLang="zh-CN" dirty="0"/>
              <a:t>上的每个特征，我们在</a:t>
            </a:r>
            <a:r>
              <a:rPr lang="en-US" altLang="zh-CN" dirty="0"/>
              <a:t>T</a:t>
            </a:r>
            <a:r>
              <a:rPr lang="zh-CN" altLang="zh-CN" dirty="0"/>
              <a:t>上找到所有对应的特征，然后提取一致特征对应的</a:t>
            </a:r>
            <a:r>
              <a:rPr lang="zh-CN" altLang="zh-CN" dirty="0" smtClean="0"/>
              <a:t>子集</a:t>
            </a:r>
            <a:endParaRPr lang="en-US" altLang="zh-CN" dirty="0" smtClean="0"/>
          </a:p>
          <a:p>
            <a:pPr marL="0" indent="0">
              <a:buNone/>
            </a:pPr>
            <a:r>
              <a:rPr lang="en-US" altLang="zh-CN" dirty="0" smtClean="0"/>
              <a:t>Then pruning</a:t>
            </a:r>
            <a:endParaRPr lang="zh-CN" altLang="zh-CN" dirty="0"/>
          </a:p>
          <a:p>
            <a:pPr marL="0" indent="0">
              <a:buNone/>
            </a:pPr>
            <a:endParaRPr lang="zh-CN" altLang="zh-CN" dirty="0"/>
          </a:p>
          <a:p>
            <a:pPr marL="0" indent="0">
              <a:buNone/>
            </a:pPr>
            <a:endParaRPr lang="zh-CN" altLang="zh-CN" dirty="0"/>
          </a:p>
        </p:txBody>
      </p:sp>
    </p:spTree>
    <p:extLst>
      <p:ext uri="{BB962C8B-B14F-4D97-AF65-F5344CB8AC3E}">
        <p14:creationId xmlns:p14="http://schemas.microsoft.com/office/powerpoint/2010/main" val="1503086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Feature Correspondences</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pPr marL="0" indent="0">
              <a:buNone/>
            </a:pPr>
            <a:r>
              <a:rPr lang="en-US" altLang="zh-CN" dirty="0"/>
              <a:t>We build the initial set of correspondences by finding for each feature cluster C in S all clusters D in </a:t>
            </a:r>
            <a:r>
              <a:rPr lang="en-US" altLang="zh-CN" dirty="0" err="1"/>
              <a:t>Twhich</a:t>
            </a:r>
            <a:r>
              <a:rPr lang="en-US" altLang="zh-CN" dirty="0"/>
              <a:t> have similar descriptor values. </a:t>
            </a:r>
            <a:endParaRPr lang="zh-CN" altLang="zh-CN" dirty="0"/>
          </a:p>
          <a:p>
            <a:pPr marL="0" indent="0">
              <a:buNone/>
            </a:pPr>
            <a:r>
              <a:rPr lang="zh-CN" altLang="zh-CN" dirty="0"/>
              <a:t>通过寻找</a:t>
            </a:r>
            <a:r>
              <a:rPr lang="en-US" altLang="zh-CN" dirty="0"/>
              <a:t>S</a:t>
            </a:r>
            <a:r>
              <a:rPr lang="zh-CN" altLang="zh-CN" dirty="0"/>
              <a:t>中的每个特征簇</a:t>
            </a:r>
            <a:r>
              <a:rPr lang="en-US" altLang="zh-CN" dirty="0"/>
              <a:t>C</a:t>
            </a:r>
            <a:r>
              <a:rPr lang="zh-CN" altLang="zh-CN" dirty="0"/>
              <a:t>和</a:t>
            </a:r>
            <a:r>
              <a:rPr lang="en-US" altLang="zh-CN" dirty="0"/>
              <a:t>T</a:t>
            </a:r>
            <a:r>
              <a:rPr lang="zh-CN" altLang="zh-CN" dirty="0"/>
              <a:t>中具有相似描述符值的所有簇</a:t>
            </a:r>
            <a:r>
              <a:rPr lang="en-US" altLang="zh-CN" dirty="0"/>
              <a:t>D</a:t>
            </a:r>
            <a:r>
              <a:rPr lang="zh-CN" altLang="zh-CN" dirty="0"/>
              <a:t>，我们构建了初始的对应</a:t>
            </a:r>
            <a:r>
              <a:rPr lang="zh-CN" altLang="zh-CN" dirty="0" smtClean="0"/>
              <a:t>集</a:t>
            </a:r>
            <a:endParaRPr lang="en-US" altLang="zh-CN" dirty="0" smtClean="0"/>
          </a:p>
          <a:p>
            <a:pPr marL="0" indent="0">
              <a:buNone/>
            </a:pPr>
            <a:r>
              <a:rPr lang="en-US" altLang="zh-CN" dirty="0"/>
              <a:t>Two features </a:t>
            </a:r>
            <a:r>
              <a:rPr lang="en-US" altLang="zh-CN" dirty="0" err="1"/>
              <a:t>Cgi</a:t>
            </a:r>
            <a:r>
              <a:rPr lang="en-US" altLang="zh-CN" dirty="0"/>
              <a:t> and </a:t>
            </a:r>
            <a:r>
              <a:rPr lang="en-US" altLang="zh-CN" dirty="0" err="1"/>
              <a:t>Dgi</a:t>
            </a:r>
            <a:r>
              <a:rPr lang="en-US" altLang="zh-CN" dirty="0"/>
              <a:t> potentially correspond if they were computed using the same descriptor </a:t>
            </a:r>
            <a:r>
              <a:rPr lang="en-US" altLang="zh-CN" dirty="0" err="1"/>
              <a:t>gi</a:t>
            </a:r>
            <a:r>
              <a:rPr lang="en-US" altLang="zh-CN" dirty="0"/>
              <a:t> and have the same descriptor signatures (level sets of the descriptor). </a:t>
            </a:r>
            <a:endParaRPr lang="zh-CN" altLang="zh-CN" dirty="0"/>
          </a:p>
          <a:p>
            <a:pPr marL="0" indent="0">
              <a:buNone/>
            </a:pPr>
            <a:r>
              <a:rPr lang="zh-CN" altLang="zh-CN" dirty="0"/>
              <a:t>如果两个特征</a:t>
            </a:r>
            <a:r>
              <a:rPr lang="en-US" altLang="zh-CN" dirty="0" err="1"/>
              <a:t>Cgi</a:t>
            </a:r>
            <a:r>
              <a:rPr lang="zh-CN" altLang="zh-CN" dirty="0"/>
              <a:t>和</a:t>
            </a:r>
            <a:r>
              <a:rPr lang="en-US" altLang="zh-CN" dirty="0" err="1"/>
              <a:t>Dgi</a:t>
            </a:r>
            <a:r>
              <a:rPr lang="zh-CN" altLang="zh-CN" dirty="0"/>
              <a:t>是使用相同的描述符</a:t>
            </a:r>
            <a:r>
              <a:rPr lang="en-US" altLang="zh-CN" dirty="0" err="1"/>
              <a:t>gi</a:t>
            </a:r>
            <a:r>
              <a:rPr lang="zh-CN" altLang="zh-CN" dirty="0"/>
              <a:t>计算的，并且具有相同的描述符签名（描述符的水平集），则可能会对应。</a:t>
            </a:r>
          </a:p>
          <a:p>
            <a:pPr marL="0" indent="0">
              <a:buNone/>
            </a:pPr>
            <a:endParaRPr lang="zh-CN" altLang="en-US" dirty="0"/>
          </a:p>
        </p:txBody>
      </p:sp>
    </p:spTree>
    <p:extLst>
      <p:ext uri="{BB962C8B-B14F-4D97-AF65-F5344CB8AC3E}">
        <p14:creationId xmlns:p14="http://schemas.microsoft.com/office/powerpoint/2010/main" val="1209198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For edge features, we additionally ensure the match of the angle signature, if it exists. Every edge feature correspondence with angle signatures </a:t>
            </a:r>
            <a:r>
              <a:rPr lang="en-US" altLang="zh-CN" dirty="0" err="1"/>
              <a:t>sig</a:t>
            </a:r>
            <a:r>
              <a:rPr lang="en-US" altLang="zh-CN" baseline="-25000" dirty="0" err="1"/>
              <a:t>a</a:t>
            </a:r>
            <a:r>
              <a:rPr lang="en-US" altLang="zh-CN" dirty="0"/>
              <a:t>(</a:t>
            </a:r>
            <a:r>
              <a:rPr lang="en-US" altLang="zh-CN" dirty="0" err="1"/>
              <a:t>C</a:t>
            </a:r>
            <a:r>
              <a:rPr lang="en-US" altLang="zh-CN" baseline="-25000" dirty="0" err="1"/>
              <a:t>gi</a:t>
            </a:r>
            <a:r>
              <a:rPr lang="en-US" altLang="zh-CN" dirty="0"/>
              <a:t>) and </a:t>
            </a:r>
            <a:r>
              <a:rPr lang="en-US" altLang="zh-CN" dirty="0" err="1"/>
              <a:t>sig</a:t>
            </a:r>
            <a:r>
              <a:rPr lang="en-US" altLang="zh-CN" baseline="-25000" dirty="0" err="1"/>
              <a:t>a</a:t>
            </a:r>
            <a:r>
              <a:rPr lang="en-US" altLang="zh-CN" dirty="0"/>
              <a:t>(</a:t>
            </a:r>
            <a:r>
              <a:rPr lang="en-US" altLang="zh-CN" dirty="0" err="1"/>
              <a:t>D</a:t>
            </a:r>
            <a:r>
              <a:rPr lang="en-US" altLang="zh-CN" baseline="-25000" dirty="0" err="1"/>
              <a:t>gi</a:t>
            </a:r>
            <a:r>
              <a:rPr lang="en-US" altLang="zh-CN" dirty="0"/>
              <a:t>) is required to satisfy |</a:t>
            </a:r>
            <a:r>
              <a:rPr lang="en-US" altLang="zh-CN" dirty="0" err="1"/>
              <a:t>sig</a:t>
            </a:r>
            <a:r>
              <a:rPr lang="en-US" altLang="zh-CN" baseline="-25000" dirty="0" err="1"/>
              <a:t>a</a:t>
            </a:r>
            <a:r>
              <a:rPr lang="en-US" altLang="zh-CN" dirty="0"/>
              <a:t>(</a:t>
            </a:r>
            <a:r>
              <a:rPr lang="en-US" altLang="zh-CN" dirty="0" err="1"/>
              <a:t>C</a:t>
            </a:r>
            <a:r>
              <a:rPr lang="en-US" altLang="zh-CN" baseline="-25000" dirty="0" err="1"/>
              <a:t>gi</a:t>
            </a:r>
            <a:r>
              <a:rPr lang="en-US" altLang="zh-CN" dirty="0"/>
              <a:t>)+</a:t>
            </a:r>
            <a:r>
              <a:rPr lang="en-US" altLang="zh-CN" dirty="0" err="1"/>
              <a:t>sig</a:t>
            </a:r>
            <a:r>
              <a:rPr lang="en-US" altLang="zh-CN" baseline="-25000" dirty="0" err="1"/>
              <a:t>a</a:t>
            </a:r>
            <a:r>
              <a:rPr lang="en-US" altLang="zh-CN" dirty="0"/>
              <a:t>(</a:t>
            </a:r>
            <a:r>
              <a:rPr lang="en-US" altLang="zh-CN" dirty="0" err="1"/>
              <a:t>D</a:t>
            </a:r>
            <a:r>
              <a:rPr lang="en-US" altLang="zh-CN" baseline="-25000" dirty="0" err="1"/>
              <a:t>gi</a:t>
            </a:r>
            <a:r>
              <a:rPr lang="en-US" altLang="zh-CN" dirty="0"/>
              <a:t>)|&lt;</a:t>
            </a:r>
            <a:r>
              <a:rPr lang="en-US" altLang="zh-CN" dirty="0" err="1"/>
              <a:t>ε</a:t>
            </a:r>
            <a:r>
              <a:rPr lang="en-US" altLang="zh-CN" baseline="-25000" dirty="0" err="1"/>
              <a:t>θ</a:t>
            </a:r>
            <a:r>
              <a:rPr lang="en-US" altLang="zh-CN" dirty="0"/>
              <a:t>. </a:t>
            </a:r>
            <a:endParaRPr lang="zh-CN" altLang="zh-CN" dirty="0"/>
          </a:p>
          <a:p>
            <a:r>
              <a:rPr lang="zh-CN" altLang="zh-CN" dirty="0"/>
              <a:t>对于边特征，我们额外地确保角签名的匹配，如果它存在的话。每条边与角特性对应签名</a:t>
            </a:r>
            <a:r>
              <a:rPr lang="en-US" altLang="zh-CN" dirty="0" err="1"/>
              <a:t>sig</a:t>
            </a:r>
            <a:r>
              <a:rPr lang="en-US" altLang="zh-CN" baseline="-25000" dirty="0" err="1"/>
              <a:t>a</a:t>
            </a:r>
            <a:r>
              <a:rPr lang="en-US" altLang="zh-CN" dirty="0"/>
              <a:t> (</a:t>
            </a:r>
            <a:r>
              <a:rPr lang="en-US" altLang="zh-CN" dirty="0" err="1"/>
              <a:t>Cgi</a:t>
            </a:r>
            <a:r>
              <a:rPr lang="en-US" altLang="zh-CN" dirty="0"/>
              <a:t>)</a:t>
            </a:r>
            <a:r>
              <a:rPr lang="zh-CN" altLang="zh-CN" dirty="0"/>
              <a:t>和</a:t>
            </a:r>
            <a:r>
              <a:rPr lang="en-US" altLang="zh-CN" dirty="0" err="1"/>
              <a:t>sig</a:t>
            </a:r>
            <a:r>
              <a:rPr lang="en-US" altLang="zh-CN" baseline="-25000" dirty="0" err="1"/>
              <a:t>a</a:t>
            </a:r>
            <a:r>
              <a:rPr lang="en-US" altLang="zh-CN" baseline="-25000" dirty="0"/>
              <a:t> </a:t>
            </a:r>
            <a:r>
              <a:rPr lang="en-US" altLang="zh-CN" dirty="0"/>
              <a:t>(</a:t>
            </a:r>
            <a:r>
              <a:rPr lang="en-US" altLang="zh-CN" dirty="0" err="1"/>
              <a:t>Dgi</a:t>
            </a:r>
            <a:r>
              <a:rPr lang="en-US" altLang="zh-CN" dirty="0"/>
              <a:t>)</a:t>
            </a:r>
            <a:r>
              <a:rPr lang="zh-CN" altLang="zh-CN" dirty="0"/>
              <a:t>需要满足</a:t>
            </a:r>
            <a:r>
              <a:rPr lang="en-US" altLang="zh-CN" dirty="0"/>
              <a:t>|</a:t>
            </a:r>
            <a:r>
              <a:rPr lang="en-US" altLang="zh-CN" dirty="0" err="1"/>
              <a:t>sig</a:t>
            </a:r>
            <a:r>
              <a:rPr lang="en-US" altLang="zh-CN" baseline="-25000" dirty="0" err="1"/>
              <a:t>a</a:t>
            </a:r>
            <a:r>
              <a:rPr lang="en-US" altLang="zh-CN" dirty="0"/>
              <a:t>(</a:t>
            </a:r>
            <a:r>
              <a:rPr lang="en-US" altLang="zh-CN" dirty="0" err="1"/>
              <a:t>C</a:t>
            </a:r>
            <a:r>
              <a:rPr lang="en-US" altLang="zh-CN" baseline="-25000" dirty="0" err="1"/>
              <a:t>gi</a:t>
            </a:r>
            <a:r>
              <a:rPr lang="en-US" altLang="zh-CN" dirty="0"/>
              <a:t>)+</a:t>
            </a:r>
            <a:r>
              <a:rPr lang="en-US" altLang="zh-CN" dirty="0" err="1"/>
              <a:t>sig</a:t>
            </a:r>
            <a:r>
              <a:rPr lang="en-US" altLang="zh-CN" baseline="-25000" dirty="0" err="1"/>
              <a:t>a</a:t>
            </a:r>
            <a:r>
              <a:rPr lang="en-US" altLang="zh-CN" dirty="0"/>
              <a:t>(</a:t>
            </a:r>
            <a:r>
              <a:rPr lang="en-US" altLang="zh-CN" dirty="0" err="1"/>
              <a:t>D</a:t>
            </a:r>
            <a:r>
              <a:rPr lang="en-US" altLang="zh-CN" baseline="-25000" dirty="0" err="1"/>
              <a:t>gi</a:t>
            </a:r>
            <a:r>
              <a:rPr lang="en-US" altLang="zh-CN" dirty="0"/>
              <a:t>)|&lt;</a:t>
            </a:r>
            <a:r>
              <a:rPr lang="en-US" altLang="zh-CN" dirty="0" err="1"/>
              <a:t>ε</a:t>
            </a:r>
            <a:r>
              <a:rPr lang="en-US" altLang="zh-CN" baseline="-25000" dirty="0" err="1"/>
              <a:t>θ</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046622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Shape pruning</a:t>
            </a:r>
            <a:endParaRPr lang="zh-CN" altLang="en-US" dirty="0"/>
          </a:p>
        </p:txBody>
      </p:sp>
      <p:pic>
        <p:nvPicPr>
          <p:cNvPr id="4" name="内容占位符 3"/>
          <p:cNvPicPr>
            <a:picLocks noGrp="1"/>
          </p:cNvPicPr>
          <p:nvPr>
            <p:ph idx="1"/>
          </p:nvPr>
        </p:nvPicPr>
        <p:blipFill>
          <a:blip r:embed="rId2"/>
          <a:stretch>
            <a:fillRect/>
          </a:stretch>
        </p:blipFill>
        <p:spPr>
          <a:xfrm>
            <a:off x="1672986" y="2184060"/>
            <a:ext cx="7495727" cy="2795714"/>
          </a:xfrm>
          <a:prstGeom prst="rect">
            <a:avLst/>
          </a:prstGeom>
        </p:spPr>
      </p:pic>
    </p:spTree>
    <p:extLst>
      <p:ext uri="{BB962C8B-B14F-4D97-AF65-F5344CB8AC3E}">
        <p14:creationId xmlns:p14="http://schemas.microsoft.com/office/powerpoint/2010/main" val="3841548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令</a:t>
            </a:r>
            <a:r>
              <a:rPr lang="en-US" altLang="zh-CN" dirty="0"/>
              <a:t>p =</a:t>
            </a:r>
            <a:r>
              <a:rPr lang="zh-CN" altLang="zh-CN" dirty="0"/>
              <a:t>（</a:t>
            </a:r>
            <a:r>
              <a:rPr lang="en-US" altLang="zh-CN" dirty="0"/>
              <a:t>C</a:t>
            </a:r>
            <a:r>
              <a:rPr lang="zh-CN" altLang="zh-CN" dirty="0"/>
              <a:t>，</a:t>
            </a:r>
            <a:r>
              <a:rPr lang="en-US" altLang="zh-CN" dirty="0"/>
              <a:t>D</a:t>
            </a:r>
            <a:r>
              <a:rPr lang="zh-CN" altLang="zh-CN" dirty="0"/>
              <a:t>）分别是面</a:t>
            </a:r>
            <a:r>
              <a:rPr lang="en-US" altLang="zh-CN" dirty="0"/>
              <a:t>S</a:t>
            </a:r>
            <a:r>
              <a:rPr lang="zh-CN" altLang="zh-CN" dirty="0"/>
              <a:t>和</a:t>
            </a:r>
            <a:r>
              <a:rPr lang="en-US" altLang="zh-CN" dirty="0"/>
              <a:t>T</a:t>
            </a:r>
            <a:r>
              <a:rPr lang="zh-CN" altLang="zh-CN" dirty="0"/>
              <a:t>之间的潜在特征对应。 我们通过比较</a:t>
            </a:r>
            <a:r>
              <a:rPr lang="en-US" altLang="zh-CN" dirty="0"/>
              <a:t>C</a:t>
            </a:r>
            <a:r>
              <a:rPr lang="zh-CN" altLang="zh-CN" dirty="0"/>
              <a:t>和</a:t>
            </a:r>
            <a:r>
              <a:rPr lang="en-US" altLang="zh-CN" dirty="0"/>
              <a:t>D</a:t>
            </a:r>
            <a:r>
              <a:rPr lang="zh-CN" altLang="zh-CN" dirty="0"/>
              <a:t>的聚类签名来评估</a:t>
            </a:r>
            <a:r>
              <a:rPr lang="en-US" altLang="zh-CN" dirty="0"/>
              <a:t>p</a:t>
            </a:r>
            <a:r>
              <a:rPr lang="zh-CN" altLang="zh-CN" dirty="0"/>
              <a:t>的</a:t>
            </a:r>
            <a:r>
              <a:rPr lang="zh-CN" altLang="zh-CN" dirty="0" smtClean="0"/>
              <a:t>质量</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zh-CN" dirty="0"/>
              <a:t>作为两个簇的尺寸偏差和各向异性偏差。 仅当</a:t>
            </a:r>
            <a:r>
              <a:rPr lang="en-US" altLang="zh-CN" dirty="0"/>
              <a:t>SD</a:t>
            </a:r>
            <a:r>
              <a:rPr lang="zh-CN" altLang="zh-CN" dirty="0"/>
              <a:t>（</a:t>
            </a:r>
            <a:r>
              <a:rPr lang="en-US" altLang="zh-CN" dirty="0"/>
              <a:t>p</a:t>
            </a:r>
            <a:r>
              <a:rPr lang="zh-CN" altLang="zh-CN" dirty="0"/>
              <a:t>）≤ε</a:t>
            </a:r>
            <a:r>
              <a:rPr lang="en-US" altLang="zh-CN" dirty="0"/>
              <a:t>s</a:t>
            </a:r>
            <a:r>
              <a:rPr lang="zh-CN" altLang="zh-CN" dirty="0" smtClean="0"/>
              <a:t>和</a:t>
            </a:r>
            <a:endParaRPr lang="en-US" altLang="zh-CN" dirty="0" smtClean="0"/>
          </a:p>
          <a:p>
            <a:pPr marL="0" indent="0">
              <a:buNone/>
            </a:pPr>
            <a:r>
              <a:rPr lang="en-US" altLang="zh-CN" dirty="0" smtClean="0"/>
              <a:t>AD</a:t>
            </a:r>
            <a:r>
              <a:rPr lang="zh-CN" altLang="zh-CN" dirty="0"/>
              <a:t>（</a:t>
            </a:r>
            <a:r>
              <a:rPr lang="en-US" altLang="zh-CN" dirty="0"/>
              <a:t>p</a:t>
            </a:r>
            <a:r>
              <a:rPr lang="zh-CN" altLang="zh-CN" dirty="0"/>
              <a:t>）≤ε</a:t>
            </a:r>
            <a:r>
              <a:rPr lang="en-US" altLang="zh-CN" dirty="0"/>
              <a:t>a</a:t>
            </a:r>
            <a:r>
              <a:rPr lang="zh-CN" altLang="zh-CN" dirty="0"/>
              <a:t>成立时，才进一步考虑特征对应关系</a:t>
            </a:r>
            <a:r>
              <a:rPr lang="en-US" altLang="zh-CN" dirty="0"/>
              <a:t>p</a:t>
            </a:r>
            <a:r>
              <a:rPr lang="zh-CN" altLang="zh-CN" dirty="0"/>
              <a:t>，否则我们将其丢弃。</a:t>
            </a:r>
          </a:p>
          <a:p>
            <a:endParaRPr lang="zh-CN" altLang="en-US" dirty="0"/>
          </a:p>
        </p:txBody>
      </p:sp>
      <p:pic>
        <p:nvPicPr>
          <p:cNvPr id="9" name="图片 8"/>
          <p:cNvPicPr/>
          <p:nvPr/>
        </p:nvPicPr>
        <p:blipFill>
          <a:blip r:embed="rId2"/>
          <a:stretch>
            <a:fillRect/>
          </a:stretch>
        </p:blipFill>
        <p:spPr>
          <a:xfrm>
            <a:off x="4539891" y="2722238"/>
            <a:ext cx="2619666" cy="624077"/>
          </a:xfrm>
          <a:prstGeom prst="rect">
            <a:avLst/>
          </a:prstGeom>
        </p:spPr>
      </p:pic>
      <p:pic>
        <p:nvPicPr>
          <p:cNvPr id="10" name="图片 9"/>
          <p:cNvPicPr/>
          <p:nvPr/>
        </p:nvPicPr>
        <p:blipFill>
          <a:blip r:embed="rId3"/>
          <a:stretch>
            <a:fillRect/>
          </a:stretch>
        </p:blipFill>
        <p:spPr>
          <a:xfrm>
            <a:off x="4539891" y="3678079"/>
            <a:ext cx="2619666" cy="564849"/>
          </a:xfrm>
          <a:prstGeom prst="rect">
            <a:avLst/>
          </a:prstGeom>
        </p:spPr>
      </p:pic>
    </p:spTree>
    <p:extLst>
      <p:ext uri="{BB962C8B-B14F-4D97-AF65-F5344CB8AC3E}">
        <p14:creationId xmlns:p14="http://schemas.microsoft.com/office/powerpoint/2010/main" val="2802410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Topological pruning</a:t>
            </a:r>
            <a:r>
              <a:rPr lang="en-US" altLang="zh-CN"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We use the topology of the feature clusters to discard redundant and false correspondences and to verify the correct ones. The pruning works in two </a:t>
            </a:r>
            <a:r>
              <a:rPr lang="en-US" altLang="zh-CN" dirty="0" smtClean="0"/>
              <a:t>steps</a:t>
            </a:r>
          </a:p>
          <a:p>
            <a:pPr marL="0" indent="0">
              <a:buNone/>
            </a:pPr>
            <a:r>
              <a:rPr lang="zh-CN" altLang="zh-CN" dirty="0"/>
              <a:t>我们利用特征簇的拓扑结构来剔除冗余和错误的对应，并验证正确的</a:t>
            </a:r>
            <a:r>
              <a:rPr lang="zh-CN" altLang="zh-CN" dirty="0" smtClean="0"/>
              <a:t>对应</a:t>
            </a:r>
            <a:endParaRPr lang="en-US" altLang="zh-CN" dirty="0" smtClean="0"/>
          </a:p>
          <a:p>
            <a:pPr marL="0" indent="0">
              <a:buNone/>
            </a:pPr>
            <a:r>
              <a:rPr lang="en-US" altLang="zh-CN" dirty="0" smtClean="0"/>
              <a:t>1.</a:t>
            </a:r>
            <a:r>
              <a:rPr lang="en-US" altLang="zh-CN" dirty="0"/>
              <a:t> we consider feature correspondence pairs that were generated by different descriptors. </a:t>
            </a:r>
            <a:endParaRPr lang="zh-CN" altLang="zh-CN" dirty="0"/>
          </a:p>
          <a:p>
            <a:pPr marL="0" indent="0">
              <a:buNone/>
            </a:pPr>
            <a:r>
              <a:rPr lang="zh-CN" altLang="zh-CN" dirty="0"/>
              <a:t>我们考虑由不同描述符产生的特征对应</a:t>
            </a:r>
            <a:r>
              <a:rPr lang="zh-CN" altLang="zh-CN" dirty="0" smtClean="0"/>
              <a:t>对</a:t>
            </a:r>
            <a:endParaRPr lang="en-US" altLang="zh-CN" dirty="0" smtClean="0"/>
          </a:p>
          <a:p>
            <a:pPr marL="0" indent="0">
              <a:buNone/>
            </a:pPr>
            <a:r>
              <a:rPr lang="en-US" altLang="zh-CN" dirty="0" smtClean="0"/>
              <a:t>2.we </a:t>
            </a:r>
            <a:r>
              <a:rPr lang="en-US" altLang="zh-CN" dirty="0"/>
              <a:t>consider correspondence pairs with overlap-ping clusters corresponding to the same descriptor</a:t>
            </a:r>
            <a:r>
              <a:rPr lang="en-US" altLang="zh-CN" dirty="0" smtClean="0"/>
              <a:t>.</a:t>
            </a:r>
          </a:p>
          <a:p>
            <a:pPr marL="0" indent="0">
              <a:buNone/>
            </a:pPr>
            <a:r>
              <a:rPr lang="zh-CN" altLang="zh-CN" dirty="0"/>
              <a:t>我们考虑与相同描述符相对应的重叠簇的对应对</a:t>
            </a:r>
            <a:endParaRPr lang="zh-CN" altLang="en-US" dirty="0"/>
          </a:p>
        </p:txBody>
      </p:sp>
    </p:spTree>
    <p:extLst>
      <p:ext uri="{BB962C8B-B14F-4D97-AF65-F5344CB8AC3E}">
        <p14:creationId xmlns:p14="http://schemas.microsoft.com/office/powerpoint/2010/main" val="2343201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2788509" y="734399"/>
            <a:ext cx="6179583" cy="3145622"/>
          </a:xfrm>
          <a:prstGeom prst="rect">
            <a:avLst/>
          </a:prstGeom>
        </p:spPr>
      </p:pic>
      <p:sp>
        <p:nvSpPr>
          <p:cNvPr id="5" name="矩形 4"/>
          <p:cNvSpPr/>
          <p:nvPr/>
        </p:nvSpPr>
        <p:spPr>
          <a:xfrm>
            <a:off x="2788509" y="4051668"/>
            <a:ext cx="6096000" cy="2410916"/>
          </a:xfrm>
          <a:prstGeom prst="rect">
            <a:avLst/>
          </a:prstGeom>
        </p:spPr>
        <p:txBody>
          <a:bodyPr>
            <a:spAutoFit/>
          </a:bodyPr>
          <a:lstStyle/>
          <a:p>
            <a:pPr algn="just">
              <a:spcBef>
                <a:spcPts val="360"/>
              </a:spcBef>
              <a:spcAft>
                <a:spcPts val="360"/>
              </a:spcAft>
            </a:pP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Figure 8: Pairwise matching.  The potential feature correspondences {p} between faces S and Tare pruned; valid correspondences are extracted using a forward search. The iteration </a:t>
            </a:r>
            <a:r>
              <a:rPr lang="en-US" altLang="zh-CN" kern="0" dirty="0"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step </a:t>
            </a:r>
            <a:r>
              <a:rPr lang="en-US" altLang="zh-CN" kern="0" dirty="0" err="1" smtClean="0">
                <a:solidFill>
                  <a:srgbClr val="333333"/>
                </a:solidFill>
                <a:latin typeface="Helvetica" panose="020B0604020202020204" pitchFamily="34" charset="0"/>
                <a:ea typeface="宋体" panose="02010600030101010101" pitchFamily="2" charset="-122"/>
                <a:cs typeface="Times New Roman" panose="02020603050405020304" pitchFamily="18" charset="0"/>
              </a:rPr>
              <a:t>m</a:t>
            </a:r>
            <a:r>
              <a:rPr lang="en-US" altLang="zh-CN" kern="0" dirty="0" err="1">
                <a:solidFill>
                  <a:srgbClr val="333333"/>
                </a:solidFill>
                <a:latin typeface="Cambria Math" panose="02040503050406030204" pitchFamily="18" charset="0"/>
                <a:ea typeface="宋体" panose="02010600030101010101" pitchFamily="2" charset="-122"/>
                <a:cs typeface="Cambria Math" panose="02040503050406030204" pitchFamily="18" charset="0"/>
              </a:rPr>
              <a:t>∗</a:t>
            </a:r>
            <a:r>
              <a:rPr lang="en-US" altLang="zh-CN" kern="0" dirty="0" err="1">
                <a:solidFill>
                  <a:srgbClr val="333333"/>
                </a:solidFill>
                <a:latin typeface="Helvetica" panose="020B0604020202020204" pitchFamily="34" charset="0"/>
                <a:ea typeface="宋体" panose="02010600030101010101" pitchFamily="2" charset="-122"/>
                <a:cs typeface="Times New Roman" panose="02020603050405020304" pitchFamily="18" charset="0"/>
              </a:rPr>
              <a:t>,when</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 outliers become included, is clearly seen in the residual plot</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spcBef>
                <a:spcPts val="360"/>
              </a:spcBef>
              <a:spcAft>
                <a:spcPts val="360"/>
              </a:spcAft>
            </a:pP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成对匹配。修剪面</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S</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和</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T</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之间的潜在特征对应关系</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{p}</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；使用正向搜索提取有效的对应关系。在残差图中可以清楚地看到迭代步骤</a:t>
            </a:r>
            <a:r>
              <a:rPr lang="en-US" altLang="zh-CN" kern="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m *</a:t>
            </a:r>
            <a:r>
              <a:rPr lang="zh-CN" altLang="zh-CN" kern="0" dirty="0">
                <a:solidFill>
                  <a:srgbClr val="333333"/>
                </a:solidFill>
                <a:latin typeface="Helvetica" panose="020B0604020202020204" pitchFamily="34" charset="0"/>
                <a:ea typeface="宋体" panose="02010600030101010101" pitchFamily="2" charset="-122"/>
                <a:cs typeface="Helvetica" panose="020B0604020202020204" pitchFamily="34" charset="0"/>
              </a:rPr>
              <a:t>（当包含奇异值时）</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074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Algorithm Overview</a:t>
            </a:r>
            <a:endParaRPr lang="zh-CN" altLang="en-US" dirty="0"/>
          </a:p>
        </p:txBody>
      </p:sp>
      <p:sp>
        <p:nvSpPr>
          <p:cNvPr id="5" name="内容占位符 4"/>
          <p:cNvSpPr>
            <a:spLocks noGrp="1"/>
          </p:cNvSpPr>
          <p:nvPr>
            <p:ph idx="1"/>
          </p:nvPr>
        </p:nvSpPr>
        <p:spPr/>
        <p:txBody>
          <a:bodyPr>
            <a:normAutofit fontScale="70000" lnSpcReduction="20000"/>
          </a:bodyPr>
          <a:lstStyle/>
          <a:p>
            <a:r>
              <a:rPr lang="en-US" altLang="zh-CN" dirty="0"/>
              <a:t>The </a:t>
            </a:r>
            <a:r>
              <a:rPr lang="en-US" altLang="zh-CN" dirty="0" smtClean="0"/>
              <a:t>input: </a:t>
            </a:r>
            <a:r>
              <a:rPr lang="en-US" altLang="zh-CN" dirty="0"/>
              <a:t>a set of point cloud surfaces representing the pieces of the fractured object. </a:t>
            </a:r>
            <a:endParaRPr lang="zh-CN" altLang="zh-CN" dirty="0"/>
          </a:p>
          <a:p>
            <a:pPr marL="0" indent="0">
              <a:buNone/>
            </a:pPr>
            <a:r>
              <a:rPr lang="zh-CN" altLang="zh-CN" dirty="0"/>
              <a:t>我们算法的输入是一组点云表面，它们代表了破碎对象的碎片</a:t>
            </a:r>
          </a:p>
          <a:p>
            <a:pPr marL="0" indent="0">
              <a:buNone/>
            </a:pPr>
            <a:r>
              <a:rPr lang="en-US" altLang="zh-CN" dirty="0" smtClean="0"/>
              <a:t>1.</a:t>
            </a:r>
          </a:p>
          <a:p>
            <a:pPr marL="0" indent="0">
              <a:buNone/>
            </a:pPr>
            <a:r>
              <a:rPr lang="en-US" altLang="zh-CN" dirty="0" smtClean="0"/>
              <a:t>automatically </a:t>
            </a:r>
            <a:r>
              <a:rPr lang="en-US" altLang="zh-CN" dirty="0"/>
              <a:t>segments the fragments into a set of faces bounded by sharp curves (Sec. 3</a:t>
            </a:r>
            <a:r>
              <a:rPr lang="en-US" altLang="zh-CN" dirty="0" smtClean="0"/>
              <a:t>).</a:t>
            </a:r>
          </a:p>
          <a:p>
            <a:pPr marL="0" indent="0">
              <a:buNone/>
            </a:pPr>
            <a:r>
              <a:rPr lang="zh-CN" altLang="zh-CN" dirty="0"/>
              <a:t>自动将碎片分割成一组以尖锐曲线为边界的面</a:t>
            </a:r>
            <a:r>
              <a:rPr lang="en-US" altLang="zh-CN" dirty="0"/>
              <a:t>(</a:t>
            </a:r>
            <a:r>
              <a:rPr lang="zh-CN" altLang="zh-CN" dirty="0"/>
              <a:t>第</a:t>
            </a:r>
            <a:r>
              <a:rPr lang="en-US" altLang="zh-CN" dirty="0"/>
              <a:t>3</a:t>
            </a:r>
            <a:r>
              <a:rPr lang="zh-CN" altLang="zh-CN" dirty="0"/>
              <a:t>节</a:t>
            </a:r>
            <a:r>
              <a:rPr lang="en-US" altLang="zh-CN" dirty="0" smtClean="0"/>
              <a:t>)</a:t>
            </a:r>
          </a:p>
          <a:p>
            <a:pPr marL="0" indent="0">
              <a:buNone/>
            </a:pPr>
            <a:r>
              <a:rPr lang="en-US" altLang="zh-CN" dirty="0" smtClean="0"/>
              <a:t>(By </a:t>
            </a:r>
            <a:r>
              <a:rPr lang="en-US" altLang="zh-CN" dirty="0"/>
              <a:t>examining the roughness of the face surfaces, we additionally classify the faces into original faces, which come from the boundary surface of the unbroken object, and fracture faces, which were created when the object broke. </a:t>
            </a:r>
            <a:endParaRPr lang="en-US" altLang="zh-CN" dirty="0" smtClean="0"/>
          </a:p>
          <a:p>
            <a:pPr marL="0" indent="0">
              <a:buNone/>
            </a:pPr>
            <a:r>
              <a:rPr lang="zh-CN" altLang="zh-CN" dirty="0" smtClean="0"/>
              <a:t>通过</a:t>
            </a:r>
            <a:r>
              <a:rPr lang="zh-CN" altLang="zh-CN" dirty="0"/>
              <a:t>检测表面粗糙度，我们还将表面分为原始面</a:t>
            </a:r>
            <a:r>
              <a:rPr lang="en-US" altLang="zh-CN" dirty="0"/>
              <a:t>(</a:t>
            </a:r>
            <a:r>
              <a:rPr lang="zh-CN" altLang="zh-CN" dirty="0"/>
              <a:t>来自未破碎物体的边界表面</a:t>
            </a:r>
            <a:r>
              <a:rPr lang="en-US" altLang="zh-CN" dirty="0"/>
              <a:t>)</a:t>
            </a:r>
            <a:r>
              <a:rPr lang="zh-CN" altLang="zh-CN" dirty="0"/>
              <a:t>和破碎面</a:t>
            </a:r>
            <a:r>
              <a:rPr lang="en-US" altLang="zh-CN" dirty="0"/>
              <a:t>(</a:t>
            </a:r>
            <a:r>
              <a:rPr lang="zh-CN" altLang="zh-CN" dirty="0"/>
              <a:t>物体破裂时产生的表面</a:t>
            </a:r>
            <a:r>
              <a:rPr lang="en-US" altLang="zh-CN" dirty="0" smtClean="0"/>
              <a:t>)</a:t>
            </a:r>
          </a:p>
          <a:p>
            <a:pPr marL="0" indent="0">
              <a:buNone/>
            </a:pPr>
            <a:r>
              <a:rPr lang="en-US" altLang="zh-CN" dirty="0" smtClean="0"/>
              <a:t>Sharpness</a:t>
            </a:r>
          </a:p>
          <a:p>
            <a:pPr marL="0" indent="0">
              <a:buNone/>
            </a:pPr>
            <a:r>
              <a:rPr lang="zh-CN" altLang="en-US" dirty="0"/>
              <a:t>锐度</a:t>
            </a:r>
            <a:endParaRPr lang="en-US" altLang="zh-CN" dirty="0" smtClean="0"/>
          </a:p>
          <a:p>
            <a:pPr marL="0" indent="0">
              <a:buNone/>
            </a:pPr>
            <a:r>
              <a:rPr lang="en-US" altLang="zh-CN" dirty="0" smtClean="0"/>
              <a:t>)</a:t>
            </a:r>
            <a:endParaRPr lang="zh-CN" altLang="en-US" dirty="0"/>
          </a:p>
        </p:txBody>
      </p:sp>
    </p:spTree>
    <p:extLst>
      <p:ext uri="{BB962C8B-B14F-4D97-AF65-F5344CB8AC3E}">
        <p14:creationId xmlns:p14="http://schemas.microsoft.com/office/powerpoint/2010/main" val="31429284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Potential </a:t>
            </a:r>
            <a:r>
              <a:rPr lang="en-US" altLang="zh-CN" dirty="0" smtClean="0"/>
              <a:t>Matches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After selecting high quality feature correspondences we face the task of finding possible matches between fracture faces S and T. We regard this problem as a fitting problem, where the data points to be fitted are feature correspondences.</a:t>
            </a:r>
            <a:endParaRPr lang="zh-CN" altLang="zh-CN" dirty="0"/>
          </a:p>
          <a:p>
            <a:pPr marL="0" indent="0">
              <a:buNone/>
            </a:pPr>
            <a:r>
              <a:rPr lang="zh-CN" altLang="zh-CN" dirty="0"/>
              <a:t>在选择了高质量的特征对应后，我们面临的任务是在断裂面</a:t>
            </a:r>
            <a:r>
              <a:rPr lang="en-US" altLang="zh-CN" dirty="0"/>
              <a:t>S</a:t>
            </a:r>
            <a:r>
              <a:rPr lang="zh-CN" altLang="zh-CN" dirty="0"/>
              <a:t>和</a:t>
            </a:r>
            <a:r>
              <a:rPr lang="en-US" altLang="zh-CN" dirty="0"/>
              <a:t>T</a:t>
            </a:r>
            <a:r>
              <a:rPr lang="zh-CN" altLang="zh-CN" dirty="0"/>
              <a:t>之间寻找可能的匹配。我们将此问题视为拟合问题，拟合的数据点为特征对应</a:t>
            </a:r>
          </a:p>
          <a:p>
            <a:pPr marL="0" indent="0">
              <a:buNone/>
            </a:pPr>
            <a:r>
              <a:rPr lang="en-US" altLang="zh-CN" dirty="0"/>
              <a:t>As incorrect feature correspondences can be seen as masked outliers, we use the forward search method, which has successfully been used in defining point set surfaces by [Fleishman et al. 2005]. </a:t>
            </a:r>
            <a:endParaRPr lang="en-US" altLang="zh-CN" dirty="0" smtClean="0"/>
          </a:p>
          <a:p>
            <a:pPr marL="0" indent="0">
              <a:buNone/>
            </a:pPr>
            <a:r>
              <a:rPr lang="zh-CN" altLang="zh-CN" dirty="0"/>
              <a:t>由于不正确的特征对应可以被看作是被掩蔽的异常值，我们使用了</a:t>
            </a:r>
            <a:r>
              <a:rPr lang="en-US" altLang="zh-CN" dirty="0" err="1"/>
              <a:t>forwardsearch</a:t>
            </a:r>
            <a:r>
              <a:rPr lang="zh-CN" altLang="zh-CN" dirty="0"/>
              <a:t>方法，它已经被成功地用于定义点集表面</a:t>
            </a:r>
            <a:r>
              <a:rPr lang="en-US" altLang="zh-CN" dirty="0"/>
              <a:t>[Fleishman et al. 2005]</a:t>
            </a: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416258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Registration consistency.</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a:t>All geometrically consistent correspondence pairs are further checked using local registration by minimizing the sum of squared distances between certain corresponding points related </a:t>
            </a:r>
            <a:r>
              <a:rPr lang="en-US" altLang="zh-CN" dirty="0" smtClean="0"/>
              <a:t>to p1</a:t>
            </a:r>
            <a:r>
              <a:rPr lang="en-US" altLang="zh-CN" dirty="0"/>
              <a:t>=(C1,D1)andp2=(C2,D2). </a:t>
            </a:r>
            <a:endParaRPr lang="zh-CN" altLang="zh-CN" dirty="0"/>
          </a:p>
          <a:p>
            <a:r>
              <a:rPr lang="zh-CN" altLang="zh-CN" dirty="0"/>
              <a:t>通过最小化与</a:t>
            </a:r>
            <a:r>
              <a:rPr lang="en-US" altLang="zh-CN" dirty="0"/>
              <a:t>p1 =</a:t>
            </a:r>
            <a:r>
              <a:rPr lang="zh-CN" altLang="zh-CN" dirty="0"/>
              <a:t>（</a:t>
            </a:r>
            <a:r>
              <a:rPr lang="en-US" altLang="zh-CN" dirty="0"/>
              <a:t>C1</a:t>
            </a:r>
            <a:r>
              <a:rPr lang="zh-CN" altLang="zh-CN" dirty="0"/>
              <a:t>，</a:t>
            </a:r>
            <a:r>
              <a:rPr lang="en-US" altLang="zh-CN" dirty="0"/>
              <a:t>D1</a:t>
            </a:r>
            <a:r>
              <a:rPr lang="zh-CN" altLang="zh-CN" dirty="0"/>
              <a:t>）和</a:t>
            </a:r>
            <a:r>
              <a:rPr lang="en-US" altLang="zh-CN" dirty="0"/>
              <a:t>p2 =</a:t>
            </a:r>
            <a:r>
              <a:rPr lang="zh-CN" altLang="zh-CN" dirty="0"/>
              <a:t>（</a:t>
            </a:r>
            <a:r>
              <a:rPr lang="en-US" altLang="zh-CN" dirty="0"/>
              <a:t>C2</a:t>
            </a:r>
            <a:r>
              <a:rPr lang="zh-CN" altLang="zh-CN" dirty="0"/>
              <a:t>，</a:t>
            </a:r>
            <a:r>
              <a:rPr lang="en-US" altLang="zh-CN" dirty="0"/>
              <a:t>D2</a:t>
            </a:r>
            <a:r>
              <a:rPr lang="zh-CN" altLang="zh-CN" dirty="0"/>
              <a:t>）相关的某些对应点之间的平方距离的总和，使用局部配准进一步检查所有几何上一致的对应对。</a:t>
            </a:r>
          </a:p>
          <a:p>
            <a:pPr marL="0" indent="0">
              <a:buNone/>
            </a:pPr>
            <a:endParaRPr lang="zh-CN" altLang="en-US" dirty="0"/>
          </a:p>
        </p:txBody>
      </p:sp>
    </p:spTree>
    <p:extLst>
      <p:ext uri="{BB962C8B-B14F-4D97-AF65-F5344CB8AC3E}">
        <p14:creationId xmlns:p14="http://schemas.microsoft.com/office/powerpoint/2010/main" val="301598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Using the quaternion method proposed by [Horn 1987], we find the optimal Euclidean transformation that maps the points(b(C1),</a:t>
            </a:r>
            <a:r>
              <a:rPr lang="en-US" altLang="zh-CN" dirty="0" err="1"/>
              <a:t>p±k</a:t>
            </a:r>
            <a:r>
              <a:rPr lang="en-US" altLang="zh-CN" dirty="0"/>
              <a:t>(C1)) of feature C1to their corresponding points(b(D1),</a:t>
            </a:r>
            <a:r>
              <a:rPr lang="en-US" altLang="zh-CN" dirty="0" err="1"/>
              <a:t>p±k</a:t>
            </a:r>
            <a:r>
              <a:rPr lang="en-US" altLang="zh-CN" dirty="0"/>
              <a:t>(D1))ofD1,and similarly forC2,D2</a:t>
            </a:r>
            <a:r>
              <a:rPr lang="en-US" altLang="zh-CN" dirty="0" smtClean="0"/>
              <a:t>.</a:t>
            </a:r>
          </a:p>
          <a:p>
            <a:pPr marL="0" indent="0">
              <a:buNone/>
            </a:pPr>
            <a:r>
              <a:rPr lang="zh-CN" altLang="zh-CN" dirty="0"/>
              <a:t>利用</a:t>
            </a:r>
            <a:r>
              <a:rPr lang="en-US" altLang="zh-CN" dirty="0"/>
              <a:t>[Horn 1987]</a:t>
            </a:r>
            <a:r>
              <a:rPr lang="zh-CN" altLang="zh-CN" dirty="0"/>
              <a:t>提出的四元数方法，我们找到了将特征</a:t>
            </a:r>
            <a:r>
              <a:rPr lang="en-US" altLang="zh-CN" dirty="0"/>
              <a:t>C1</a:t>
            </a:r>
            <a:r>
              <a:rPr lang="zh-CN" altLang="zh-CN" dirty="0"/>
              <a:t>的点</a:t>
            </a:r>
            <a:r>
              <a:rPr lang="en-US" altLang="zh-CN" dirty="0"/>
              <a:t>(b(C1)</a:t>
            </a:r>
            <a:r>
              <a:rPr lang="zh-CN" altLang="zh-CN" dirty="0"/>
              <a:t>，</a:t>
            </a:r>
            <a:r>
              <a:rPr lang="en-US" altLang="zh-CN" dirty="0" err="1"/>
              <a:t>p±k</a:t>
            </a:r>
            <a:r>
              <a:rPr lang="en-US" altLang="zh-CN" dirty="0"/>
              <a:t>(C1))</a:t>
            </a:r>
            <a:r>
              <a:rPr lang="zh-CN" altLang="zh-CN" dirty="0"/>
              <a:t>映射到特征</a:t>
            </a:r>
            <a:r>
              <a:rPr lang="en-US" altLang="zh-CN" dirty="0"/>
              <a:t>D</a:t>
            </a:r>
            <a:r>
              <a:rPr lang="zh-CN" altLang="zh-CN" dirty="0"/>
              <a:t>的对应点</a:t>
            </a:r>
            <a:r>
              <a:rPr lang="en-US" altLang="zh-CN" dirty="0"/>
              <a:t>(b(D1)</a:t>
            </a:r>
            <a:r>
              <a:rPr lang="zh-CN" altLang="zh-CN" dirty="0"/>
              <a:t>，</a:t>
            </a:r>
            <a:r>
              <a:rPr lang="en-US" altLang="zh-CN" dirty="0" err="1"/>
              <a:t>p±k</a:t>
            </a:r>
            <a:r>
              <a:rPr lang="en-US" altLang="zh-CN" dirty="0"/>
              <a:t>(D1))</a:t>
            </a:r>
            <a:r>
              <a:rPr lang="zh-CN" altLang="zh-CN" dirty="0"/>
              <a:t>的最优欧几里德变换 ，对于特征</a:t>
            </a:r>
            <a:r>
              <a:rPr lang="en-US" altLang="zh-CN" dirty="0"/>
              <a:t>C2,D2</a:t>
            </a:r>
            <a:r>
              <a:rPr lang="zh-CN" altLang="zh-CN" dirty="0"/>
              <a:t>也是</a:t>
            </a:r>
            <a:r>
              <a:rPr lang="zh-CN" altLang="zh-CN" dirty="0" smtClean="0"/>
              <a:t>如此</a:t>
            </a:r>
            <a:endParaRPr lang="zh-CN" altLang="zh-CN" dirty="0"/>
          </a:p>
          <a:p>
            <a:r>
              <a:rPr lang="en-US" altLang="zh-CN" dirty="0"/>
              <a:t>The obtained initial position of the features is further improved using local registration as described by[</a:t>
            </a:r>
            <a:r>
              <a:rPr lang="en-US" altLang="zh-CN" dirty="0" err="1"/>
              <a:t>Pottmann</a:t>
            </a:r>
            <a:r>
              <a:rPr lang="en-US" altLang="zh-CN" dirty="0"/>
              <a:t> et al. 2006] using the whole set of data points contained in the sets R(C)of all four features</a:t>
            </a:r>
            <a:r>
              <a:rPr lang="en-US" altLang="zh-CN" dirty="0" smtClean="0"/>
              <a:t>.</a:t>
            </a:r>
          </a:p>
          <a:p>
            <a:r>
              <a:rPr lang="zh-CN" altLang="zh-CN" dirty="0"/>
              <a:t>使用</a:t>
            </a:r>
            <a:r>
              <a:rPr lang="en-US" altLang="zh-CN" dirty="0"/>
              <a:t>[</a:t>
            </a:r>
            <a:r>
              <a:rPr lang="en-US" altLang="zh-CN" dirty="0" err="1"/>
              <a:t>Pottmann</a:t>
            </a:r>
            <a:r>
              <a:rPr lang="zh-CN" altLang="zh-CN" dirty="0"/>
              <a:t>等人，</a:t>
            </a:r>
            <a:r>
              <a:rPr lang="en-US" altLang="zh-CN" dirty="0"/>
              <a:t>2006</a:t>
            </a:r>
            <a:r>
              <a:rPr lang="zh-CN" altLang="zh-CN" dirty="0"/>
              <a:t>年</a:t>
            </a:r>
            <a:r>
              <a:rPr lang="en-US" altLang="zh-CN" dirty="0"/>
              <a:t>]</a:t>
            </a:r>
            <a:r>
              <a:rPr lang="zh-CN" altLang="zh-CN" dirty="0"/>
              <a:t>描述的局部配准可进一步改善获得的特征的初始位置。使用所有四个特征的集合</a:t>
            </a:r>
            <a:r>
              <a:rPr lang="en-US" altLang="zh-CN" dirty="0"/>
              <a:t>R</a:t>
            </a:r>
            <a:r>
              <a:rPr lang="zh-CN" altLang="zh-CN" dirty="0"/>
              <a:t>（</a:t>
            </a:r>
            <a:r>
              <a:rPr lang="en-US" altLang="zh-CN" dirty="0"/>
              <a:t>C</a:t>
            </a:r>
            <a:r>
              <a:rPr lang="zh-CN" altLang="zh-CN" dirty="0"/>
              <a:t>）中包含的整个数据点集</a:t>
            </a:r>
          </a:p>
          <a:p>
            <a:endParaRPr lang="zh-CN" altLang="zh-CN" dirty="0"/>
          </a:p>
          <a:p>
            <a:endParaRPr lang="zh-CN" altLang="en-US" dirty="0"/>
          </a:p>
        </p:txBody>
      </p:sp>
    </p:spTree>
    <p:extLst>
      <p:ext uri="{BB962C8B-B14F-4D97-AF65-F5344CB8AC3E}">
        <p14:creationId xmlns:p14="http://schemas.microsoft.com/office/powerpoint/2010/main" val="645628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Forward search</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094585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5400" dirty="0" smtClean="0"/>
          </a:p>
          <a:p>
            <a:pPr marL="0" indent="0" algn="ctr">
              <a:buNone/>
            </a:pPr>
            <a:r>
              <a:rPr lang="en-US" altLang="zh-CN" sz="5400" dirty="0" smtClean="0"/>
              <a:t>Global </a:t>
            </a:r>
            <a:r>
              <a:rPr lang="en-US" altLang="zh-CN" sz="5400" dirty="0"/>
              <a:t>Multi-piece Matching</a:t>
            </a:r>
            <a:endParaRPr lang="zh-CN" altLang="zh-CN" sz="5400" dirty="0"/>
          </a:p>
          <a:p>
            <a:endParaRPr lang="zh-CN" altLang="en-US" dirty="0"/>
          </a:p>
        </p:txBody>
      </p:sp>
    </p:spTree>
    <p:extLst>
      <p:ext uri="{BB962C8B-B14F-4D97-AF65-F5344CB8AC3E}">
        <p14:creationId xmlns:p14="http://schemas.microsoft.com/office/powerpoint/2010/main" val="893854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Based on the results of the pairwise </a:t>
            </a:r>
            <a:r>
              <a:rPr lang="en-US" altLang="zh-CN" dirty="0" smtClean="0"/>
              <a:t>matching</a:t>
            </a:r>
          </a:p>
          <a:p>
            <a:r>
              <a:rPr lang="en-US" altLang="zh-CN" dirty="0"/>
              <a:t>Based on the results of the pairwise matching we define a graph G(F,E), where each node Fi</a:t>
            </a:r>
            <a:r>
              <a:rPr lang="zh-CN" altLang="zh-CN" dirty="0"/>
              <a:t>∈</a:t>
            </a:r>
            <a:r>
              <a:rPr lang="en-US" altLang="zh-CN" dirty="0"/>
              <a:t>F represents a fragment and each edge e=(</a:t>
            </a:r>
            <a:r>
              <a:rPr lang="en-US" altLang="zh-CN" dirty="0" err="1"/>
              <a:t>Fi,Fj</a:t>
            </a:r>
            <a:r>
              <a:rPr lang="en-US" altLang="zh-CN" dirty="0"/>
              <a:t>)</a:t>
            </a:r>
            <a:r>
              <a:rPr lang="zh-CN" altLang="zh-CN" dirty="0"/>
              <a:t>∈</a:t>
            </a:r>
            <a:r>
              <a:rPr lang="en-US" altLang="zh-CN" dirty="0"/>
              <a:t>E one of (possibly several) matches between two fragments Fi and Fj. </a:t>
            </a:r>
            <a:endParaRPr lang="zh-CN" altLang="zh-CN" dirty="0"/>
          </a:p>
          <a:p>
            <a:r>
              <a:rPr lang="zh-CN" altLang="zh-CN" dirty="0"/>
              <a:t>基于成对匹配的结果，我们定义了图</a:t>
            </a:r>
            <a:r>
              <a:rPr lang="en-US" altLang="zh-CN" dirty="0"/>
              <a:t>G</a:t>
            </a:r>
            <a:r>
              <a:rPr lang="zh-CN" altLang="zh-CN" dirty="0"/>
              <a:t>（</a:t>
            </a:r>
            <a:r>
              <a:rPr lang="en-US" altLang="zh-CN" dirty="0"/>
              <a:t>F</a:t>
            </a:r>
            <a:r>
              <a:rPr lang="zh-CN" altLang="zh-CN" dirty="0"/>
              <a:t>，</a:t>
            </a:r>
            <a:r>
              <a:rPr lang="en-US" altLang="zh-CN" dirty="0"/>
              <a:t>E</a:t>
            </a:r>
            <a:r>
              <a:rPr lang="zh-CN" altLang="zh-CN" dirty="0"/>
              <a:t>），其中每个节点</a:t>
            </a:r>
            <a:r>
              <a:rPr lang="en-US" altLang="zh-CN" dirty="0"/>
              <a:t>Fi</a:t>
            </a:r>
            <a:r>
              <a:rPr lang="zh-CN" altLang="zh-CN" dirty="0"/>
              <a:t>∈</a:t>
            </a:r>
            <a:r>
              <a:rPr lang="en-US" altLang="zh-CN" dirty="0"/>
              <a:t>F</a:t>
            </a:r>
            <a:r>
              <a:rPr lang="zh-CN" altLang="zh-CN" dirty="0"/>
              <a:t>代表一个片段，每个边</a:t>
            </a:r>
            <a:r>
              <a:rPr lang="en-US" altLang="zh-CN" dirty="0"/>
              <a:t>e =</a:t>
            </a:r>
            <a:r>
              <a:rPr lang="zh-CN" altLang="zh-CN" dirty="0"/>
              <a:t>（</a:t>
            </a:r>
            <a:r>
              <a:rPr lang="en-US" altLang="zh-CN" dirty="0"/>
              <a:t>Fi</a:t>
            </a:r>
            <a:r>
              <a:rPr lang="zh-CN" altLang="zh-CN" dirty="0"/>
              <a:t>，</a:t>
            </a:r>
            <a:r>
              <a:rPr lang="en-US" altLang="zh-CN" dirty="0"/>
              <a:t>Fj</a:t>
            </a:r>
            <a:r>
              <a:rPr lang="zh-CN" altLang="zh-CN" dirty="0"/>
              <a:t>）∈</a:t>
            </a:r>
            <a:r>
              <a:rPr lang="en-US" altLang="zh-CN" dirty="0"/>
              <a:t>E</a:t>
            </a:r>
            <a:r>
              <a:rPr lang="zh-CN" altLang="zh-CN" dirty="0"/>
              <a:t>（两个片段之间（可能是多个）匹配项之一）</a:t>
            </a:r>
            <a:r>
              <a:rPr lang="en-US" altLang="zh-CN" dirty="0"/>
              <a:t> Fi</a:t>
            </a:r>
            <a:r>
              <a:rPr lang="zh-CN" altLang="zh-CN" dirty="0"/>
              <a:t>和</a:t>
            </a:r>
            <a:r>
              <a:rPr lang="en-US" altLang="zh-CN" dirty="0"/>
              <a:t>Fj</a:t>
            </a:r>
            <a:r>
              <a:rPr lang="zh-CN" altLang="zh-CN" dirty="0"/>
              <a:t>。</a:t>
            </a:r>
          </a:p>
          <a:p>
            <a:endParaRPr lang="en-US" altLang="zh-CN" dirty="0" smtClean="0"/>
          </a:p>
          <a:p>
            <a:endParaRPr lang="zh-CN" altLang="en-US" dirty="0"/>
          </a:p>
        </p:txBody>
      </p:sp>
    </p:spTree>
    <p:extLst>
      <p:ext uri="{BB962C8B-B14F-4D97-AF65-F5344CB8AC3E}">
        <p14:creationId xmlns:p14="http://schemas.microsoft.com/office/powerpoint/2010/main" val="1899910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3424736" y="1985328"/>
            <a:ext cx="4638095" cy="1857143"/>
          </a:xfrm>
          <a:prstGeom prst="rect">
            <a:avLst/>
          </a:prstGeom>
        </p:spPr>
      </p:pic>
      <p:sp>
        <p:nvSpPr>
          <p:cNvPr id="5" name="矩形 4"/>
          <p:cNvSpPr/>
          <p:nvPr/>
        </p:nvSpPr>
        <p:spPr>
          <a:xfrm>
            <a:off x="2844065" y="4137111"/>
            <a:ext cx="6096000" cy="1477328"/>
          </a:xfrm>
          <a:prstGeom prst="rect">
            <a:avLst/>
          </a:prstGeom>
        </p:spPr>
        <p:txBody>
          <a:bodyPr>
            <a:spAutoFit/>
          </a:bodyPr>
          <a:lstStyle/>
          <a:p>
            <a:r>
              <a:rPr lang="en-US" altLang="zh-CN" dirty="0">
                <a:latin typeface="Arial" panose="020B0604020202020204" pitchFamily="34" charset="0"/>
              </a:rPr>
              <a:t>Figure 9: Different strategies for merging two </a:t>
            </a:r>
            <a:r>
              <a:rPr lang="en-US" altLang="zh-CN" dirty="0" smtClean="0">
                <a:latin typeface="Arial" panose="020B0604020202020204" pitchFamily="34" charset="0"/>
              </a:rPr>
              <a:t>sub-graphs  </a:t>
            </a:r>
            <a:r>
              <a:rPr lang="en-US" altLang="zh-CN" dirty="0" err="1" smtClean="0">
                <a:latin typeface="Arial" panose="020B0604020202020204" pitchFamily="34" charset="0"/>
              </a:rPr>
              <a:t>Gk</a:t>
            </a:r>
            <a:r>
              <a:rPr lang="en-US" altLang="zh-CN" dirty="0" smtClean="0">
                <a:latin typeface="Arial" panose="020B0604020202020204" pitchFamily="34" charset="0"/>
              </a:rPr>
              <a:t> and Gl</a:t>
            </a:r>
            <a:r>
              <a:rPr lang="en-US" altLang="zh-CN" dirty="0">
                <a:latin typeface="Arial" panose="020B0604020202020204" pitchFamily="34" charset="0"/>
              </a:rPr>
              <a:t>. (Left) Using the edge of maximum weight that connects </a:t>
            </a:r>
            <a:r>
              <a:rPr lang="en-US" altLang="zh-CN" dirty="0" smtClean="0">
                <a:latin typeface="Arial" panose="020B0604020202020204" pitchFamily="34" charset="0"/>
              </a:rPr>
              <a:t>these two </a:t>
            </a:r>
            <a:r>
              <a:rPr lang="en-US" altLang="zh-CN" dirty="0">
                <a:latin typeface="Arial" panose="020B0604020202020204" pitchFamily="34" charset="0"/>
              </a:rPr>
              <a:t>sub-graphs. (Right) Using the group of consistent edges </a:t>
            </a:r>
            <a:r>
              <a:rPr lang="en-US" altLang="zh-CN" dirty="0" smtClean="0">
                <a:latin typeface="Arial" panose="020B0604020202020204" pitchFamily="34" charset="0"/>
              </a:rPr>
              <a:t>of maximum </a:t>
            </a:r>
            <a:r>
              <a:rPr lang="en-US" altLang="zh-CN" dirty="0">
                <a:latin typeface="Arial" panose="020B0604020202020204" pitchFamily="34" charset="0"/>
              </a:rPr>
              <a:t>weight that connect these two sub-graphs</a:t>
            </a:r>
            <a:endParaRPr lang="zh-CN" altLang="en-US" dirty="0"/>
          </a:p>
        </p:txBody>
      </p:sp>
    </p:spTree>
    <p:extLst>
      <p:ext uri="{BB962C8B-B14F-4D97-AF65-F5344CB8AC3E}">
        <p14:creationId xmlns:p14="http://schemas.microsoft.com/office/powerpoint/2010/main" val="215786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Multi-piece Local Constrained </a:t>
            </a:r>
            <a:r>
              <a:rPr lang="en-US" altLang="zh-CN" dirty="0" smtClean="0"/>
              <a:t>Registration</a:t>
            </a:r>
            <a:endParaRPr lang="zh-CN" altLang="en-US" dirty="0"/>
          </a:p>
        </p:txBody>
      </p:sp>
      <p:sp>
        <p:nvSpPr>
          <p:cNvPr id="3" name="内容占位符 2"/>
          <p:cNvSpPr>
            <a:spLocks noGrp="1"/>
          </p:cNvSpPr>
          <p:nvPr>
            <p:ph idx="1"/>
          </p:nvPr>
        </p:nvSpPr>
        <p:spPr/>
        <p:txBody>
          <a:bodyPr/>
          <a:lstStyle/>
          <a:p>
            <a:r>
              <a:rPr lang="en-US" altLang="zh-CN" dirty="0"/>
              <a:t>After global multi-piece matching of the 3D fragments we move them to their final alignment by simultaneous registration. </a:t>
            </a:r>
            <a:endParaRPr lang="en-US" altLang="zh-CN" dirty="0" smtClean="0"/>
          </a:p>
          <a:p>
            <a:pPr marL="0" indent="0">
              <a:buNone/>
            </a:pPr>
            <a:r>
              <a:rPr lang="zh-CN" altLang="zh-CN" dirty="0"/>
              <a:t>在对</a:t>
            </a:r>
            <a:r>
              <a:rPr lang="en-US" altLang="zh-CN" dirty="0"/>
              <a:t>3D</a:t>
            </a:r>
            <a:r>
              <a:rPr lang="zh-CN" altLang="zh-CN" dirty="0"/>
              <a:t>片段进行全局多段匹配之后，我们通过同时注册将它们移至最终对齐。</a:t>
            </a:r>
            <a:endParaRPr lang="zh-CN" altLang="en-US" dirty="0"/>
          </a:p>
        </p:txBody>
      </p:sp>
    </p:spTree>
    <p:extLst>
      <p:ext uri="{BB962C8B-B14F-4D97-AF65-F5344CB8AC3E}">
        <p14:creationId xmlns:p14="http://schemas.microsoft.com/office/powerpoint/2010/main" val="1744951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Fragment merging.</a:t>
            </a:r>
            <a:r>
              <a:rPr lang="zh-CN" altLang="zh-CN" dirty="0"/>
              <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using the bidirectional closest point search method of [</a:t>
            </a:r>
            <a:r>
              <a:rPr lang="en-US" altLang="zh-CN" dirty="0" err="1">
                <a:solidFill>
                  <a:srgbClr val="FF0000"/>
                </a:solidFill>
              </a:rPr>
              <a:t>Pauly</a:t>
            </a:r>
            <a:r>
              <a:rPr lang="en-US" altLang="zh-CN" dirty="0">
                <a:solidFill>
                  <a:srgbClr val="FF0000"/>
                </a:solidFill>
              </a:rPr>
              <a:t> et al. 2005]. In a second step we fill any holes using a modified method of [</a:t>
            </a:r>
            <a:r>
              <a:rPr lang="en-US" altLang="zh-CN" dirty="0" err="1">
                <a:solidFill>
                  <a:srgbClr val="FF0000"/>
                </a:solidFill>
              </a:rPr>
              <a:t>Amenta</a:t>
            </a:r>
            <a:r>
              <a:rPr lang="en-US" altLang="zh-CN" dirty="0">
                <a:solidFill>
                  <a:srgbClr val="FF0000"/>
                </a:solidFill>
              </a:rPr>
              <a:t> and </a:t>
            </a:r>
            <a:r>
              <a:rPr lang="en-US" altLang="zh-CN" dirty="0" err="1">
                <a:solidFill>
                  <a:srgbClr val="FF0000"/>
                </a:solidFill>
              </a:rPr>
              <a:t>Kil</a:t>
            </a:r>
            <a:r>
              <a:rPr lang="en-US" altLang="zh-CN" dirty="0">
                <a:solidFill>
                  <a:srgbClr val="FF0000"/>
                </a:solidFill>
              </a:rPr>
              <a:t> 2004] </a:t>
            </a:r>
            <a:r>
              <a:rPr lang="en-US" altLang="zh-CN" dirty="0"/>
              <a:t>such that the virtual fragment is a single closed </a:t>
            </a:r>
            <a:r>
              <a:rPr lang="en-US" altLang="zh-CN" dirty="0" smtClean="0"/>
              <a:t>surface</a:t>
            </a:r>
          </a:p>
          <a:p>
            <a:endParaRPr lang="en-US" altLang="zh-CN" dirty="0"/>
          </a:p>
          <a:p>
            <a:pPr marL="0" indent="0">
              <a:buNone/>
            </a:pPr>
            <a:r>
              <a:rPr lang="zh-CN" altLang="zh-CN" dirty="0"/>
              <a:t>使用</a:t>
            </a:r>
            <a:r>
              <a:rPr lang="en-US" altLang="zh-CN" dirty="0"/>
              <a:t>[</a:t>
            </a:r>
            <a:r>
              <a:rPr lang="en-US" altLang="zh-CN" dirty="0" err="1"/>
              <a:t>Pauly</a:t>
            </a:r>
            <a:r>
              <a:rPr lang="en-US" altLang="zh-CN" dirty="0"/>
              <a:t> 2005]</a:t>
            </a:r>
            <a:r>
              <a:rPr lang="zh-CN" altLang="zh-CN" dirty="0"/>
              <a:t>等人的双向最近点搜索方法删除所有匹配的断裂面的点。 第二步，</a:t>
            </a:r>
            <a:r>
              <a:rPr lang="zh-CN" altLang="zh-CN" dirty="0">
                <a:solidFill>
                  <a:srgbClr val="FF0000"/>
                </a:solidFill>
              </a:rPr>
              <a:t>我们使用</a:t>
            </a:r>
            <a:r>
              <a:rPr lang="en-US" altLang="zh-CN" dirty="0">
                <a:solidFill>
                  <a:srgbClr val="FF0000"/>
                </a:solidFill>
              </a:rPr>
              <a:t>[</a:t>
            </a:r>
            <a:r>
              <a:rPr lang="en-US" altLang="zh-CN" dirty="0" err="1">
                <a:solidFill>
                  <a:srgbClr val="FF0000"/>
                </a:solidFill>
              </a:rPr>
              <a:t>Amenta</a:t>
            </a:r>
            <a:r>
              <a:rPr lang="en-US" altLang="zh-CN" dirty="0">
                <a:solidFill>
                  <a:srgbClr val="FF0000"/>
                </a:solidFill>
              </a:rPr>
              <a:t> and </a:t>
            </a:r>
            <a:r>
              <a:rPr lang="en-US" altLang="zh-CN" dirty="0" err="1">
                <a:solidFill>
                  <a:srgbClr val="FF0000"/>
                </a:solidFill>
              </a:rPr>
              <a:t>Kil</a:t>
            </a:r>
            <a:r>
              <a:rPr lang="en-US" altLang="zh-CN" dirty="0">
                <a:solidFill>
                  <a:srgbClr val="FF0000"/>
                </a:solidFill>
              </a:rPr>
              <a:t> 2004]</a:t>
            </a:r>
            <a:r>
              <a:rPr lang="zh-CN" altLang="zh-CN" dirty="0">
                <a:solidFill>
                  <a:srgbClr val="FF0000"/>
                </a:solidFill>
              </a:rPr>
              <a:t>的改进方法</a:t>
            </a:r>
            <a:r>
              <a:rPr lang="zh-CN" altLang="zh-CN" dirty="0"/>
              <a:t>填充所有孔，以使虚拟片段为单个封闭表面</a:t>
            </a:r>
          </a:p>
          <a:p>
            <a:endParaRPr lang="zh-CN" altLang="en-US" dirty="0"/>
          </a:p>
        </p:txBody>
      </p:sp>
    </p:spTree>
    <p:extLst>
      <p:ext uri="{BB962C8B-B14F-4D97-AF65-F5344CB8AC3E}">
        <p14:creationId xmlns:p14="http://schemas.microsoft.com/office/powerpoint/2010/main" val="419080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 Overview</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a:t>
            </a:r>
            <a:r>
              <a:rPr lang="en-US" altLang="zh-CN" dirty="0"/>
              <a:t> compute a novel type of patch-based surface features called feature clusters for all fracture faces(Sec. 4</a:t>
            </a:r>
            <a:r>
              <a:rPr lang="en-US" altLang="zh-CN" dirty="0" smtClean="0"/>
              <a:t>)</a:t>
            </a:r>
          </a:p>
          <a:p>
            <a:pPr marL="0" indent="0">
              <a:buNone/>
            </a:pPr>
            <a:r>
              <a:rPr lang="zh-CN" altLang="zh-CN" dirty="0"/>
              <a:t>计算了一种新的基于</a:t>
            </a:r>
            <a:r>
              <a:rPr lang="en-US" altLang="zh-CN" dirty="0"/>
              <a:t>patch</a:t>
            </a:r>
            <a:r>
              <a:rPr lang="zh-CN" altLang="zh-CN" dirty="0" smtClean="0"/>
              <a:t>的</a:t>
            </a:r>
            <a:r>
              <a:rPr lang="zh-CN" altLang="en-US" dirty="0" smtClean="0"/>
              <a:t>曲</a:t>
            </a:r>
            <a:r>
              <a:rPr lang="zh-CN" altLang="zh-CN" dirty="0" smtClean="0"/>
              <a:t>面</a:t>
            </a:r>
            <a:r>
              <a:rPr lang="zh-CN" altLang="zh-CN" dirty="0"/>
              <a:t>特征，称为所有裂缝面的特征聚类</a:t>
            </a:r>
            <a:r>
              <a:rPr lang="en-US" altLang="zh-CN" dirty="0"/>
              <a:t>(</a:t>
            </a:r>
            <a:r>
              <a:rPr lang="zh-CN" altLang="zh-CN" dirty="0"/>
              <a:t>第</a:t>
            </a:r>
            <a:r>
              <a:rPr lang="en-US" altLang="zh-CN" dirty="0"/>
              <a:t>4</a:t>
            </a:r>
            <a:r>
              <a:rPr lang="zh-CN" altLang="zh-CN" dirty="0"/>
              <a:t>节</a:t>
            </a:r>
            <a:r>
              <a:rPr lang="en-US" altLang="zh-CN" dirty="0" smtClean="0"/>
              <a:t>)</a:t>
            </a:r>
          </a:p>
          <a:p>
            <a:pPr marL="0" indent="0">
              <a:buNone/>
            </a:pPr>
            <a:r>
              <a:rPr lang="en-US" altLang="zh-CN" dirty="0" smtClean="0"/>
              <a:t>3.</a:t>
            </a:r>
            <a:r>
              <a:rPr lang="en-US" altLang="zh-CN" dirty="0"/>
              <a:t> use these features to match all fracture faces pair-wise (Sec. 5).</a:t>
            </a:r>
            <a:endParaRPr lang="en-US" altLang="zh-CN" dirty="0" smtClean="0"/>
          </a:p>
          <a:p>
            <a:pPr marL="0" indent="0">
              <a:buNone/>
            </a:pPr>
            <a:r>
              <a:rPr lang="zh-CN" altLang="zh-CN" dirty="0" smtClean="0"/>
              <a:t>使用</a:t>
            </a:r>
            <a:r>
              <a:rPr lang="zh-CN" altLang="zh-CN" dirty="0"/>
              <a:t>这些特征来成对匹配所有裂缝面</a:t>
            </a:r>
            <a:r>
              <a:rPr lang="en-US" altLang="zh-CN" dirty="0"/>
              <a:t>(</a:t>
            </a:r>
            <a:r>
              <a:rPr lang="zh-CN" altLang="zh-CN" dirty="0"/>
              <a:t>第</a:t>
            </a:r>
            <a:r>
              <a:rPr lang="en-US" altLang="zh-CN" dirty="0"/>
              <a:t>5</a:t>
            </a:r>
            <a:r>
              <a:rPr lang="zh-CN" altLang="zh-CN" dirty="0"/>
              <a:t>节</a:t>
            </a:r>
            <a:r>
              <a:rPr lang="en-US" altLang="zh-CN" dirty="0" smtClean="0"/>
              <a:t>)</a:t>
            </a:r>
          </a:p>
          <a:p>
            <a:pPr marL="0" indent="0">
              <a:buNone/>
            </a:pPr>
            <a:r>
              <a:rPr lang="en-US" altLang="zh-CN" dirty="0" smtClean="0"/>
              <a:t>4.</a:t>
            </a:r>
            <a:r>
              <a:rPr lang="en-US" altLang="zh-CN" dirty="0"/>
              <a:t> The multi-piece matching </a:t>
            </a:r>
            <a:endParaRPr lang="en-US" altLang="zh-CN" dirty="0" smtClean="0"/>
          </a:p>
          <a:p>
            <a:pPr marL="0" indent="0">
              <a:buNone/>
            </a:pPr>
            <a:r>
              <a:rPr lang="zh-CN" altLang="zh-CN" dirty="0"/>
              <a:t>多片匹配</a:t>
            </a:r>
            <a:endParaRPr lang="en-US" altLang="zh-CN" dirty="0" smtClean="0"/>
          </a:p>
        </p:txBody>
      </p:sp>
    </p:spTree>
    <p:extLst>
      <p:ext uri="{BB962C8B-B14F-4D97-AF65-F5344CB8AC3E}">
        <p14:creationId xmlns:p14="http://schemas.microsoft.com/office/powerpoint/2010/main" val="282046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 name="内容占位符 9"/>
          <p:cNvPicPr>
            <a:picLocks noGrp="1"/>
          </p:cNvPicPr>
          <p:nvPr>
            <p:ph idx="1"/>
          </p:nvPr>
        </p:nvPicPr>
        <p:blipFill>
          <a:blip r:embed="rId2"/>
          <a:stretch>
            <a:fillRect/>
          </a:stretch>
        </p:blipFill>
        <p:spPr>
          <a:xfrm>
            <a:off x="1357241" y="1968925"/>
            <a:ext cx="6679176" cy="1856100"/>
          </a:xfrm>
          <a:prstGeom prst="rect">
            <a:avLst/>
          </a:prstGeom>
        </p:spPr>
      </p:pic>
      <p:sp>
        <p:nvSpPr>
          <p:cNvPr id="8" name="矩形 7"/>
          <p:cNvSpPr/>
          <p:nvPr/>
        </p:nvSpPr>
        <p:spPr>
          <a:xfrm>
            <a:off x="1357241" y="4103262"/>
            <a:ext cx="7387514" cy="923330"/>
          </a:xfrm>
          <a:prstGeom prst="rect">
            <a:avLst/>
          </a:prstGeom>
        </p:spPr>
        <p:txBody>
          <a:bodyPr wrap="square">
            <a:spAutoFit/>
          </a:bodyPr>
          <a:lstStyle/>
          <a:p>
            <a:pPr algn="just">
              <a:spcAft>
                <a:spcPts val="0"/>
              </a:spcAft>
            </a:pPr>
            <a:r>
              <a:rPr lang="en-US" altLang="zh-CN"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Figure 4: The sixth piece has a better chance to be matched after the first five have been matched and simultaneously registered</a:t>
            </a:r>
            <a:endParaRPr lang="zh-CN" altLang="zh-CN" sz="20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图</a:t>
            </a:r>
            <a:r>
              <a:rPr lang="en-US" altLang="zh-CN"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4:</a:t>
            </a:r>
            <a:r>
              <a:rPr lang="zh-CN" altLang="zh-CN"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在前</a:t>
            </a:r>
            <a:r>
              <a:rPr lang="en-US" altLang="zh-CN"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5</a:t>
            </a:r>
            <a:r>
              <a:rPr lang="zh-CN" altLang="zh-CN"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个匹配并同时注册之后，第</a:t>
            </a:r>
            <a:r>
              <a:rPr lang="en-US" altLang="zh-CN" kern="100" dirty="0">
                <a:solidFill>
                  <a:srgbClr val="333333"/>
                </a:solidFill>
                <a:latin typeface="Helvetica" panose="020B0604020202020204" pitchFamily="34" charset="0"/>
                <a:ea typeface="宋体" panose="02010600030101010101" pitchFamily="2" charset="-122"/>
                <a:cs typeface="Times New Roman" panose="02020603050405020304" pitchFamily="18" charset="0"/>
              </a:rPr>
              <a:t>6</a:t>
            </a:r>
            <a:r>
              <a:rPr lang="zh-CN" altLang="zh-CN" kern="100" dirty="0">
                <a:solidFill>
                  <a:srgbClr val="333333"/>
                </a:solidFill>
                <a:latin typeface="Helvetica" panose="020B0604020202020204" pitchFamily="34" charset="0"/>
                <a:ea typeface="宋体" panose="02010600030101010101" pitchFamily="2" charset="-122"/>
                <a:cs typeface="Helvetica" panose="020B0604020202020204" pitchFamily="34" charset="0"/>
              </a:rPr>
              <a:t>个有更好的匹配机会</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61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p:cNvPicPr>
          <p:nvPr>
            <p:ph idx="1"/>
          </p:nvPr>
        </p:nvPicPr>
        <p:blipFill>
          <a:blip r:embed="rId2"/>
          <a:stretch>
            <a:fillRect/>
          </a:stretch>
        </p:blipFill>
        <p:spPr>
          <a:xfrm>
            <a:off x="3529333" y="2825103"/>
            <a:ext cx="5133333" cy="2352381"/>
          </a:xfrm>
          <a:prstGeom prst="rect">
            <a:avLst/>
          </a:prstGeom>
        </p:spPr>
      </p:pic>
    </p:spTree>
    <p:extLst>
      <p:ext uri="{BB962C8B-B14F-4D97-AF65-F5344CB8AC3E}">
        <p14:creationId xmlns:p14="http://schemas.microsoft.com/office/powerpoint/2010/main" val="351636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lgn="ctr">
              <a:buNone/>
            </a:pPr>
            <a:endParaRPr lang="en-US" altLang="zh-CN" dirty="0" smtClean="0"/>
          </a:p>
          <a:p>
            <a:pPr marL="0" indent="0" algn="ctr">
              <a:buNone/>
            </a:pPr>
            <a:endParaRPr lang="en-US" altLang="zh-CN" dirty="0"/>
          </a:p>
          <a:p>
            <a:pPr marL="0" indent="0" algn="ctr">
              <a:buNone/>
            </a:pPr>
            <a:r>
              <a:rPr lang="en-US" altLang="zh-CN" sz="6600" dirty="0" smtClean="0"/>
              <a:t>Integral Invariants</a:t>
            </a:r>
            <a:endParaRPr lang="zh-CN" altLang="en-US" sz="6600" dirty="0"/>
          </a:p>
        </p:txBody>
      </p:sp>
    </p:spTree>
    <p:extLst>
      <p:ext uri="{BB962C8B-B14F-4D97-AF65-F5344CB8AC3E}">
        <p14:creationId xmlns:p14="http://schemas.microsoft.com/office/powerpoint/2010/main" val="4005588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4946</Words>
  <Application>Microsoft Office PowerPoint</Application>
  <PresentationFormat>宽屏</PresentationFormat>
  <Paragraphs>235</Paragraphs>
  <Slides>58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等线</vt:lpstr>
      <vt:lpstr>等线 Light</vt:lpstr>
      <vt:lpstr>宋体</vt:lpstr>
      <vt:lpstr>Arial</vt:lpstr>
      <vt:lpstr>Calibri</vt:lpstr>
      <vt:lpstr>Cambria Math</vt:lpstr>
      <vt:lpstr>Helvetica</vt:lpstr>
      <vt:lpstr>Times New Roman</vt:lpstr>
      <vt:lpstr>Office 主题​​</vt:lpstr>
      <vt:lpstr>Reassembling Fractured Objects by Geometric Matching</vt:lpstr>
      <vt:lpstr>Abstract 摘要</vt:lpstr>
      <vt:lpstr>PowerPoint 演示文稿</vt:lpstr>
      <vt:lpstr>The problem of automatic 3D reconstruction </vt:lpstr>
      <vt:lpstr>Algorithm Overview</vt:lpstr>
      <vt:lpstr>Algorithm Overview</vt:lpstr>
      <vt:lpstr>PowerPoint 演示文稿</vt:lpstr>
      <vt:lpstr>PowerPoint 演示文稿</vt:lpstr>
      <vt:lpstr>PowerPoint 演示文稿</vt:lpstr>
      <vt:lpstr>Surface integral invariants</vt:lpstr>
      <vt:lpstr>Integral Invariants</vt:lpstr>
      <vt:lpstr>Integral Invariants</vt:lpstr>
      <vt:lpstr>Spatial curve integral invariants.</vt:lpstr>
      <vt:lpstr>PowerPoint 演示文稿</vt:lpstr>
      <vt:lpstr>PowerPoint 演示文稿</vt:lpstr>
      <vt:lpstr>Surface sharpness.</vt:lpstr>
      <vt:lpstr>Surface roughness</vt:lpstr>
      <vt:lpstr>Surface roughness</vt:lpstr>
      <vt:lpstr>Multi-scale Edge Extraction</vt:lpstr>
      <vt:lpstr>PowerPoint 演示文稿</vt:lpstr>
      <vt:lpstr>Final Segmentation</vt:lpstr>
      <vt:lpstr>PowerPoint 演示文稿</vt:lpstr>
      <vt:lpstr>Two series of cuts</vt:lpstr>
      <vt:lpstr>PowerPoint 演示文稿</vt:lpstr>
      <vt:lpstr>PowerPoint 演示文稿</vt:lpstr>
      <vt:lpstr>PowerPoint 演示文稿</vt:lpstr>
      <vt:lpstr>PowerPoint 演示文稿</vt:lpstr>
      <vt:lpstr>Feature Selection</vt:lpstr>
      <vt:lpstr>Feature selection using single descriptor</vt:lpstr>
      <vt:lpstr>Feature selection using single descriptor</vt:lpstr>
      <vt:lpstr>Feature selection using multiple descriptors</vt:lpstr>
      <vt:lpstr>Feature selection using multiple descriptors</vt:lpstr>
      <vt:lpstr>Feature selection using multiple descriptors</vt:lpstr>
      <vt:lpstr>Feature selection using multiple descriptors</vt:lpstr>
      <vt:lpstr>Feature cluster topology.</vt:lpstr>
      <vt:lpstr> Feature Representation</vt:lpstr>
      <vt:lpstr>Representation of fracture surface features</vt:lpstr>
      <vt:lpstr>PowerPoint 演示文稿</vt:lpstr>
      <vt:lpstr>Representation of fracture edge features.</vt:lpstr>
      <vt:lpstr>PowerPoint 演示文稿</vt:lpstr>
      <vt:lpstr>PowerPoint 演示文稿</vt:lpstr>
      <vt:lpstr>PowerPoint 演示文稿</vt:lpstr>
      <vt:lpstr>PowerPoint 演示文稿</vt:lpstr>
      <vt:lpstr>Feature Correspondences </vt:lpstr>
      <vt:lpstr>PowerPoint 演示文稿</vt:lpstr>
      <vt:lpstr>Shape pruning</vt:lpstr>
      <vt:lpstr>PowerPoint 演示文稿</vt:lpstr>
      <vt:lpstr>Topological pruning.</vt:lpstr>
      <vt:lpstr>PowerPoint 演示文稿</vt:lpstr>
      <vt:lpstr> Potential Matches</vt:lpstr>
      <vt:lpstr>Registration consistency. </vt:lpstr>
      <vt:lpstr>PowerPoint 演示文稿</vt:lpstr>
      <vt:lpstr>Forward search</vt:lpstr>
      <vt:lpstr>PowerPoint 演示文稿</vt:lpstr>
      <vt:lpstr>PowerPoint 演示文稿</vt:lpstr>
      <vt:lpstr>PowerPoint 演示文稿</vt:lpstr>
      <vt:lpstr>Multi-piece Local Constrained Registration</vt:lpstr>
      <vt:lpstr>Fragment merging.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Reassembling Fractured Objects by Geometric Matching</dc:title>
  <dc:creator>Tang Ｃal</dc:creator>
  <cp:lastModifiedBy>Tang Ｃal</cp:lastModifiedBy>
  <cp:revision>156</cp:revision>
  <dcterms:created xsi:type="dcterms:W3CDTF">2020-06-02T02:28:55Z</dcterms:created>
  <dcterms:modified xsi:type="dcterms:W3CDTF">2020-06-09T14:12:39Z</dcterms:modified>
</cp:coreProperties>
</file>