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embeddings/oleObject4.bin" ContentType="application/vnd.openxmlformats-officedocument.oleObject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embeddings/oleObject5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embeddings/oleObject1.bin" ContentType="application/vnd.openxmlformats-officedocument.oleObject"/>
  <Default Extension="pict" ContentType="image/pict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Default Extension="pdf" ContentType="application/pdf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r:id="rId1"/>
    <p:sldMasterId r:id="rId2"/>
  </p:sldMasterIdLst>
  <p:notesMasterIdLst>
    <p:notesMasterId r:id="rId16"/>
  </p:notesMasterIdLst>
  <p:handoutMasterIdLst>
    <p:handoutMasterId r:id="rId17"/>
  </p:handoutMasterIdLst>
  <p:sldIdLst>
    <p:sldId id="1798" r:id="rId3"/>
    <p:sldId id="1864" r:id="rId4"/>
    <p:sldId id="1871" r:id="rId5"/>
    <p:sldId id="1870" r:id="rId6"/>
    <p:sldId id="1872" r:id="rId7"/>
    <p:sldId id="1874" r:id="rId8"/>
    <p:sldId id="1875" r:id="rId9"/>
    <p:sldId id="1876" r:id="rId10"/>
    <p:sldId id="1868" r:id="rId11"/>
    <p:sldId id="1877" r:id="rId12"/>
    <p:sldId id="1880" r:id="rId13"/>
    <p:sldId id="1878" r:id="rId14"/>
    <p:sldId id="1879" r:id="rId15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showPr showNarration="1" useTimings="0">
    <p:present/>
    <p:sldAll/>
    <p:penClr>
      <a:schemeClr val="tx1"/>
    </p:penClr>
  </p:showPr>
  <p:clrMru>
    <a:srgbClr val="07FF43"/>
    <a:srgbClr val="FBFF09"/>
    <a:srgbClr val="2DECFF"/>
    <a:srgbClr val="372280"/>
    <a:srgbClr val="FF00FF"/>
    <a:srgbClr val="C8C8E8"/>
    <a:srgbClr val="00FF00"/>
    <a:srgbClr val="FFD77F"/>
    <a:srgbClr val="FFCB7E"/>
    <a:srgbClr val="FFB58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2754" autoAdjust="0"/>
    <p:restoredTop sz="96098" autoAdjust="0"/>
  </p:normalViewPr>
  <p:slideViewPr>
    <p:cSldViewPr>
      <p:cViewPr varScale="1">
        <p:scale>
          <a:sx n="109" d="100"/>
          <a:sy n="109" d="100"/>
        </p:scale>
        <p:origin x="-4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4856" y="-128"/>
      </p:cViewPr>
      <p:guideLst>
        <p:guide orient="horz" pos="2920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2.xml"/><Relationship Id="rId20" Type="http://schemas.openxmlformats.org/officeDocument/2006/relationships/viewProps" Target="viewProps.xml"/><Relationship Id="rId4" Type="http://schemas.openxmlformats.org/officeDocument/2006/relationships/slide" Target="slides/slide2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5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9" Type="http://schemas.openxmlformats.org/officeDocument/2006/relationships/slide" Target="slides/slide7.xml"/><Relationship Id="rId3" Type="http://schemas.openxmlformats.org/officeDocument/2006/relationships/slide" Target="slides/slide1.xml"/><Relationship Id="rId18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ict"/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EF58F92C-1A6B-384D-9566-1AA6704FE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 b="1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b="1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 b="1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b="1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28CE7367-2B32-2344-80E7-7FC2DA9FF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866B51-968D-3643-B2B1-E20BF387499F}" type="slidenum">
              <a:rPr lang="en-US">
                <a:latin typeface="Arial" pitchFamily="26" charset="0"/>
              </a:rPr>
              <a:pPr/>
              <a:t>1</a:t>
            </a:fld>
            <a:endParaRPr lang="en-US">
              <a:latin typeface="Arial" pitchFamily="26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58" tIns="46428" rIns="92858" bIns="46428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309C2-4098-C64F-B457-900968E77B00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4206E-2AF7-8341-A202-86FA79DD51FC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96416-F686-E44D-AFC6-003ED523F6BF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2B9EC-6A48-2A47-B60D-14D239D422FB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609600"/>
            <a:ext cx="2233612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548438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E1D75-FE54-054A-BE35-47032052C02B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28EFD-1A69-0B4F-9967-A92039A8C4D6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rgbClr val="000000"/>
                </a:solidFill>
                <a:latin typeface="Calibri" pitchFamily="-106" charset="0"/>
              </a:defRPr>
            </a:lvl1pPr>
          </a:lstStyle>
          <a:p>
            <a:pPr>
              <a:defRPr/>
            </a:pPr>
            <a:fld id="{6B8BC800-E8D9-2641-BFCA-569A537D8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  <a:latin typeface="Calibri" pitchFamily="-106" charset="0"/>
              </a:defRPr>
            </a:lvl1pPr>
          </a:lstStyle>
          <a:p>
            <a:pPr>
              <a:defRPr/>
            </a:pPr>
            <a:fld id="{42F6FAE9-B136-F140-9958-5878EED69407}" type="datetime1">
              <a:rPr lang="en-US" smtClean="0"/>
              <a:pPr>
                <a:defRPr/>
              </a:pPr>
              <a:t>10/12/12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  <a:latin typeface="Calibri" pitchFamily="-106" charset="0"/>
              </a:defRPr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3246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  <a:latin typeface="Calibri" pitchFamily="-106" charset="0"/>
              </a:defRPr>
            </a:lvl1pPr>
          </a:lstStyle>
          <a:p>
            <a:pPr>
              <a:defRPr/>
            </a:pPr>
            <a:fld id="{40241A07-B3A0-0643-9B4C-C65C0F2C3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8DF5C-80E9-4641-89E2-2ABCA08111F8}" type="datetime1">
              <a:rPr lang="en-US" smtClean="0"/>
              <a:pPr>
                <a:defRPr/>
              </a:pPr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F7EE1-03B1-2F43-A940-EA159A9B5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AAF04-A4DA-D649-B757-2C729E11BB61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5782E-F2CB-A447-9E81-AD1992CAF83D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4C244-8810-2E42-B1E1-73AEDE203B04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EF295-DF2E-4944-99DF-1923AD64ACF2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752600"/>
            <a:ext cx="439102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5825" y="1752600"/>
            <a:ext cx="439102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FB0C6-72F7-5A4E-89D4-631EA51CD5D6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84A90-A877-3842-ADDD-23AC367CAB93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E2B3D-60D2-9A47-B59F-7CED0509EE11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EB633-DA24-7147-AD11-03F44B3D1D40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8C24F-2BA0-7241-851A-6889B80D6155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A31B4-D9B9-3545-A19A-76D30826BB18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672E-8E99-A645-A5F1-A3FA4AB34F76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B1E2B-50C7-644F-B512-8A9544698C0F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B2792-C330-C54C-8A40-E80C63B25435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F3CC5-669C-964C-B29D-CA89FE42E62B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E0DF1-D27B-974F-B1B2-569D7FF7CD73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08405-D423-3342-B073-BCAA44BD490A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5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9144000" cy="1295400"/>
          </a:xfrm>
          <a:prstGeom prst="rect">
            <a:avLst/>
          </a:prstGeom>
          <a:gradFill flip="none" rotWithShape="1">
            <a:gsLst>
              <a:gs pos="0">
                <a:srgbClr val="F7D591"/>
              </a:gs>
              <a:gs pos="49000">
                <a:srgbClr val="FFFFFF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609600"/>
            <a:ext cx="891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752600"/>
            <a:ext cx="89344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11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00200" y="6573838"/>
            <a:ext cx="601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82151A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431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73838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2151A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F613A409-ED38-8244-A6CF-01E92B66DE66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431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73838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rgbClr val="82151A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AD7C4FCF-4210-9045-975B-28D591E46107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  <p:pic>
        <p:nvPicPr>
          <p:cNvPr id="16" name="Picture 15" descr="SCEC_alone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28600" y="53849"/>
            <a:ext cx="791918" cy="479551"/>
          </a:xfrm>
          <a:prstGeom prst="rect">
            <a:avLst/>
          </a:prstGeom>
        </p:spPr>
      </p:pic>
      <p:sp>
        <p:nvSpPr>
          <p:cNvPr id="17" name="Text Box 13"/>
          <p:cNvSpPr txBox="1">
            <a:spLocks noChangeArrowheads="1"/>
          </p:cNvSpPr>
          <p:nvPr userDrawn="1"/>
        </p:nvSpPr>
        <p:spPr bwMode="auto">
          <a:xfrm>
            <a:off x="7848600" y="60067"/>
            <a:ext cx="129540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000" b="1" i="1" dirty="0" smtClean="0">
                <a:solidFill>
                  <a:srgbClr val="800000"/>
                </a:solidFill>
                <a:latin typeface="Calisto MT"/>
                <a:ea typeface="+mn-ea"/>
                <a:cs typeface="Calisto MT"/>
              </a:rPr>
              <a:t>Southern</a:t>
            </a:r>
            <a:r>
              <a:rPr lang="en-US" sz="1000" b="1" i="1" baseline="0" dirty="0" smtClean="0">
                <a:solidFill>
                  <a:srgbClr val="800000"/>
                </a:solidFill>
                <a:latin typeface="Calisto MT"/>
                <a:ea typeface="+mn-ea"/>
                <a:cs typeface="Calisto MT"/>
              </a:rPr>
              <a:t> California Earthquake Center</a:t>
            </a:r>
            <a:endParaRPr lang="en-US" sz="1000" b="1" i="1" dirty="0">
              <a:solidFill>
                <a:srgbClr val="800000"/>
              </a:solidFill>
              <a:latin typeface="Calisto MT"/>
              <a:ea typeface="+mn-ea"/>
              <a:cs typeface="Calisto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82151A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  <a:ea typeface="ＭＳ Ｐゴシック" pitchFamily="-65" charset="-128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82151A"/>
          </a:solidFill>
          <a:latin typeface="+mn-lt"/>
          <a:ea typeface="ＭＳ Ｐゴシック" pitchFamily="-65" charset="-128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rgbClr val="82151A"/>
          </a:solidFill>
          <a:latin typeface="+mn-lt"/>
          <a:ea typeface="ＭＳ Ｐゴシック" pitchFamily="-65" charset="-128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82151A"/>
          </a:solidFill>
          <a:latin typeface="+mn-lt"/>
          <a:ea typeface="ＭＳ Ｐゴシック" pitchFamily="-65" charset="-128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82151A"/>
          </a:solidFill>
          <a:latin typeface="+mn-lt"/>
          <a:ea typeface="ＭＳ Ｐゴシック" pitchFamily="-65" charset="-128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82151A"/>
          </a:solidFill>
          <a:latin typeface="+mn-lt"/>
          <a:ea typeface="ＭＳ Ｐゴシック" pitchFamily="-65" charset="-128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82151A"/>
          </a:solidFill>
          <a:latin typeface="+mn-lt"/>
          <a:ea typeface="ＭＳ Ｐゴシック" pitchFamily="-65" charset="-128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82151A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49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097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340" name="Picture 23" descr="scec1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-22225" y="-6350"/>
            <a:ext cx="92503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2151A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df"/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5" Type="http://schemas.openxmlformats.org/officeDocument/2006/relationships/hyperlink" Target="https://github.com/fengw/pynga/tree/master/Validation/plots/ValidationNGA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df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df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/>
          <a:lstStyle/>
          <a:p>
            <a:r>
              <a:rPr lang="en-US" dirty="0" err="1" smtClean="0">
                <a:cs typeface="Arial"/>
              </a:rPr>
              <a:t>pynga</a:t>
            </a:r>
            <a:r>
              <a:rPr lang="en-US" dirty="0" smtClean="0">
                <a:cs typeface="Arial"/>
              </a:rPr>
              <a:t>: A python package for the Next Generation Attenuation relations</a:t>
            </a:r>
            <a:endParaRPr lang="en-US" dirty="0">
              <a:latin typeface="+mn-lt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4038600"/>
            <a:ext cx="6400800" cy="1752600"/>
          </a:xfrm>
        </p:spPr>
        <p:txBody>
          <a:bodyPr/>
          <a:lstStyle/>
          <a:p>
            <a:r>
              <a:rPr lang="en-US" dirty="0" smtClean="0"/>
              <a:t>Feng Wang</a:t>
            </a:r>
          </a:p>
          <a:p>
            <a:r>
              <a:rPr lang="en-US" dirty="0" smtClean="0"/>
              <a:t>Oct. 12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782E-F2CB-A447-9E81-AD1992CAF83D}" type="slidenum">
              <a:rPr lang="en-US" smtClean="0"/>
              <a:pPr>
                <a:defRPr/>
              </a:pPr>
              <a:t>1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10</a:t>
            </a:fld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113853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SRF-type fault geometry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2866072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</a:rPr>
              <a:t>Site locations (black square) and fault surface trace (blue line)</a:t>
            </a:r>
          </a:p>
        </p:txBody>
      </p:sp>
      <p:pic>
        <p:nvPicPr>
          <p:cNvPr id="9" name="Picture 8" descr="cybershk_sites.3.SelectRup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1667" t="13443" r="14167" b="6367"/>
              <a:stretch>
                <a:fillRect/>
              </a:stretch>
            </p:blipFill>
          </mc:Choice>
          <mc:Fallback>
            <p:blipFill>
              <a:blip r:embed="rId3"/>
              <a:srcRect l="11667" t="13443" r="14167" b="6367"/>
              <a:stretch>
                <a:fillRect/>
              </a:stretch>
            </p:blipFill>
          </mc:Fallback>
        </mc:AlternateContent>
        <p:spPr>
          <a:xfrm>
            <a:off x="76200" y="1676400"/>
            <a:ext cx="67818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ptDistOscatterSrc1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44752"/>
            <a:ext cx="7927848" cy="52852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11</a:t>
            </a:fld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7620000" y="19050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Calcluated</a:t>
            </a:r>
            <a:r>
              <a:rPr lang="en-US" dirty="0" smtClean="0">
                <a:solidFill>
                  <a:schemeClr val="tx1"/>
                </a:solidFill>
              </a:rPr>
              <a:t> by </a:t>
            </a:r>
            <a:r>
              <a:rPr lang="en-US" dirty="0" err="1" smtClean="0">
                <a:solidFill>
                  <a:schemeClr val="tx1"/>
                </a:solidFill>
              </a:rPr>
              <a:t>OpenSHA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113853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SRF-type fault geometry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20544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Elysian Park (Upper)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7518400" y="2667000"/>
          <a:ext cx="1320800" cy="609600"/>
        </p:xfrm>
        <a:graphic>
          <a:graphicData uri="http://schemas.openxmlformats.org/presentationml/2006/ole">
            <p:oleObj spid="_x0000_s167938" name="Equation" r:id="rId4" imgW="4953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ptDistPscatterSrc1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44752"/>
            <a:ext cx="7927848" cy="52852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12</a:t>
            </a:fld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152400" y="113853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SRF-type fault geometry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9151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Calcluated</a:t>
            </a:r>
            <a:r>
              <a:rPr lang="en-US" dirty="0" smtClean="0">
                <a:solidFill>
                  <a:schemeClr val="tx1"/>
                </a:solidFill>
              </a:rPr>
              <a:t> by </a:t>
            </a:r>
            <a:r>
              <a:rPr lang="en-US" dirty="0" err="1" smtClean="0">
                <a:solidFill>
                  <a:schemeClr val="tx1"/>
                </a:solidFill>
              </a:rPr>
              <a:t>utils.py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pynga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43799" y="2590800"/>
          <a:ext cx="982133" cy="609600"/>
        </p:xfrm>
        <a:graphic>
          <a:graphicData uri="http://schemas.openxmlformats.org/presentationml/2006/ole">
            <p:oleObj spid="_x0000_s168962" name="Equation" r:id="rId4" imgW="3683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tDistDiffScatterSrc1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12800"/>
            <a:ext cx="8839200" cy="5892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13</a:t>
            </a:fld>
            <a:endParaRPr lang="en-US" sz="120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55842" y="638877"/>
          <a:ext cx="1830558" cy="427923"/>
        </p:xfrm>
        <a:graphic>
          <a:graphicData uri="http://schemas.openxmlformats.org/presentationml/2006/ole">
            <p:oleObj spid="_x0000_s171010" name="Equation" r:id="rId4" imgW="97790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2</a:t>
            </a:fld>
            <a:endParaRPr lang="en-US" sz="1200"/>
          </a:p>
        </p:txBody>
      </p:sp>
      <p:grpSp>
        <p:nvGrpSpPr>
          <p:cNvPr id="37" name="Group 36"/>
          <p:cNvGrpSpPr/>
          <p:nvPr/>
        </p:nvGrpSpPr>
        <p:grpSpPr>
          <a:xfrm>
            <a:off x="304800" y="990600"/>
            <a:ext cx="5486400" cy="4800600"/>
            <a:chOff x="609600" y="1295400"/>
            <a:chExt cx="5486400" cy="4800600"/>
          </a:xfrm>
        </p:grpSpPr>
        <p:grpSp>
          <p:nvGrpSpPr>
            <p:cNvPr id="18" name="Group 17"/>
            <p:cNvGrpSpPr/>
            <p:nvPr/>
          </p:nvGrpSpPr>
          <p:grpSpPr>
            <a:xfrm>
              <a:off x="2895600" y="1981200"/>
              <a:ext cx="1143000" cy="838200"/>
              <a:chOff x="533400" y="1752600"/>
              <a:chExt cx="1143000" cy="838200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533400" y="1752600"/>
                <a:ext cx="1143000" cy="838200"/>
              </a:xfrm>
              <a:prstGeom prst="roundRect">
                <a:avLst/>
              </a:prstGeom>
              <a:solidFill>
                <a:srgbClr val="FBFF0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-65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85800" y="1981201"/>
                <a:ext cx="8382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0000"/>
                    </a:solidFill>
                  </a:rPr>
                  <a:t>utils.py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 bwMode="auto">
            <a:xfrm>
              <a:off x="4953000" y="22860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953000" y="42672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953000" y="32766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4953000" y="12954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5600" y="3429000"/>
              <a:ext cx="1143000" cy="838200"/>
              <a:chOff x="533400" y="3124200"/>
              <a:chExt cx="1143000" cy="838200"/>
            </a:xfrm>
          </p:grpSpPr>
          <p:sp>
            <p:nvSpPr>
              <p:cNvPr id="16" name="Rounded Rectangle 15"/>
              <p:cNvSpPr/>
              <p:nvPr/>
            </p:nvSpPr>
            <p:spPr bwMode="auto">
              <a:xfrm>
                <a:off x="533400" y="3124200"/>
                <a:ext cx="1143000" cy="838200"/>
              </a:xfrm>
              <a:prstGeom prst="roundRect">
                <a:avLst/>
              </a:prstGeom>
              <a:solidFill>
                <a:srgbClr val="FBFF0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-65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9600" y="3349823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__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init__.py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 bwMode="auto">
            <a:xfrm>
              <a:off x="4953000" y="52578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24" name="Left Brace 23"/>
            <p:cNvSpPr/>
            <p:nvPr/>
          </p:nvSpPr>
          <p:spPr bwMode="auto">
            <a:xfrm>
              <a:off x="4267200" y="1752600"/>
              <a:ext cx="457200" cy="4191000"/>
            </a:xfrm>
            <a:prstGeom prst="leftBrace">
              <a:avLst>
                <a:gd name="adj1" fmla="val 8333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895600" y="48768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95600" y="495300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Validation &amp; Application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609600" y="34290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5800" y="36576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solidFill>
                    <a:srgbClr val="000000"/>
                  </a:solidFill>
                </a:rPr>
                <a:t>pynga</a:t>
              </a:r>
              <a:r>
                <a:rPr lang="en-US" sz="1800" dirty="0" smtClean="0">
                  <a:solidFill>
                    <a:srgbClr val="000000"/>
                  </a:solidFill>
                </a:rPr>
                <a:t>/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05400" y="15240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AS08.py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05400" y="25146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BA08.py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5400" y="3578423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CB08.py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05400" y="44958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CY08.py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05400" y="54864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SC08.py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Left Brace 34"/>
            <p:cNvSpPr/>
            <p:nvPr/>
          </p:nvSpPr>
          <p:spPr bwMode="auto">
            <a:xfrm>
              <a:off x="2209800" y="2362200"/>
              <a:ext cx="304800" cy="3048000"/>
            </a:xfrm>
            <a:prstGeom prst="leftBrace">
              <a:avLst>
                <a:gd name="adj1" fmla="val 8333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495800" y="685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Python Classes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400" y="27402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Python Package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3600" y="990600"/>
            <a:ext cx="3200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Returning: 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   Median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   Inter-event standard deviation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   Intra-event standard deviation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   total standard deviation</a:t>
            </a: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Features: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    Easy to install and less dependence on other packages 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    Capable to input updated coefficients and keep using the same model </a:t>
            </a:r>
            <a:r>
              <a:rPr lang="en-US" dirty="0" err="1" smtClean="0">
                <a:solidFill>
                  <a:srgbClr val="000000"/>
                </a:solidFill>
              </a:rPr>
              <a:t>functionals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    Capable of adding new NGA models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    Build-in utilities to compute unknown parameters, such as </a:t>
            </a:r>
            <a:r>
              <a:rPr lang="en-US" dirty="0" err="1" smtClean="0">
                <a:solidFill>
                  <a:srgbClr val="000000"/>
                </a:solidFill>
              </a:rPr>
              <a:t>Rjb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Rrup</a:t>
            </a:r>
            <a:r>
              <a:rPr lang="en-US" dirty="0" smtClean="0">
                <a:solidFill>
                  <a:srgbClr val="000000"/>
                </a:solidFill>
              </a:rPr>
              <a:t>, and Rx based on fault geometry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    Output results can be easily saved as Mat-style for further usages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38400" y="13686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Python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" y="5791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Download: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The package is version-controlled at </a:t>
            </a:r>
            <a:r>
              <a:rPr lang="en-US" sz="1600" dirty="0" err="1" smtClean="0">
                <a:solidFill>
                  <a:srgbClr val="000000"/>
                </a:solidFill>
              </a:rPr>
              <a:t>GitHub</a:t>
            </a:r>
            <a:r>
              <a:rPr lang="en-US" sz="1600" dirty="0" smtClean="0">
                <a:solidFill>
                  <a:srgbClr val="000000"/>
                </a:solidFill>
              </a:rPr>
              <a:t>, so you can clone the package using "</a:t>
            </a:r>
            <a:r>
              <a:rPr lang="en-US" sz="1600" dirty="0" err="1" smtClean="0">
                <a:solidFill>
                  <a:srgbClr val="000000"/>
                </a:solidFill>
              </a:rPr>
              <a:t>git</a:t>
            </a:r>
            <a:r>
              <a:rPr lang="en-US" sz="1600" dirty="0" smtClean="0">
                <a:solidFill>
                  <a:srgbClr val="000000"/>
                </a:solidFill>
              </a:rPr>
              <a:t> clone"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</a:rPr>
              <a:t>git</a:t>
            </a:r>
            <a:r>
              <a:rPr lang="en-US" sz="1600" dirty="0" smtClean="0">
                <a:solidFill>
                  <a:srgbClr val="000000"/>
                </a:solidFill>
              </a:rPr>
              <a:t> clone </a:t>
            </a:r>
            <a:r>
              <a:rPr lang="en-US" sz="1600" dirty="0" err="1" smtClean="0">
                <a:solidFill>
                  <a:srgbClr val="000000"/>
                </a:solidFill>
              </a:rPr>
              <a:t>git@github.com:fengw/pynga.git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0" y="457200"/>
            <a:ext cx="472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Package components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3</a:t>
            </a:fld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152400" y="609600"/>
            <a:ext cx="8991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Validation of NGA models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Compare median and total standard deviation with those calculated using </a:t>
            </a:r>
            <a:r>
              <a:rPr lang="en-US" sz="2400" dirty="0" err="1" smtClean="0">
                <a:solidFill>
                  <a:srgbClr val="000000"/>
                </a:solidFill>
              </a:rPr>
              <a:t>OpenSHA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4950" y="3505200"/>
          <a:ext cx="5332413" cy="517525"/>
        </p:xfrm>
        <a:graphic>
          <a:graphicData uri="http://schemas.openxmlformats.org/presentationml/2006/ole">
            <p:oleObj spid="_x0000_s159746" name="Equation" r:id="rId3" imgW="2489200" imgH="241300" progId="Equation.DSMT4">
              <p:embed/>
            </p:oleObj>
          </a:graphicData>
        </a:graphic>
      </p:graphicFrame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096963" y="2209800"/>
          <a:ext cx="6175375" cy="1196975"/>
        </p:xfrm>
        <a:graphic>
          <a:graphicData uri="http://schemas.openxmlformats.org/presentationml/2006/ole">
            <p:oleObj spid="_x0000_s159747" name="Equation" r:id="rId4" imgW="2882900" imgH="5588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4074855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Results are presented in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  <a:hlinkClick r:id="rId5"/>
              </a:rPr>
              <a:t>https://github.com/fengw/pynga/tree/master/Validation/plots/</a:t>
            </a:r>
            <a:r>
              <a:rPr lang="en-US" sz="2000" dirty="0" smtClean="0">
                <a:solidFill>
                  <a:srgbClr val="000000"/>
                </a:solidFill>
                <a:hlinkClick r:id="rId5"/>
              </a:rPr>
              <a:t>ValidationNGAs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b="1" i="1" dirty="0" smtClean="0">
                <a:solidFill>
                  <a:srgbClr val="000000"/>
                </a:solidFill>
              </a:rPr>
              <a:t>RMS</a:t>
            </a:r>
            <a:r>
              <a:rPr lang="en-US" sz="2000" dirty="0" smtClean="0">
                <a:solidFill>
                  <a:srgbClr val="000000"/>
                </a:solidFill>
              </a:rPr>
              <a:t> is within </a:t>
            </a:r>
            <a:r>
              <a:rPr lang="en-US" sz="2000" b="1" dirty="0" smtClean="0">
                <a:solidFill>
                  <a:srgbClr val="FF0000"/>
                </a:solidFill>
              </a:rPr>
              <a:t>0.02% </a:t>
            </a:r>
            <a:r>
              <a:rPr lang="en-US" sz="2000" dirty="0" smtClean="0">
                <a:solidFill>
                  <a:srgbClr val="000000"/>
                </a:solidFill>
              </a:rPr>
              <a:t>for PGA, PGV, and SA at various periods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Differences in </a:t>
            </a:r>
            <a:r>
              <a:rPr lang="en-US" sz="2000" b="1" i="1" dirty="0" smtClean="0">
                <a:solidFill>
                  <a:srgbClr val="000000"/>
                </a:solidFill>
              </a:rPr>
              <a:t>scatter</a:t>
            </a:r>
            <a:r>
              <a:rPr lang="en-US" sz="2000" dirty="0" smtClean="0">
                <a:solidFill>
                  <a:srgbClr val="000000"/>
                </a:solidFill>
              </a:rPr>
              <a:t> are due to the float points in the results, and </a:t>
            </a:r>
            <a:r>
              <a:rPr lang="en-US" sz="2000" dirty="0" err="1" smtClean="0">
                <a:solidFill>
                  <a:srgbClr val="000000"/>
                </a:solidFill>
              </a:rPr>
              <a:t>pynga</a:t>
            </a:r>
            <a:r>
              <a:rPr lang="en-US" sz="2000" dirty="0" smtClean="0">
                <a:solidFill>
                  <a:srgbClr val="000000"/>
                </a:solidFill>
              </a:rPr>
              <a:t> has longer float 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4</a:t>
            </a:fld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152400" y="533400"/>
            <a:ext cx="6248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Distance calculations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219200"/>
            <a:ext cx="8686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dirty="0" smtClean="0">
                <a:solidFill>
                  <a:srgbClr val="000000"/>
                </a:solidFill>
              </a:rPr>
              <a:t>UCERF-type fault geometry</a:t>
            </a:r>
          </a:p>
          <a:p>
            <a:pPr marL="342900" indent="-342900"/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sz="2000" dirty="0" smtClean="0">
                <a:solidFill>
                  <a:srgbClr val="000000"/>
                </a:solidFill>
              </a:rPr>
              <a:t>Basic inputs: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1.Surface projection of top rupture edges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   (single and/or multiple fault traces, long/lat)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2.Average upper </a:t>
            </a:r>
            <a:r>
              <a:rPr lang="en-US" sz="2000" dirty="0" err="1" smtClean="0">
                <a:solidFill>
                  <a:srgbClr val="000000"/>
                </a:solidFill>
              </a:rPr>
              <a:t>seismogenic</a:t>
            </a:r>
            <a:r>
              <a:rPr lang="en-US" sz="2000" dirty="0" smtClean="0">
                <a:solidFill>
                  <a:srgbClr val="000000"/>
                </a:solidFill>
              </a:rPr>
              <a:t> depth (km)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3.Average lower </a:t>
            </a:r>
            <a:r>
              <a:rPr lang="en-US" sz="2000" dirty="0" err="1" smtClean="0">
                <a:solidFill>
                  <a:srgbClr val="000000"/>
                </a:solidFill>
              </a:rPr>
              <a:t>seismogenic</a:t>
            </a:r>
            <a:r>
              <a:rPr lang="en-US" sz="2000" dirty="0" smtClean="0">
                <a:solidFill>
                  <a:srgbClr val="000000"/>
                </a:solidFill>
              </a:rPr>
              <a:t> depth (km)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4.Average dip angle (degree)</a:t>
            </a: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pPr algn="just"/>
            <a:r>
              <a:rPr lang="en-US" sz="2000" b="1" dirty="0" err="1" smtClean="0">
                <a:solidFill>
                  <a:srgbClr val="000000"/>
                </a:solidFill>
              </a:rPr>
              <a:t>utils.py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provides functions to generate fault surface and </a:t>
            </a:r>
            <a:r>
              <a:rPr lang="en-US" sz="2000" dirty="0" err="1" smtClean="0">
                <a:solidFill>
                  <a:srgbClr val="000000"/>
                </a:solidFill>
              </a:rPr>
              <a:t>discretize</a:t>
            </a:r>
            <a:r>
              <a:rPr lang="en-US" sz="2000" dirty="0" smtClean="0">
                <a:solidFill>
                  <a:srgbClr val="000000"/>
                </a:solidFill>
              </a:rPr>
              <a:t> the surface by specifying down-dip and along-strike grid spaces, and then to compute distance parameters (</a:t>
            </a:r>
            <a:r>
              <a:rPr lang="en-US" sz="2000" dirty="0" err="1" smtClean="0">
                <a:solidFill>
                  <a:srgbClr val="000000"/>
                </a:solidFill>
              </a:rPr>
              <a:t>Rjb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Rrup</a:t>
            </a:r>
            <a:r>
              <a:rPr lang="en-US" sz="2000" dirty="0" smtClean="0">
                <a:solidFill>
                  <a:srgbClr val="000000"/>
                </a:solidFill>
              </a:rPr>
              <a:t>, Rx) given site location.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5</a:t>
            </a:fld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76200" y="5334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dirty="0" smtClean="0">
                <a:solidFill>
                  <a:srgbClr val="000000"/>
                </a:solidFill>
              </a:rPr>
              <a:t>BBP-type fault geometry</a:t>
            </a:r>
            <a:r>
              <a:rPr lang="en-US" sz="2000" dirty="0" smtClean="0">
                <a:solidFill>
                  <a:srgbClr val="000000"/>
                </a:solidFill>
              </a:rPr>
              <a:t>     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 descr="Picture 1.png"/>
          <p:cNvPicPr>
            <a:picLocks noChangeAspect="1"/>
          </p:cNvPicPr>
          <p:nvPr/>
        </p:nvPicPr>
        <p:blipFill>
          <a:blip r:embed="rId2"/>
          <a:srcRect t="10789"/>
          <a:stretch>
            <a:fillRect/>
          </a:stretch>
        </p:blipFill>
        <p:spPr>
          <a:xfrm>
            <a:off x="533400" y="1524000"/>
            <a:ext cx="7848600" cy="3251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4800600"/>
            <a:ext cx="8077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For more complicated source descriptions (in *.</a:t>
            </a:r>
            <a:r>
              <a:rPr lang="en-US" sz="1600" dirty="0" err="1" smtClean="0">
                <a:solidFill>
                  <a:srgbClr val="000000"/>
                </a:solidFill>
              </a:rPr>
              <a:t>srf</a:t>
            </a:r>
            <a:r>
              <a:rPr lang="en-US" sz="1600" dirty="0" smtClean="0">
                <a:solidFill>
                  <a:srgbClr val="000000"/>
                </a:solidFill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</a:rPr>
              <a:t>discretized</a:t>
            </a:r>
            <a:r>
              <a:rPr lang="en-US" sz="1600" dirty="0" smtClean="0">
                <a:solidFill>
                  <a:srgbClr val="000000"/>
                </a:solidFill>
              </a:rPr>
              <a:t> points are explicitly presented on the fault plane, just like rupture variations used in </a:t>
            </a:r>
            <a:r>
              <a:rPr lang="en-US" sz="1600" dirty="0" err="1" smtClean="0">
                <a:solidFill>
                  <a:srgbClr val="000000"/>
                </a:solidFill>
              </a:rPr>
              <a:t>CyberShake</a:t>
            </a:r>
            <a:r>
              <a:rPr lang="en-US" sz="1600" dirty="0" smtClean="0">
                <a:solidFill>
                  <a:srgbClr val="000000"/>
                </a:solidFill>
              </a:rPr>
              <a:t> which are similar to *.</a:t>
            </a:r>
            <a:r>
              <a:rPr lang="en-US" sz="1600" dirty="0" err="1" smtClean="0">
                <a:solidFill>
                  <a:srgbClr val="000000"/>
                </a:solidFill>
              </a:rPr>
              <a:t>srf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1800" b="1" dirty="0" err="1" smtClean="0">
                <a:solidFill>
                  <a:srgbClr val="000000"/>
                </a:solidFill>
              </a:rPr>
              <a:t>utils.py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provides functions to generate fault surface (different choices) and </a:t>
            </a:r>
            <a:r>
              <a:rPr lang="en-US" sz="1800" dirty="0" err="1" smtClean="0">
                <a:solidFill>
                  <a:srgbClr val="000000"/>
                </a:solidFill>
              </a:rPr>
              <a:t>discretize</a:t>
            </a:r>
            <a:r>
              <a:rPr lang="en-US" sz="1800" dirty="0" smtClean="0">
                <a:solidFill>
                  <a:srgbClr val="000000"/>
                </a:solidFill>
              </a:rPr>
              <a:t> the surface by specifying down-dip and along-strike grid spaces, and then to compute distance parameters (</a:t>
            </a:r>
            <a:r>
              <a:rPr lang="en-US" sz="1800" dirty="0" err="1" smtClean="0">
                <a:solidFill>
                  <a:srgbClr val="000000"/>
                </a:solidFill>
              </a:rPr>
              <a:t>Rjb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Rrup</a:t>
            </a:r>
            <a:r>
              <a:rPr lang="en-US" sz="1800" dirty="0" smtClean="0">
                <a:solidFill>
                  <a:srgbClr val="000000"/>
                </a:solidFill>
              </a:rPr>
              <a:t>, Rx) given site location.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   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04769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A simple source description shown in *.</a:t>
            </a:r>
            <a:r>
              <a:rPr lang="en-US" sz="2000" dirty="0" err="1" smtClean="0">
                <a:solidFill>
                  <a:srgbClr val="000000"/>
                </a:solidFill>
              </a:rPr>
              <a:t>src</a:t>
            </a:r>
            <a:r>
              <a:rPr lang="en-US" sz="2000" dirty="0" smtClean="0">
                <a:solidFill>
                  <a:srgbClr val="000000"/>
                </a:solidFill>
              </a:rPr>
              <a:t> file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6</a:t>
            </a:fld>
            <a:endParaRPr lang="en-US" sz="1200"/>
          </a:p>
        </p:txBody>
      </p:sp>
      <p:pic>
        <p:nvPicPr>
          <p:cNvPr id="4" name="Picture 3" descr="ThreeDimension.Scenario142.FaultV00.Station.Hyp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95400" y="1447800"/>
            <a:ext cx="7543800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BBP-type fault geometry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 simple source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from Fling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study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7</a:t>
            </a:fld>
            <a:endParaRPr lang="en-US" sz="1200"/>
          </a:p>
        </p:txBody>
      </p:sp>
      <p:pic>
        <p:nvPicPr>
          <p:cNvPr id="3" name="Picture 2" descr="SurfaceProjection.Scenario142.FaultV00.Station.Hyp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4800" y="990600"/>
            <a:ext cx="8458200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stanceAzimuthScatte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2400" y="812800"/>
            <a:ext cx="8839200" cy="5892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8</a:t>
            </a:fld>
            <a:endParaRPr 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9</a:t>
            </a:fld>
            <a:endParaRPr lang="en-US" sz="1200"/>
          </a:p>
        </p:txBody>
      </p:sp>
      <p:pic>
        <p:nvPicPr>
          <p:cNvPr id="6" name="Picture 5" descr="PSA.Scenario142.v00.T3.00.NGA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4800" y="990600"/>
            <a:ext cx="8458200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EC.new.banner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E7"/>
      </a:accent6>
      <a:hlink>
        <a:srgbClr val="070009"/>
      </a:hlink>
      <a:folHlink>
        <a:srgbClr val="0000FF"/>
      </a:folHlink>
    </a:clrScheme>
    <a:fontScheme name="SCEC.new.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SCEC.new.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EC.new.bann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EC.new.bann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EC.new.bann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EC.new.bann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EC.new.bann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EC.new.bann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HD:AAA Documents Folder:SCEC:Presentations:SCEC.new.banner.ppt</Template>
  <TotalTime>76469</TotalTime>
  <Words>526</Words>
  <Application>Microsoft Macintosh PowerPoint</Application>
  <PresentationFormat>On-screen Show (4:3)</PresentationFormat>
  <Paragraphs>91</Paragraphs>
  <Slides>13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SCEC.new.banner</vt:lpstr>
      <vt:lpstr>Office Theme</vt:lpstr>
      <vt:lpstr>Equation</vt:lpstr>
      <vt:lpstr>pynga: A python package for the Next Generation Attenuation relations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ʁ耀_Ψ㼬뿿킀׫倜_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SCEC Community Modeling Environment: Cyberinfrastructure for Earthquake Science</dc:title>
  <dc:creator>Thomas Jordan</dc:creator>
  <cp:lastModifiedBy>Feng Wang</cp:lastModifiedBy>
  <cp:revision>1261</cp:revision>
  <cp:lastPrinted>2012-09-13T21:03:57Z</cp:lastPrinted>
  <dcterms:created xsi:type="dcterms:W3CDTF">2012-10-12T22:11:14Z</dcterms:created>
  <dcterms:modified xsi:type="dcterms:W3CDTF">2012-10-12T22:12:12Z</dcterms:modified>
</cp:coreProperties>
</file>