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3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0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2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3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6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5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6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9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3662-DB08-574B-9401-5C5FECED77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3662-DB08-574B-9401-5C5FECED776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6E131-DBBC-A54E-B81F-E82FE6F65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Wavgen.py: part of COO’s waveform definition language (WDL)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Mao</a:t>
            </a:r>
          </a:p>
        </p:txBody>
      </p:sp>
    </p:spTree>
    <p:extLst>
      <p:ext uri="{BB962C8B-B14F-4D97-AF65-F5344CB8AC3E}">
        <p14:creationId xmlns:p14="http://schemas.microsoft.com/office/powerpoint/2010/main" val="12736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450" y="1746522"/>
            <a:ext cx="4388595" cy="119987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639563">
            <a:off x="3120919" y="2775348"/>
            <a:ext cx="4432722" cy="689478"/>
          </a:xfrm>
          <a:prstGeom prst="rightArrow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Wavgen.py converts waveforms defined by (time, board, channel, value) tuples into states and calls.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02" y="1690688"/>
            <a:ext cx="2984500" cy="492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848" y="1537494"/>
            <a:ext cx="2573986" cy="1798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211" y="3352372"/>
            <a:ext cx="4653789" cy="350562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73457" y="3122158"/>
            <a:ext cx="4318984" cy="37358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 the timing information, wavgen determines the minimum set of machine states and the ACF script with which to call the states.</a:t>
            </a:r>
          </a:p>
          <a:p>
            <a:r>
              <a:rPr lang="en-US" dirty="0"/>
              <a:t>Sequences, which call waveforms or other sequences are also parsed.</a:t>
            </a:r>
          </a:p>
          <a:p>
            <a:r>
              <a:rPr lang="en-US" dirty="0"/>
              <a:t>For reasons lost to time, ACF parameters are also carried along.</a:t>
            </a:r>
          </a:p>
          <a:p>
            <a:r>
              <a:rPr lang="en-US" dirty="0"/>
              <a:t>The output of wavgen is ALMOST ACF-ready, with only the enumeration of tags missing.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173457" y="1944710"/>
            <a:ext cx="5161246" cy="689478"/>
          </a:xfrm>
          <a:prstGeom prst="rightArrow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EC6E5-9CEE-3640-88C4-D547F96F2979}"/>
              </a:ext>
            </a:extLst>
          </p:cNvPr>
          <p:cNvSpPr txBox="1"/>
          <p:nvPr/>
        </p:nvSpPr>
        <p:spPr>
          <a:xfrm>
            <a:off x="32047" y="1387997"/>
            <a:ext cx="161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file_TMP.wdl</a:t>
            </a:r>
          </a:p>
        </p:txBody>
      </p:sp>
    </p:spTree>
    <p:extLst>
      <p:ext uri="{BB962C8B-B14F-4D97-AF65-F5344CB8AC3E}">
        <p14:creationId xmlns:p14="http://schemas.microsoft.com/office/powerpoint/2010/main" val="57364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 and “def” and “class” definitions in wavgen.py.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4635321" cy="5044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user only needs to know how to call </a:t>
            </a:r>
            <a:r>
              <a:rPr lang="en-US" dirty="0">
                <a:solidFill>
                  <a:schemeClr val="accent1"/>
                </a:solidFill>
              </a:rPr>
              <a:t>loadWDL()</a:t>
            </a:r>
            <a:r>
              <a:rPr lang="en-US" dirty="0"/>
              <a:t>.</a:t>
            </a:r>
          </a:p>
          <a:p>
            <a:r>
              <a:rPr lang="en-US" dirty="0"/>
              <a:t>The important global variables are </a:t>
            </a:r>
            <a:r>
              <a:rPr lang="en-US" dirty="0">
                <a:solidFill>
                  <a:schemeClr val="accent2"/>
                </a:solidFill>
              </a:rPr>
              <a:t>UniqueStateArr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Catalog</a:t>
            </a:r>
          </a:p>
          <a:p>
            <a:r>
              <a:rPr lang="en-US" dirty="0">
                <a:solidFill>
                  <a:schemeClr val="accent2"/>
                </a:solidFill>
              </a:rPr>
              <a:t>UniqueStateArr</a:t>
            </a:r>
            <a:r>
              <a:rPr lang="en-US" dirty="0"/>
              <a:t> is an (# states)x(# channels) array, where each row is a unique state that the controller takes on.</a:t>
            </a:r>
          </a:p>
          <a:p>
            <a:r>
              <a:rPr lang="en-US" dirty="0">
                <a:solidFill>
                  <a:schemeClr val="accent2"/>
                </a:solidFill>
              </a:rPr>
              <a:t>Catalog</a:t>
            </a:r>
            <a:r>
              <a:rPr lang="en-US" dirty="0"/>
              <a:t> is a python list of </a:t>
            </a:r>
            <a:r>
              <a:rPr lang="en-US" dirty="0">
                <a:solidFill>
                  <a:schemeClr val="accent6"/>
                </a:solidFill>
              </a:rPr>
              <a:t>TimingSegment </a:t>
            </a:r>
            <a:r>
              <a:rPr lang="en-US" dirty="0"/>
              <a:t>objects</a:t>
            </a:r>
          </a:p>
          <a:p>
            <a:r>
              <a:rPr lang="en-US" dirty="0"/>
              <a:t>After a </a:t>
            </a:r>
            <a:r>
              <a:rPr lang="en-US" dirty="0">
                <a:solidFill>
                  <a:schemeClr val="accent6"/>
                </a:solidFill>
              </a:rPr>
              <a:t>TimingSegment </a:t>
            </a:r>
            <a:r>
              <a:rPr lang="en-US" dirty="0"/>
              <a:t>is initialized (for example, as TS), and its events are defined, a call to TS.</a:t>
            </a:r>
            <a:r>
              <a:rPr lang="en-US" dirty="0">
                <a:solidFill>
                  <a:schemeClr val="accent1"/>
                </a:solidFill>
              </a:rPr>
              <a:t>script</a:t>
            </a:r>
            <a:r>
              <a:rPr lang="en-US" dirty="0"/>
              <a:t>() or TS.</a:t>
            </a:r>
            <a:r>
              <a:rPr lang="en-US" dirty="0">
                <a:solidFill>
                  <a:schemeClr val="accent1"/>
                </a:solidFill>
              </a:rPr>
              <a:t>plot</a:t>
            </a:r>
            <a:r>
              <a:rPr lang="en-US" dirty="0"/>
              <a:t>() generates an internal call to TS</a:t>
            </a:r>
            <a:r>
              <a:rPr lang="en-US" dirty="0">
                <a:solidFill>
                  <a:schemeClr val="accent1"/>
                </a:solidFill>
              </a:rPr>
              <a:t>.__make_states</a:t>
            </a:r>
            <a:r>
              <a:rPr lang="en-US" dirty="0"/>
              <a:t>(), which determines unique controller states and adds them to </a:t>
            </a:r>
            <a:r>
              <a:rPr lang="en-US" dirty="0">
                <a:solidFill>
                  <a:schemeClr val="accent2"/>
                </a:solidFill>
              </a:rPr>
              <a:t>UniqueStateArr</a:t>
            </a:r>
            <a:r>
              <a:rPr lang="en-US" dirty="0"/>
              <a:t>.</a:t>
            </a:r>
          </a:p>
          <a:p>
            <a:r>
              <a:rPr lang="en-US" dirty="0"/>
              <a:t>After all </a:t>
            </a:r>
            <a:r>
              <a:rPr lang="en-US" dirty="0">
                <a:solidFill>
                  <a:schemeClr val="accent6"/>
                </a:solidFill>
              </a:rPr>
              <a:t>TimingSegment</a:t>
            </a:r>
            <a:r>
              <a:rPr lang="en-US" dirty="0"/>
              <a:t>s are defined, the functions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() and </a:t>
            </a:r>
            <a:r>
              <a:rPr lang="en-US" dirty="0">
                <a:solidFill>
                  <a:schemeClr val="accent1"/>
                </a:solidFill>
              </a:rPr>
              <a:t>script</a:t>
            </a:r>
            <a:r>
              <a:rPr lang="en-US" dirty="0"/>
              <a:t>() are used to generate the proto-ACF texts.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21" y="3639897"/>
            <a:ext cx="6731358" cy="3218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960" y="999093"/>
            <a:ext cx="4741840" cy="26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8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346"/>
            <a:ext cx="4593771" cy="770585"/>
          </a:xfrm>
        </p:spPr>
        <p:txBody>
          <a:bodyPr/>
          <a:lstStyle/>
          <a:p>
            <a:r>
              <a:rPr lang="en-US" dirty="0"/>
              <a:t>loadWDL(infile.wdl)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577" y="1378040"/>
            <a:ext cx="2125014" cy="114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.mod file from infile.wdl to fill </a:t>
            </a:r>
            <a:r>
              <a:rPr lang="en-US" dirty="0">
                <a:solidFill>
                  <a:schemeClr val="accent4"/>
                </a:solidFill>
              </a:rPr>
              <a:t>slot</a:t>
            </a:r>
            <a:r>
              <a:rPr lang="en-US" dirty="0"/>
              <a:t> (arrangement of boards in controller)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7491" y="1632199"/>
            <a:ext cx="2125014" cy="63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infile.wdl line-by-line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382591" y="1951150"/>
            <a:ext cx="4549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17403" y="942860"/>
            <a:ext cx="2318657" cy="49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Comment, blank or .mod file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17402" y="1579442"/>
            <a:ext cx="2318657" cy="49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Signals filename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417401" y="2212243"/>
            <a:ext cx="2318657" cy="49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</a:rPr>
              <a:t>Parameters</a:t>
            </a:r>
            <a:r>
              <a:rPr lang="en-US" dirty="0"/>
              <a:t> or </a:t>
            </a:r>
            <a:r>
              <a:rPr lang="en-US" dirty="0">
                <a:solidFill>
                  <a:schemeClr val="accent4"/>
                </a:solidFill>
              </a:rPr>
              <a:t>Constants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17400" y="2942599"/>
            <a:ext cx="2318657" cy="49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SEQUENCE or WAVEFORM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417404" y="3681294"/>
            <a:ext cx="2318657" cy="585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Sequence or waveform body line (all other lines)</a:t>
            </a:r>
          </a:p>
        </p:txBody>
      </p:sp>
      <p:cxnSp>
        <p:nvCxnSpPr>
          <p:cNvPr id="24" name="Elbow Connector 23"/>
          <p:cNvCxnSpPr>
            <a:stCxn id="5" idx="3"/>
            <a:endCxn id="17" idx="1"/>
          </p:cNvCxnSpPr>
          <p:nvPr/>
        </p:nvCxnSpPr>
        <p:spPr>
          <a:xfrm flipV="1">
            <a:off x="4962505" y="1189092"/>
            <a:ext cx="454898" cy="76205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3"/>
            <a:endCxn id="5" idx="0"/>
          </p:cNvCxnSpPr>
          <p:nvPr/>
        </p:nvCxnSpPr>
        <p:spPr>
          <a:xfrm flipH="1">
            <a:off x="3899998" y="1189092"/>
            <a:ext cx="3836062" cy="443107"/>
          </a:xfrm>
          <a:prstGeom prst="bentConnector4">
            <a:avLst>
              <a:gd name="adj1" fmla="val -5959"/>
              <a:gd name="adj2" fmla="val -7944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190956" y="1579442"/>
            <a:ext cx="1551758" cy="49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signal filename</a:t>
            </a:r>
          </a:p>
        </p:txBody>
      </p:sp>
      <p:cxnSp>
        <p:nvCxnSpPr>
          <p:cNvPr id="32" name="Elbow Connector 31"/>
          <p:cNvCxnSpPr>
            <a:stCxn id="5" idx="3"/>
            <a:endCxn id="18" idx="1"/>
          </p:cNvCxnSpPr>
          <p:nvPr/>
        </p:nvCxnSpPr>
        <p:spPr>
          <a:xfrm flipV="1">
            <a:off x="4962505" y="1825674"/>
            <a:ext cx="454897" cy="12547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1" idx="0"/>
            <a:endCxn id="5" idx="0"/>
          </p:cNvCxnSpPr>
          <p:nvPr/>
        </p:nvCxnSpPr>
        <p:spPr>
          <a:xfrm rot="16200000" flipH="1" flipV="1">
            <a:off x="6407038" y="-927599"/>
            <a:ext cx="52757" cy="5066837"/>
          </a:xfrm>
          <a:prstGeom prst="bentConnector3">
            <a:avLst>
              <a:gd name="adj1" fmla="val -14237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8" idx="3"/>
            <a:endCxn id="31" idx="1"/>
          </p:cNvCxnSpPr>
          <p:nvPr/>
        </p:nvCxnSpPr>
        <p:spPr>
          <a:xfrm>
            <a:off x="7736059" y="1825674"/>
            <a:ext cx="454897" cy="6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" idx="3"/>
            <a:endCxn id="19" idx="1"/>
          </p:cNvCxnSpPr>
          <p:nvPr/>
        </p:nvCxnSpPr>
        <p:spPr>
          <a:xfrm>
            <a:off x="4962505" y="1951150"/>
            <a:ext cx="454896" cy="5073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158297" y="2212243"/>
            <a:ext cx="2466160" cy="49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name and value in </a:t>
            </a:r>
            <a:r>
              <a:rPr lang="en-US"/>
              <a:t>corresponding variable</a:t>
            </a:r>
            <a:endParaRPr lang="en-US" dirty="0"/>
          </a:p>
        </p:txBody>
      </p:sp>
      <p:cxnSp>
        <p:nvCxnSpPr>
          <p:cNvPr id="48" name="Elbow Connector 47"/>
          <p:cNvCxnSpPr>
            <a:stCxn id="47" idx="3"/>
            <a:endCxn id="5" idx="0"/>
          </p:cNvCxnSpPr>
          <p:nvPr/>
        </p:nvCxnSpPr>
        <p:spPr>
          <a:xfrm flipH="1" flipV="1">
            <a:off x="3899998" y="1632199"/>
            <a:ext cx="6724459" cy="826276"/>
          </a:xfrm>
          <a:prstGeom prst="bentConnector4">
            <a:avLst>
              <a:gd name="adj1" fmla="val -3400"/>
              <a:gd name="adj2" fmla="val 1988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9" idx="3"/>
            <a:endCxn id="47" idx="1"/>
          </p:cNvCxnSpPr>
          <p:nvPr/>
        </p:nvCxnSpPr>
        <p:spPr>
          <a:xfrm>
            <a:off x="7736058" y="2458475"/>
            <a:ext cx="42223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" idx="3"/>
            <a:endCxn id="20" idx="1"/>
          </p:cNvCxnSpPr>
          <p:nvPr/>
        </p:nvCxnSpPr>
        <p:spPr>
          <a:xfrm>
            <a:off x="4962505" y="1951150"/>
            <a:ext cx="454895" cy="123768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158297" y="2942600"/>
            <a:ext cx="2564202" cy="91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Initialize a 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TimingSegment </a:t>
            </a:r>
            <a:r>
              <a:rPr lang="en-US" sz="1600" dirty="0">
                <a:solidFill>
                  <a:schemeClr val="bg1"/>
                </a:solidFill>
              </a:rPr>
              <a:t>and set </a:t>
            </a:r>
            <a:r>
              <a:rPr lang="en-US" sz="1600" dirty="0">
                <a:solidFill>
                  <a:schemeClr val="accent4"/>
                </a:solidFill>
              </a:rPr>
              <a:t>TStype</a:t>
            </a:r>
            <a:r>
              <a:rPr lang="en-US" sz="1600" dirty="0">
                <a:solidFill>
                  <a:schemeClr val="bg1"/>
                </a:solidFill>
              </a:rPr>
              <a:t> (local var) to ”sequence” or “waveform”</a:t>
            </a:r>
            <a:r>
              <a:rPr lang="en-US" sz="1600" dirty="0"/>
              <a:t> </a:t>
            </a:r>
          </a:p>
        </p:txBody>
      </p:sp>
      <p:cxnSp>
        <p:nvCxnSpPr>
          <p:cNvPr id="63" name="Elbow Connector 62"/>
          <p:cNvCxnSpPr>
            <a:stCxn id="20" idx="3"/>
            <a:endCxn id="62" idx="1"/>
          </p:cNvCxnSpPr>
          <p:nvPr/>
        </p:nvCxnSpPr>
        <p:spPr>
          <a:xfrm>
            <a:off x="7736057" y="3188831"/>
            <a:ext cx="422240" cy="2088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mond 67"/>
          <p:cNvSpPr/>
          <p:nvPr/>
        </p:nvSpPr>
        <p:spPr>
          <a:xfrm>
            <a:off x="8384449" y="4033348"/>
            <a:ext cx="2013856" cy="3612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Python command?</a:t>
            </a:r>
          </a:p>
        </p:txBody>
      </p:sp>
      <p:cxnSp>
        <p:nvCxnSpPr>
          <p:cNvPr id="69" name="Elbow Connector 68"/>
          <p:cNvCxnSpPr>
            <a:stCxn id="68" idx="3"/>
            <a:endCxn id="5" idx="0"/>
          </p:cNvCxnSpPr>
          <p:nvPr/>
        </p:nvCxnSpPr>
        <p:spPr>
          <a:xfrm flipH="1" flipV="1">
            <a:off x="3899998" y="1632199"/>
            <a:ext cx="6498307" cy="2581761"/>
          </a:xfrm>
          <a:prstGeom prst="bentConnector4">
            <a:avLst>
              <a:gd name="adj1" fmla="val -7203"/>
              <a:gd name="adj2" fmla="val 1312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2" idx="2"/>
            <a:endCxn id="68" idx="0"/>
          </p:cNvCxnSpPr>
          <p:nvPr/>
        </p:nvCxnSpPr>
        <p:spPr>
          <a:xfrm rot="5400000">
            <a:off x="9325582" y="3918532"/>
            <a:ext cx="180612" cy="490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294177" y="41344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06728" y="4304574"/>
            <a:ext cx="49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151947" y="4764520"/>
            <a:ext cx="2466160" cy="49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Store python call in </a:t>
            </a:r>
            <a:r>
              <a:rPr lang="en-US" sz="1600" dirty="0">
                <a:solidFill>
                  <a:schemeClr val="accent4"/>
                </a:solidFill>
              </a:rPr>
              <a:t>user commands </a:t>
            </a:r>
            <a:r>
              <a:rPr lang="en-US" sz="1600" dirty="0"/>
              <a:t>(local var)</a:t>
            </a:r>
          </a:p>
        </p:txBody>
      </p:sp>
      <p:cxnSp>
        <p:nvCxnSpPr>
          <p:cNvPr id="81" name="Elbow Connector 80"/>
          <p:cNvCxnSpPr>
            <a:stCxn id="68" idx="2"/>
            <a:endCxn id="80" idx="0"/>
          </p:cNvCxnSpPr>
          <p:nvPr/>
        </p:nvCxnSpPr>
        <p:spPr>
          <a:xfrm rot="5400000">
            <a:off x="9203228" y="4576371"/>
            <a:ext cx="369948" cy="63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80" idx="3"/>
            <a:endCxn id="5" idx="0"/>
          </p:cNvCxnSpPr>
          <p:nvPr/>
        </p:nvCxnSpPr>
        <p:spPr>
          <a:xfrm flipH="1" flipV="1">
            <a:off x="3899998" y="1632199"/>
            <a:ext cx="6718109" cy="3378553"/>
          </a:xfrm>
          <a:prstGeom prst="bentConnector4">
            <a:avLst>
              <a:gd name="adj1" fmla="val -3403"/>
              <a:gd name="adj2" fmla="val 1244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5" idx="3"/>
            <a:endCxn id="21" idx="1"/>
          </p:cNvCxnSpPr>
          <p:nvPr/>
        </p:nvCxnSpPr>
        <p:spPr>
          <a:xfrm>
            <a:off x="4962505" y="1951150"/>
            <a:ext cx="454899" cy="202285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313157" y="4190333"/>
            <a:ext cx="2013853" cy="40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4"/>
                </a:solidFill>
              </a:rPr>
              <a:t>TStype </a:t>
            </a:r>
            <a:r>
              <a:rPr lang="en-US" sz="1600" dirty="0"/>
              <a:t>= “waveform”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5569801" y="5480447"/>
            <a:ext cx="2013853" cy="40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4"/>
                </a:solidFill>
              </a:rPr>
              <a:t>TStype </a:t>
            </a:r>
            <a:r>
              <a:rPr lang="en-US" sz="1600" dirty="0"/>
              <a:t>= “sequence”</a:t>
            </a:r>
          </a:p>
        </p:txBody>
      </p:sp>
      <p:cxnSp>
        <p:nvCxnSpPr>
          <p:cNvPr id="115" name="Elbow Connector 114"/>
          <p:cNvCxnSpPr>
            <a:stCxn id="21" idx="2"/>
            <a:endCxn id="114" idx="0"/>
          </p:cNvCxnSpPr>
          <p:nvPr/>
        </p:nvCxnSpPr>
        <p:spPr>
          <a:xfrm rot="5400000">
            <a:off x="5969866" y="4873580"/>
            <a:ext cx="1213730" cy="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21" idx="2"/>
            <a:endCxn id="109" idx="3"/>
          </p:cNvCxnSpPr>
          <p:nvPr/>
        </p:nvCxnSpPr>
        <p:spPr>
          <a:xfrm rot="5400000">
            <a:off x="4387945" y="2205783"/>
            <a:ext cx="127855" cy="42497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151947" y="5438454"/>
            <a:ext cx="2466160" cy="49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Store sequence call in </a:t>
            </a:r>
            <a:r>
              <a:rPr lang="en-US" sz="1600" dirty="0">
                <a:solidFill>
                  <a:schemeClr val="accent4"/>
                </a:solidFill>
              </a:rPr>
              <a:t>thisTS.sequenceDef</a:t>
            </a:r>
          </a:p>
        </p:txBody>
      </p:sp>
      <p:cxnSp>
        <p:nvCxnSpPr>
          <p:cNvPr id="123" name="Elbow Connector 122"/>
          <p:cNvCxnSpPr>
            <a:stCxn id="114" idx="3"/>
            <a:endCxn id="121" idx="1"/>
          </p:cNvCxnSpPr>
          <p:nvPr/>
        </p:nvCxnSpPr>
        <p:spPr>
          <a:xfrm>
            <a:off x="7583654" y="5684686"/>
            <a:ext cx="568293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21" idx="3"/>
            <a:endCxn id="5" idx="0"/>
          </p:cNvCxnSpPr>
          <p:nvPr/>
        </p:nvCxnSpPr>
        <p:spPr>
          <a:xfrm flipH="1" flipV="1">
            <a:off x="3899998" y="1632199"/>
            <a:ext cx="6718109" cy="4052487"/>
          </a:xfrm>
          <a:prstGeom prst="bentConnector4">
            <a:avLst>
              <a:gd name="adj1" fmla="val -3403"/>
              <a:gd name="adj2" fmla="val 1204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314857" y="4938445"/>
            <a:ext cx="2013853" cy="40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Time,board,chan,value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2606062" y="4851500"/>
            <a:ext cx="2013853" cy="40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Time &lt;string&gt;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747658" y="5480447"/>
            <a:ext cx="1730659" cy="49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Store time in </a:t>
            </a:r>
            <a:r>
              <a:rPr lang="en-US" sz="1600" dirty="0" err="1">
                <a:solidFill>
                  <a:schemeClr val="accent4"/>
                </a:solidFill>
              </a:rPr>
              <a:t>thisTS.nperiods</a:t>
            </a:r>
            <a:endParaRPr lang="en-US" sz="1600" dirty="0">
              <a:solidFill>
                <a:schemeClr val="accent4"/>
              </a:solidFill>
            </a:endParaRPr>
          </a:p>
        </p:txBody>
      </p:sp>
      <p:cxnSp>
        <p:nvCxnSpPr>
          <p:cNvPr id="135" name="Elbow Connector 134"/>
          <p:cNvCxnSpPr>
            <a:stCxn id="109" idx="2"/>
            <a:endCxn id="133" idx="0"/>
          </p:cNvCxnSpPr>
          <p:nvPr/>
        </p:nvCxnSpPr>
        <p:spPr>
          <a:xfrm rot="16200000" flipH="1">
            <a:off x="2340192" y="3578702"/>
            <a:ext cx="252689" cy="229290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33" idx="2"/>
            <a:endCxn id="134" idx="0"/>
          </p:cNvCxnSpPr>
          <p:nvPr/>
        </p:nvCxnSpPr>
        <p:spPr>
          <a:xfrm rot="5400000">
            <a:off x="3502755" y="5370212"/>
            <a:ext cx="220469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34" idx="2"/>
            <a:endCxn id="5" idx="0"/>
          </p:cNvCxnSpPr>
          <p:nvPr/>
        </p:nvCxnSpPr>
        <p:spPr>
          <a:xfrm rot="5400000" flipH="1" flipV="1">
            <a:off x="1586137" y="3659050"/>
            <a:ext cx="4340712" cy="287010"/>
          </a:xfrm>
          <a:prstGeom prst="bentConnector5">
            <a:avLst>
              <a:gd name="adj1" fmla="val -2006"/>
              <a:gd name="adj2" fmla="val 2522103"/>
              <a:gd name="adj3" fmla="val 1188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09" idx="2"/>
            <a:endCxn id="132" idx="0"/>
          </p:cNvCxnSpPr>
          <p:nvPr/>
        </p:nvCxnSpPr>
        <p:spPr>
          <a:xfrm rot="16200000" flipH="1">
            <a:off x="1151117" y="4767778"/>
            <a:ext cx="339634" cy="1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13651" y="6201498"/>
            <a:ext cx="2412863" cy="49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Store (time,value) in </a:t>
            </a:r>
            <a:r>
              <a:rPr lang="en-US" sz="1600" dirty="0" err="1">
                <a:solidFill>
                  <a:schemeClr val="accent4"/>
                </a:solidFill>
              </a:rPr>
              <a:t>thisTS.events</a:t>
            </a:r>
            <a:r>
              <a:rPr lang="en-US" sz="1600" dirty="0">
                <a:solidFill>
                  <a:schemeClr val="accent4"/>
                </a:solidFill>
              </a:rPr>
              <a:t>[board][</a:t>
            </a:r>
            <a:r>
              <a:rPr lang="en-US" sz="1600" dirty="0" err="1">
                <a:solidFill>
                  <a:schemeClr val="accent4"/>
                </a:solidFill>
              </a:rPr>
              <a:t>chan</a:t>
            </a:r>
            <a:r>
              <a:rPr lang="en-US" sz="1600" dirty="0">
                <a:solidFill>
                  <a:schemeClr val="accent4"/>
                </a:solidFill>
              </a:rPr>
              <a:t>]</a:t>
            </a:r>
          </a:p>
        </p:txBody>
      </p:sp>
      <p:cxnSp>
        <p:nvCxnSpPr>
          <p:cNvPr id="156" name="Elbow Connector 155"/>
          <p:cNvCxnSpPr>
            <a:endCxn id="154" idx="0"/>
          </p:cNvCxnSpPr>
          <p:nvPr/>
        </p:nvCxnSpPr>
        <p:spPr>
          <a:xfrm rot="5400000">
            <a:off x="893646" y="5773360"/>
            <a:ext cx="854576" cy="17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54" idx="3"/>
            <a:endCxn id="5" idx="0"/>
          </p:cNvCxnSpPr>
          <p:nvPr/>
        </p:nvCxnSpPr>
        <p:spPr>
          <a:xfrm flipV="1">
            <a:off x="2526514" y="1632199"/>
            <a:ext cx="1373484" cy="4815531"/>
          </a:xfrm>
          <a:prstGeom prst="bentConnector4">
            <a:avLst>
              <a:gd name="adj1" fmla="val 608120"/>
              <a:gd name="adj2" fmla="val 1169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3248482" y="2740060"/>
            <a:ext cx="1299904" cy="1299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Continued on next page</a:t>
            </a:r>
          </a:p>
        </p:txBody>
      </p:sp>
      <p:cxnSp>
        <p:nvCxnSpPr>
          <p:cNvPr id="170" name="Elbow Connector 169"/>
          <p:cNvCxnSpPr>
            <a:stCxn id="5" idx="2"/>
            <a:endCxn id="169" idx="0"/>
          </p:cNvCxnSpPr>
          <p:nvPr/>
        </p:nvCxnSpPr>
        <p:spPr>
          <a:xfrm rot="5400000">
            <a:off x="3664237" y="2504298"/>
            <a:ext cx="469959" cy="1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852849" y="2406454"/>
            <a:ext cx="55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169457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2606062" y="1009168"/>
            <a:ext cx="4785338" cy="11550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may be /dev/null,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or a user-specified file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346"/>
            <a:ext cx="4593771" cy="770585"/>
          </a:xfrm>
        </p:spPr>
        <p:txBody>
          <a:bodyPr/>
          <a:lstStyle/>
          <a:p>
            <a:r>
              <a:rPr lang="en-US" dirty="0"/>
              <a:t>loadWDL(infile.wdl)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577" y="1378040"/>
            <a:ext cx="2125014" cy="892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information from the </a:t>
            </a:r>
            <a:r>
              <a:rPr lang="en-US" sz="1400" dirty="0" err="1"/>
              <a:t>SignalFile</a:t>
            </a:r>
            <a:r>
              <a:rPr lang="en-US" sz="1400" dirty="0"/>
              <a:t> [relates (</a:t>
            </a:r>
            <a:r>
              <a:rPr lang="en-US" sz="1400" dirty="0" err="1"/>
              <a:t>board,chan</a:t>
            </a:r>
            <a:r>
              <a:rPr lang="en-US" sz="1400" dirty="0"/>
              <a:t>) pairs to human-readable names]</a:t>
            </a:r>
          </a:p>
        </p:txBody>
      </p:sp>
      <p:sp>
        <p:nvSpPr>
          <p:cNvPr id="5" name="Rectangle 4"/>
          <p:cNvSpPr/>
          <p:nvPr/>
        </p:nvSpPr>
        <p:spPr>
          <a:xfrm>
            <a:off x="2768361" y="1615211"/>
            <a:ext cx="1999582" cy="40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</a:t>
            </a:r>
            <a:r>
              <a:rPr lang="en-US" dirty="0" err="1">
                <a:solidFill>
                  <a:schemeClr val="tx1"/>
                </a:solidFill>
              </a:rPr>
              <a:t>wavgen.script</a:t>
            </a:r>
            <a:r>
              <a:rPr lang="en-US" dirty="0"/>
              <a:t>()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382591" y="1817659"/>
            <a:ext cx="385770" cy="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044333" y="681830"/>
            <a:ext cx="55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EOF</a:t>
            </a:r>
          </a:p>
        </p:txBody>
      </p:sp>
      <p:sp>
        <p:nvSpPr>
          <p:cNvPr id="3" name="Down Arrow 2"/>
          <p:cNvSpPr/>
          <p:nvPr/>
        </p:nvSpPr>
        <p:spPr>
          <a:xfrm>
            <a:off x="1167689" y="1009169"/>
            <a:ext cx="280111" cy="368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129690" y="1621622"/>
            <a:ext cx="1975559" cy="40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</a:t>
            </a:r>
            <a:r>
              <a:rPr lang="en-US" dirty="0" err="1">
                <a:solidFill>
                  <a:schemeClr val="tx1"/>
                </a:solidFill>
              </a:rPr>
              <a:t>wavgen.state</a:t>
            </a:r>
            <a:r>
              <a:rPr lang="en-US" dirty="0"/>
              <a:t>()</a:t>
            </a:r>
          </a:p>
        </p:txBody>
      </p:sp>
      <p:cxnSp>
        <p:nvCxnSpPr>
          <p:cNvPr id="91" name="Straight Arrow Connector 90"/>
          <p:cNvCxnSpPr>
            <a:stCxn id="5" idx="3"/>
            <a:endCxn id="90" idx="1"/>
          </p:cNvCxnSpPr>
          <p:nvPr/>
        </p:nvCxnSpPr>
        <p:spPr>
          <a:xfrm>
            <a:off x="4767943" y="1817659"/>
            <a:ext cx="361747" cy="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653318" y="1413999"/>
            <a:ext cx="1975559" cy="80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catalog info to </a:t>
            </a:r>
            <a:r>
              <a:rPr lang="en-US" sz="1600" dirty="0" err="1"/>
              <a:t>stdout</a:t>
            </a:r>
            <a:r>
              <a:rPr lang="en-US" sz="1600" dirty="0"/>
              <a:t> with </a:t>
            </a:r>
            <a:r>
              <a:rPr lang="en-US" sz="1600" dirty="0" err="1">
                <a:solidFill>
                  <a:schemeClr val="tx1"/>
                </a:solidFill>
              </a:rPr>
              <a:t>wavgen.catalog</a:t>
            </a:r>
            <a:r>
              <a:rPr lang="en-US" sz="1600" dirty="0"/>
              <a:t>()</a:t>
            </a:r>
          </a:p>
        </p:txBody>
      </p:sp>
      <p:cxnSp>
        <p:nvCxnSpPr>
          <p:cNvPr id="101" name="Straight Arrow Connector 100"/>
          <p:cNvCxnSpPr>
            <a:stCxn id="90" idx="3"/>
            <a:endCxn id="100" idx="1"/>
          </p:cNvCxnSpPr>
          <p:nvPr/>
        </p:nvCxnSpPr>
        <p:spPr>
          <a:xfrm flipV="1">
            <a:off x="7105249" y="1817658"/>
            <a:ext cx="548069" cy="6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653317" y="2624975"/>
            <a:ext cx="1975559" cy="80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 user-specified python commands from </a:t>
            </a:r>
            <a:r>
              <a:rPr lang="en-US" sz="1600" dirty="0" err="1">
                <a:solidFill>
                  <a:schemeClr val="accent4"/>
                </a:solidFill>
              </a:rPr>
              <a:t>usercommands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653317" y="3835951"/>
            <a:ext cx="1975559" cy="807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Generate figures</a:t>
            </a:r>
            <a:endParaRPr lang="en-US" sz="1600" dirty="0">
              <a:solidFill>
                <a:schemeClr val="accent4"/>
              </a:solidFill>
            </a:endParaRPr>
          </a:p>
        </p:txBody>
      </p:sp>
      <p:cxnSp>
        <p:nvCxnSpPr>
          <p:cNvPr id="111" name="Straight Arrow Connector 110"/>
          <p:cNvCxnSpPr>
            <a:stCxn id="100" idx="2"/>
            <a:endCxn id="108" idx="0"/>
          </p:cNvCxnSpPr>
          <p:nvPr/>
        </p:nvCxnSpPr>
        <p:spPr>
          <a:xfrm flipH="1">
            <a:off x="8641097" y="2221316"/>
            <a:ext cx="1" cy="403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8" idx="2"/>
            <a:endCxn id="110" idx="0"/>
          </p:cNvCxnSpPr>
          <p:nvPr/>
        </p:nvCxnSpPr>
        <p:spPr>
          <a:xfrm>
            <a:off x="8641097" y="3432292"/>
            <a:ext cx="0" cy="403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09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UniqueStateArr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26" y="1503407"/>
            <a:ext cx="6396443" cy="51156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2D array of floats (# states) x (2 x # channels)</a:t>
            </a:r>
          </a:p>
          <a:p>
            <a:r>
              <a:rPr lang="en-US" dirty="0"/>
              <a:t>For everything EXCEPT the DRIVER board, each DAC channel is represented by 2 columns of the USA.</a:t>
            </a:r>
          </a:p>
          <a:p>
            <a:pPr lvl="1"/>
            <a:r>
              <a:rPr lang="en-US" dirty="0"/>
              <a:t>Even columns represent </a:t>
            </a:r>
            <a:r>
              <a:rPr lang="en-US" dirty="0">
                <a:solidFill>
                  <a:srgbClr val="FF0000"/>
                </a:solidFill>
              </a:rPr>
              <a:t>DAC values </a:t>
            </a:r>
          </a:p>
          <a:p>
            <a:pPr lvl="1"/>
            <a:r>
              <a:rPr lang="en-US" dirty="0"/>
              <a:t>The +1 odd column represents the </a:t>
            </a:r>
            <a:r>
              <a:rPr lang="en-US" dirty="0">
                <a:solidFill>
                  <a:srgbClr val="FF0000"/>
                </a:solidFill>
              </a:rPr>
              <a:t>change flag</a:t>
            </a:r>
          </a:p>
          <a:p>
            <a:r>
              <a:rPr lang="en-US" dirty="0"/>
              <a:t>For the DRIVER board, each DAC channel is represented by 4 columns of the USA:</a:t>
            </a:r>
          </a:p>
          <a:p>
            <a:pPr lvl="1"/>
            <a:r>
              <a:rPr lang="en-US" dirty="0"/>
              <a:t>(mod 4) = 0 columns represent the </a:t>
            </a:r>
            <a:r>
              <a:rPr lang="en-US" dirty="0">
                <a:solidFill>
                  <a:srgbClr val="FF0000"/>
                </a:solidFill>
              </a:rPr>
              <a:t>DAC value</a:t>
            </a:r>
          </a:p>
          <a:p>
            <a:pPr lvl="1"/>
            <a:r>
              <a:rPr lang="en-US" dirty="0"/>
              <a:t>The +1 and +3 odd columns represent the </a:t>
            </a:r>
            <a:r>
              <a:rPr lang="en-US" dirty="0">
                <a:solidFill>
                  <a:srgbClr val="FF0000"/>
                </a:solidFill>
              </a:rPr>
              <a:t>change flag</a:t>
            </a:r>
          </a:p>
          <a:p>
            <a:pPr lvl="1"/>
            <a:r>
              <a:rPr lang="en-US" dirty="0"/>
              <a:t>The +2 even column represents the </a:t>
            </a:r>
            <a:r>
              <a:rPr lang="en-US" dirty="0">
                <a:solidFill>
                  <a:srgbClr val="FF0000"/>
                </a:solidFill>
              </a:rPr>
              <a:t>FAST/SLOW flag</a:t>
            </a:r>
          </a:p>
          <a:p>
            <a:r>
              <a:rPr lang="en-US" dirty="0"/>
              <a:t>STA Archon driver boards have 8 DACs </a:t>
            </a:r>
            <a:r>
              <a:rPr lang="mr-IN" dirty="0"/>
              <a:t>–</a:t>
            </a:r>
            <a:r>
              <a:rPr lang="en-US" dirty="0"/>
              <a:t> in wavgen, they are represented as having 16 channels, with the even channels being DACS and the +1 odd channels being the corresponding FAST/SLOW flags.</a:t>
            </a:r>
          </a:p>
          <a:p>
            <a:r>
              <a:rPr lang="en-US" dirty="0"/>
              <a:t>Most of the work of filling the USA happens in TimingSegment.__</a:t>
            </a:r>
            <a:r>
              <a:rPr lang="en-US" dirty="0" err="1"/>
              <a:t>make_states</a:t>
            </a:r>
            <a:r>
              <a:rPr lang="en-US" dirty="0"/>
              <a:t>().</a:t>
            </a:r>
          </a:p>
          <a:p>
            <a:r>
              <a:rPr lang="en-US" dirty="0"/>
              <a:t>State000, the top row of the USA is the “do nothing” state.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12298"/>
              </p:ext>
            </p:extLst>
          </p:nvPr>
        </p:nvGraphicFramePr>
        <p:xfrm>
          <a:off x="7158439" y="1027906"/>
          <a:ext cx="4397831" cy="29260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584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3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3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3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3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3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1369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69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69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69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69">
                <a:tc>
                  <a:txBody>
                    <a:bodyPr/>
                    <a:lstStyle/>
                    <a:p>
                      <a:r>
                        <a:rPr lang="en-US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369">
                <a:tc>
                  <a:txBody>
                    <a:bodyPr/>
                    <a:lstStyle/>
                    <a:p>
                      <a:r>
                        <a:rPr lang="en-US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369">
                <a:tc>
                  <a:txBody>
                    <a:bodyPr/>
                    <a:lstStyle/>
                    <a:p>
                      <a:r>
                        <a:rPr lang="en-US" dirty="0"/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369">
                <a:tc>
                  <a:txBody>
                    <a:bodyPr/>
                    <a:lstStyle/>
                    <a:p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85463" y="495018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driver DAC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44439" y="495018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driver DAC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13912" y="49501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DAC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661915" y="2637671"/>
            <a:ext cx="125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flag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7550331" y="23693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8099240" y="2568821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“fast” flag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065624" y="235995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0620597" y="234783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8423916" y="2637671"/>
            <a:ext cx="125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flag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85917" y="2637671"/>
            <a:ext cx="125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flag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9947918" y="2637671"/>
            <a:ext cx="125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flag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0709919" y="2637671"/>
            <a:ext cx="125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flag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9644990" y="2568819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“fast” flag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785463" y="862792"/>
            <a:ext cx="1438698" cy="8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822424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UniqueStateArr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0836921" y="862791"/>
            <a:ext cx="685769" cy="15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350306" y="862791"/>
            <a:ext cx="1333833" cy="15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E6B21-FBCB-2F4C-8E11-AEA05EFD60B8}"/>
              </a:ext>
            </a:extLst>
          </p:cNvPr>
          <p:cNvSpPr txBox="1"/>
          <p:nvPr/>
        </p:nvSpPr>
        <p:spPr>
          <a:xfrm>
            <a:off x="7252138" y="4193628"/>
            <a:ext cx="430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information here is duplicated for ease of programming.</a:t>
            </a:r>
          </a:p>
        </p:txBody>
      </p:sp>
    </p:spTree>
    <p:extLst>
      <p:ext uri="{BB962C8B-B14F-4D97-AF65-F5344CB8AC3E}">
        <p14:creationId xmlns:p14="http://schemas.microsoft.com/office/powerpoint/2010/main" val="38089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920343" cy="810532"/>
          </a:xfrm>
        </p:spPr>
        <p:txBody>
          <a:bodyPr/>
          <a:lstStyle/>
          <a:p>
            <a:r>
              <a:rPr lang="en-US" dirty="0"/>
              <a:t>class TimingSegment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194559"/>
            <a:ext cx="9716589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Defined in self.</a:t>
            </a:r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init</a:t>
            </a:r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/>
              <a:t>():</a:t>
            </a:r>
          </a:p>
          <a:p>
            <a:pPr lvl="2"/>
            <a:r>
              <a:rPr lang="en-US" b="1" dirty="0" err="1"/>
              <a:t>endline</a:t>
            </a:r>
            <a:r>
              <a:rPr lang="en-US" dirty="0"/>
              <a:t>: integer indicating what to do at the end of this </a:t>
            </a:r>
            <a:r>
              <a:rPr lang="en-US" dirty="0">
                <a:solidFill>
                  <a:schemeClr val="accent6"/>
                </a:solidFill>
              </a:rPr>
              <a:t>TimingSegment</a:t>
            </a:r>
          </a:p>
          <a:p>
            <a:pPr lvl="2"/>
            <a:r>
              <a:rPr lang="en-US" b="1" dirty="0"/>
              <a:t>label</a:t>
            </a:r>
            <a:r>
              <a:rPr lang="en-US" dirty="0"/>
              <a:t>: integer index location of this </a:t>
            </a:r>
            <a:r>
              <a:rPr lang="en-US" dirty="0">
                <a:solidFill>
                  <a:schemeClr val="accent6"/>
                </a:solidFill>
              </a:rPr>
              <a:t>TimingSegment</a:t>
            </a:r>
            <a:r>
              <a:rPr lang="en-US" dirty="0"/>
              <a:t> in </a:t>
            </a:r>
            <a:r>
              <a:rPr lang="en-US" dirty="0">
                <a:solidFill>
                  <a:schemeClr val="accent4"/>
                </a:solidFill>
              </a:rPr>
              <a:t>Catalog</a:t>
            </a:r>
            <a:r>
              <a:rPr lang="en-US" dirty="0"/>
              <a:t>.  defined to be the current value of the global variable </a:t>
            </a:r>
            <a:r>
              <a:rPr lang="en-US" dirty="0">
                <a:solidFill>
                  <a:schemeClr val="accent4"/>
                </a:solidFill>
              </a:rPr>
              <a:t>__</a:t>
            </a:r>
            <a:r>
              <a:rPr lang="en-US" dirty="0" err="1">
                <a:solidFill>
                  <a:schemeClr val="accent4"/>
                </a:solidFill>
              </a:rPr>
              <a:t>seq_ID</a:t>
            </a:r>
            <a:r>
              <a:rPr lang="en-US" dirty="0">
                <a:solidFill>
                  <a:schemeClr val="accent4"/>
                </a:solidFill>
              </a:rPr>
              <a:t>__</a:t>
            </a:r>
          </a:p>
          <a:p>
            <a:pPr lvl="2"/>
            <a:r>
              <a:rPr lang="en-US" b="1" dirty="0"/>
              <a:t>name</a:t>
            </a:r>
            <a:r>
              <a:rPr lang="en-US" dirty="0"/>
              <a:t>:  This is unique in the </a:t>
            </a:r>
            <a:r>
              <a:rPr lang="en-US" dirty="0">
                <a:solidFill>
                  <a:schemeClr val="accent4"/>
                </a:solidFill>
              </a:rPr>
              <a:t>Catalog</a:t>
            </a:r>
            <a:r>
              <a:rPr lang="en-US" dirty="0"/>
              <a:t>.  wavgen will overwrite Catalog entries without complaining.</a:t>
            </a:r>
          </a:p>
          <a:p>
            <a:pPr lvl="2"/>
            <a:r>
              <a:rPr lang="en-US" b="1" dirty="0" err="1"/>
              <a:t>tstype</a:t>
            </a:r>
            <a:r>
              <a:rPr lang="en-US" dirty="0"/>
              <a:t>: ‘’, ‘sequence’ or ‘waveform’</a:t>
            </a:r>
          </a:p>
          <a:p>
            <a:pPr lvl="2"/>
            <a:r>
              <a:rPr lang="en-US" b="1" dirty="0" err="1"/>
              <a:t>nperiods</a:t>
            </a:r>
            <a:r>
              <a:rPr lang="en-US" dirty="0"/>
              <a:t>: # clock cycles assuming every call is one clock cycle.</a:t>
            </a:r>
          </a:p>
          <a:p>
            <a:pPr lvl="2"/>
            <a:r>
              <a:rPr lang="en-US" b="1" dirty="0" err="1"/>
              <a:t>sequenceDef</a:t>
            </a:r>
            <a:r>
              <a:rPr lang="en-US" dirty="0"/>
              <a:t>: sequence events (t, call). Filled by </a:t>
            </a:r>
            <a:r>
              <a:rPr lang="en-US" dirty="0">
                <a:solidFill>
                  <a:schemeClr val="accent5"/>
                </a:solidFill>
              </a:rPr>
              <a:t>loadWDL</a:t>
            </a:r>
            <a:r>
              <a:rPr lang="en-US" dirty="0"/>
              <a:t>.</a:t>
            </a:r>
          </a:p>
          <a:p>
            <a:pPr lvl="2"/>
            <a:r>
              <a:rPr lang="en-US" b="1" dirty="0"/>
              <a:t>events</a:t>
            </a:r>
            <a:r>
              <a:rPr lang="en-US" dirty="0"/>
              <a:t>: waveform events (</a:t>
            </a:r>
            <a:r>
              <a:rPr lang="en-US" dirty="0" err="1"/>
              <a:t>t,board,chan,value</a:t>
            </a:r>
            <a:r>
              <a:rPr lang="en-US" dirty="0"/>
              <a:t>). Filled by </a:t>
            </a:r>
            <a:r>
              <a:rPr lang="en-US" dirty="0">
                <a:solidFill>
                  <a:schemeClr val="accent5"/>
                </a:solidFill>
              </a:rPr>
              <a:t>loadWDL</a:t>
            </a:r>
            <a:r>
              <a:rPr lang="en-US" dirty="0"/>
              <a:t>.</a:t>
            </a:r>
          </a:p>
          <a:p>
            <a:pPr lvl="2"/>
            <a:r>
              <a:rPr lang="en-US" b="1" dirty="0" err="1"/>
              <a:t>Consts</a:t>
            </a:r>
            <a:r>
              <a:rPr lang="en-US" dirty="0"/>
              <a:t>: empty placeholder.</a:t>
            </a:r>
          </a:p>
          <a:p>
            <a:pPr lvl="1"/>
            <a:r>
              <a:rPr lang="en-US" dirty="0"/>
              <a:t>Defined in self.</a:t>
            </a:r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make_states</a:t>
            </a:r>
            <a:r>
              <a:rPr lang="en-US" dirty="0"/>
              <a:t>():</a:t>
            </a:r>
          </a:p>
          <a:p>
            <a:pPr lvl="2"/>
            <a:r>
              <a:rPr lang="en-US" b="1" dirty="0" err="1"/>
              <a:t>do_anything_tt</a:t>
            </a:r>
            <a:r>
              <a:rPr lang="en-US" dirty="0"/>
              <a:t>: integer time when any event happens, including the start of the </a:t>
            </a:r>
            <a:r>
              <a:rPr lang="en-US" dirty="0">
                <a:solidFill>
                  <a:schemeClr val="accent6"/>
                </a:solidFill>
              </a:rPr>
              <a:t>TimingSegment</a:t>
            </a:r>
            <a:r>
              <a:rPr lang="en-US" dirty="0"/>
              <a:t>.</a:t>
            </a:r>
          </a:p>
          <a:p>
            <a:pPr lvl="2"/>
            <a:r>
              <a:rPr lang="en-US" b="1" dirty="0" err="1"/>
              <a:t>do_anything_dt</a:t>
            </a:r>
            <a:r>
              <a:rPr lang="en-US" dirty="0"/>
              <a:t>: diff of </a:t>
            </a:r>
            <a:r>
              <a:rPr lang="en-US" b="1" dirty="0" err="1"/>
              <a:t>do_anything_tt</a:t>
            </a:r>
            <a:r>
              <a:rPr lang="en-US" dirty="0"/>
              <a:t> with a 0 at the end (zero time between the end of the </a:t>
            </a:r>
            <a:r>
              <a:rPr lang="en-US" dirty="0">
                <a:solidFill>
                  <a:schemeClr val="accent6"/>
                </a:solidFill>
              </a:rPr>
              <a:t>TimingSegment </a:t>
            </a:r>
            <a:r>
              <a:rPr lang="en-US" dirty="0"/>
              <a:t>and the end of the </a:t>
            </a:r>
            <a:r>
              <a:rPr lang="en-US" dirty="0">
                <a:solidFill>
                  <a:schemeClr val="accent6"/>
                </a:solidFill>
              </a:rPr>
              <a:t>TimingSegment</a:t>
            </a:r>
            <a:r>
              <a:rPr lang="en-US" dirty="0"/>
              <a:t>.)</a:t>
            </a:r>
          </a:p>
          <a:p>
            <a:pPr lvl="2"/>
            <a:r>
              <a:rPr lang="en-US" b="1" dirty="0" err="1"/>
              <a:t>unique_state_ID</a:t>
            </a:r>
            <a:r>
              <a:rPr lang="en-US" dirty="0"/>
              <a:t>:  1x</a:t>
            </a:r>
            <a:r>
              <a:rPr lang="en-US" b="1" dirty="0"/>
              <a:t>nperiods</a:t>
            </a:r>
            <a:r>
              <a:rPr lang="en-US" dirty="0"/>
              <a:t> sparse array specifying the state of the system at every time point.</a:t>
            </a:r>
          </a:p>
          <a:p>
            <a:pPr lvl="2"/>
            <a:r>
              <a:rPr lang="en-US" b="1" dirty="0" err="1"/>
              <a:t>sequence_times</a:t>
            </a:r>
            <a:r>
              <a:rPr lang="en-US" dirty="0"/>
              <a:t>: (for sequences) 1x#calls array indicating times at which call are made.</a:t>
            </a:r>
          </a:p>
          <a:p>
            <a:pPr lvl="1"/>
            <a:r>
              <a:rPr lang="en-US" dirty="0"/>
              <a:t>Defined in </a:t>
            </a:r>
            <a:r>
              <a:rPr lang="en-US" dirty="0" err="1"/>
              <a:t>self.</a:t>
            </a:r>
            <a:r>
              <a:rPr lang="en-US" dirty="0" err="1">
                <a:solidFill>
                  <a:schemeClr val="accent5"/>
                </a:solidFill>
              </a:rPr>
              <a:t>script</a:t>
            </a:r>
            <a:r>
              <a:rPr lang="en-US" dirty="0"/>
              <a:t>():</a:t>
            </a:r>
          </a:p>
          <a:p>
            <a:pPr lvl="2"/>
            <a:r>
              <a:rPr lang="en-US" b="1" dirty="0"/>
              <a:t>time</a:t>
            </a:r>
            <a:r>
              <a:rPr lang="en-US" dirty="0"/>
              <a:t>: # clock cycles to complete this </a:t>
            </a:r>
            <a:r>
              <a:rPr lang="en-US" dirty="0">
                <a:solidFill>
                  <a:schemeClr val="accent6"/>
                </a:solidFill>
              </a:rPr>
              <a:t>TimingSegment.</a:t>
            </a:r>
          </a:p>
          <a:p>
            <a:pPr lvl="2"/>
            <a:r>
              <a:rPr lang="en-US" b="1" dirty="0" err="1"/>
              <a:t>Params</a:t>
            </a:r>
            <a:r>
              <a:rPr lang="en-US" dirty="0"/>
              <a:t>: </a:t>
            </a:r>
            <a:r>
              <a:rPr lang="en-US" dirty="0" err="1"/>
              <a:t>Dict</a:t>
            </a:r>
            <a:r>
              <a:rPr lang="en-US" dirty="0"/>
              <a:t> of </a:t>
            </a:r>
            <a:r>
              <a:rPr lang="en-US" dirty="0" err="1"/>
              <a:t>params</a:t>
            </a:r>
            <a:r>
              <a:rPr lang="en-US" dirty="0"/>
              <a:t> and values.  Used to track decrementing counters for time calculations and plotting</a:t>
            </a:r>
          </a:p>
          <a:p>
            <a:pPr lvl="2"/>
            <a:r>
              <a:rPr lang="en-US" b="1" dirty="0" err="1"/>
              <a:t>ExitState</a:t>
            </a:r>
            <a:r>
              <a:rPr lang="en-US" dirty="0"/>
              <a:t>: Initialized to state000 in </a:t>
            </a:r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init</a:t>
            </a:r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/>
              <a:t>(), set to the last state called in waveform or sequence.</a:t>
            </a:r>
          </a:p>
          <a:p>
            <a:pPr lvl="2"/>
            <a:r>
              <a:rPr lang="en-US" b="1" dirty="0" err="1"/>
              <a:t>ExitLevel</a:t>
            </a:r>
            <a:r>
              <a:rPr lang="en-US" dirty="0"/>
              <a:t>: Initialized to state000’s levels in </a:t>
            </a:r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init</a:t>
            </a:r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/>
              <a:t>(), set to the levels defined after two passes through the </a:t>
            </a:r>
            <a:r>
              <a:rPr lang="en-US" dirty="0">
                <a:solidFill>
                  <a:schemeClr val="accent6"/>
                </a:solidFill>
              </a:rPr>
              <a:t>TimingSegment.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9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920343" cy="810532"/>
          </a:xfrm>
        </p:spPr>
        <p:txBody>
          <a:bodyPr/>
          <a:lstStyle/>
          <a:p>
            <a:r>
              <a:rPr lang="en-US" dirty="0"/>
              <a:t>class TimingSegment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194559"/>
            <a:ext cx="9716589" cy="5032375"/>
          </a:xfrm>
        </p:spPr>
        <p:txBody>
          <a:bodyPr>
            <a:normAutofit/>
          </a:bodyPr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init</a:t>
            </a:r>
            <a:r>
              <a:rPr lang="en-US" dirty="0">
                <a:solidFill>
                  <a:schemeClr val="accent5"/>
                </a:solidFill>
              </a:rPr>
              <a:t>__(</a:t>
            </a:r>
            <a:r>
              <a:rPr lang="en-US" dirty="0"/>
              <a:t>self, name='', TStype = '', </a:t>
            </a:r>
            <a:r>
              <a:rPr lang="en-US" dirty="0" err="1"/>
              <a:t>nperiods</a:t>
            </a:r>
            <a:r>
              <a:rPr lang="en-US" dirty="0"/>
              <a:t>=1, </a:t>
            </a:r>
            <a:r>
              <a:rPr lang="en-US" dirty="0" err="1"/>
              <a:t>endline</a:t>
            </a:r>
            <a:r>
              <a:rPr lang="en-US" dirty="0"/>
              <a:t>=-2):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tmax</a:t>
            </a:r>
            <a:r>
              <a:rPr lang="en-US" dirty="0"/>
              <a:t>(</a:t>
            </a:r>
            <a:r>
              <a:rPr lang="en-US" dirty="0" err="1"/>
              <a:t>self,reset</a:t>
            </a:r>
            <a:r>
              <a:rPr lang="en-US" dirty="0"/>
              <a:t>=False): # subroutine of </a:t>
            </a:r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make_states</a:t>
            </a:r>
            <a:r>
              <a:rPr lang="en-US" dirty="0"/>
              <a:t>()   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fill_state</a:t>
            </a:r>
            <a:r>
              <a:rPr lang="en-US" dirty="0"/>
              <a:t>(self, </a:t>
            </a:r>
            <a:r>
              <a:rPr lang="en-US" dirty="0" err="1"/>
              <a:t>boardtype</a:t>
            </a:r>
            <a:r>
              <a:rPr lang="en-US" dirty="0"/>
              <a:t>): # subroutine of </a:t>
            </a:r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make_states</a:t>
            </a:r>
            <a:r>
              <a:rPr lang="en-US" dirty="0"/>
              <a:t>()   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make_states</a:t>
            </a:r>
            <a:r>
              <a:rPr lang="en-US" dirty="0"/>
              <a:t>(self):   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script</a:t>
            </a:r>
            <a:r>
              <a:rPr lang="en-US" dirty="0"/>
              <a:t>(self, </a:t>
            </a:r>
            <a:r>
              <a:rPr lang="en-US" dirty="0" err="1"/>
              <a:t>outfile</a:t>
            </a:r>
            <a:r>
              <a:rPr lang="en-US" dirty="0"/>
              <a:t>=</a:t>
            </a:r>
            <a:r>
              <a:rPr lang="en-US" dirty="0" err="1"/>
              <a:t>sys.stdout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generates the script</a:t>
            </a:r>
          </a:p>
          <a:p>
            <a:pPr lvl="2"/>
            <a:r>
              <a:rPr lang="en-US" dirty="0"/>
              <a:t>(if necessary) calls </a:t>
            </a:r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make_states</a:t>
            </a:r>
            <a:r>
              <a:rPr lang="en-US" dirty="0"/>
              <a:t>() to populate the </a:t>
            </a:r>
            <a:r>
              <a:rPr lang="en-US" dirty="0">
                <a:solidFill>
                  <a:schemeClr val="accent2"/>
                </a:solidFill>
              </a:rPr>
              <a:t>UniqueStateArr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make_waveform</a:t>
            </a:r>
            <a:r>
              <a:rPr lang="en-US" dirty="0"/>
              <a:t>(self, </a:t>
            </a:r>
            <a:r>
              <a:rPr lang="en-US" dirty="0" err="1"/>
              <a:t>initialLevel</a:t>
            </a:r>
            <a:r>
              <a:rPr lang="en-US" dirty="0"/>
              <a:t>=[]):   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plot</a:t>
            </a:r>
            <a:r>
              <a:rPr lang="en-US" dirty="0"/>
              <a:t>(self, cycles=2, </a:t>
            </a:r>
            <a:r>
              <a:rPr lang="en-US" dirty="0" err="1"/>
              <a:t>initialLevel</a:t>
            </a:r>
            <a:r>
              <a:rPr lang="en-US" dirty="0"/>
              <a:t>=[]):</a:t>
            </a:r>
          </a:p>
          <a:p>
            <a:pPr lvl="2"/>
            <a:r>
              <a:rPr lang="en-US" dirty="0"/>
              <a:t>generates waveform plots using </a:t>
            </a:r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make_waveform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(if necessary) calls </a:t>
            </a:r>
            <a:r>
              <a:rPr lang="en-US" dirty="0">
                <a:solidFill>
                  <a:schemeClr val="accent5"/>
                </a:solidFill>
              </a:rPr>
              <a:t>__</a:t>
            </a:r>
            <a:r>
              <a:rPr lang="en-US" dirty="0" err="1">
                <a:solidFill>
                  <a:schemeClr val="accent5"/>
                </a:solidFill>
              </a:rPr>
              <a:t>make_states</a:t>
            </a:r>
            <a:r>
              <a:rPr lang="en-US" dirty="0"/>
              <a:t>() to populate the </a:t>
            </a:r>
            <a:r>
              <a:rPr lang="en-US" dirty="0">
                <a:solidFill>
                  <a:schemeClr val="accent2"/>
                </a:solidFill>
              </a:rPr>
              <a:t>UniqueStateArr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3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11182</TotalTime>
  <Words>1146</Words>
  <Application>Microsoft Macintosh PowerPoint</Application>
  <PresentationFormat>Widescreen</PresentationFormat>
  <Paragraphs>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Wavgen.py: part of COO’s waveform definition language (WDL)</vt:lpstr>
      <vt:lpstr>Wavgen.py converts waveforms defined by (time, board, channel, value) tuples into states and calls.</vt:lpstr>
      <vt:lpstr>Global variables and “def” and “class” definitions in wavgen.py.</vt:lpstr>
      <vt:lpstr>loadWDL(infile.wdl)</vt:lpstr>
      <vt:lpstr>loadWDL(infile.wdl)</vt:lpstr>
      <vt:lpstr>UniqueStateArr</vt:lpstr>
      <vt:lpstr>class TimingSegment</vt:lpstr>
      <vt:lpstr>class TimingSegment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Wavgen.py: part of COO’s waveform definition language (WDL)</dc:title>
  <dc:creator>Mao, Peter H.</dc:creator>
  <cp:lastModifiedBy>Hale, David</cp:lastModifiedBy>
  <cp:revision>39</cp:revision>
  <dcterms:created xsi:type="dcterms:W3CDTF">2018-03-20T15:29:05Z</dcterms:created>
  <dcterms:modified xsi:type="dcterms:W3CDTF">2020-05-23T00:15:12Z</dcterms:modified>
</cp:coreProperties>
</file>