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/>
    <p:restoredTop sz="94558"/>
  </p:normalViewPr>
  <p:slideViewPr>
    <p:cSldViewPr snapToGrid="0" snapToObjects="1">
      <p:cViewPr varScale="1">
        <p:scale>
          <a:sx n="123" d="100"/>
          <a:sy n="123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6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3662-DB08-574B-9401-5C5FECED776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Wavgen.py</a:t>
            </a:r>
            <a:r>
              <a:rPr lang="en-US" dirty="0" smtClean="0"/>
              <a:t>: part of COO’s waveform definition language (WDL)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50" y="1746522"/>
            <a:ext cx="4388595" cy="11998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639563">
            <a:off x="3121667" y="2767322"/>
            <a:ext cx="4345933" cy="689478"/>
          </a:xfrm>
          <a:prstGeom prst="right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Wavgen.py</a:t>
            </a:r>
            <a:r>
              <a:rPr lang="en-US" dirty="0" smtClean="0"/>
              <a:t> converts waveforms defined by (time, board, channel, value) tuples into states and calls.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2" y="1690688"/>
            <a:ext cx="2984500" cy="492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0" y="1537494"/>
            <a:ext cx="2573986" cy="1798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211" y="3352372"/>
            <a:ext cx="4653789" cy="35056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3457" y="3122158"/>
            <a:ext cx="4318984" cy="37358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the timing information, </a:t>
            </a:r>
            <a:r>
              <a:rPr lang="en-US" dirty="0" err="1" smtClean="0"/>
              <a:t>wavgen</a:t>
            </a:r>
            <a:r>
              <a:rPr lang="en-US" dirty="0" smtClean="0"/>
              <a:t> determines the minimum set of machine states and the ACF script with which to call the states.</a:t>
            </a:r>
          </a:p>
          <a:p>
            <a:r>
              <a:rPr lang="en-US" dirty="0" smtClean="0"/>
              <a:t>Sequences, which call waveforms or other sequences are also parsed.</a:t>
            </a:r>
          </a:p>
          <a:p>
            <a:r>
              <a:rPr lang="en-US" dirty="0" smtClean="0"/>
              <a:t>For reasons lost to time, ACF parameters are also carried along.</a:t>
            </a:r>
          </a:p>
          <a:p>
            <a:r>
              <a:rPr lang="en-US" dirty="0" smtClean="0"/>
              <a:t>The output of </a:t>
            </a:r>
            <a:r>
              <a:rPr lang="en-US" dirty="0" err="1" smtClean="0"/>
              <a:t>wavgen</a:t>
            </a:r>
            <a:r>
              <a:rPr lang="en-US" dirty="0" smtClean="0"/>
              <a:t> is ALMOST ACF-ready, with only the enumeration of tags missing.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173457" y="1944710"/>
            <a:ext cx="4929143" cy="689478"/>
          </a:xfrm>
          <a:prstGeom prst="right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and “</a:t>
            </a:r>
            <a:r>
              <a:rPr lang="en-US" dirty="0" err="1" smtClean="0"/>
              <a:t>def</a:t>
            </a:r>
            <a:r>
              <a:rPr lang="en-US" dirty="0" smtClean="0"/>
              <a:t>” and “class” definitions in </a:t>
            </a:r>
            <a:r>
              <a:rPr lang="en-US" dirty="0" err="1" smtClean="0"/>
              <a:t>wavgen.py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4635321" cy="5044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user only needs to know how to call </a:t>
            </a:r>
            <a:r>
              <a:rPr lang="en-US" dirty="0" err="1" smtClean="0">
                <a:solidFill>
                  <a:schemeClr val="accent1"/>
                </a:solidFill>
              </a:rPr>
              <a:t>loadWDL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important global variables are </a:t>
            </a:r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Catalog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r>
              <a:rPr lang="en-US" dirty="0" smtClean="0"/>
              <a:t> is an (# states)x(# channels) array, where each row is a unique state that the controller takes on.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Catalog</a:t>
            </a:r>
            <a:r>
              <a:rPr lang="en-US" dirty="0" smtClean="0"/>
              <a:t> is a python list of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After a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is initialized (for example, as TS), and its events are defined, a call to </a:t>
            </a:r>
            <a:r>
              <a:rPr lang="en-US" dirty="0" err="1" smtClean="0"/>
              <a:t>TS.</a:t>
            </a:r>
            <a:r>
              <a:rPr lang="en-US" dirty="0" err="1" smtClean="0">
                <a:solidFill>
                  <a:schemeClr val="accent1"/>
                </a:solidFill>
              </a:rPr>
              <a:t>script</a:t>
            </a:r>
            <a:r>
              <a:rPr lang="en-US" dirty="0" smtClean="0"/>
              <a:t>() or </a:t>
            </a:r>
            <a:r>
              <a:rPr lang="en-US" dirty="0" err="1" smtClean="0"/>
              <a:t>TS.</a:t>
            </a:r>
            <a:r>
              <a:rPr lang="en-US" dirty="0" err="1" smtClean="0">
                <a:solidFill>
                  <a:schemeClr val="accent1"/>
                </a:solidFill>
              </a:rPr>
              <a:t>plot</a:t>
            </a:r>
            <a:r>
              <a:rPr lang="en-US" dirty="0" smtClean="0"/>
              <a:t>() generates an </a:t>
            </a:r>
            <a:r>
              <a:rPr lang="en-US" dirty="0" err="1" smtClean="0"/>
              <a:t>interal</a:t>
            </a:r>
            <a:r>
              <a:rPr lang="en-US" dirty="0" smtClean="0"/>
              <a:t> call to TS</a:t>
            </a:r>
            <a:r>
              <a:rPr lang="en-US" dirty="0" smtClean="0">
                <a:solidFill>
                  <a:schemeClr val="accent1"/>
                </a:solidFill>
              </a:rPr>
              <a:t>.__</a:t>
            </a:r>
            <a:r>
              <a:rPr lang="en-US" dirty="0" err="1" smtClean="0">
                <a:solidFill>
                  <a:schemeClr val="accent1"/>
                </a:solidFill>
              </a:rPr>
              <a:t>make_states</a:t>
            </a:r>
            <a:r>
              <a:rPr lang="en-US" dirty="0" smtClean="0"/>
              <a:t>(), which determines unique controller states and adds them to </a:t>
            </a:r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all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err="1" smtClean="0"/>
              <a:t>s</a:t>
            </a:r>
            <a:r>
              <a:rPr lang="en-US" dirty="0" smtClean="0"/>
              <a:t> are defined, the functions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() and </a:t>
            </a:r>
            <a:r>
              <a:rPr lang="en-US" dirty="0" smtClean="0">
                <a:solidFill>
                  <a:schemeClr val="accent1"/>
                </a:solidFill>
              </a:rPr>
              <a:t>script</a:t>
            </a:r>
            <a:r>
              <a:rPr lang="en-US" dirty="0" smtClean="0"/>
              <a:t>() are used to generate the proto-ACF texts.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1" y="3639897"/>
            <a:ext cx="6731358" cy="3218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60" y="999093"/>
            <a:ext cx="4741840" cy="2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46"/>
            <a:ext cx="4593771" cy="770585"/>
          </a:xfrm>
        </p:spPr>
        <p:txBody>
          <a:bodyPr/>
          <a:lstStyle/>
          <a:p>
            <a:r>
              <a:rPr lang="en-US" dirty="0" err="1" smtClean="0"/>
              <a:t>loadWDL</a:t>
            </a:r>
            <a:r>
              <a:rPr lang="en-US" dirty="0" smtClean="0"/>
              <a:t>(</a:t>
            </a:r>
            <a:r>
              <a:rPr lang="en-US" dirty="0" err="1" smtClean="0"/>
              <a:t>infile.wdl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77" y="1378040"/>
            <a:ext cx="2125014" cy="1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.mod file from </a:t>
            </a:r>
            <a:r>
              <a:rPr lang="en-US" dirty="0" err="1" smtClean="0"/>
              <a:t>infile.wdl</a:t>
            </a:r>
            <a:r>
              <a:rPr lang="en-US" dirty="0" smtClean="0"/>
              <a:t> to fill </a:t>
            </a:r>
            <a:r>
              <a:rPr lang="en-US" dirty="0" smtClean="0">
                <a:solidFill>
                  <a:schemeClr val="accent4"/>
                </a:solidFill>
              </a:rPr>
              <a:t>slot</a:t>
            </a:r>
            <a:r>
              <a:rPr lang="en-US" dirty="0" smtClean="0"/>
              <a:t> (arrangement of boards in controller)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7491" y="1632199"/>
            <a:ext cx="2125014" cy="6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 </a:t>
            </a:r>
            <a:r>
              <a:rPr lang="en-US" dirty="0" err="1" smtClean="0"/>
              <a:t>infile.wdl</a:t>
            </a:r>
            <a:r>
              <a:rPr lang="en-US" dirty="0" smtClean="0"/>
              <a:t> line-by-line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382591" y="1951150"/>
            <a:ext cx="454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17403" y="942860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Comment, blank or .mod 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17402" y="1579442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Signals filename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7401" y="2212243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/>
                </a:solidFill>
              </a:rPr>
              <a:t>Parameters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4"/>
                </a:solidFill>
              </a:rPr>
              <a:t>Constants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7400" y="2942599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SEQUENCE or WAVEFORM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5417404" y="3681294"/>
            <a:ext cx="2318657" cy="58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Sequence or waveform body line (all other lines)</a:t>
            </a:r>
          </a:p>
        </p:txBody>
      </p:sp>
      <p:cxnSp>
        <p:nvCxnSpPr>
          <p:cNvPr id="24" name="Elbow Connector 23"/>
          <p:cNvCxnSpPr>
            <a:stCxn id="5" idx="3"/>
            <a:endCxn id="17" idx="1"/>
          </p:cNvCxnSpPr>
          <p:nvPr/>
        </p:nvCxnSpPr>
        <p:spPr>
          <a:xfrm flipV="1">
            <a:off x="4962505" y="1189092"/>
            <a:ext cx="454898" cy="7620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3"/>
            <a:endCxn id="5" idx="0"/>
          </p:cNvCxnSpPr>
          <p:nvPr/>
        </p:nvCxnSpPr>
        <p:spPr>
          <a:xfrm flipH="1">
            <a:off x="3899998" y="1189092"/>
            <a:ext cx="3836062" cy="443107"/>
          </a:xfrm>
          <a:prstGeom prst="bentConnector4">
            <a:avLst>
              <a:gd name="adj1" fmla="val -5959"/>
              <a:gd name="adj2" fmla="val -794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90956" y="1579442"/>
            <a:ext cx="1551758" cy="49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signal filename</a:t>
            </a:r>
            <a:endParaRPr lang="en-US" dirty="0"/>
          </a:p>
        </p:txBody>
      </p:sp>
      <p:cxnSp>
        <p:nvCxnSpPr>
          <p:cNvPr id="32" name="Elbow Connector 31"/>
          <p:cNvCxnSpPr>
            <a:stCxn id="5" idx="3"/>
            <a:endCxn id="18" idx="1"/>
          </p:cNvCxnSpPr>
          <p:nvPr/>
        </p:nvCxnSpPr>
        <p:spPr>
          <a:xfrm flipV="1">
            <a:off x="4962505" y="1825674"/>
            <a:ext cx="454897" cy="1254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5" idx="0"/>
          </p:cNvCxnSpPr>
          <p:nvPr/>
        </p:nvCxnSpPr>
        <p:spPr>
          <a:xfrm rot="16200000" flipH="1" flipV="1">
            <a:off x="6407038" y="-927599"/>
            <a:ext cx="52757" cy="5066837"/>
          </a:xfrm>
          <a:prstGeom prst="bentConnector3">
            <a:avLst>
              <a:gd name="adj1" fmla="val -14237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31" idx="1"/>
          </p:cNvCxnSpPr>
          <p:nvPr/>
        </p:nvCxnSpPr>
        <p:spPr>
          <a:xfrm>
            <a:off x="7736059" y="1825674"/>
            <a:ext cx="4548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" idx="3"/>
            <a:endCxn id="19" idx="1"/>
          </p:cNvCxnSpPr>
          <p:nvPr/>
        </p:nvCxnSpPr>
        <p:spPr>
          <a:xfrm>
            <a:off x="4962505" y="1951150"/>
            <a:ext cx="454896" cy="5073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158297" y="2212243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name and value in </a:t>
            </a:r>
            <a:r>
              <a:rPr lang="en-US" smtClean="0"/>
              <a:t>corresponding variable</a:t>
            </a:r>
            <a:endParaRPr lang="en-US" dirty="0"/>
          </a:p>
        </p:txBody>
      </p:sp>
      <p:cxnSp>
        <p:nvCxnSpPr>
          <p:cNvPr id="48" name="Elbow Connector 47"/>
          <p:cNvCxnSpPr>
            <a:stCxn id="47" idx="3"/>
            <a:endCxn id="5" idx="0"/>
          </p:cNvCxnSpPr>
          <p:nvPr/>
        </p:nvCxnSpPr>
        <p:spPr>
          <a:xfrm flipH="1" flipV="1">
            <a:off x="3899998" y="1632199"/>
            <a:ext cx="6724459" cy="826276"/>
          </a:xfrm>
          <a:prstGeom prst="bentConnector4">
            <a:avLst>
              <a:gd name="adj1" fmla="val -3400"/>
              <a:gd name="adj2" fmla="val 198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9" idx="3"/>
            <a:endCxn id="47" idx="1"/>
          </p:cNvCxnSpPr>
          <p:nvPr/>
        </p:nvCxnSpPr>
        <p:spPr>
          <a:xfrm>
            <a:off x="7736058" y="2458475"/>
            <a:ext cx="42223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20" idx="1"/>
          </p:cNvCxnSpPr>
          <p:nvPr/>
        </p:nvCxnSpPr>
        <p:spPr>
          <a:xfrm>
            <a:off x="4962505" y="1951150"/>
            <a:ext cx="454895" cy="12376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158297" y="2942600"/>
            <a:ext cx="2564202" cy="91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Initialize a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TimingSegment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set </a:t>
            </a:r>
            <a:r>
              <a:rPr lang="en-US" sz="1600" dirty="0" err="1" smtClean="0">
                <a:solidFill>
                  <a:schemeClr val="accent4"/>
                </a:solidFill>
              </a:rPr>
              <a:t>TStype</a:t>
            </a:r>
            <a:r>
              <a:rPr lang="en-US" sz="1600" dirty="0" smtClean="0">
                <a:solidFill>
                  <a:schemeClr val="bg1"/>
                </a:solidFill>
              </a:rPr>
              <a:t> (local </a:t>
            </a:r>
            <a:r>
              <a:rPr lang="en-US" sz="1600" dirty="0" err="1" smtClean="0">
                <a:solidFill>
                  <a:schemeClr val="bg1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) to ”sequence” or “waveform”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3" name="Elbow Connector 62"/>
          <p:cNvCxnSpPr>
            <a:stCxn id="20" idx="3"/>
            <a:endCxn id="62" idx="1"/>
          </p:cNvCxnSpPr>
          <p:nvPr/>
        </p:nvCxnSpPr>
        <p:spPr>
          <a:xfrm>
            <a:off x="7736057" y="3188831"/>
            <a:ext cx="422240" cy="2088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8384449" y="4033348"/>
            <a:ext cx="2013856" cy="361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command?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8" idx="3"/>
            <a:endCxn id="5" idx="0"/>
          </p:cNvCxnSpPr>
          <p:nvPr/>
        </p:nvCxnSpPr>
        <p:spPr>
          <a:xfrm flipH="1" flipV="1">
            <a:off x="3899998" y="1632199"/>
            <a:ext cx="6498307" cy="2581761"/>
          </a:xfrm>
          <a:prstGeom prst="bentConnector4">
            <a:avLst>
              <a:gd name="adj1" fmla="val -7203"/>
              <a:gd name="adj2" fmla="val 1312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68" idx="0"/>
          </p:cNvCxnSpPr>
          <p:nvPr/>
        </p:nvCxnSpPr>
        <p:spPr>
          <a:xfrm rot="5400000">
            <a:off x="9325582" y="3918532"/>
            <a:ext cx="180612" cy="49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94177" y="41344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406728" y="4304574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51947" y="4764520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python call in </a:t>
            </a:r>
            <a:r>
              <a:rPr lang="en-US" sz="1600" dirty="0" err="1" smtClean="0">
                <a:solidFill>
                  <a:schemeClr val="accent4"/>
                </a:solidFill>
              </a:rPr>
              <a:t>usercommands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/>
              <a:t>(local </a:t>
            </a:r>
            <a:r>
              <a:rPr lang="en-US" sz="1600" dirty="0" err="1" smtClean="0"/>
              <a:t>var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81" name="Elbow Connector 80"/>
          <p:cNvCxnSpPr>
            <a:stCxn id="68" idx="2"/>
            <a:endCxn id="80" idx="0"/>
          </p:cNvCxnSpPr>
          <p:nvPr/>
        </p:nvCxnSpPr>
        <p:spPr>
          <a:xfrm rot="5400000">
            <a:off x="9203228" y="4576371"/>
            <a:ext cx="369948" cy="63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3"/>
            <a:endCxn id="5" idx="0"/>
          </p:cNvCxnSpPr>
          <p:nvPr/>
        </p:nvCxnSpPr>
        <p:spPr>
          <a:xfrm flipH="1" flipV="1">
            <a:off x="3899998" y="1632199"/>
            <a:ext cx="6718109" cy="3378553"/>
          </a:xfrm>
          <a:prstGeom prst="bentConnector4">
            <a:avLst>
              <a:gd name="adj1" fmla="val -3403"/>
              <a:gd name="adj2" fmla="val 1244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" idx="3"/>
            <a:endCxn id="21" idx="1"/>
          </p:cNvCxnSpPr>
          <p:nvPr/>
        </p:nvCxnSpPr>
        <p:spPr>
          <a:xfrm>
            <a:off x="4962505" y="1951150"/>
            <a:ext cx="454899" cy="20228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313157" y="4190333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TStype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/>
              <a:t>= “waveform”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569801" y="5480447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TStype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/>
              <a:t>= “sequence”</a:t>
            </a:r>
          </a:p>
        </p:txBody>
      </p:sp>
      <p:cxnSp>
        <p:nvCxnSpPr>
          <p:cNvPr id="115" name="Elbow Connector 114"/>
          <p:cNvCxnSpPr>
            <a:stCxn id="21" idx="2"/>
            <a:endCxn id="114" idx="0"/>
          </p:cNvCxnSpPr>
          <p:nvPr/>
        </p:nvCxnSpPr>
        <p:spPr>
          <a:xfrm rot="5400000">
            <a:off x="5969866" y="4873580"/>
            <a:ext cx="1213730" cy="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21" idx="2"/>
            <a:endCxn id="109" idx="3"/>
          </p:cNvCxnSpPr>
          <p:nvPr/>
        </p:nvCxnSpPr>
        <p:spPr>
          <a:xfrm rot="5400000">
            <a:off x="4387945" y="2205783"/>
            <a:ext cx="127855" cy="4249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151947" y="5438454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sequence call in </a:t>
            </a:r>
            <a:r>
              <a:rPr lang="en-US" sz="1600" dirty="0" err="1" smtClean="0">
                <a:solidFill>
                  <a:schemeClr val="accent4"/>
                </a:solidFill>
              </a:rPr>
              <a:t>thisTS.sequenceDef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23" name="Elbow Connector 122"/>
          <p:cNvCxnSpPr>
            <a:stCxn id="114" idx="3"/>
            <a:endCxn id="121" idx="1"/>
          </p:cNvCxnSpPr>
          <p:nvPr/>
        </p:nvCxnSpPr>
        <p:spPr>
          <a:xfrm>
            <a:off x="7583654" y="5684686"/>
            <a:ext cx="568293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1" idx="3"/>
            <a:endCxn id="5" idx="0"/>
          </p:cNvCxnSpPr>
          <p:nvPr/>
        </p:nvCxnSpPr>
        <p:spPr>
          <a:xfrm flipH="1" flipV="1">
            <a:off x="3899998" y="1632199"/>
            <a:ext cx="6718109" cy="4052487"/>
          </a:xfrm>
          <a:prstGeom prst="bentConnector4">
            <a:avLst>
              <a:gd name="adj1" fmla="val -3403"/>
              <a:gd name="adj2" fmla="val 1204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314857" y="4938445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Time,board,chan,value</a:t>
            </a:r>
            <a:endParaRPr lang="en-US" sz="1400" dirty="0" smtClean="0"/>
          </a:p>
        </p:txBody>
      </p:sp>
      <p:sp>
        <p:nvSpPr>
          <p:cNvPr id="133" name="Rounded Rectangle 132"/>
          <p:cNvSpPr/>
          <p:nvPr/>
        </p:nvSpPr>
        <p:spPr>
          <a:xfrm>
            <a:off x="2606062" y="4851500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Time &lt;string&gt;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747658" y="5480447"/>
            <a:ext cx="1730659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time in </a:t>
            </a:r>
            <a:r>
              <a:rPr lang="en-US" sz="1600" dirty="0" err="1" smtClean="0">
                <a:solidFill>
                  <a:schemeClr val="accent4"/>
                </a:solidFill>
              </a:rPr>
              <a:t>thisTS.nperiods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35" name="Elbow Connector 134"/>
          <p:cNvCxnSpPr>
            <a:stCxn id="109" idx="2"/>
            <a:endCxn id="133" idx="0"/>
          </p:cNvCxnSpPr>
          <p:nvPr/>
        </p:nvCxnSpPr>
        <p:spPr>
          <a:xfrm rot="16200000" flipH="1">
            <a:off x="2340192" y="3578702"/>
            <a:ext cx="252689" cy="22929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3" idx="2"/>
            <a:endCxn id="134" idx="0"/>
          </p:cNvCxnSpPr>
          <p:nvPr/>
        </p:nvCxnSpPr>
        <p:spPr>
          <a:xfrm rot="5400000">
            <a:off x="3502755" y="5370212"/>
            <a:ext cx="2204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34" idx="2"/>
            <a:endCxn id="5" idx="0"/>
          </p:cNvCxnSpPr>
          <p:nvPr/>
        </p:nvCxnSpPr>
        <p:spPr>
          <a:xfrm rot="5400000" flipH="1" flipV="1">
            <a:off x="1586137" y="3659050"/>
            <a:ext cx="4340712" cy="287010"/>
          </a:xfrm>
          <a:prstGeom prst="bentConnector5">
            <a:avLst>
              <a:gd name="adj1" fmla="val -2006"/>
              <a:gd name="adj2" fmla="val 2522103"/>
              <a:gd name="adj3" fmla="val 118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09" idx="2"/>
            <a:endCxn id="132" idx="0"/>
          </p:cNvCxnSpPr>
          <p:nvPr/>
        </p:nvCxnSpPr>
        <p:spPr>
          <a:xfrm rot="16200000" flipH="1">
            <a:off x="1151117" y="4767778"/>
            <a:ext cx="339634" cy="1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13651" y="6201498"/>
            <a:ext cx="2412863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(</a:t>
            </a:r>
            <a:r>
              <a:rPr lang="en-US" sz="1600" dirty="0" err="1" smtClean="0"/>
              <a:t>time,value</a:t>
            </a:r>
            <a:r>
              <a:rPr lang="en-US" sz="1600" dirty="0" smtClean="0"/>
              <a:t>) in </a:t>
            </a:r>
            <a:r>
              <a:rPr lang="en-US" sz="1600" dirty="0" err="1" smtClean="0">
                <a:solidFill>
                  <a:schemeClr val="accent4"/>
                </a:solidFill>
              </a:rPr>
              <a:t>thisTS.events</a:t>
            </a:r>
            <a:r>
              <a:rPr lang="en-US" sz="1600" dirty="0" smtClean="0">
                <a:solidFill>
                  <a:schemeClr val="accent4"/>
                </a:solidFill>
              </a:rPr>
              <a:t>[board][</a:t>
            </a:r>
            <a:r>
              <a:rPr lang="en-US" sz="1600" dirty="0" err="1" smtClean="0">
                <a:solidFill>
                  <a:schemeClr val="accent4"/>
                </a:solidFill>
              </a:rPr>
              <a:t>chan</a:t>
            </a:r>
            <a:r>
              <a:rPr lang="en-US" sz="1600" dirty="0" smtClean="0">
                <a:solidFill>
                  <a:schemeClr val="accent4"/>
                </a:solidFill>
              </a:rPr>
              <a:t>]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56" name="Elbow Connector 155"/>
          <p:cNvCxnSpPr>
            <a:endCxn id="154" idx="0"/>
          </p:cNvCxnSpPr>
          <p:nvPr/>
        </p:nvCxnSpPr>
        <p:spPr>
          <a:xfrm rot="5400000">
            <a:off x="893646" y="5773360"/>
            <a:ext cx="854576" cy="17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54" idx="3"/>
            <a:endCxn id="5" idx="0"/>
          </p:cNvCxnSpPr>
          <p:nvPr/>
        </p:nvCxnSpPr>
        <p:spPr>
          <a:xfrm flipV="1">
            <a:off x="2526514" y="1632199"/>
            <a:ext cx="1373484" cy="4815531"/>
          </a:xfrm>
          <a:prstGeom prst="bentConnector4">
            <a:avLst>
              <a:gd name="adj1" fmla="val 608120"/>
              <a:gd name="adj2" fmla="val 1169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3248482" y="2740060"/>
            <a:ext cx="1299904" cy="129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Continued on next page</a:t>
            </a:r>
            <a:endParaRPr lang="en-US" sz="1200" dirty="0"/>
          </a:p>
        </p:txBody>
      </p:sp>
      <p:cxnSp>
        <p:nvCxnSpPr>
          <p:cNvPr id="170" name="Elbow Connector 169"/>
          <p:cNvCxnSpPr>
            <a:stCxn id="5" idx="2"/>
            <a:endCxn id="169" idx="0"/>
          </p:cNvCxnSpPr>
          <p:nvPr/>
        </p:nvCxnSpPr>
        <p:spPr>
          <a:xfrm rot="5400000">
            <a:off x="3664237" y="2504298"/>
            <a:ext cx="469959" cy="1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852849" y="2406454"/>
            <a:ext cx="55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606062" y="1009168"/>
            <a:ext cx="4785338" cy="115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may be /dev/null, </a:t>
            </a:r>
            <a:r>
              <a:rPr lang="en-US" dirty="0" err="1" smtClean="0">
                <a:solidFill>
                  <a:schemeClr val="tx1"/>
                </a:solidFill>
              </a:rPr>
              <a:t>stdout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 a user-specified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46"/>
            <a:ext cx="4593771" cy="770585"/>
          </a:xfrm>
        </p:spPr>
        <p:txBody>
          <a:bodyPr/>
          <a:lstStyle/>
          <a:p>
            <a:r>
              <a:rPr lang="en-US" dirty="0" err="1" smtClean="0"/>
              <a:t>loadWDL</a:t>
            </a:r>
            <a:r>
              <a:rPr lang="en-US" dirty="0" smtClean="0"/>
              <a:t>(</a:t>
            </a:r>
            <a:r>
              <a:rPr lang="en-US" dirty="0" err="1" smtClean="0"/>
              <a:t>infile.wdl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77" y="1378040"/>
            <a:ext cx="2125014" cy="89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information from the </a:t>
            </a:r>
            <a:r>
              <a:rPr lang="en-US" sz="1400" dirty="0" err="1" smtClean="0"/>
              <a:t>SignalFile</a:t>
            </a:r>
            <a:r>
              <a:rPr lang="en-US" sz="1400" dirty="0" smtClean="0"/>
              <a:t> [relates (</a:t>
            </a:r>
            <a:r>
              <a:rPr lang="en-US" sz="1400" dirty="0" err="1" smtClean="0"/>
              <a:t>board,chan</a:t>
            </a:r>
            <a:r>
              <a:rPr lang="en-US" sz="1400" dirty="0" smtClean="0"/>
              <a:t>) pairs to human-readable names]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768361" y="1615211"/>
            <a:ext cx="1999582" cy="40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tx1"/>
                </a:solidFill>
              </a:rPr>
              <a:t>wavgen.script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82591" y="1817659"/>
            <a:ext cx="385770" cy="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44333" y="681830"/>
            <a:ext cx="55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EOF</a:t>
            </a:r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1167689" y="1009169"/>
            <a:ext cx="280111" cy="36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29690" y="1621622"/>
            <a:ext cx="1975559" cy="40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tx1"/>
                </a:solidFill>
              </a:rPr>
              <a:t>wavgen.state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5" idx="3"/>
            <a:endCxn id="90" idx="1"/>
          </p:cNvCxnSpPr>
          <p:nvPr/>
        </p:nvCxnSpPr>
        <p:spPr>
          <a:xfrm>
            <a:off x="4767943" y="1817659"/>
            <a:ext cx="361747" cy="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653318" y="1413999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catalog info to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with </a:t>
            </a:r>
            <a:r>
              <a:rPr lang="en-US" sz="1600" dirty="0" err="1" smtClean="0">
                <a:solidFill>
                  <a:schemeClr val="tx1"/>
                </a:solidFill>
              </a:rPr>
              <a:t>wavgen.catalog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101" name="Straight Arrow Connector 100"/>
          <p:cNvCxnSpPr>
            <a:stCxn id="90" idx="3"/>
            <a:endCxn id="100" idx="1"/>
          </p:cNvCxnSpPr>
          <p:nvPr/>
        </p:nvCxnSpPr>
        <p:spPr>
          <a:xfrm flipV="1">
            <a:off x="7105249" y="1817658"/>
            <a:ext cx="548069" cy="6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653317" y="2624975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 user-specified python commands from </a:t>
            </a:r>
            <a:r>
              <a:rPr lang="en-US" sz="1600" dirty="0" err="1" smtClean="0">
                <a:solidFill>
                  <a:schemeClr val="accent4"/>
                </a:solidFill>
              </a:rPr>
              <a:t>usercommands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53317" y="3835951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figures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11" name="Straight Arrow Connector 110"/>
          <p:cNvCxnSpPr>
            <a:stCxn id="100" idx="2"/>
            <a:endCxn id="108" idx="0"/>
          </p:cNvCxnSpPr>
          <p:nvPr/>
        </p:nvCxnSpPr>
        <p:spPr>
          <a:xfrm flipH="1">
            <a:off x="8641097" y="2221316"/>
            <a:ext cx="1" cy="40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8" idx="2"/>
            <a:endCxn id="110" idx="0"/>
          </p:cNvCxnSpPr>
          <p:nvPr/>
        </p:nvCxnSpPr>
        <p:spPr>
          <a:xfrm>
            <a:off x="8641097" y="3432292"/>
            <a:ext cx="0" cy="40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UniqueStateArr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26" y="1503407"/>
            <a:ext cx="6396443" cy="51156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2D array of floats (# states) x (2 x # channels)</a:t>
            </a:r>
          </a:p>
          <a:p>
            <a:r>
              <a:rPr lang="en-US" dirty="0" smtClean="0"/>
              <a:t>For everything EXCEPT the DRIVER board, each DAC channel is represented by 2 columns of the USA.</a:t>
            </a:r>
          </a:p>
          <a:p>
            <a:pPr lvl="1"/>
            <a:r>
              <a:rPr lang="en-US" dirty="0" smtClean="0"/>
              <a:t>Even columns represent </a:t>
            </a:r>
            <a:r>
              <a:rPr lang="en-US" dirty="0" smtClean="0">
                <a:solidFill>
                  <a:srgbClr val="FF0000"/>
                </a:solidFill>
              </a:rPr>
              <a:t>DAC values </a:t>
            </a:r>
          </a:p>
          <a:p>
            <a:pPr lvl="1"/>
            <a:r>
              <a:rPr lang="en-US" dirty="0" smtClean="0"/>
              <a:t>The +1 odd column represents the </a:t>
            </a:r>
            <a:r>
              <a:rPr lang="en-US" dirty="0" smtClean="0">
                <a:solidFill>
                  <a:srgbClr val="FF0000"/>
                </a:solidFill>
              </a:rPr>
              <a:t>change flag</a:t>
            </a:r>
          </a:p>
          <a:p>
            <a:r>
              <a:rPr lang="en-US" dirty="0" smtClean="0"/>
              <a:t>For the DRIVER board, each DAC channel is represented by 4 columns of the USA:</a:t>
            </a:r>
          </a:p>
          <a:p>
            <a:pPr lvl="1"/>
            <a:r>
              <a:rPr lang="en-US" dirty="0" smtClean="0"/>
              <a:t>(mod 4) = 0 columns represent the </a:t>
            </a:r>
            <a:r>
              <a:rPr lang="en-US" dirty="0" smtClean="0">
                <a:solidFill>
                  <a:srgbClr val="FF0000"/>
                </a:solidFill>
              </a:rPr>
              <a:t>DAC value</a:t>
            </a:r>
          </a:p>
          <a:p>
            <a:pPr lvl="1"/>
            <a:r>
              <a:rPr lang="en-US" dirty="0" smtClean="0"/>
              <a:t>The +1 and +3 odd columns represent the </a:t>
            </a:r>
            <a:r>
              <a:rPr lang="en-US" dirty="0" smtClean="0">
                <a:solidFill>
                  <a:srgbClr val="FF0000"/>
                </a:solidFill>
              </a:rPr>
              <a:t>change flag</a:t>
            </a:r>
          </a:p>
          <a:p>
            <a:pPr lvl="1"/>
            <a:r>
              <a:rPr lang="en-US" dirty="0" smtClean="0"/>
              <a:t>The +2 even column represents the </a:t>
            </a:r>
            <a:r>
              <a:rPr lang="en-US" dirty="0" smtClean="0">
                <a:solidFill>
                  <a:srgbClr val="FF0000"/>
                </a:solidFill>
              </a:rPr>
              <a:t>FAST/SLOW flag</a:t>
            </a:r>
          </a:p>
          <a:p>
            <a:r>
              <a:rPr lang="en-US" dirty="0" smtClean="0"/>
              <a:t>STA Archon driver boards have 8 DACs </a:t>
            </a:r>
            <a:r>
              <a:rPr lang="mr-IN" dirty="0" smtClean="0"/>
              <a:t>–</a:t>
            </a:r>
            <a:r>
              <a:rPr lang="en-US" dirty="0" smtClean="0"/>
              <a:t> in </a:t>
            </a:r>
            <a:r>
              <a:rPr lang="en-US" dirty="0" err="1" smtClean="0"/>
              <a:t>wavgen</a:t>
            </a:r>
            <a:r>
              <a:rPr lang="en-US" dirty="0" smtClean="0"/>
              <a:t>, they are represented as having 16 channels, with the even channels being DACS and the +1 odd channels being the corresponding FAST/SLOW flags.</a:t>
            </a:r>
          </a:p>
          <a:p>
            <a:r>
              <a:rPr lang="en-US" dirty="0" smtClean="0"/>
              <a:t>Most of the work of filling the USA happens in </a:t>
            </a:r>
            <a:r>
              <a:rPr lang="en-US" dirty="0" err="1" smtClean="0"/>
              <a:t>TimingSegment</a:t>
            </a:r>
            <a:r>
              <a:rPr lang="en-US" dirty="0" smtClean="0"/>
              <a:t>.__</a:t>
            </a:r>
            <a:r>
              <a:rPr lang="en-US" dirty="0" err="1" smtClean="0"/>
              <a:t>make_states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State000, the top row of the USA is the “do nothing” state.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12298"/>
              </p:ext>
            </p:extLst>
          </p:nvPr>
        </p:nvGraphicFramePr>
        <p:xfrm>
          <a:off x="7158439" y="1027906"/>
          <a:ext cx="4397831" cy="29260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584481"/>
                <a:gridCol w="381335"/>
                <a:gridCol w="381335"/>
                <a:gridCol w="381335"/>
                <a:gridCol w="381335"/>
                <a:gridCol w="381335"/>
                <a:gridCol w="381335"/>
                <a:gridCol w="381335"/>
                <a:gridCol w="381335"/>
                <a:gridCol w="381335"/>
                <a:gridCol w="381335"/>
              </a:tblGrid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2.3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85463" y="495018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 DAC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4439" y="495018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 DAC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13912" y="4950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7661915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flag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550331" y="23693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099240" y="2568821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“fast” flag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65624" y="23599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620597" y="234783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8423916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flag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85917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flag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9947918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flag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709919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flag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644990" y="2568819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“fast” flag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785463" y="862792"/>
            <a:ext cx="1438698" cy="8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822424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UniqueStateArr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836921" y="862791"/>
            <a:ext cx="685769" cy="15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350306" y="862791"/>
            <a:ext cx="1333833" cy="1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20343" cy="81053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smtClean="0"/>
              <a:t>lass </a:t>
            </a:r>
            <a:r>
              <a:rPr lang="en-US" dirty="0" err="1" smtClean="0"/>
              <a:t>TimingSegment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94559"/>
            <a:ext cx="9716589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Defined in self.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init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smtClean="0"/>
              <a:t>():</a:t>
            </a:r>
          </a:p>
          <a:p>
            <a:pPr lvl="2"/>
            <a:r>
              <a:rPr lang="en-US" b="1" dirty="0" err="1" smtClean="0"/>
              <a:t>endline</a:t>
            </a:r>
            <a:r>
              <a:rPr lang="en-US" dirty="0" smtClean="0"/>
              <a:t>: integer indicating what to do at the end of this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b="1" dirty="0" smtClean="0"/>
              <a:t>label</a:t>
            </a:r>
            <a:r>
              <a:rPr lang="en-US" dirty="0" smtClean="0"/>
              <a:t>: integer index location of this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4"/>
                </a:solidFill>
              </a:rPr>
              <a:t>Catalog</a:t>
            </a:r>
            <a:r>
              <a:rPr lang="en-US" dirty="0" smtClean="0"/>
              <a:t>.  defined to be the current value of the global variable </a:t>
            </a:r>
            <a:r>
              <a:rPr lang="en-US" dirty="0" smtClean="0">
                <a:solidFill>
                  <a:schemeClr val="accent4"/>
                </a:solidFill>
              </a:rPr>
              <a:t>__</a:t>
            </a:r>
            <a:r>
              <a:rPr lang="en-US" dirty="0" err="1" smtClean="0">
                <a:solidFill>
                  <a:schemeClr val="accent4"/>
                </a:solidFill>
              </a:rPr>
              <a:t>seq_ID</a:t>
            </a:r>
            <a:r>
              <a:rPr lang="en-US" dirty="0" smtClean="0">
                <a:solidFill>
                  <a:schemeClr val="accent4"/>
                </a:solidFill>
              </a:rPr>
              <a:t>__</a:t>
            </a:r>
          </a:p>
          <a:p>
            <a:pPr lvl="2"/>
            <a:r>
              <a:rPr lang="en-US" b="1" dirty="0" smtClean="0"/>
              <a:t>name</a:t>
            </a:r>
            <a:r>
              <a:rPr lang="en-US" dirty="0" smtClean="0"/>
              <a:t>:  This is unique in the </a:t>
            </a:r>
            <a:r>
              <a:rPr lang="en-US" dirty="0" smtClean="0">
                <a:solidFill>
                  <a:schemeClr val="accent4"/>
                </a:solidFill>
              </a:rPr>
              <a:t>Catalog</a:t>
            </a:r>
            <a:r>
              <a:rPr lang="en-US" dirty="0" smtClean="0"/>
              <a:t>.  </a:t>
            </a:r>
            <a:r>
              <a:rPr lang="en-US" dirty="0" err="1" smtClean="0"/>
              <a:t>wavgen</a:t>
            </a:r>
            <a:r>
              <a:rPr lang="en-US" dirty="0" smtClean="0"/>
              <a:t> will overwrite Catalog entries without complaining.</a:t>
            </a:r>
          </a:p>
          <a:p>
            <a:pPr lvl="2"/>
            <a:r>
              <a:rPr lang="en-US" b="1" dirty="0" err="1" smtClean="0"/>
              <a:t>tstype</a:t>
            </a:r>
            <a:r>
              <a:rPr lang="en-US" dirty="0" smtClean="0"/>
              <a:t>: ‘’, ‘sequence’ or ‘waveform’</a:t>
            </a:r>
          </a:p>
          <a:p>
            <a:pPr lvl="2"/>
            <a:r>
              <a:rPr lang="en-US" b="1" dirty="0" err="1" smtClean="0"/>
              <a:t>nperiods</a:t>
            </a:r>
            <a:r>
              <a:rPr lang="en-US" dirty="0" smtClean="0"/>
              <a:t>: # clock cycles assuming every call is one clock cycle.</a:t>
            </a:r>
          </a:p>
          <a:p>
            <a:pPr lvl="2"/>
            <a:r>
              <a:rPr lang="en-US" b="1" dirty="0" err="1" smtClean="0"/>
              <a:t>sequenceDef</a:t>
            </a:r>
            <a:r>
              <a:rPr lang="en-US" dirty="0" smtClean="0"/>
              <a:t>: sequence events (t, call). Filled by </a:t>
            </a:r>
            <a:r>
              <a:rPr lang="en-US" dirty="0" err="1" smtClean="0">
                <a:solidFill>
                  <a:schemeClr val="accent5"/>
                </a:solidFill>
              </a:rPr>
              <a:t>loadWDL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events</a:t>
            </a:r>
            <a:r>
              <a:rPr lang="en-US" dirty="0" smtClean="0"/>
              <a:t>: waveform events (</a:t>
            </a:r>
            <a:r>
              <a:rPr lang="en-US" dirty="0" err="1" smtClean="0"/>
              <a:t>t,board,chan,value</a:t>
            </a:r>
            <a:r>
              <a:rPr lang="en-US" dirty="0" smtClean="0"/>
              <a:t>). Filled by </a:t>
            </a:r>
            <a:r>
              <a:rPr lang="en-US" dirty="0" err="1" smtClean="0">
                <a:solidFill>
                  <a:schemeClr val="accent5"/>
                </a:solidFill>
              </a:rPr>
              <a:t>loadWDL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Consts</a:t>
            </a:r>
            <a:r>
              <a:rPr lang="en-US" dirty="0" smtClean="0"/>
              <a:t>: empty placeholder.</a:t>
            </a:r>
          </a:p>
          <a:p>
            <a:pPr lvl="1"/>
            <a:r>
              <a:rPr lang="en-US" dirty="0" smtClean="0"/>
              <a:t>Defined in self.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make_states</a:t>
            </a:r>
            <a:r>
              <a:rPr lang="en-US" dirty="0" smtClean="0"/>
              <a:t>():</a:t>
            </a:r>
          </a:p>
          <a:p>
            <a:pPr lvl="2"/>
            <a:r>
              <a:rPr lang="en-US" b="1" dirty="0" err="1" smtClean="0"/>
              <a:t>do_anything_tt</a:t>
            </a:r>
            <a:r>
              <a:rPr lang="en-US" dirty="0" smtClean="0"/>
              <a:t>: integer time when any event happens, including the start of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do_anything_dt</a:t>
            </a:r>
            <a:r>
              <a:rPr lang="en-US" dirty="0" smtClean="0"/>
              <a:t>: diff of </a:t>
            </a:r>
            <a:r>
              <a:rPr lang="en-US" b="1" dirty="0" err="1" smtClean="0"/>
              <a:t>do_anything_tt</a:t>
            </a:r>
            <a:r>
              <a:rPr lang="en-US" dirty="0" smtClean="0"/>
              <a:t> with a 0 at the end (zero time between the end of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and the end of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/>
              <a:t>.)</a:t>
            </a:r>
          </a:p>
          <a:p>
            <a:pPr lvl="2"/>
            <a:r>
              <a:rPr lang="en-US" b="1" dirty="0" err="1" smtClean="0"/>
              <a:t>unique_state_ID</a:t>
            </a:r>
            <a:r>
              <a:rPr lang="en-US" dirty="0" smtClean="0"/>
              <a:t>:  1x</a:t>
            </a:r>
            <a:r>
              <a:rPr lang="en-US" b="1" dirty="0" smtClean="0"/>
              <a:t>nperiods</a:t>
            </a:r>
            <a:r>
              <a:rPr lang="en-US" dirty="0" smtClean="0"/>
              <a:t> sparse array specifying the state of the system at every time point.</a:t>
            </a:r>
          </a:p>
          <a:p>
            <a:pPr lvl="2"/>
            <a:r>
              <a:rPr lang="en-US" b="1" dirty="0" err="1" smtClean="0"/>
              <a:t>sequence_times</a:t>
            </a:r>
            <a:r>
              <a:rPr lang="en-US" dirty="0" smtClean="0"/>
              <a:t>: (for sequences) 1x#calls array indicating times at which call are made.</a:t>
            </a: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self.</a:t>
            </a:r>
            <a:r>
              <a:rPr lang="en-US" dirty="0" err="1" smtClean="0">
                <a:solidFill>
                  <a:schemeClr val="accent5"/>
                </a:solidFill>
              </a:rPr>
              <a:t>script</a:t>
            </a:r>
            <a:r>
              <a:rPr lang="en-US" dirty="0" smtClean="0"/>
              <a:t>():</a:t>
            </a:r>
          </a:p>
          <a:p>
            <a:pPr lvl="2"/>
            <a:r>
              <a:rPr lang="en-US" b="1" dirty="0" smtClean="0"/>
              <a:t>time</a:t>
            </a:r>
            <a:r>
              <a:rPr lang="en-US" dirty="0" smtClean="0"/>
              <a:t>: # clock cycles to complete this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lvl="2"/>
            <a:r>
              <a:rPr lang="en-US" b="1" dirty="0" err="1" smtClean="0"/>
              <a:t>Params</a:t>
            </a:r>
            <a:r>
              <a:rPr lang="en-US" dirty="0" smtClean="0"/>
              <a:t>: </a:t>
            </a:r>
            <a:r>
              <a:rPr lang="en-US" dirty="0" err="1" smtClean="0"/>
              <a:t>Dict</a:t>
            </a:r>
            <a:r>
              <a:rPr lang="en-US" dirty="0" smtClean="0"/>
              <a:t> of </a:t>
            </a:r>
            <a:r>
              <a:rPr lang="en-US" dirty="0" err="1" smtClean="0"/>
              <a:t>params</a:t>
            </a:r>
            <a:r>
              <a:rPr lang="en-US" dirty="0" smtClean="0"/>
              <a:t> and values.  Used to track decrementing counters for time calculations and plotting</a:t>
            </a:r>
          </a:p>
          <a:p>
            <a:pPr lvl="2"/>
            <a:r>
              <a:rPr lang="en-US" b="1" dirty="0" err="1" smtClean="0"/>
              <a:t>ExitState</a:t>
            </a:r>
            <a:r>
              <a:rPr lang="en-US" dirty="0" smtClean="0"/>
              <a:t>: Initialized to state000 in 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init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smtClean="0"/>
              <a:t>(), set to the last state called in waveform or sequence.</a:t>
            </a:r>
          </a:p>
          <a:p>
            <a:pPr lvl="2"/>
            <a:r>
              <a:rPr lang="en-US" b="1" dirty="0" err="1" smtClean="0"/>
              <a:t>ExitLevel</a:t>
            </a:r>
            <a:r>
              <a:rPr lang="en-US" dirty="0" smtClean="0"/>
              <a:t>: Initialized to state000’s levels in 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init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smtClean="0"/>
              <a:t>(), set to the levels defined after two passes through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3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20343" cy="81053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smtClean="0"/>
              <a:t>lass </a:t>
            </a:r>
            <a:r>
              <a:rPr lang="en-US" dirty="0" err="1" smtClean="0"/>
              <a:t>TimingSegment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94559"/>
            <a:ext cx="9716589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r>
              <a:rPr lang="en-US" dirty="0">
                <a:solidFill>
                  <a:schemeClr val="accent5"/>
                </a:solidFill>
              </a:rPr>
              <a:t>__(</a:t>
            </a:r>
            <a:r>
              <a:rPr lang="en-US" dirty="0"/>
              <a:t>self, name='', </a:t>
            </a:r>
            <a:r>
              <a:rPr lang="en-US" dirty="0" err="1"/>
              <a:t>TStype</a:t>
            </a:r>
            <a:r>
              <a:rPr lang="en-US" dirty="0"/>
              <a:t> = '', </a:t>
            </a:r>
            <a:r>
              <a:rPr lang="en-US" dirty="0" err="1"/>
              <a:t>nperiods</a:t>
            </a:r>
            <a:r>
              <a:rPr lang="en-US" dirty="0"/>
              <a:t>=1, </a:t>
            </a:r>
            <a:r>
              <a:rPr lang="en-US" dirty="0" err="1"/>
              <a:t>endline</a:t>
            </a:r>
            <a:r>
              <a:rPr lang="en-US" dirty="0"/>
              <a:t>=-2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tmax</a:t>
            </a:r>
            <a:r>
              <a:rPr lang="en-US" dirty="0"/>
              <a:t>(</a:t>
            </a:r>
            <a:r>
              <a:rPr lang="en-US" dirty="0" err="1"/>
              <a:t>self,reset</a:t>
            </a:r>
            <a:r>
              <a:rPr lang="en-US" dirty="0"/>
              <a:t>=False): # subroutine of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fill_state</a:t>
            </a:r>
            <a:r>
              <a:rPr lang="en-US" dirty="0"/>
              <a:t>(self, </a:t>
            </a:r>
            <a:r>
              <a:rPr lang="en-US" dirty="0" err="1"/>
              <a:t>boardtype</a:t>
            </a:r>
            <a:r>
              <a:rPr lang="en-US" dirty="0"/>
              <a:t>): # subroutine of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(self):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script</a:t>
            </a:r>
            <a:r>
              <a:rPr lang="en-US" dirty="0" smtClean="0"/>
              <a:t>(self</a:t>
            </a:r>
            <a:r>
              <a:rPr lang="en-US" dirty="0"/>
              <a:t>, </a:t>
            </a:r>
            <a:r>
              <a:rPr lang="en-US" dirty="0" err="1"/>
              <a:t>outfile</a:t>
            </a:r>
            <a:r>
              <a:rPr lang="en-US" dirty="0"/>
              <a:t>=</a:t>
            </a:r>
            <a:r>
              <a:rPr lang="en-US" dirty="0" err="1"/>
              <a:t>sys.stdout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generates the script</a:t>
            </a:r>
          </a:p>
          <a:p>
            <a:pPr lvl="2"/>
            <a:r>
              <a:rPr lang="en-US" dirty="0"/>
              <a:t>(if necessary) calls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to populate the </a:t>
            </a:r>
            <a:r>
              <a:rPr lang="en-US" dirty="0" err="1">
                <a:solidFill>
                  <a:schemeClr val="accent2"/>
                </a:solidFill>
              </a:rPr>
              <a:t>UniqueStateArr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make_waveform</a:t>
            </a:r>
            <a:r>
              <a:rPr lang="en-US" dirty="0"/>
              <a:t>(self, </a:t>
            </a:r>
            <a:r>
              <a:rPr lang="en-US" dirty="0" err="1"/>
              <a:t>initialLevel</a:t>
            </a:r>
            <a:r>
              <a:rPr lang="en-US" dirty="0"/>
              <a:t>=[]):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plot</a:t>
            </a:r>
            <a:r>
              <a:rPr lang="en-US" dirty="0" smtClean="0"/>
              <a:t>(self</a:t>
            </a:r>
            <a:r>
              <a:rPr lang="en-US" dirty="0"/>
              <a:t>, cycles=2, </a:t>
            </a:r>
            <a:r>
              <a:rPr lang="en-US" dirty="0" err="1"/>
              <a:t>initialLevel</a:t>
            </a:r>
            <a:r>
              <a:rPr lang="en-US" dirty="0" smtClean="0"/>
              <a:t>=[]):</a:t>
            </a:r>
          </a:p>
          <a:p>
            <a:pPr lvl="2"/>
            <a:r>
              <a:rPr lang="en-US" dirty="0" smtClean="0"/>
              <a:t>generates waveform plots using 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make_waveform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/>
              <a:t>(if necessary) calls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to populate the </a:t>
            </a:r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1000</Words>
  <Application>Microsoft Macintosh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Wavgen.py: part of COO’s waveform definition language (WDL)</vt:lpstr>
      <vt:lpstr>Wavgen.py converts waveforms defined by (time, board, channel, value) tuples into states and calls.</vt:lpstr>
      <vt:lpstr>Global variables and “def” and “class” definitions in wavgen.py.</vt:lpstr>
      <vt:lpstr>loadWDL(infile.wdl)</vt:lpstr>
      <vt:lpstr>loadWDL(infile.wdl)</vt:lpstr>
      <vt:lpstr>UniqueStateArr</vt:lpstr>
      <vt:lpstr>class TimingSegment</vt:lpstr>
      <vt:lpstr>class TimingSegment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Wavgen.py: part of COO’s waveform definition language (WDL)</dc:title>
  <dc:creator>Mao, Peter H.</dc:creator>
  <cp:lastModifiedBy>Mao, Peter H.</cp:lastModifiedBy>
  <cp:revision>35</cp:revision>
  <dcterms:created xsi:type="dcterms:W3CDTF">2018-03-20T15:29:05Z</dcterms:created>
  <dcterms:modified xsi:type="dcterms:W3CDTF">2018-03-23T22:41:17Z</dcterms:modified>
</cp:coreProperties>
</file>