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329" r:id="rId2"/>
    <p:sldId id="331" r:id="rId3"/>
    <p:sldId id="265" r:id="rId4"/>
    <p:sldId id="261" r:id="rId5"/>
    <p:sldId id="256" r:id="rId6"/>
    <p:sldId id="257" r:id="rId7"/>
    <p:sldId id="258" r:id="rId8"/>
    <p:sldId id="259" r:id="rId9"/>
    <p:sldId id="260" r:id="rId10"/>
    <p:sldId id="262" r:id="rId11"/>
    <p:sldId id="263"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8" r:id="rId25"/>
    <p:sldId id="279" r:id="rId26"/>
    <p:sldId id="280" r:id="rId27"/>
    <p:sldId id="281" r:id="rId28"/>
    <p:sldId id="282" r:id="rId29"/>
    <p:sldId id="283" r:id="rId30"/>
    <p:sldId id="284" r:id="rId31"/>
    <p:sldId id="285" r:id="rId32"/>
    <p:sldId id="286" r:id="rId33"/>
    <p:sldId id="287" r:id="rId34"/>
    <p:sldId id="277" r:id="rId35"/>
    <p:sldId id="288" r:id="rId36"/>
    <p:sldId id="289" r:id="rId37"/>
    <p:sldId id="290" r:id="rId38"/>
    <p:sldId id="291" r:id="rId39"/>
    <p:sldId id="292" r:id="rId40"/>
    <p:sldId id="293" r:id="rId41"/>
    <p:sldId id="294" r:id="rId42"/>
    <p:sldId id="295" r:id="rId43"/>
    <p:sldId id="330"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F42036-679E-4F4E-8558-EF124F1CECDD}" v="52" dt="2025-03-26T09:16:53.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562" autoAdjust="0"/>
  </p:normalViewPr>
  <p:slideViewPr>
    <p:cSldViewPr snapToGrid="0" snapToObjects="1">
      <p:cViewPr varScale="1">
        <p:scale>
          <a:sx n="40" d="100"/>
          <a:sy n="40" d="100"/>
        </p:scale>
        <p:origin x="2674"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gi La Spada" userId="831019729da89562" providerId="LiveId" clId="{EAF42036-679E-4F4E-8558-EF124F1CECDD}"/>
    <pc:docChg chg="undo redo custSel addSld delSld modSld">
      <pc:chgData name="Luigi La Spada" userId="831019729da89562" providerId="LiveId" clId="{EAF42036-679E-4F4E-8558-EF124F1CECDD}" dt="2025-03-26T09:49:28.325" v="471" actId="20577"/>
      <pc:docMkLst>
        <pc:docMk/>
      </pc:docMkLst>
      <pc:sldChg chg="addSp modSp modNotesTx">
        <pc:chgData name="Luigi La Spada" userId="831019729da89562" providerId="LiveId" clId="{EAF42036-679E-4F4E-8558-EF124F1CECDD}" dt="2025-03-26T09:19:46.152" v="202" actId="113"/>
        <pc:sldMkLst>
          <pc:docMk/>
          <pc:sldMk cId="0" sldId="256"/>
        </pc:sldMkLst>
        <pc:picChg chg="add mod">
          <ac:chgData name="Luigi La Spada" userId="831019729da89562" providerId="LiveId" clId="{EAF42036-679E-4F4E-8558-EF124F1CECDD}" dt="2025-03-26T09:05:27.133" v="26"/>
          <ac:picMkLst>
            <pc:docMk/>
            <pc:sldMk cId="0" sldId="256"/>
            <ac:picMk id="4" creationId="{147F4481-120E-56C7-6958-3535BC712914}"/>
          </ac:picMkLst>
        </pc:picChg>
        <pc:picChg chg="add mod">
          <ac:chgData name="Luigi La Spada" userId="831019729da89562" providerId="LiveId" clId="{EAF42036-679E-4F4E-8558-EF124F1CECDD}" dt="2025-03-26T09:05:27.133" v="26"/>
          <ac:picMkLst>
            <pc:docMk/>
            <pc:sldMk cId="0" sldId="256"/>
            <ac:picMk id="5" creationId="{73E2030C-2182-EE01-3F13-F22A10B076C7}"/>
          </ac:picMkLst>
        </pc:picChg>
      </pc:sldChg>
      <pc:sldChg chg="addSp modSp modNotesTx">
        <pc:chgData name="Luigi La Spada" userId="831019729da89562" providerId="LiveId" clId="{EAF42036-679E-4F4E-8558-EF124F1CECDD}" dt="2025-03-26T09:21:04.218" v="209" actId="6549"/>
        <pc:sldMkLst>
          <pc:docMk/>
          <pc:sldMk cId="0" sldId="257"/>
        </pc:sldMkLst>
        <pc:picChg chg="add mod">
          <ac:chgData name="Luigi La Spada" userId="831019729da89562" providerId="LiveId" clId="{EAF42036-679E-4F4E-8558-EF124F1CECDD}" dt="2025-03-26T09:05:28.892" v="27"/>
          <ac:picMkLst>
            <pc:docMk/>
            <pc:sldMk cId="0" sldId="257"/>
            <ac:picMk id="4" creationId="{A23AE11E-832C-CFEC-B33B-C0B65783CE7E}"/>
          </ac:picMkLst>
        </pc:picChg>
        <pc:picChg chg="add mod">
          <ac:chgData name="Luigi La Spada" userId="831019729da89562" providerId="LiveId" clId="{EAF42036-679E-4F4E-8558-EF124F1CECDD}" dt="2025-03-26T09:05:28.892" v="27"/>
          <ac:picMkLst>
            <pc:docMk/>
            <pc:sldMk cId="0" sldId="257"/>
            <ac:picMk id="5" creationId="{63BA17F3-ACE5-DA87-4051-5954133080B0}"/>
          </ac:picMkLst>
        </pc:picChg>
      </pc:sldChg>
      <pc:sldChg chg="addSp modSp modNotesTx">
        <pc:chgData name="Luigi La Spada" userId="831019729da89562" providerId="LiveId" clId="{EAF42036-679E-4F4E-8558-EF124F1CECDD}" dt="2025-03-26T09:22:12.993" v="218" actId="20577"/>
        <pc:sldMkLst>
          <pc:docMk/>
          <pc:sldMk cId="0" sldId="258"/>
        </pc:sldMkLst>
        <pc:picChg chg="add mod">
          <ac:chgData name="Luigi La Spada" userId="831019729da89562" providerId="LiveId" clId="{EAF42036-679E-4F4E-8558-EF124F1CECDD}" dt="2025-03-26T09:05:32.083" v="28"/>
          <ac:picMkLst>
            <pc:docMk/>
            <pc:sldMk cId="0" sldId="258"/>
            <ac:picMk id="4" creationId="{E561E936-5407-1FEF-16A0-0F2CE0D241C9}"/>
          </ac:picMkLst>
        </pc:picChg>
        <pc:picChg chg="add mod">
          <ac:chgData name="Luigi La Spada" userId="831019729da89562" providerId="LiveId" clId="{EAF42036-679E-4F4E-8558-EF124F1CECDD}" dt="2025-03-26T09:05:32.083" v="28"/>
          <ac:picMkLst>
            <pc:docMk/>
            <pc:sldMk cId="0" sldId="258"/>
            <ac:picMk id="5" creationId="{F8806AC2-8E00-47DA-3125-AE82F85D46F4}"/>
          </ac:picMkLst>
        </pc:picChg>
      </pc:sldChg>
      <pc:sldChg chg="addSp modSp modNotesTx">
        <pc:chgData name="Luigi La Spada" userId="831019729da89562" providerId="LiveId" clId="{EAF42036-679E-4F4E-8558-EF124F1CECDD}" dt="2025-03-26T09:23:04.713" v="226" actId="113"/>
        <pc:sldMkLst>
          <pc:docMk/>
          <pc:sldMk cId="0" sldId="259"/>
        </pc:sldMkLst>
        <pc:picChg chg="add mod">
          <ac:chgData name="Luigi La Spada" userId="831019729da89562" providerId="LiveId" clId="{EAF42036-679E-4F4E-8558-EF124F1CECDD}" dt="2025-03-26T09:05:33.495" v="29"/>
          <ac:picMkLst>
            <pc:docMk/>
            <pc:sldMk cId="0" sldId="259"/>
            <ac:picMk id="4" creationId="{A9FC567C-40AD-07F5-899B-E1877E9A404E}"/>
          </ac:picMkLst>
        </pc:picChg>
        <pc:picChg chg="add mod">
          <ac:chgData name="Luigi La Spada" userId="831019729da89562" providerId="LiveId" clId="{EAF42036-679E-4F4E-8558-EF124F1CECDD}" dt="2025-03-26T09:05:33.495" v="29"/>
          <ac:picMkLst>
            <pc:docMk/>
            <pc:sldMk cId="0" sldId="259"/>
            <ac:picMk id="5" creationId="{93AEDA88-9FBC-D7F6-DE91-A995C54159A0}"/>
          </ac:picMkLst>
        </pc:picChg>
      </pc:sldChg>
      <pc:sldChg chg="addSp modSp modNotesTx">
        <pc:chgData name="Luigi La Spada" userId="831019729da89562" providerId="LiveId" clId="{EAF42036-679E-4F4E-8558-EF124F1CECDD}" dt="2025-03-26T09:24:50.761" v="237" actId="20577"/>
        <pc:sldMkLst>
          <pc:docMk/>
          <pc:sldMk cId="0" sldId="260"/>
        </pc:sldMkLst>
        <pc:picChg chg="add mod">
          <ac:chgData name="Luigi La Spada" userId="831019729da89562" providerId="LiveId" clId="{EAF42036-679E-4F4E-8558-EF124F1CECDD}" dt="2025-03-26T09:05:34.818" v="30"/>
          <ac:picMkLst>
            <pc:docMk/>
            <pc:sldMk cId="0" sldId="260"/>
            <ac:picMk id="4" creationId="{35F073AA-D5BC-465A-CA4E-2E1991D5789D}"/>
          </ac:picMkLst>
        </pc:picChg>
        <pc:picChg chg="add mod">
          <ac:chgData name="Luigi La Spada" userId="831019729da89562" providerId="LiveId" clId="{EAF42036-679E-4F4E-8558-EF124F1CECDD}" dt="2025-03-26T09:05:34.818" v="30"/>
          <ac:picMkLst>
            <pc:docMk/>
            <pc:sldMk cId="0" sldId="260"/>
            <ac:picMk id="5" creationId="{372CEEFC-E7CA-F6DB-416B-9D0569FDED99}"/>
          </ac:picMkLst>
        </pc:picChg>
      </pc:sldChg>
      <pc:sldChg chg="addSp modSp mod modNotesTx">
        <pc:chgData name="Luigi La Spada" userId="831019729da89562" providerId="LiveId" clId="{EAF42036-679E-4F4E-8558-EF124F1CECDD}" dt="2025-03-26T09:18:15.600" v="187" actId="113"/>
        <pc:sldMkLst>
          <pc:docMk/>
          <pc:sldMk cId="0" sldId="261"/>
        </pc:sldMkLst>
        <pc:spChg chg="mod">
          <ac:chgData name="Luigi La Spada" userId="831019729da89562" providerId="LiveId" clId="{EAF42036-679E-4F4E-8558-EF124F1CECDD}" dt="2025-03-26T09:17:19.269" v="177" actId="113"/>
          <ac:spMkLst>
            <pc:docMk/>
            <pc:sldMk cId="0" sldId="261"/>
            <ac:spMk id="3" creationId="{00000000-0000-0000-0000-000000000000}"/>
          </ac:spMkLst>
        </pc:spChg>
        <pc:picChg chg="add mod">
          <ac:chgData name="Luigi La Spada" userId="831019729da89562" providerId="LiveId" clId="{EAF42036-679E-4F4E-8558-EF124F1CECDD}" dt="2025-03-26T09:05:24.146" v="25"/>
          <ac:picMkLst>
            <pc:docMk/>
            <pc:sldMk cId="0" sldId="261"/>
            <ac:picMk id="4" creationId="{A83F99FF-D558-9010-0060-07DF31D291D4}"/>
          </ac:picMkLst>
        </pc:picChg>
        <pc:picChg chg="add mod">
          <ac:chgData name="Luigi La Spada" userId="831019729da89562" providerId="LiveId" clId="{EAF42036-679E-4F4E-8558-EF124F1CECDD}" dt="2025-03-26T09:05:24.146" v="25"/>
          <ac:picMkLst>
            <pc:docMk/>
            <pc:sldMk cId="0" sldId="261"/>
            <ac:picMk id="5" creationId="{34DA675A-158A-22A8-7542-EE779330EDB0}"/>
          </ac:picMkLst>
        </pc:picChg>
      </pc:sldChg>
      <pc:sldChg chg="addSp modSp modNotesTx">
        <pc:chgData name="Luigi La Spada" userId="831019729da89562" providerId="LiveId" clId="{EAF42036-679E-4F4E-8558-EF124F1CECDD}" dt="2025-03-26T09:25:53.802" v="250" actId="20577"/>
        <pc:sldMkLst>
          <pc:docMk/>
          <pc:sldMk cId="4055908442" sldId="262"/>
        </pc:sldMkLst>
        <pc:picChg chg="add mod">
          <ac:chgData name="Luigi La Spada" userId="831019729da89562" providerId="LiveId" clId="{EAF42036-679E-4F4E-8558-EF124F1CECDD}" dt="2025-03-26T09:05:36.196" v="31"/>
          <ac:picMkLst>
            <pc:docMk/>
            <pc:sldMk cId="4055908442" sldId="262"/>
            <ac:picMk id="4" creationId="{AF801AC4-A288-64B0-4810-A2803E3B9789}"/>
          </ac:picMkLst>
        </pc:picChg>
        <pc:picChg chg="add mod">
          <ac:chgData name="Luigi La Spada" userId="831019729da89562" providerId="LiveId" clId="{EAF42036-679E-4F4E-8558-EF124F1CECDD}" dt="2025-03-26T09:05:36.196" v="31"/>
          <ac:picMkLst>
            <pc:docMk/>
            <pc:sldMk cId="4055908442" sldId="262"/>
            <ac:picMk id="5" creationId="{EDD233AF-7A71-20CA-90ED-3C1B60373720}"/>
          </ac:picMkLst>
        </pc:picChg>
      </pc:sldChg>
      <pc:sldChg chg="addSp modSp modNotesTx">
        <pc:chgData name="Luigi La Spada" userId="831019729da89562" providerId="LiveId" clId="{EAF42036-679E-4F4E-8558-EF124F1CECDD}" dt="2025-03-26T09:26:51.733" v="260" actId="20577"/>
        <pc:sldMkLst>
          <pc:docMk/>
          <pc:sldMk cId="1543261369" sldId="263"/>
        </pc:sldMkLst>
        <pc:picChg chg="add mod">
          <ac:chgData name="Luigi La Spada" userId="831019729da89562" providerId="LiveId" clId="{EAF42036-679E-4F4E-8558-EF124F1CECDD}" dt="2025-03-26T09:05:38.667" v="32"/>
          <ac:picMkLst>
            <pc:docMk/>
            <pc:sldMk cId="1543261369" sldId="263"/>
            <ac:picMk id="4" creationId="{2E1ECB3A-9D83-A77D-3CB5-9372370E8318}"/>
          </ac:picMkLst>
        </pc:picChg>
        <pc:picChg chg="add mod">
          <ac:chgData name="Luigi La Spada" userId="831019729da89562" providerId="LiveId" clId="{EAF42036-679E-4F4E-8558-EF124F1CECDD}" dt="2025-03-26T09:05:38.667" v="32"/>
          <ac:picMkLst>
            <pc:docMk/>
            <pc:sldMk cId="1543261369" sldId="263"/>
            <ac:picMk id="5" creationId="{4F65BCB4-7AD8-08B3-F384-149BC4A53BC6}"/>
          </ac:picMkLst>
        </pc:picChg>
      </pc:sldChg>
      <pc:sldChg chg="addSp modSp modNotesTx">
        <pc:chgData name="Luigi La Spada" userId="831019729da89562" providerId="LiveId" clId="{EAF42036-679E-4F4E-8558-EF124F1CECDD}" dt="2025-03-26T09:28:06.658" v="273" actId="113"/>
        <pc:sldMkLst>
          <pc:docMk/>
          <pc:sldMk cId="1909770489" sldId="264"/>
        </pc:sldMkLst>
        <pc:picChg chg="add mod">
          <ac:chgData name="Luigi La Spada" userId="831019729da89562" providerId="LiveId" clId="{EAF42036-679E-4F4E-8558-EF124F1CECDD}" dt="2025-03-26T09:05:39.887" v="33"/>
          <ac:picMkLst>
            <pc:docMk/>
            <pc:sldMk cId="1909770489" sldId="264"/>
            <ac:picMk id="4" creationId="{20C0B478-A988-5427-7D68-F07DE3079F32}"/>
          </ac:picMkLst>
        </pc:picChg>
        <pc:picChg chg="add mod">
          <ac:chgData name="Luigi La Spada" userId="831019729da89562" providerId="LiveId" clId="{EAF42036-679E-4F4E-8558-EF124F1CECDD}" dt="2025-03-26T09:05:39.887" v="33"/>
          <ac:picMkLst>
            <pc:docMk/>
            <pc:sldMk cId="1909770489" sldId="264"/>
            <ac:picMk id="5" creationId="{B813F4DE-2C71-DE64-C320-9DD497659532}"/>
          </ac:picMkLst>
        </pc:picChg>
      </pc:sldChg>
      <pc:sldChg chg="addSp modSp">
        <pc:chgData name="Luigi La Spada" userId="831019729da89562" providerId="LiveId" clId="{EAF42036-679E-4F4E-8558-EF124F1CECDD}" dt="2025-03-26T09:05:21.774" v="24"/>
        <pc:sldMkLst>
          <pc:docMk/>
          <pc:sldMk cId="705978611" sldId="265"/>
        </pc:sldMkLst>
        <pc:picChg chg="add mod">
          <ac:chgData name="Luigi La Spada" userId="831019729da89562" providerId="LiveId" clId="{EAF42036-679E-4F4E-8558-EF124F1CECDD}" dt="2025-03-26T09:05:21.774" v="24"/>
          <ac:picMkLst>
            <pc:docMk/>
            <pc:sldMk cId="705978611" sldId="265"/>
            <ac:picMk id="4" creationId="{7AF31B22-6D78-BD98-CAB8-E79CA4E3DFE6}"/>
          </ac:picMkLst>
        </pc:picChg>
        <pc:picChg chg="add mod">
          <ac:chgData name="Luigi La Spada" userId="831019729da89562" providerId="LiveId" clId="{EAF42036-679E-4F4E-8558-EF124F1CECDD}" dt="2025-03-26T09:05:21.774" v="24"/>
          <ac:picMkLst>
            <pc:docMk/>
            <pc:sldMk cId="705978611" sldId="265"/>
            <ac:picMk id="5" creationId="{58AC0950-441D-C7FD-8B14-A36FC0ACB11F}"/>
          </ac:picMkLst>
        </pc:picChg>
      </pc:sldChg>
      <pc:sldChg chg="addSp modSp new mod modNotesTx">
        <pc:chgData name="Luigi La Spada" userId="831019729da89562" providerId="LiveId" clId="{EAF42036-679E-4F4E-8558-EF124F1CECDD}" dt="2025-03-26T09:28:24.807" v="275" actId="20577"/>
        <pc:sldMkLst>
          <pc:docMk/>
          <pc:sldMk cId="3163650073" sldId="266"/>
        </pc:sldMkLst>
        <pc:spChg chg="mod">
          <ac:chgData name="Luigi La Spada" userId="831019729da89562" providerId="LiveId" clId="{EAF42036-679E-4F4E-8558-EF124F1CECDD}" dt="2025-03-25T21:53:40.444" v="2" actId="2711"/>
          <ac:spMkLst>
            <pc:docMk/>
            <pc:sldMk cId="3163650073" sldId="266"/>
            <ac:spMk id="2" creationId="{AE186435-2A4B-FF03-14FF-0FB532ABCFF0}"/>
          </ac:spMkLst>
        </pc:spChg>
        <pc:picChg chg="add mod">
          <ac:chgData name="Luigi La Spada" userId="831019729da89562" providerId="LiveId" clId="{EAF42036-679E-4F4E-8558-EF124F1CECDD}" dt="2025-03-26T09:05:41.192" v="34"/>
          <ac:picMkLst>
            <pc:docMk/>
            <pc:sldMk cId="3163650073" sldId="266"/>
            <ac:picMk id="4" creationId="{A8FA1B95-8A58-81D9-3729-EFB58C07691C}"/>
          </ac:picMkLst>
        </pc:picChg>
        <pc:picChg chg="add mod">
          <ac:chgData name="Luigi La Spada" userId="831019729da89562" providerId="LiveId" clId="{EAF42036-679E-4F4E-8558-EF124F1CECDD}" dt="2025-03-26T09:05:41.192" v="34"/>
          <ac:picMkLst>
            <pc:docMk/>
            <pc:sldMk cId="3163650073" sldId="266"/>
            <ac:picMk id="5" creationId="{DC82CA12-986F-D7E0-E7E0-6670A0E492C7}"/>
          </ac:picMkLst>
        </pc:picChg>
      </pc:sldChg>
      <pc:sldChg chg="addSp modSp add modNotesTx">
        <pc:chgData name="Luigi La Spada" userId="831019729da89562" providerId="LiveId" clId="{EAF42036-679E-4F4E-8558-EF124F1CECDD}" dt="2025-03-26T09:29:01.514" v="282" actId="113"/>
        <pc:sldMkLst>
          <pc:docMk/>
          <pc:sldMk cId="0" sldId="267"/>
        </pc:sldMkLst>
        <pc:picChg chg="add mod">
          <ac:chgData name="Luigi La Spada" userId="831019729da89562" providerId="LiveId" clId="{EAF42036-679E-4F4E-8558-EF124F1CECDD}" dt="2025-03-26T09:05:43.005" v="35"/>
          <ac:picMkLst>
            <pc:docMk/>
            <pc:sldMk cId="0" sldId="267"/>
            <ac:picMk id="4" creationId="{421CB959-0F83-A37F-7410-4A1EE8E4088B}"/>
          </ac:picMkLst>
        </pc:picChg>
        <pc:picChg chg="add mod">
          <ac:chgData name="Luigi La Spada" userId="831019729da89562" providerId="LiveId" clId="{EAF42036-679E-4F4E-8558-EF124F1CECDD}" dt="2025-03-26T09:05:43.005" v="35"/>
          <ac:picMkLst>
            <pc:docMk/>
            <pc:sldMk cId="0" sldId="267"/>
            <ac:picMk id="5" creationId="{E7A8267D-1438-EC11-CE9E-B494C25209CE}"/>
          </ac:picMkLst>
        </pc:picChg>
      </pc:sldChg>
      <pc:sldChg chg="addSp modSp add modNotesTx">
        <pc:chgData name="Luigi La Spada" userId="831019729da89562" providerId="LiveId" clId="{EAF42036-679E-4F4E-8558-EF124F1CECDD}" dt="2025-03-26T09:30:00.267" v="289" actId="20577"/>
        <pc:sldMkLst>
          <pc:docMk/>
          <pc:sldMk cId="0" sldId="268"/>
        </pc:sldMkLst>
        <pc:picChg chg="add mod">
          <ac:chgData name="Luigi La Spada" userId="831019729da89562" providerId="LiveId" clId="{EAF42036-679E-4F4E-8558-EF124F1CECDD}" dt="2025-03-26T09:05:44.506" v="36"/>
          <ac:picMkLst>
            <pc:docMk/>
            <pc:sldMk cId="0" sldId="268"/>
            <ac:picMk id="4" creationId="{09997EA1-AEE7-4474-592B-4DF4EF01EB8A}"/>
          </ac:picMkLst>
        </pc:picChg>
        <pc:picChg chg="add mod">
          <ac:chgData name="Luigi La Spada" userId="831019729da89562" providerId="LiveId" clId="{EAF42036-679E-4F4E-8558-EF124F1CECDD}" dt="2025-03-26T09:05:44.506" v="36"/>
          <ac:picMkLst>
            <pc:docMk/>
            <pc:sldMk cId="0" sldId="268"/>
            <ac:picMk id="5" creationId="{9A1FDA29-B88E-4B0E-6C68-403E1747F68F}"/>
          </ac:picMkLst>
        </pc:picChg>
      </pc:sldChg>
      <pc:sldChg chg="addSp modSp add modNotesTx">
        <pc:chgData name="Luigi La Spada" userId="831019729da89562" providerId="LiveId" clId="{EAF42036-679E-4F4E-8558-EF124F1CECDD}" dt="2025-03-26T09:31:03.697" v="298" actId="113"/>
        <pc:sldMkLst>
          <pc:docMk/>
          <pc:sldMk cId="0" sldId="269"/>
        </pc:sldMkLst>
        <pc:picChg chg="add mod">
          <ac:chgData name="Luigi La Spada" userId="831019729da89562" providerId="LiveId" clId="{EAF42036-679E-4F4E-8558-EF124F1CECDD}" dt="2025-03-26T09:05:46.267" v="37"/>
          <ac:picMkLst>
            <pc:docMk/>
            <pc:sldMk cId="0" sldId="269"/>
            <ac:picMk id="4" creationId="{18B1D08F-C1CB-594B-C270-20D17DED2BDF}"/>
          </ac:picMkLst>
        </pc:picChg>
        <pc:picChg chg="add mod">
          <ac:chgData name="Luigi La Spada" userId="831019729da89562" providerId="LiveId" clId="{EAF42036-679E-4F4E-8558-EF124F1CECDD}" dt="2025-03-26T09:05:46.267" v="37"/>
          <ac:picMkLst>
            <pc:docMk/>
            <pc:sldMk cId="0" sldId="269"/>
            <ac:picMk id="5" creationId="{125026BA-3F6F-2396-7801-6C58A969807B}"/>
          </ac:picMkLst>
        </pc:picChg>
      </pc:sldChg>
      <pc:sldChg chg="addSp modSp add modNotesTx">
        <pc:chgData name="Luigi La Spada" userId="831019729da89562" providerId="LiveId" clId="{EAF42036-679E-4F4E-8558-EF124F1CECDD}" dt="2025-03-26T09:31:38.591" v="305" actId="20577"/>
        <pc:sldMkLst>
          <pc:docMk/>
          <pc:sldMk cId="0" sldId="270"/>
        </pc:sldMkLst>
        <pc:picChg chg="add mod">
          <ac:chgData name="Luigi La Spada" userId="831019729da89562" providerId="LiveId" clId="{EAF42036-679E-4F4E-8558-EF124F1CECDD}" dt="2025-03-26T09:05:47.463" v="38"/>
          <ac:picMkLst>
            <pc:docMk/>
            <pc:sldMk cId="0" sldId="270"/>
            <ac:picMk id="4" creationId="{DA93417A-8931-F001-386E-296A0CAEDF56}"/>
          </ac:picMkLst>
        </pc:picChg>
        <pc:picChg chg="add mod">
          <ac:chgData name="Luigi La Spada" userId="831019729da89562" providerId="LiveId" clId="{EAF42036-679E-4F4E-8558-EF124F1CECDD}" dt="2025-03-26T09:05:47.463" v="38"/>
          <ac:picMkLst>
            <pc:docMk/>
            <pc:sldMk cId="0" sldId="270"/>
            <ac:picMk id="5" creationId="{55258008-9ABE-E6F1-9B2A-4EC9AE30E271}"/>
          </ac:picMkLst>
        </pc:picChg>
      </pc:sldChg>
      <pc:sldChg chg="addSp modSp add modNotesTx">
        <pc:chgData name="Luigi La Spada" userId="831019729da89562" providerId="LiveId" clId="{EAF42036-679E-4F4E-8558-EF124F1CECDD}" dt="2025-03-26T09:32:40.677" v="312" actId="20577"/>
        <pc:sldMkLst>
          <pc:docMk/>
          <pc:sldMk cId="0" sldId="271"/>
        </pc:sldMkLst>
        <pc:picChg chg="add mod">
          <ac:chgData name="Luigi La Spada" userId="831019729da89562" providerId="LiveId" clId="{EAF42036-679E-4F4E-8558-EF124F1CECDD}" dt="2025-03-26T09:05:49.711" v="39"/>
          <ac:picMkLst>
            <pc:docMk/>
            <pc:sldMk cId="0" sldId="271"/>
            <ac:picMk id="4" creationId="{3BDF29BE-83AA-3526-DD71-004C9E0BE173}"/>
          </ac:picMkLst>
        </pc:picChg>
        <pc:picChg chg="add mod">
          <ac:chgData name="Luigi La Spada" userId="831019729da89562" providerId="LiveId" clId="{EAF42036-679E-4F4E-8558-EF124F1CECDD}" dt="2025-03-26T09:05:49.711" v="39"/>
          <ac:picMkLst>
            <pc:docMk/>
            <pc:sldMk cId="0" sldId="271"/>
            <ac:picMk id="5" creationId="{AC4EB8FD-97F0-E191-649C-89AEC729ED4F}"/>
          </ac:picMkLst>
        </pc:picChg>
      </pc:sldChg>
      <pc:sldChg chg="addSp modSp add modNotesTx">
        <pc:chgData name="Luigi La Spada" userId="831019729da89562" providerId="LiveId" clId="{EAF42036-679E-4F4E-8558-EF124F1CECDD}" dt="2025-03-26T09:33:36.038" v="321" actId="20577"/>
        <pc:sldMkLst>
          <pc:docMk/>
          <pc:sldMk cId="0" sldId="272"/>
        </pc:sldMkLst>
        <pc:picChg chg="add mod">
          <ac:chgData name="Luigi La Spada" userId="831019729da89562" providerId="LiveId" clId="{EAF42036-679E-4F4E-8558-EF124F1CECDD}" dt="2025-03-26T09:05:50.959" v="40"/>
          <ac:picMkLst>
            <pc:docMk/>
            <pc:sldMk cId="0" sldId="272"/>
            <ac:picMk id="4" creationId="{F0264267-D829-6DD8-A7D6-426F708E0F05}"/>
          </ac:picMkLst>
        </pc:picChg>
        <pc:picChg chg="add mod">
          <ac:chgData name="Luigi La Spada" userId="831019729da89562" providerId="LiveId" clId="{EAF42036-679E-4F4E-8558-EF124F1CECDD}" dt="2025-03-26T09:05:50.959" v="40"/>
          <ac:picMkLst>
            <pc:docMk/>
            <pc:sldMk cId="0" sldId="272"/>
            <ac:picMk id="5" creationId="{15143873-D2E9-026F-5F08-525E508D9EE2}"/>
          </ac:picMkLst>
        </pc:picChg>
      </pc:sldChg>
      <pc:sldChg chg="addSp modSp add modNotesTx">
        <pc:chgData name="Luigi La Spada" userId="831019729da89562" providerId="LiveId" clId="{EAF42036-679E-4F4E-8558-EF124F1CECDD}" dt="2025-03-26T09:34:22.720" v="328" actId="20577"/>
        <pc:sldMkLst>
          <pc:docMk/>
          <pc:sldMk cId="0" sldId="273"/>
        </pc:sldMkLst>
        <pc:picChg chg="add mod">
          <ac:chgData name="Luigi La Spada" userId="831019729da89562" providerId="LiveId" clId="{EAF42036-679E-4F4E-8558-EF124F1CECDD}" dt="2025-03-26T09:05:52.782" v="41"/>
          <ac:picMkLst>
            <pc:docMk/>
            <pc:sldMk cId="0" sldId="273"/>
            <ac:picMk id="4" creationId="{E2B017DA-468A-31BE-8BD0-9618E713AC45}"/>
          </ac:picMkLst>
        </pc:picChg>
        <pc:picChg chg="add mod">
          <ac:chgData name="Luigi La Spada" userId="831019729da89562" providerId="LiveId" clId="{EAF42036-679E-4F4E-8558-EF124F1CECDD}" dt="2025-03-26T09:05:52.782" v="41"/>
          <ac:picMkLst>
            <pc:docMk/>
            <pc:sldMk cId="0" sldId="273"/>
            <ac:picMk id="5" creationId="{DC21F1EB-3FFA-5CF5-5105-CDD60841BB41}"/>
          </ac:picMkLst>
        </pc:picChg>
      </pc:sldChg>
      <pc:sldChg chg="addSp modSp add mod modNotesTx">
        <pc:chgData name="Luigi La Spada" userId="831019729da89562" providerId="LiveId" clId="{EAF42036-679E-4F4E-8558-EF124F1CECDD}" dt="2025-03-26T09:35:19.391" v="336" actId="20577"/>
        <pc:sldMkLst>
          <pc:docMk/>
          <pc:sldMk cId="0" sldId="274"/>
        </pc:sldMkLst>
        <pc:spChg chg="mod">
          <ac:chgData name="Luigi La Spada" userId="831019729da89562" providerId="LiveId" clId="{EAF42036-679E-4F4E-8558-EF124F1CECDD}" dt="2025-03-26T09:35:19.391" v="336" actId="20577"/>
          <ac:spMkLst>
            <pc:docMk/>
            <pc:sldMk cId="0" sldId="274"/>
            <ac:spMk id="3" creationId="{00000000-0000-0000-0000-000000000000}"/>
          </ac:spMkLst>
        </pc:spChg>
        <pc:picChg chg="add mod">
          <ac:chgData name="Luigi La Spada" userId="831019729da89562" providerId="LiveId" clId="{EAF42036-679E-4F4E-8558-EF124F1CECDD}" dt="2025-03-26T09:05:53.932" v="42"/>
          <ac:picMkLst>
            <pc:docMk/>
            <pc:sldMk cId="0" sldId="274"/>
            <ac:picMk id="4" creationId="{84365379-E3B5-74DF-A647-4790FCC152EF}"/>
          </ac:picMkLst>
        </pc:picChg>
        <pc:picChg chg="add mod">
          <ac:chgData name="Luigi La Spada" userId="831019729da89562" providerId="LiveId" clId="{EAF42036-679E-4F4E-8558-EF124F1CECDD}" dt="2025-03-26T09:05:53.932" v="42"/>
          <ac:picMkLst>
            <pc:docMk/>
            <pc:sldMk cId="0" sldId="274"/>
            <ac:picMk id="5" creationId="{5A69CB80-D64E-0A79-5396-4D66D36AF2C5}"/>
          </ac:picMkLst>
        </pc:picChg>
      </pc:sldChg>
      <pc:sldChg chg="addSp modSp add modNotesTx">
        <pc:chgData name="Luigi La Spada" userId="831019729da89562" providerId="LiveId" clId="{EAF42036-679E-4F4E-8558-EF124F1CECDD}" dt="2025-03-26T09:36:27.258" v="349" actId="20577"/>
        <pc:sldMkLst>
          <pc:docMk/>
          <pc:sldMk cId="0" sldId="275"/>
        </pc:sldMkLst>
        <pc:picChg chg="add mod">
          <ac:chgData name="Luigi La Spada" userId="831019729da89562" providerId="LiveId" clId="{EAF42036-679E-4F4E-8558-EF124F1CECDD}" dt="2025-03-26T09:05:55.157" v="43"/>
          <ac:picMkLst>
            <pc:docMk/>
            <pc:sldMk cId="0" sldId="275"/>
            <ac:picMk id="4" creationId="{A6219C2D-037E-B1AD-2A90-6A1944B45DF8}"/>
          </ac:picMkLst>
        </pc:picChg>
        <pc:picChg chg="add mod">
          <ac:chgData name="Luigi La Spada" userId="831019729da89562" providerId="LiveId" clId="{EAF42036-679E-4F4E-8558-EF124F1CECDD}" dt="2025-03-26T09:05:55.157" v="43"/>
          <ac:picMkLst>
            <pc:docMk/>
            <pc:sldMk cId="0" sldId="275"/>
            <ac:picMk id="5" creationId="{198B0F0A-A6F9-0F6D-B3DC-E8EB51C04C63}"/>
          </ac:picMkLst>
        </pc:picChg>
      </pc:sldChg>
      <pc:sldChg chg="addSp modSp new mod modNotesTx">
        <pc:chgData name="Luigi La Spada" userId="831019729da89562" providerId="LiveId" clId="{EAF42036-679E-4F4E-8558-EF124F1CECDD}" dt="2025-03-26T09:36:37.640" v="350" actId="113"/>
        <pc:sldMkLst>
          <pc:docMk/>
          <pc:sldMk cId="3505805142" sldId="276"/>
        </pc:sldMkLst>
        <pc:spChg chg="mod">
          <ac:chgData name="Luigi La Spada" userId="831019729da89562" providerId="LiveId" clId="{EAF42036-679E-4F4E-8558-EF124F1CECDD}" dt="2025-03-25T21:56:46.988" v="12" actId="2711"/>
          <ac:spMkLst>
            <pc:docMk/>
            <pc:sldMk cId="3505805142" sldId="276"/>
            <ac:spMk id="2" creationId="{1C9D7670-F4CF-C00F-7F85-51873D844690}"/>
          </ac:spMkLst>
        </pc:spChg>
        <pc:picChg chg="add mod">
          <ac:chgData name="Luigi La Spada" userId="831019729da89562" providerId="LiveId" clId="{EAF42036-679E-4F4E-8558-EF124F1CECDD}" dt="2025-03-26T09:05:57.330" v="44"/>
          <ac:picMkLst>
            <pc:docMk/>
            <pc:sldMk cId="3505805142" sldId="276"/>
            <ac:picMk id="4" creationId="{988FCEAD-61B9-45D4-A19C-4F5DE02434A1}"/>
          </ac:picMkLst>
        </pc:picChg>
        <pc:picChg chg="add mod">
          <ac:chgData name="Luigi La Spada" userId="831019729da89562" providerId="LiveId" clId="{EAF42036-679E-4F4E-8558-EF124F1CECDD}" dt="2025-03-26T09:05:57.330" v="44"/>
          <ac:picMkLst>
            <pc:docMk/>
            <pc:sldMk cId="3505805142" sldId="276"/>
            <ac:picMk id="5" creationId="{35F7229F-B84C-76DB-E914-6926ECB5A621}"/>
          </ac:picMkLst>
        </pc:picChg>
      </pc:sldChg>
      <pc:sldChg chg="addSp modSp new mod modNotesTx">
        <pc:chgData name="Luigi La Spada" userId="831019729da89562" providerId="LiveId" clId="{EAF42036-679E-4F4E-8558-EF124F1CECDD}" dt="2025-03-26T09:06:18.934" v="54"/>
        <pc:sldMkLst>
          <pc:docMk/>
          <pc:sldMk cId="2147240794" sldId="277"/>
        </pc:sldMkLst>
        <pc:spChg chg="mod">
          <ac:chgData name="Luigi La Spada" userId="831019729da89562" providerId="LiveId" clId="{EAF42036-679E-4F4E-8558-EF124F1CECDD}" dt="2025-03-25T21:57:58.669" v="15" actId="2711"/>
          <ac:spMkLst>
            <pc:docMk/>
            <pc:sldMk cId="2147240794" sldId="277"/>
            <ac:spMk id="2" creationId="{141571BE-4B5B-A3DD-3BA2-CEEF4F4CA0A6}"/>
          </ac:spMkLst>
        </pc:spChg>
        <pc:picChg chg="add mod">
          <ac:chgData name="Luigi La Spada" userId="831019729da89562" providerId="LiveId" clId="{EAF42036-679E-4F4E-8558-EF124F1CECDD}" dt="2025-03-26T09:06:18.934" v="54"/>
          <ac:picMkLst>
            <pc:docMk/>
            <pc:sldMk cId="2147240794" sldId="277"/>
            <ac:picMk id="4" creationId="{6D50DD77-187A-946E-1E9E-9FEB01ADD743}"/>
          </ac:picMkLst>
        </pc:picChg>
        <pc:picChg chg="add mod">
          <ac:chgData name="Luigi La Spada" userId="831019729da89562" providerId="LiveId" clId="{EAF42036-679E-4F4E-8558-EF124F1CECDD}" dt="2025-03-26T09:06:18.934" v="54"/>
          <ac:picMkLst>
            <pc:docMk/>
            <pc:sldMk cId="2147240794" sldId="277"/>
            <ac:picMk id="5" creationId="{E61FAA34-F4F8-3837-ED7D-BF52CABE4865}"/>
          </ac:picMkLst>
        </pc:picChg>
      </pc:sldChg>
      <pc:sldChg chg="add del">
        <pc:chgData name="Luigi La Spada" userId="831019729da89562" providerId="LiveId" clId="{EAF42036-679E-4F4E-8558-EF124F1CECDD}" dt="2025-03-25T21:55:52.193" v="8"/>
        <pc:sldMkLst>
          <pc:docMk/>
          <pc:sldMk cId="2536257399" sldId="277"/>
        </pc:sldMkLst>
      </pc:sldChg>
      <pc:sldChg chg="addSp modSp add modNotesTx">
        <pc:chgData name="Luigi La Spada" userId="831019729da89562" providerId="LiveId" clId="{EAF42036-679E-4F4E-8558-EF124F1CECDD}" dt="2025-03-26T09:37:26.506" v="358" actId="113"/>
        <pc:sldMkLst>
          <pc:docMk/>
          <pc:sldMk cId="0" sldId="278"/>
        </pc:sldMkLst>
        <pc:picChg chg="add mod">
          <ac:chgData name="Luigi La Spada" userId="831019729da89562" providerId="LiveId" clId="{EAF42036-679E-4F4E-8558-EF124F1CECDD}" dt="2025-03-26T09:05:58.894" v="45"/>
          <ac:picMkLst>
            <pc:docMk/>
            <pc:sldMk cId="0" sldId="278"/>
            <ac:picMk id="4" creationId="{630F4EE3-63FD-0349-05C3-44224620F091}"/>
          </ac:picMkLst>
        </pc:picChg>
        <pc:picChg chg="add mod">
          <ac:chgData name="Luigi La Spada" userId="831019729da89562" providerId="LiveId" clId="{EAF42036-679E-4F4E-8558-EF124F1CECDD}" dt="2025-03-26T09:05:58.894" v="45"/>
          <ac:picMkLst>
            <pc:docMk/>
            <pc:sldMk cId="0" sldId="278"/>
            <ac:picMk id="5" creationId="{A1D5E023-B190-D965-96C3-3106D4571CCF}"/>
          </ac:picMkLst>
        </pc:picChg>
      </pc:sldChg>
      <pc:sldChg chg="addSp modSp add">
        <pc:chgData name="Luigi La Spada" userId="831019729da89562" providerId="LiveId" clId="{EAF42036-679E-4F4E-8558-EF124F1CECDD}" dt="2025-03-26T09:06:06.556" v="46"/>
        <pc:sldMkLst>
          <pc:docMk/>
          <pc:sldMk cId="0" sldId="279"/>
        </pc:sldMkLst>
        <pc:picChg chg="add mod">
          <ac:chgData name="Luigi La Spada" userId="831019729da89562" providerId="LiveId" clId="{EAF42036-679E-4F4E-8558-EF124F1CECDD}" dt="2025-03-26T09:06:06.556" v="46"/>
          <ac:picMkLst>
            <pc:docMk/>
            <pc:sldMk cId="0" sldId="279"/>
            <ac:picMk id="4" creationId="{4CA97AE8-1534-97DC-1455-E72DF9B535C0}"/>
          </ac:picMkLst>
        </pc:picChg>
        <pc:picChg chg="add mod">
          <ac:chgData name="Luigi La Spada" userId="831019729da89562" providerId="LiveId" clId="{EAF42036-679E-4F4E-8558-EF124F1CECDD}" dt="2025-03-26T09:06:06.556" v="46"/>
          <ac:picMkLst>
            <pc:docMk/>
            <pc:sldMk cId="0" sldId="279"/>
            <ac:picMk id="5" creationId="{73930992-809D-95E0-7D22-2B5BAC5879E4}"/>
          </ac:picMkLst>
        </pc:picChg>
      </pc:sldChg>
      <pc:sldChg chg="addSp modSp add modNotesTx">
        <pc:chgData name="Luigi La Spada" userId="831019729da89562" providerId="LiveId" clId="{EAF42036-679E-4F4E-8558-EF124F1CECDD}" dt="2025-03-26T09:38:23.857" v="367" actId="113"/>
        <pc:sldMkLst>
          <pc:docMk/>
          <pc:sldMk cId="0" sldId="280"/>
        </pc:sldMkLst>
        <pc:picChg chg="add mod">
          <ac:chgData name="Luigi La Spada" userId="831019729da89562" providerId="LiveId" clId="{EAF42036-679E-4F4E-8558-EF124F1CECDD}" dt="2025-03-26T09:06:07.777" v="47"/>
          <ac:picMkLst>
            <pc:docMk/>
            <pc:sldMk cId="0" sldId="280"/>
            <ac:picMk id="4" creationId="{462C43E1-AB76-E91B-4DD3-E3D8D6BAF0F3}"/>
          </ac:picMkLst>
        </pc:picChg>
        <pc:picChg chg="add mod">
          <ac:chgData name="Luigi La Spada" userId="831019729da89562" providerId="LiveId" clId="{EAF42036-679E-4F4E-8558-EF124F1CECDD}" dt="2025-03-26T09:06:07.777" v="47"/>
          <ac:picMkLst>
            <pc:docMk/>
            <pc:sldMk cId="0" sldId="280"/>
            <ac:picMk id="5" creationId="{ED6A672E-5C5E-7573-8F17-5380A22E5191}"/>
          </ac:picMkLst>
        </pc:picChg>
      </pc:sldChg>
      <pc:sldChg chg="addSp modSp add modNotesTx">
        <pc:chgData name="Luigi La Spada" userId="831019729da89562" providerId="LiveId" clId="{EAF42036-679E-4F4E-8558-EF124F1CECDD}" dt="2025-03-26T09:39:07.215" v="377" actId="20577"/>
        <pc:sldMkLst>
          <pc:docMk/>
          <pc:sldMk cId="0" sldId="281"/>
        </pc:sldMkLst>
        <pc:picChg chg="add mod">
          <ac:chgData name="Luigi La Spada" userId="831019729da89562" providerId="LiveId" clId="{EAF42036-679E-4F4E-8558-EF124F1CECDD}" dt="2025-03-26T09:06:09.507" v="48"/>
          <ac:picMkLst>
            <pc:docMk/>
            <pc:sldMk cId="0" sldId="281"/>
            <ac:picMk id="4" creationId="{03B056C6-0FB8-2F91-7CB5-7E946EC48BA3}"/>
          </ac:picMkLst>
        </pc:picChg>
        <pc:picChg chg="add mod">
          <ac:chgData name="Luigi La Spada" userId="831019729da89562" providerId="LiveId" clId="{EAF42036-679E-4F4E-8558-EF124F1CECDD}" dt="2025-03-26T09:06:09.507" v="48"/>
          <ac:picMkLst>
            <pc:docMk/>
            <pc:sldMk cId="0" sldId="281"/>
            <ac:picMk id="5" creationId="{FEDBF8F0-EAF9-D6AB-45B2-E7DEE515233E}"/>
          </ac:picMkLst>
        </pc:picChg>
      </pc:sldChg>
      <pc:sldChg chg="addSp modSp add modNotesTx">
        <pc:chgData name="Luigi La Spada" userId="831019729da89562" providerId="LiveId" clId="{EAF42036-679E-4F4E-8558-EF124F1CECDD}" dt="2025-03-26T09:39:41.740" v="383" actId="20577"/>
        <pc:sldMkLst>
          <pc:docMk/>
          <pc:sldMk cId="0" sldId="282"/>
        </pc:sldMkLst>
        <pc:picChg chg="add mod">
          <ac:chgData name="Luigi La Spada" userId="831019729da89562" providerId="LiveId" clId="{EAF42036-679E-4F4E-8558-EF124F1CECDD}" dt="2025-03-26T09:06:10.631" v="49"/>
          <ac:picMkLst>
            <pc:docMk/>
            <pc:sldMk cId="0" sldId="282"/>
            <ac:picMk id="4" creationId="{F5E98655-3DAF-6082-9E30-CBCD3F6CF4A8}"/>
          </ac:picMkLst>
        </pc:picChg>
        <pc:picChg chg="add mod">
          <ac:chgData name="Luigi La Spada" userId="831019729da89562" providerId="LiveId" clId="{EAF42036-679E-4F4E-8558-EF124F1CECDD}" dt="2025-03-26T09:06:10.631" v="49"/>
          <ac:picMkLst>
            <pc:docMk/>
            <pc:sldMk cId="0" sldId="282"/>
            <ac:picMk id="5" creationId="{D150D69A-2594-8D93-DBB0-87EB4BEE3060}"/>
          </ac:picMkLst>
        </pc:picChg>
      </pc:sldChg>
      <pc:sldChg chg="addSp modSp add modNotesTx">
        <pc:chgData name="Luigi La Spada" userId="831019729da89562" providerId="LiveId" clId="{EAF42036-679E-4F4E-8558-EF124F1CECDD}" dt="2025-03-26T09:43:56.861" v="428" actId="113"/>
        <pc:sldMkLst>
          <pc:docMk/>
          <pc:sldMk cId="0" sldId="283"/>
        </pc:sldMkLst>
        <pc:picChg chg="add mod">
          <ac:chgData name="Luigi La Spada" userId="831019729da89562" providerId="LiveId" clId="{EAF42036-679E-4F4E-8558-EF124F1CECDD}" dt="2025-03-26T09:06:12.414" v="50"/>
          <ac:picMkLst>
            <pc:docMk/>
            <pc:sldMk cId="0" sldId="283"/>
            <ac:picMk id="4" creationId="{8463DC94-9640-68D7-45E2-FC4924F5FA2A}"/>
          </ac:picMkLst>
        </pc:picChg>
        <pc:picChg chg="add mod">
          <ac:chgData name="Luigi La Spada" userId="831019729da89562" providerId="LiveId" clId="{EAF42036-679E-4F4E-8558-EF124F1CECDD}" dt="2025-03-26T09:06:12.414" v="50"/>
          <ac:picMkLst>
            <pc:docMk/>
            <pc:sldMk cId="0" sldId="283"/>
            <ac:picMk id="5" creationId="{A6066446-72CD-8D27-67E9-5D50CBAEA83C}"/>
          </ac:picMkLst>
        </pc:picChg>
      </pc:sldChg>
      <pc:sldChg chg="add modNotesTx">
        <pc:chgData name="Luigi La Spada" userId="831019729da89562" providerId="LiveId" clId="{EAF42036-679E-4F4E-8558-EF124F1CECDD}" dt="2025-03-26T09:43:50.004" v="426" actId="113"/>
        <pc:sldMkLst>
          <pc:docMk/>
          <pc:sldMk cId="325311822" sldId="284"/>
        </pc:sldMkLst>
      </pc:sldChg>
      <pc:sldChg chg="addSp modSp add modNotesTx">
        <pc:chgData name="Luigi La Spada" userId="831019729da89562" providerId="LiveId" clId="{EAF42036-679E-4F4E-8558-EF124F1CECDD}" dt="2025-03-26T09:42:29.044" v="408" actId="113"/>
        <pc:sldMkLst>
          <pc:docMk/>
          <pc:sldMk cId="0" sldId="285"/>
        </pc:sldMkLst>
        <pc:picChg chg="add mod">
          <ac:chgData name="Luigi La Spada" userId="831019729da89562" providerId="LiveId" clId="{EAF42036-679E-4F4E-8558-EF124F1CECDD}" dt="2025-03-26T09:06:15.494" v="51"/>
          <ac:picMkLst>
            <pc:docMk/>
            <pc:sldMk cId="0" sldId="285"/>
            <ac:picMk id="4" creationId="{DF8E0562-DA27-A22E-6B1A-96C851907452}"/>
          </ac:picMkLst>
        </pc:picChg>
        <pc:picChg chg="add mod">
          <ac:chgData name="Luigi La Spada" userId="831019729da89562" providerId="LiveId" clId="{EAF42036-679E-4F4E-8558-EF124F1CECDD}" dt="2025-03-26T09:06:15.494" v="51"/>
          <ac:picMkLst>
            <pc:docMk/>
            <pc:sldMk cId="0" sldId="285"/>
            <ac:picMk id="5" creationId="{AAD84DD7-7A73-675E-ED74-E31A76EA86BF}"/>
          </ac:picMkLst>
        </pc:picChg>
      </pc:sldChg>
      <pc:sldChg chg="addSp modSp add modNotesTx">
        <pc:chgData name="Luigi La Spada" userId="831019729da89562" providerId="LiveId" clId="{EAF42036-679E-4F4E-8558-EF124F1CECDD}" dt="2025-03-26T09:43:43.719" v="425" actId="113"/>
        <pc:sldMkLst>
          <pc:docMk/>
          <pc:sldMk cId="0" sldId="286"/>
        </pc:sldMkLst>
        <pc:picChg chg="add mod">
          <ac:chgData name="Luigi La Spada" userId="831019729da89562" providerId="LiveId" clId="{EAF42036-679E-4F4E-8558-EF124F1CECDD}" dt="2025-03-26T09:06:16.646" v="52"/>
          <ac:picMkLst>
            <pc:docMk/>
            <pc:sldMk cId="0" sldId="286"/>
            <ac:picMk id="4" creationId="{5E155DE8-8F82-8B59-2652-83842879AAD4}"/>
          </ac:picMkLst>
        </pc:picChg>
        <pc:picChg chg="add mod">
          <ac:chgData name="Luigi La Spada" userId="831019729da89562" providerId="LiveId" clId="{EAF42036-679E-4F4E-8558-EF124F1CECDD}" dt="2025-03-26T09:06:16.646" v="52"/>
          <ac:picMkLst>
            <pc:docMk/>
            <pc:sldMk cId="0" sldId="286"/>
            <ac:picMk id="5" creationId="{5F800BB5-C505-B401-AE37-A24397E9E6C8}"/>
          </ac:picMkLst>
        </pc:picChg>
      </pc:sldChg>
      <pc:sldChg chg="addSp modSp add">
        <pc:chgData name="Luigi La Spada" userId="831019729da89562" providerId="LiveId" clId="{EAF42036-679E-4F4E-8558-EF124F1CECDD}" dt="2025-03-26T09:06:17.747" v="53"/>
        <pc:sldMkLst>
          <pc:docMk/>
          <pc:sldMk cId="0" sldId="287"/>
        </pc:sldMkLst>
        <pc:picChg chg="add mod">
          <ac:chgData name="Luigi La Spada" userId="831019729da89562" providerId="LiveId" clId="{EAF42036-679E-4F4E-8558-EF124F1CECDD}" dt="2025-03-26T09:06:17.747" v="53"/>
          <ac:picMkLst>
            <pc:docMk/>
            <pc:sldMk cId="0" sldId="287"/>
            <ac:picMk id="4" creationId="{B4A6E383-5AF4-DA8F-6B96-D167E5DCD14B}"/>
          </ac:picMkLst>
        </pc:picChg>
        <pc:picChg chg="add mod">
          <ac:chgData name="Luigi La Spada" userId="831019729da89562" providerId="LiveId" clId="{EAF42036-679E-4F4E-8558-EF124F1CECDD}" dt="2025-03-26T09:06:17.747" v="53"/>
          <ac:picMkLst>
            <pc:docMk/>
            <pc:sldMk cId="0" sldId="287"/>
            <ac:picMk id="5" creationId="{1D90E73E-338C-1E07-3573-43CD80A4ECAF}"/>
          </ac:picMkLst>
        </pc:picChg>
      </pc:sldChg>
      <pc:sldChg chg="addSp modSp add modNotesTx">
        <pc:chgData name="Luigi La Spada" userId="831019729da89562" providerId="LiveId" clId="{EAF42036-679E-4F4E-8558-EF124F1CECDD}" dt="2025-03-26T09:45:36.559" v="435" actId="20577"/>
        <pc:sldMkLst>
          <pc:docMk/>
          <pc:sldMk cId="0" sldId="288"/>
        </pc:sldMkLst>
        <pc:picChg chg="add mod">
          <ac:chgData name="Luigi La Spada" userId="831019729da89562" providerId="LiveId" clId="{EAF42036-679E-4F4E-8558-EF124F1CECDD}" dt="2025-03-26T09:06:20.723" v="55"/>
          <ac:picMkLst>
            <pc:docMk/>
            <pc:sldMk cId="0" sldId="288"/>
            <ac:picMk id="4" creationId="{1860EFA2-D03A-6486-605B-FFDF3F4CB8EF}"/>
          </ac:picMkLst>
        </pc:picChg>
        <pc:picChg chg="add mod">
          <ac:chgData name="Luigi La Spada" userId="831019729da89562" providerId="LiveId" clId="{EAF42036-679E-4F4E-8558-EF124F1CECDD}" dt="2025-03-26T09:06:20.723" v="55"/>
          <ac:picMkLst>
            <pc:docMk/>
            <pc:sldMk cId="0" sldId="288"/>
            <ac:picMk id="5" creationId="{124597AA-7908-16E4-F631-0FBD5D0A3529}"/>
          </ac:picMkLst>
        </pc:picChg>
      </pc:sldChg>
      <pc:sldChg chg="addSp modSp add modNotesTx">
        <pc:chgData name="Luigi La Spada" userId="831019729da89562" providerId="LiveId" clId="{EAF42036-679E-4F4E-8558-EF124F1CECDD}" dt="2025-03-26T09:46:27.620" v="444" actId="6549"/>
        <pc:sldMkLst>
          <pc:docMk/>
          <pc:sldMk cId="2025917224" sldId="289"/>
        </pc:sldMkLst>
        <pc:picChg chg="add mod">
          <ac:chgData name="Luigi La Spada" userId="831019729da89562" providerId="LiveId" clId="{EAF42036-679E-4F4E-8558-EF124F1CECDD}" dt="2025-03-26T09:06:21.822" v="56"/>
          <ac:picMkLst>
            <pc:docMk/>
            <pc:sldMk cId="2025917224" sldId="289"/>
            <ac:picMk id="4" creationId="{949498F9-B6AE-A641-0AA3-05632BB6D717}"/>
          </ac:picMkLst>
        </pc:picChg>
        <pc:picChg chg="add mod">
          <ac:chgData name="Luigi La Spada" userId="831019729da89562" providerId="LiveId" clId="{EAF42036-679E-4F4E-8558-EF124F1CECDD}" dt="2025-03-26T09:06:21.822" v="56"/>
          <ac:picMkLst>
            <pc:docMk/>
            <pc:sldMk cId="2025917224" sldId="289"/>
            <ac:picMk id="5" creationId="{B5E9C951-5D0B-895D-103B-3A9FBB33CDD8}"/>
          </ac:picMkLst>
        </pc:picChg>
      </pc:sldChg>
      <pc:sldChg chg="addSp modSp add modNotesTx">
        <pc:chgData name="Luigi La Spada" userId="831019729da89562" providerId="LiveId" clId="{EAF42036-679E-4F4E-8558-EF124F1CECDD}" dt="2025-03-26T09:47:06.638" v="452" actId="20577"/>
        <pc:sldMkLst>
          <pc:docMk/>
          <pc:sldMk cId="3676568294" sldId="290"/>
        </pc:sldMkLst>
        <pc:picChg chg="add mod">
          <ac:chgData name="Luigi La Spada" userId="831019729da89562" providerId="LiveId" clId="{EAF42036-679E-4F4E-8558-EF124F1CECDD}" dt="2025-03-26T09:06:23.291" v="57"/>
          <ac:picMkLst>
            <pc:docMk/>
            <pc:sldMk cId="3676568294" sldId="290"/>
            <ac:picMk id="4" creationId="{BA33BFD4-5281-19B1-5B99-A58EA990B3BA}"/>
          </ac:picMkLst>
        </pc:picChg>
        <pc:picChg chg="add mod">
          <ac:chgData name="Luigi La Spada" userId="831019729da89562" providerId="LiveId" clId="{EAF42036-679E-4F4E-8558-EF124F1CECDD}" dt="2025-03-26T09:06:23.291" v="57"/>
          <ac:picMkLst>
            <pc:docMk/>
            <pc:sldMk cId="3676568294" sldId="290"/>
            <ac:picMk id="5" creationId="{9D51972B-A44A-2D65-717A-6D04FDF5667B}"/>
          </ac:picMkLst>
        </pc:picChg>
      </pc:sldChg>
      <pc:sldChg chg="addSp modSp add modNotesTx">
        <pc:chgData name="Luigi La Spada" userId="831019729da89562" providerId="LiveId" clId="{EAF42036-679E-4F4E-8558-EF124F1CECDD}" dt="2025-03-26T09:47:51.321" v="459" actId="20577"/>
        <pc:sldMkLst>
          <pc:docMk/>
          <pc:sldMk cId="805458089" sldId="291"/>
        </pc:sldMkLst>
        <pc:picChg chg="add mod">
          <ac:chgData name="Luigi La Spada" userId="831019729da89562" providerId="LiveId" clId="{EAF42036-679E-4F4E-8558-EF124F1CECDD}" dt="2025-03-26T09:06:29.841" v="59"/>
          <ac:picMkLst>
            <pc:docMk/>
            <pc:sldMk cId="805458089" sldId="291"/>
            <ac:picMk id="4" creationId="{2333CF72-8FF1-91A3-5CFC-49EFDEC4517A}"/>
          </ac:picMkLst>
        </pc:picChg>
        <pc:picChg chg="add mod">
          <ac:chgData name="Luigi La Spada" userId="831019729da89562" providerId="LiveId" clId="{EAF42036-679E-4F4E-8558-EF124F1CECDD}" dt="2025-03-26T09:06:29.841" v="59"/>
          <ac:picMkLst>
            <pc:docMk/>
            <pc:sldMk cId="805458089" sldId="291"/>
            <ac:picMk id="5" creationId="{8FCB496E-3545-0DCE-2546-FD03855C257C}"/>
          </ac:picMkLst>
        </pc:picChg>
      </pc:sldChg>
      <pc:sldChg chg="addSp modSp add">
        <pc:chgData name="Luigi La Spada" userId="831019729da89562" providerId="LiveId" clId="{EAF42036-679E-4F4E-8558-EF124F1CECDD}" dt="2025-03-26T09:06:27.639" v="58"/>
        <pc:sldMkLst>
          <pc:docMk/>
          <pc:sldMk cId="4273567640" sldId="292"/>
        </pc:sldMkLst>
        <pc:picChg chg="add mod">
          <ac:chgData name="Luigi La Spada" userId="831019729da89562" providerId="LiveId" clId="{EAF42036-679E-4F4E-8558-EF124F1CECDD}" dt="2025-03-26T09:06:27.639" v="58"/>
          <ac:picMkLst>
            <pc:docMk/>
            <pc:sldMk cId="4273567640" sldId="292"/>
            <ac:picMk id="4" creationId="{90D7DCC1-A0CE-84B5-70A7-9193C46442D4}"/>
          </ac:picMkLst>
        </pc:picChg>
        <pc:picChg chg="add mod">
          <ac:chgData name="Luigi La Spada" userId="831019729da89562" providerId="LiveId" clId="{EAF42036-679E-4F4E-8558-EF124F1CECDD}" dt="2025-03-26T09:06:27.639" v="58"/>
          <ac:picMkLst>
            <pc:docMk/>
            <pc:sldMk cId="4273567640" sldId="292"/>
            <ac:picMk id="5" creationId="{C3AFDDFF-5E90-1ECD-9994-CFE22880E117}"/>
          </ac:picMkLst>
        </pc:picChg>
      </pc:sldChg>
      <pc:sldChg chg="addSp modSp add modNotesTx">
        <pc:chgData name="Luigi La Spada" userId="831019729da89562" providerId="LiveId" clId="{EAF42036-679E-4F4E-8558-EF124F1CECDD}" dt="2025-03-26T09:48:45.030" v="468" actId="20577"/>
        <pc:sldMkLst>
          <pc:docMk/>
          <pc:sldMk cId="4189730829" sldId="293"/>
        </pc:sldMkLst>
        <pc:picChg chg="add mod">
          <ac:chgData name="Luigi La Spada" userId="831019729da89562" providerId="LiveId" clId="{EAF42036-679E-4F4E-8558-EF124F1CECDD}" dt="2025-03-26T09:06:33.676" v="60"/>
          <ac:picMkLst>
            <pc:docMk/>
            <pc:sldMk cId="4189730829" sldId="293"/>
            <ac:picMk id="4" creationId="{527316D3-28F3-D421-9B04-2CC37B0BDD32}"/>
          </ac:picMkLst>
        </pc:picChg>
        <pc:picChg chg="add mod">
          <ac:chgData name="Luigi La Spada" userId="831019729da89562" providerId="LiveId" clId="{EAF42036-679E-4F4E-8558-EF124F1CECDD}" dt="2025-03-26T09:06:33.676" v="60"/>
          <ac:picMkLst>
            <pc:docMk/>
            <pc:sldMk cId="4189730829" sldId="293"/>
            <ac:picMk id="5" creationId="{01FE5D19-FF02-FD95-C881-8C7D8C5E6C1B}"/>
          </ac:picMkLst>
        </pc:picChg>
      </pc:sldChg>
      <pc:sldChg chg="addSp modSp add">
        <pc:chgData name="Luigi La Spada" userId="831019729da89562" providerId="LiveId" clId="{EAF42036-679E-4F4E-8558-EF124F1CECDD}" dt="2025-03-26T09:06:34.845" v="61"/>
        <pc:sldMkLst>
          <pc:docMk/>
          <pc:sldMk cId="2203675062" sldId="294"/>
        </pc:sldMkLst>
        <pc:picChg chg="add mod">
          <ac:chgData name="Luigi La Spada" userId="831019729da89562" providerId="LiveId" clId="{EAF42036-679E-4F4E-8558-EF124F1CECDD}" dt="2025-03-26T09:06:34.845" v="61"/>
          <ac:picMkLst>
            <pc:docMk/>
            <pc:sldMk cId="2203675062" sldId="294"/>
            <ac:picMk id="4" creationId="{5C554DB6-76C9-E8BE-2CF5-AD2BE4B89A2E}"/>
          </ac:picMkLst>
        </pc:picChg>
        <pc:picChg chg="add mod">
          <ac:chgData name="Luigi La Spada" userId="831019729da89562" providerId="LiveId" clId="{EAF42036-679E-4F4E-8558-EF124F1CECDD}" dt="2025-03-26T09:06:34.845" v="61"/>
          <ac:picMkLst>
            <pc:docMk/>
            <pc:sldMk cId="2203675062" sldId="294"/>
            <ac:picMk id="5" creationId="{FF91473B-5D78-E8E5-B46D-5BFCCE05DA18}"/>
          </ac:picMkLst>
        </pc:picChg>
      </pc:sldChg>
      <pc:sldChg chg="addSp modSp add modNotesTx">
        <pc:chgData name="Luigi La Spada" userId="831019729da89562" providerId="LiveId" clId="{EAF42036-679E-4F4E-8558-EF124F1CECDD}" dt="2025-03-26T09:49:28.325" v="471" actId="20577"/>
        <pc:sldMkLst>
          <pc:docMk/>
          <pc:sldMk cId="357186100" sldId="295"/>
        </pc:sldMkLst>
        <pc:picChg chg="add mod">
          <ac:chgData name="Luigi La Spada" userId="831019729da89562" providerId="LiveId" clId="{EAF42036-679E-4F4E-8558-EF124F1CECDD}" dt="2025-03-26T09:06:36.735" v="62"/>
          <ac:picMkLst>
            <pc:docMk/>
            <pc:sldMk cId="357186100" sldId="295"/>
            <ac:picMk id="4" creationId="{BB4D4461-F436-33EF-A0AB-907A68817859}"/>
          </ac:picMkLst>
        </pc:picChg>
        <pc:picChg chg="add mod">
          <ac:chgData name="Luigi La Spada" userId="831019729da89562" providerId="LiveId" clId="{EAF42036-679E-4F4E-8558-EF124F1CECDD}" dt="2025-03-26T09:06:36.735" v="62"/>
          <ac:picMkLst>
            <pc:docMk/>
            <pc:sldMk cId="357186100" sldId="295"/>
            <ac:picMk id="5" creationId="{11775F1E-285E-76DB-3DC0-6254C7C16F0D}"/>
          </ac:picMkLst>
        </pc:picChg>
      </pc:sldChg>
      <pc:sldChg chg="modSp add mod">
        <pc:chgData name="Luigi La Spada" userId="831019729da89562" providerId="LiveId" clId="{EAF42036-679E-4F4E-8558-EF124F1CECDD}" dt="2025-03-26T09:04:59.107" v="18"/>
        <pc:sldMkLst>
          <pc:docMk/>
          <pc:sldMk cId="801423054" sldId="329"/>
        </pc:sldMkLst>
        <pc:spChg chg="mod">
          <ac:chgData name="Luigi La Spada" userId="831019729da89562" providerId="LiveId" clId="{EAF42036-679E-4F4E-8558-EF124F1CECDD}" dt="2025-03-26T09:04:59.107" v="18"/>
          <ac:spMkLst>
            <pc:docMk/>
            <pc:sldMk cId="801423054" sldId="329"/>
            <ac:spMk id="2" creationId="{5426243A-0751-158F-DF27-46BABF6FA6F1}"/>
          </ac:spMkLst>
        </pc:spChg>
      </pc:sldChg>
      <pc:sldChg chg="add">
        <pc:chgData name="Luigi La Spada" userId="831019729da89562" providerId="LiveId" clId="{EAF42036-679E-4F4E-8558-EF124F1CECDD}" dt="2025-03-26T09:06:55.068" v="63"/>
        <pc:sldMkLst>
          <pc:docMk/>
          <pc:sldMk cId="1929107083" sldId="330"/>
        </pc:sldMkLst>
      </pc:sldChg>
      <pc:sldChg chg="modSp add mod modNotesTx">
        <pc:chgData name="Luigi La Spada" userId="831019729da89562" providerId="LiveId" clId="{EAF42036-679E-4F4E-8558-EF124F1CECDD}" dt="2025-03-26T09:15:45.503" v="158" actId="6549"/>
        <pc:sldMkLst>
          <pc:docMk/>
          <pc:sldMk cId="248562363" sldId="331"/>
        </pc:sldMkLst>
        <pc:spChg chg="mod">
          <ac:chgData name="Luigi La Spada" userId="831019729da89562" providerId="LiveId" clId="{EAF42036-679E-4F4E-8558-EF124F1CECDD}" dt="2025-03-26T09:11:46.326" v="83"/>
          <ac:spMkLst>
            <pc:docMk/>
            <pc:sldMk cId="248562363" sldId="33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403D5-06C8-4C33-8470-429EB050E7B4}" type="datetimeFigureOut">
              <a:rPr lang="en-GB" smtClean="0"/>
              <a:t>26/03/2025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E93B10-C1C0-48F3-BA2A-0B133F5489A0}" type="slidenum">
              <a:rPr lang="en-GB" smtClean="0"/>
              <a:t>‹#›</a:t>
            </a:fld>
            <a:endParaRPr lang="en-GB"/>
          </a:p>
        </p:txBody>
      </p:sp>
    </p:spTree>
    <p:extLst>
      <p:ext uri="{BB962C8B-B14F-4D97-AF65-F5344CB8AC3E}">
        <p14:creationId xmlns:p14="http://schemas.microsoft.com/office/powerpoint/2010/main" val="961292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dirty="0"/>
              <a:t>1. Cybercrimes and Laws</a:t>
            </a:r>
          </a:p>
          <a:p>
            <a:pPr>
              <a:buNone/>
            </a:pPr>
            <a:r>
              <a:rPr lang="en-GB" b="0" dirty="0"/>
              <a:t>This introduces the problem space: </a:t>
            </a:r>
            <a:r>
              <a:rPr lang="en-GB" b="1" dirty="0"/>
              <a:t>what cybercrime is</a:t>
            </a:r>
            <a:r>
              <a:rPr lang="en-GB" b="0" dirty="0"/>
              <a:t>, the </a:t>
            </a:r>
            <a:r>
              <a:rPr lang="en-GB" b="1" dirty="0"/>
              <a:t>types of offenses</a:t>
            </a:r>
            <a:r>
              <a:rPr lang="en-GB" b="0" dirty="0"/>
              <a:t>, and </a:t>
            </a:r>
            <a:r>
              <a:rPr lang="en-GB" b="1" dirty="0"/>
              <a:t>the legal frameworks </a:t>
            </a:r>
            <a:r>
              <a:rPr lang="en-GB" b="0" dirty="0"/>
              <a:t>addressing them.</a:t>
            </a:r>
          </a:p>
          <a:p>
            <a:pPr>
              <a:buFont typeface="Arial" panose="020B0604020202020204" pitchFamily="34" charset="0"/>
              <a:buChar char="•"/>
            </a:pPr>
            <a:r>
              <a:rPr lang="en-GB" b="0" dirty="0"/>
              <a:t>Sets the context: “Why do we need regulation?”</a:t>
            </a:r>
          </a:p>
          <a:p>
            <a:pPr>
              <a:buFont typeface="Arial" panose="020B0604020202020204" pitchFamily="34" charset="0"/>
              <a:buChar char="•"/>
            </a:pPr>
            <a:r>
              <a:rPr lang="en-GB" b="0" dirty="0"/>
              <a:t>Introduces key legal instruments: </a:t>
            </a:r>
            <a:r>
              <a:rPr lang="en-GB" b="0" i="1" dirty="0"/>
              <a:t>Computer Misuse Act</a:t>
            </a:r>
            <a:r>
              <a:rPr lang="en-GB" b="0" dirty="0"/>
              <a:t>, </a:t>
            </a:r>
            <a:r>
              <a:rPr lang="en-GB" b="0" i="1" dirty="0"/>
              <a:t>Fraud Act</a:t>
            </a:r>
            <a:r>
              <a:rPr lang="en-GB" b="0" dirty="0"/>
              <a:t>, etc.</a:t>
            </a:r>
          </a:p>
          <a:p>
            <a:pPr>
              <a:buFont typeface="Arial" panose="020B0604020202020204" pitchFamily="34" charset="0"/>
              <a:buChar char="•"/>
            </a:pPr>
            <a:endParaRPr lang="en-GB" b="0" dirty="0"/>
          </a:p>
          <a:p>
            <a:pPr>
              <a:buNone/>
            </a:pPr>
            <a:r>
              <a:rPr lang="en-GB" b="1" dirty="0"/>
              <a:t>2. Cyber &amp; Networking Laws in the UK</a:t>
            </a:r>
            <a:r>
              <a:rPr lang="en-GB" b="0" dirty="0"/>
              <a:t>: </a:t>
            </a:r>
            <a:r>
              <a:rPr lang="en-GB" dirty="0"/>
              <a:t>from general cybercrime to system-wide governance.</a:t>
            </a:r>
            <a:endParaRPr lang="en-GB" b="1" dirty="0"/>
          </a:p>
          <a:p>
            <a:pPr>
              <a:buNone/>
            </a:pPr>
            <a:r>
              <a:rPr lang="en-GB" dirty="0"/>
              <a:t>Builds on the first by broadening into </a:t>
            </a:r>
            <a:r>
              <a:rPr lang="en-GB" b="1" dirty="0"/>
              <a:t>infrastructure-level protections</a:t>
            </a:r>
            <a:r>
              <a:rPr lang="en-GB" dirty="0"/>
              <a:t>, surveillance, and privacy concerns.</a:t>
            </a:r>
          </a:p>
          <a:p>
            <a:pPr>
              <a:buFont typeface="Arial" panose="020B0604020202020204" pitchFamily="34" charset="0"/>
              <a:buChar char="•"/>
            </a:pPr>
            <a:r>
              <a:rPr lang="en-GB" dirty="0"/>
              <a:t>Shows how legislation evolved to handle </a:t>
            </a:r>
            <a:r>
              <a:rPr lang="en-GB" b="1" dirty="0"/>
              <a:t>technological shifts</a:t>
            </a:r>
            <a:r>
              <a:rPr lang="en-GB" dirty="0"/>
              <a:t>.</a:t>
            </a:r>
          </a:p>
          <a:p>
            <a:pPr>
              <a:buFont typeface="Arial" panose="020B0604020202020204" pitchFamily="34" charset="0"/>
              <a:buChar char="•"/>
            </a:pPr>
            <a:r>
              <a:rPr lang="en-GB" dirty="0"/>
              <a:t>Explains key acts like </a:t>
            </a:r>
            <a:r>
              <a:rPr lang="en-GB" i="1" dirty="0"/>
              <a:t>RIPA</a:t>
            </a:r>
            <a:r>
              <a:rPr lang="en-GB" dirty="0"/>
              <a:t>, </a:t>
            </a:r>
            <a:r>
              <a:rPr lang="en-GB" i="1" dirty="0"/>
              <a:t>DRIPA</a:t>
            </a:r>
            <a:r>
              <a:rPr lang="en-GB" dirty="0"/>
              <a:t>, </a:t>
            </a:r>
            <a:r>
              <a:rPr lang="en-GB" i="1" dirty="0"/>
              <a:t>Telecoms Security Act</a:t>
            </a:r>
            <a:r>
              <a:rPr lang="en-GB" dirty="0"/>
              <a:t>, etc.</a:t>
            </a:r>
          </a:p>
          <a:p>
            <a:pPr>
              <a:buFont typeface="Arial" panose="020B0604020202020204" pitchFamily="34" charset="0"/>
              <a:buChar cha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3. ICO Laws </a:t>
            </a:r>
            <a:r>
              <a:rPr lang="en-GB" b="0" dirty="0"/>
              <a:t>: </a:t>
            </a:r>
            <a:r>
              <a:rPr lang="en-GB" dirty="0"/>
              <a:t>bridge between general laws and more sector-specific enforcement.</a:t>
            </a:r>
          </a:p>
          <a:p>
            <a:pPr>
              <a:buNone/>
            </a:pPr>
            <a:r>
              <a:rPr lang="en-GB" dirty="0"/>
              <a:t>Introduces the </a:t>
            </a:r>
            <a:r>
              <a:rPr lang="en-GB" b="1" dirty="0"/>
              <a:t>regulatory body</a:t>
            </a:r>
            <a:r>
              <a:rPr lang="en-GB" dirty="0"/>
              <a:t> (ICO) and how it enforces data and communication laws across public and private sectors.</a:t>
            </a:r>
          </a:p>
          <a:p>
            <a:pPr>
              <a:buFont typeface="Arial" panose="020B0604020202020204" pitchFamily="34" charset="0"/>
              <a:buChar char="•"/>
            </a:pPr>
            <a:r>
              <a:rPr lang="en-GB" dirty="0"/>
              <a:t>Introduces </a:t>
            </a:r>
            <a:r>
              <a:rPr lang="en-GB" b="1" dirty="0"/>
              <a:t>Data Protection Act</a:t>
            </a:r>
            <a:r>
              <a:rPr lang="en-GB" dirty="0"/>
              <a:t>, </a:t>
            </a:r>
            <a:r>
              <a:rPr lang="en-GB" b="1" dirty="0"/>
              <a:t>GDPR</a:t>
            </a:r>
            <a:r>
              <a:rPr lang="en-GB" dirty="0"/>
              <a:t>, </a:t>
            </a:r>
            <a:r>
              <a:rPr lang="en-GB" b="1" dirty="0"/>
              <a:t>PECR</a:t>
            </a:r>
            <a:r>
              <a:rPr lang="en-GB" dirty="0"/>
              <a:t>, etc.</a:t>
            </a:r>
          </a:p>
          <a:p>
            <a:pPr>
              <a:buFont typeface="Arial" panose="020B0604020202020204" pitchFamily="34" charset="0"/>
              <a:buChar char="•"/>
            </a:pPr>
            <a:r>
              <a:rPr lang="en-GB" dirty="0"/>
              <a:t>Positions the ICO as a central authority across various frameworks.</a:t>
            </a:r>
          </a:p>
          <a:p>
            <a:pPr>
              <a:buNone/>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4. NIS Regulations Presentation</a:t>
            </a:r>
            <a:r>
              <a:rPr lang="en-GB" b="0" dirty="0"/>
              <a:t>: </a:t>
            </a:r>
            <a:r>
              <a:rPr lang="en-GB" dirty="0"/>
              <a:t>Demonstrates how all previous concepts (cybercrime, data protection, oversight) come together in real-world regulation.</a:t>
            </a:r>
          </a:p>
          <a:p>
            <a:pPr>
              <a:buNone/>
            </a:pPr>
            <a:r>
              <a:rPr lang="en-GB" dirty="0"/>
              <a:t>Now that the legal landscape and the ICO's role are clear, finish with the </a:t>
            </a:r>
            <a:r>
              <a:rPr lang="en-GB" b="1" dirty="0"/>
              <a:t>NIS Regulations</a:t>
            </a:r>
            <a:r>
              <a:rPr lang="en-GB" dirty="0"/>
              <a:t>, which are the most targeted and complex.</a:t>
            </a:r>
          </a:p>
          <a:p>
            <a:pPr>
              <a:buFont typeface="Arial" panose="020B0604020202020204" pitchFamily="34" charset="0"/>
              <a:buChar char="•"/>
            </a:pPr>
            <a:r>
              <a:rPr lang="en-GB" dirty="0"/>
              <a:t>Deep dive into sector-specific regulation.</a:t>
            </a:r>
          </a:p>
          <a:p>
            <a:pPr>
              <a:buFont typeface="Arial" panose="020B0604020202020204" pitchFamily="34" charset="0"/>
              <a:buChar char="•"/>
            </a:pPr>
            <a:r>
              <a:rPr lang="en-GB" dirty="0"/>
              <a:t>Explains roles of </a:t>
            </a:r>
            <a:r>
              <a:rPr lang="en-GB" b="1" dirty="0"/>
              <a:t>OES</a:t>
            </a:r>
            <a:r>
              <a:rPr lang="en-GB" dirty="0"/>
              <a:t> and </a:t>
            </a:r>
            <a:r>
              <a:rPr lang="en-GB" b="1" dirty="0"/>
              <a:t>RDSPs</a:t>
            </a:r>
            <a:r>
              <a:rPr lang="en-GB" dirty="0"/>
              <a:t>.</a:t>
            </a:r>
          </a:p>
        </p:txBody>
      </p:sp>
      <p:sp>
        <p:nvSpPr>
          <p:cNvPr id="4" name="Slide Number Placeholder 3"/>
          <p:cNvSpPr>
            <a:spLocks noGrp="1"/>
          </p:cNvSpPr>
          <p:nvPr>
            <p:ph type="sldNum" sz="quarter" idx="10"/>
          </p:nvPr>
        </p:nvSpPr>
        <p:spPr/>
        <p:txBody>
          <a:bodyPr/>
          <a:lstStyle/>
          <a:p>
            <a:fld id="{E4753D08-134D-4D9B-9AC7-1CB636C0E9C2}" type="slidenum">
              <a:rPr lang="en-GB" smtClean="0"/>
              <a:t>2</a:t>
            </a:fld>
            <a:endParaRPr lang="en-GB"/>
          </a:p>
        </p:txBody>
      </p:sp>
    </p:spTree>
    <p:extLst>
      <p:ext uri="{BB962C8B-B14F-4D97-AF65-F5344CB8AC3E}">
        <p14:creationId xmlns:p14="http://schemas.microsoft.com/office/powerpoint/2010/main" val="3137789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AFDF1-8FEE-E12E-84FB-24A4FFE94B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7662D7-1E96-7B3E-3896-D1BEED4231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66164C-D17D-23CE-5D79-0BCA3039D43E}"/>
              </a:ext>
            </a:extLst>
          </p:cNvPr>
          <p:cNvSpPr>
            <a:spLocks noGrp="1"/>
          </p:cNvSpPr>
          <p:nvPr>
            <p:ph type="body" idx="1"/>
          </p:nvPr>
        </p:nvSpPr>
        <p:spPr/>
        <p:txBody>
          <a:bodyPr/>
          <a:lstStyle/>
          <a:p>
            <a:r>
              <a:rPr lang="en-GB" b="1" dirty="0"/>
              <a:t>Section 3A </a:t>
            </a:r>
            <a:r>
              <a:rPr lang="en-GB" dirty="0"/>
              <a:t>of </a:t>
            </a:r>
            <a:r>
              <a:rPr lang="en-GB" b="1" dirty="0"/>
              <a:t>the Computer Misuse Act </a:t>
            </a:r>
            <a:r>
              <a:rPr lang="en-GB" dirty="0"/>
              <a:t>1990 was introduced to address a critical gap in cybercrime legislation: </a:t>
            </a:r>
            <a:r>
              <a:rPr lang="en-GB" b="1" dirty="0"/>
              <a:t>the proliferation of tools specifically designed to facilitate unauthorized access or disruption</a:t>
            </a:r>
            <a:r>
              <a:rPr lang="en-GB" dirty="0"/>
              <a:t>. </a:t>
            </a:r>
          </a:p>
          <a:p>
            <a:endParaRPr lang="en-GB" dirty="0"/>
          </a:p>
          <a:p>
            <a:r>
              <a:rPr lang="en-GB" dirty="0"/>
              <a:t>This provision criminalizes not only the </a:t>
            </a:r>
            <a:r>
              <a:rPr lang="en-GB" b="1" dirty="0"/>
              <a:t>use</a:t>
            </a:r>
            <a:r>
              <a:rPr lang="en-GB" dirty="0"/>
              <a:t>, but also the </a:t>
            </a:r>
            <a:r>
              <a:rPr lang="en-GB" b="1" dirty="0"/>
              <a:t>creation</a:t>
            </a:r>
            <a:r>
              <a:rPr lang="en-GB" dirty="0"/>
              <a:t>, </a:t>
            </a:r>
            <a:r>
              <a:rPr lang="en-GB" b="1" dirty="0"/>
              <a:t>distribution</a:t>
            </a:r>
            <a:r>
              <a:rPr lang="en-GB" dirty="0"/>
              <a:t>, and </a:t>
            </a:r>
            <a:r>
              <a:rPr lang="en-GB" b="1" dirty="0"/>
              <a:t>possession</a:t>
            </a:r>
            <a:r>
              <a:rPr lang="en-GB" dirty="0"/>
              <a:t> of such tools with the intent or knowledge that they will be used to commit an offense under the Act. </a:t>
            </a:r>
          </a:p>
          <a:p>
            <a:endParaRPr lang="en-GB" dirty="0"/>
          </a:p>
          <a:p>
            <a:r>
              <a:rPr lang="en-GB" b="1" dirty="0"/>
              <a:t>Tools</a:t>
            </a:r>
            <a:r>
              <a:rPr lang="en-GB" dirty="0"/>
              <a:t> covered include malware, keyloggers, brute-force password software, and DDoS platforms. Importantly, this offense applies irrespective of whether the tool has been deployed; possession with intent suffices for legal liability. </a:t>
            </a:r>
          </a:p>
          <a:p>
            <a:endParaRPr lang="en-GB" dirty="0"/>
          </a:p>
          <a:p>
            <a:r>
              <a:rPr lang="en-GB" dirty="0"/>
              <a:t>However, </a:t>
            </a:r>
            <a:r>
              <a:rPr lang="en-GB" b="1" dirty="0"/>
              <a:t>exceptions</a:t>
            </a:r>
            <a:r>
              <a:rPr lang="en-GB" dirty="0"/>
              <a:t> exist where such tools are </a:t>
            </a:r>
            <a:r>
              <a:rPr lang="en-GB" b="1" dirty="0"/>
              <a:t>used in sanctioned security research or penetration testing </a:t>
            </a:r>
            <a:r>
              <a:rPr lang="en-GB" dirty="0"/>
              <a:t>within clearly defined legal contexts. </a:t>
            </a:r>
          </a:p>
          <a:p>
            <a:endParaRPr lang="en-GB" dirty="0"/>
          </a:p>
          <a:p>
            <a:r>
              <a:rPr lang="en-GB" dirty="0"/>
              <a:t>This statute thus plays a preventive role in curbing the cybercrime supply chain and reinforces accountability at all levels of technological misuse.</a:t>
            </a:r>
          </a:p>
        </p:txBody>
      </p:sp>
      <p:sp>
        <p:nvSpPr>
          <p:cNvPr id="4" name="Slide Number Placeholder 3">
            <a:extLst>
              <a:ext uri="{FF2B5EF4-FFF2-40B4-BE49-F238E27FC236}">
                <a16:creationId xmlns:a16="http://schemas.microsoft.com/office/drawing/2014/main" id="{BAE169F6-62AE-ED5C-4844-2EC9B9735FF2}"/>
              </a:ext>
            </a:extLst>
          </p:cNvPr>
          <p:cNvSpPr>
            <a:spLocks noGrp="1"/>
          </p:cNvSpPr>
          <p:nvPr>
            <p:ph type="sldNum" sz="quarter" idx="5"/>
          </p:nvPr>
        </p:nvSpPr>
        <p:spPr/>
        <p:txBody>
          <a:bodyPr/>
          <a:lstStyle/>
          <a:p>
            <a:fld id="{B1E93B10-C1C0-48F3-BA2A-0B133F5489A0}" type="slidenum">
              <a:rPr lang="en-GB" smtClean="0"/>
              <a:t>12</a:t>
            </a:fld>
            <a:endParaRPr lang="en-GB"/>
          </a:p>
        </p:txBody>
      </p:sp>
    </p:spTree>
    <p:extLst>
      <p:ext uri="{BB962C8B-B14F-4D97-AF65-F5344CB8AC3E}">
        <p14:creationId xmlns:p14="http://schemas.microsoft.com/office/powerpoint/2010/main" val="2126648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We’ve just looked at how UK law tackles cybercrime on an individual level—targeting the people who commit digital offenses. Next, we’ll zoom out to see how entire systems and networks are legally protected. </a:t>
            </a:r>
          </a:p>
          <a:p>
            <a:endParaRPr lang="en-GB" dirty="0"/>
          </a:p>
          <a:p>
            <a:r>
              <a:rPr lang="en-GB" dirty="0"/>
              <a:t>This includes laws about surveillance, telecom regulations, and how organizations must secure their infrastructure.</a:t>
            </a:r>
          </a:p>
        </p:txBody>
      </p:sp>
      <p:sp>
        <p:nvSpPr>
          <p:cNvPr id="4" name="Slide Number Placeholder 3"/>
          <p:cNvSpPr>
            <a:spLocks noGrp="1"/>
          </p:cNvSpPr>
          <p:nvPr>
            <p:ph type="sldNum" sz="quarter" idx="5"/>
          </p:nvPr>
        </p:nvSpPr>
        <p:spPr/>
        <p:txBody>
          <a:bodyPr/>
          <a:lstStyle/>
          <a:p>
            <a:fld id="{B1E93B10-C1C0-48F3-BA2A-0B133F5489A0}" type="slidenum">
              <a:rPr lang="en-GB" smtClean="0"/>
              <a:t>13</a:t>
            </a:fld>
            <a:endParaRPr lang="en-GB"/>
          </a:p>
        </p:txBody>
      </p:sp>
    </p:spTree>
    <p:extLst>
      <p:ext uri="{BB962C8B-B14F-4D97-AF65-F5344CB8AC3E}">
        <p14:creationId xmlns:p14="http://schemas.microsoft.com/office/powerpoint/2010/main" val="945245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United Kingdom's legal framework for cyber and networking regulation is both </a:t>
            </a:r>
            <a:r>
              <a:rPr lang="en-GB" b="1" dirty="0"/>
              <a:t>comprehensive</a:t>
            </a:r>
            <a:r>
              <a:rPr lang="en-GB" dirty="0"/>
              <a:t> and </a:t>
            </a:r>
            <a:r>
              <a:rPr lang="en-GB" b="1" dirty="0"/>
              <a:t>adaptive</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the foundational Computer Misuse Act, which criminalizes various forms of unauthorized access and disruption, to the Communications Act and RIPA, which address misuse and surveillance, </a:t>
            </a:r>
            <a:r>
              <a:rPr lang="en-GB" b="1" dirty="0"/>
              <a:t>the legislation is designed to respond to evolving digital </a:t>
            </a:r>
            <a:r>
              <a:rPr lang="en-GB" b="1" dirty="0" err="1"/>
              <a:t>behaviors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Supplementary regulations permit lawful monitoring within organizations, while data retention laws—though controversial—enable law enforcement access to essential metadata.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b="1" dirty="0"/>
              <a:t>most recent addition</a:t>
            </a:r>
            <a:r>
              <a:rPr lang="en-GB" dirty="0"/>
              <a:t>, the Telecommunications (Security) Act 2021, shifts the emphasis toward proactive cybersecurity governance. Collectively, these laws serve to protect digital infrastructures, ensure lawful oversight, and secure individual rights in a complex digital ecosystem.</a:t>
            </a:r>
          </a:p>
          <a:p>
            <a:endParaRPr lang="en-GB" dirty="0"/>
          </a:p>
        </p:txBody>
      </p:sp>
      <p:sp>
        <p:nvSpPr>
          <p:cNvPr id="4" name="Slide Number Placeholder 3"/>
          <p:cNvSpPr>
            <a:spLocks noGrp="1"/>
          </p:cNvSpPr>
          <p:nvPr>
            <p:ph type="sldNum" sz="quarter" idx="5"/>
          </p:nvPr>
        </p:nvSpPr>
        <p:spPr/>
        <p:txBody>
          <a:bodyPr/>
          <a:lstStyle/>
          <a:p>
            <a:fld id="{87D5A5B3-AC3E-44D2-BF77-FC68996FD3FC}" type="slidenum">
              <a:rPr lang="en-GB" smtClean="0"/>
              <a:t>14</a:t>
            </a:fld>
            <a:endParaRPr lang="en-GB"/>
          </a:p>
        </p:txBody>
      </p:sp>
    </p:spTree>
    <p:extLst>
      <p:ext uri="{BB962C8B-B14F-4D97-AF65-F5344CB8AC3E}">
        <p14:creationId xmlns:p14="http://schemas.microsoft.com/office/powerpoint/2010/main" val="2299075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laws are designed to address a spectrum of concerns ranging </a:t>
            </a:r>
            <a:r>
              <a:rPr lang="en-GB" b="1" dirty="0"/>
              <a:t>from unauthorized access to deliberate attacks on digital infrastructure</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With the rapid digitization of both public and private sectors, the UK has progressively updated and expanded its legal apparatus to counteract evolving threats.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their core, these laws seek to uphold </a:t>
            </a:r>
            <a:r>
              <a:rPr lang="en-GB" b="1" dirty="0"/>
              <a:t>data integrity, protect national infrastructure, and secure individual rights </a:t>
            </a:r>
            <a:r>
              <a:rPr lang="en-GB" dirty="0"/>
              <a:t>against misuse or surveillance.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Enforcement mechanisms span criminal law—such as through prosecutions under the Computer Misuse Act—as well as regulatory interventions by bodies like the Information Commissioner’s Office.</a:t>
            </a:r>
          </a:p>
          <a:p>
            <a:endParaRPr lang="en-GB" dirty="0"/>
          </a:p>
        </p:txBody>
      </p:sp>
      <p:sp>
        <p:nvSpPr>
          <p:cNvPr id="4" name="Slide Number Placeholder 3"/>
          <p:cNvSpPr>
            <a:spLocks noGrp="1"/>
          </p:cNvSpPr>
          <p:nvPr>
            <p:ph type="sldNum" sz="quarter" idx="5"/>
          </p:nvPr>
        </p:nvSpPr>
        <p:spPr/>
        <p:txBody>
          <a:bodyPr/>
          <a:lstStyle/>
          <a:p>
            <a:fld id="{87D5A5B3-AC3E-44D2-BF77-FC68996FD3FC}" type="slidenum">
              <a:rPr lang="en-GB" smtClean="0"/>
              <a:t>15</a:t>
            </a:fld>
            <a:endParaRPr lang="en-GB"/>
          </a:p>
        </p:txBody>
      </p:sp>
    </p:spTree>
    <p:extLst>
      <p:ext uri="{BB962C8B-B14F-4D97-AF65-F5344CB8AC3E}">
        <p14:creationId xmlns:p14="http://schemas.microsoft.com/office/powerpoint/2010/main" val="1631160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Computer Misuse Act 1990 represents a </a:t>
            </a:r>
            <a:r>
              <a:rPr lang="en-GB" b="1" dirty="0"/>
              <a:t>foundational piece of UK legislation </a:t>
            </a:r>
            <a:r>
              <a:rPr lang="en-GB" dirty="0"/>
              <a:t>targeting </a:t>
            </a:r>
            <a:r>
              <a:rPr lang="en-GB" b="1" dirty="0"/>
              <a:t>cybercrime</a:t>
            </a:r>
            <a:r>
              <a:rPr lang="en-GB" dirty="0"/>
              <a:t>. Prior to its enactment, legal mechanisms for prosecuting digital offenses were limited and ill-suited to emerging threats.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Act introduced a tiered structure of offenses, beginning with basic </a:t>
            </a:r>
            <a:r>
              <a:rPr lang="en-GB" b="1" dirty="0"/>
              <a:t>unauthorized access </a:t>
            </a:r>
            <a:r>
              <a:rPr lang="en-GB" dirty="0"/>
              <a:t>under Section 1. This might include activities such as 'hacking' into a system without permission.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Section 2 escalates the seriousness by criminalizing </a:t>
            </a:r>
            <a:r>
              <a:rPr lang="en-GB" b="1" dirty="0"/>
              <a:t>access carried out with the intent to commit additional crimes</a:t>
            </a:r>
            <a:r>
              <a:rPr lang="en-GB" dirty="0"/>
              <a:t>, such as fraud.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Section 3 goes further to encompass actions that </a:t>
            </a:r>
            <a:r>
              <a:rPr lang="en-GB" b="1" dirty="0"/>
              <a:t>intentionally impair the operation of computers</a:t>
            </a:r>
            <a:r>
              <a:rPr lang="en-GB" dirty="0"/>
              <a:t>—this includes the deployment of malware or involvement in denial-of-service attacks.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offense reflects </a:t>
            </a:r>
            <a:r>
              <a:rPr lang="en-GB" b="1" dirty="0"/>
              <a:t>increasing levels of intent and harm</a:t>
            </a:r>
            <a:r>
              <a:rPr lang="en-GB" dirty="0"/>
              <a:t>, creating a graduated legal response to various forms of cyber intrusion.</a:t>
            </a:r>
          </a:p>
          <a:p>
            <a:endParaRPr lang="en-GB" dirty="0"/>
          </a:p>
        </p:txBody>
      </p:sp>
      <p:sp>
        <p:nvSpPr>
          <p:cNvPr id="4" name="Slide Number Placeholder 3"/>
          <p:cNvSpPr>
            <a:spLocks noGrp="1"/>
          </p:cNvSpPr>
          <p:nvPr>
            <p:ph type="sldNum" sz="quarter" idx="5"/>
          </p:nvPr>
        </p:nvSpPr>
        <p:spPr/>
        <p:txBody>
          <a:bodyPr/>
          <a:lstStyle/>
          <a:p>
            <a:fld id="{87D5A5B3-AC3E-44D2-BF77-FC68996FD3FC}" type="slidenum">
              <a:rPr lang="en-GB" smtClean="0"/>
              <a:t>16</a:t>
            </a:fld>
            <a:endParaRPr lang="en-GB"/>
          </a:p>
        </p:txBody>
      </p:sp>
    </p:spTree>
    <p:extLst>
      <p:ext uri="{BB962C8B-B14F-4D97-AF65-F5344CB8AC3E}">
        <p14:creationId xmlns:p14="http://schemas.microsoft.com/office/powerpoint/2010/main" val="1122733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While the Computer Misuse Act 1990 laid an essential foundation, it quickly became apparent that </a:t>
            </a:r>
            <a:r>
              <a:rPr lang="en-GB" b="1" dirty="0"/>
              <a:t>the law was not fully equipped </a:t>
            </a:r>
            <a:r>
              <a:rPr lang="en-GB" dirty="0"/>
              <a:t>to deal with the rapid evolution of digital 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Recognizing this, Parliament enacted the Police and Justice Act 2006, which introduced </a:t>
            </a:r>
            <a:r>
              <a:rPr lang="en-GB" b="1" dirty="0"/>
              <a:t>Section 3A—this provision explicitly targets individuals involved in making, supplying, or obtaining tools used to commit cyber offenses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Act was further refined by the Serious Crime Acts of 2007 and 2015, which broadened definitions and raised sentencing thresholds to reflect the increased severity of cyber threats.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2024, the Act is undergoing a comprehensive review to address criticisms that it is outdated, particularly in the context of ethical hacking, vulnerability disclosure, and sophisticated cyberattacks. These legislative evolutions illustrate the dynamic nature of cyber law and the continuous need to reassess legal frameworks in light of emerging risks.</a:t>
            </a:r>
          </a:p>
          <a:p>
            <a:endParaRPr lang="en-GB" dirty="0"/>
          </a:p>
        </p:txBody>
      </p:sp>
      <p:sp>
        <p:nvSpPr>
          <p:cNvPr id="4" name="Slide Number Placeholder 3"/>
          <p:cNvSpPr>
            <a:spLocks noGrp="1"/>
          </p:cNvSpPr>
          <p:nvPr>
            <p:ph type="sldNum" sz="quarter" idx="5"/>
          </p:nvPr>
        </p:nvSpPr>
        <p:spPr/>
        <p:txBody>
          <a:bodyPr/>
          <a:lstStyle/>
          <a:p>
            <a:fld id="{87D5A5B3-AC3E-44D2-BF77-FC68996FD3FC}" type="slidenum">
              <a:rPr lang="en-GB" smtClean="0"/>
              <a:t>17</a:t>
            </a:fld>
            <a:endParaRPr lang="en-GB"/>
          </a:p>
        </p:txBody>
      </p:sp>
    </p:spTree>
    <p:extLst>
      <p:ext uri="{BB962C8B-B14F-4D97-AF65-F5344CB8AC3E}">
        <p14:creationId xmlns:p14="http://schemas.microsoft.com/office/powerpoint/2010/main" val="673321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Communications Act 2003 reflects the UK’s efforts to </a:t>
            </a:r>
            <a:r>
              <a:rPr lang="en-GB" b="1" dirty="0"/>
              <a:t>legislate emerging digital behaviours </a:t>
            </a:r>
            <a:r>
              <a:rPr lang="en-GB" dirty="0"/>
              <a:t>within the realm of public communication services. Two key provisions stand out.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First, </a:t>
            </a:r>
            <a:r>
              <a:rPr lang="en-GB" b="1" dirty="0"/>
              <a:t>Section 125 </a:t>
            </a:r>
            <a:r>
              <a:rPr lang="en-GB" dirty="0"/>
              <a:t>tackles the dishonest procurement or use of </a:t>
            </a:r>
            <a:r>
              <a:rPr lang="en-GB" b="1" dirty="0"/>
              <a:t>communication services</a:t>
            </a:r>
            <a:r>
              <a:rPr lang="en-GB" dirty="0"/>
              <a:t>, which can include activities like telecom fraud or unauthorized access to subscription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More prominently, </a:t>
            </a:r>
            <a:r>
              <a:rPr lang="en-GB" b="1" dirty="0"/>
              <a:t>Section 127 </a:t>
            </a:r>
            <a:r>
              <a:rPr lang="en-GB" dirty="0"/>
              <a:t>has gained significant relevance in the age of social media. It makes it an offense to send messages that are grossly </a:t>
            </a:r>
            <a:r>
              <a:rPr lang="en-GB" b="1" dirty="0"/>
              <a:t>offensive, obscene, or threatening using a public electronic communications network</a:t>
            </a:r>
            <a:r>
              <a:rPr lang="en-GB" dirty="0"/>
              <a:t>. This has become instrumental in addressing </a:t>
            </a:r>
            <a:r>
              <a:rPr lang="en-GB" b="1" dirty="0"/>
              <a:t>cyberbullying</a:t>
            </a:r>
            <a:r>
              <a:rPr lang="en-GB" dirty="0"/>
              <a:t>, </a:t>
            </a:r>
            <a:r>
              <a:rPr lang="en-GB" b="1" dirty="0"/>
              <a:t>harassment</a:t>
            </a:r>
            <a:r>
              <a:rPr lang="en-GB" dirty="0"/>
              <a:t>, and </a:t>
            </a:r>
            <a:r>
              <a:rPr lang="en-GB" b="1" dirty="0"/>
              <a:t>hate speech </a:t>
            </a:r>
            <a:r>
              <a:rPr lang="en-GB" dirty="0"/>
              <a:t>online.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While these offenses often intersect with free speech concerns, the law provides critical mechanisms for protecting individuals from digital harm while holding abusers accountable.</a:t>
            </a:r>
          </a:p>
          <a:p>
            <a:endParaRPr lang="en-GB" dirty="0"/>
          </a:p>
        </p:txBody>
      </p:sp>
      <p:sp>
        <p:nvSpPr>
          <p:cNvPr id="4" name="Slide Number Placeholder 3"/>
          <p:cNvSpPr>
            <a:spLocks noGrp="1"/>
          </p:cNvSpPr>
          <p:nvPr>
            <p:ph type="sldNum" sz="quarter" idx="5"/>
          </p:nvPr>
        </p:nvSpPr>
        <p:spPr/>
        <p:txBody>
          <a:bodyPr/>
          <a:lstStyle/>
          <a:p>
            <a:fld id="{87D5A5B3-AC3E-44D2-BF77-FC68996FD3FC}" type="slidenum">
              <a:rPr lang="en-GB" smtClean="0"/>
              <a:t>18</a:t>
            </a:fld>
            <a:endParaRPr lang="en-GB"/>
          </a:p>
        </p:txBody>
      </p:sp>
    </p:spTree>
    <p:extLst>
      <p:ext uri="{BB962C8B-B14F-4D97-AF65-F5344CB8AC3E}">
        <p14:creationId xmlns:p14="http://schemas.microsoft.com/office/powerpoint/2010/main" val="892039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Regulation of Investigatory Powers Act 2000, or RIPA, was introduced to create a legal framework for </a:t>
            </a:r>
            <a:r>
              <a:rPr lang="en-GB" b="1" dirty="0"/>
              <a:t>surveillance activities by public bodies</a:t>
            </a:r>
            <a:r>
              <a:rPr lang="en-GB" dirty="0"/>
              <a:t>, particularly in the context of </a:t>
            </a:r>
            <a:r>
              <a:rPr lang="en-GB" b="1" dirty="0"/>
              <a:t>criminal investigations </a:t>
            </a:r>
            <a:r>
              <a:rPr lang="en-GB" dirty="0"/>
              <a:t>and </a:t>
            </a:r>
            <a:r>
              <a:rPr lang="en-GB" b="1" dirty="0"/>
              <a:t>national security</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authorizes access to </a:t>
            </a:r>
            <a:r>
              <a:rPr lang="en-GB" b="1" dirty="0"/>
              <a:t>communications data</a:t>
            </a:r>
            <a:r>
              <a:rPr lang="en-GB" dirty="0"/>
              <a:t>, covert </a:t>
            </a:r>
            <a:r>
              <a:rPr lang="en-GB" b="1" dirty="0"/>
              <a:t>surveillance</a:t>
            </a:r>
            <a:r>
              <a:rPr lang="en-GB" dirty="0"/>
              <a:t>, and the use of covert human intelligence sources—commonly known as </a:t>
            </a:r>
            <a:r>
              <a:rPr lang="en-GB" b="1" dirty="0"/>
              <a:t>informants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notable provision includes the power to require individuals or organizations to </a:t>
            </a:r>
            <a:r>
              <a:rPr lang="en-GB" b="1" dirty="0"/>
              <a:t>decrypt protected data </a:t>
            </a:r>
            <a:r>
              <a:rPr lang="en-GB" dirty="0"/>
              <a:t>when lawfully warranted.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Importantly, RIPA was designed to align with the Human Rights Act 1998, ensuring that </a:t>
            </a:r>
            <a:r>
              <a:rPr lang="en-GB" b="1" dirty="0"/>
              <a:t>surveillance powers are exercised proportionately </a:t>
            </a:r>
            <a:r>
              <a:rPr lang="en-GB" dirty="0"/>
              <a:t>and </a:t>
            </a:r>
            <a:r>
              <a:rPr lang="en-GB" b="1" dirty="0"/>
              <a:t>with due regard to privacy rights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Oversight is provided by the Investigatory Powers Commissioner and, where data protection is concerned, by the ICO. The Act remains a key instrument in the UK's approach to balancing state security powers with civil liberties.</a:t>
            </a:r>
          </a:p>
          <a:p>
            <a:endParaRPr lang="en-GB" dirty="0"/>
          </a:p>
        </p:txBody>
      </p:sp>
      <p:sp>
        <p:nvSpPr>
          <p:cNvPr id="4" name="Slide Number Placeholder 3"/>
          <p:cNvSpPr>
            <a:spLocks noGrp="1"/>
          </p:cNvSpPr>
          <p:nvPr>
            <p:ph type="sldNum" sz="quarter" idx="5"/>
          </p:nvPr>
        </p:nvSpPr>
        <p:spPr/>
        <p:txBody>
          <a:bodyPr/>
          <a:lstStyle/>
          <a:p>
            <a:fld id="{87D5A5B3-AC3E-44D2-BF77-FC68996FD3FC}" type="slidenum">
              <a:rPr lang="en-GB" smtClean="0"/>
              <a:t>19</a:t>
            </a:fld>
            <a:endParaRPr lang="en-GB"/>
          </a:p>
        </p:txBody>
      </p:sp>
    </p:spTree>
    <p:extLst>
      <p:ext uri="{BB962C8B-B14F-4D97-AF65-F5344CB8AC3E}">
        <p14:creationId xmlns:p14="http://schemas.microsoft.com/office/powerpoint/2010/main" val="17807107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Telecommunications (Lawful Business Practice) (Interception of Communications) Regulations 2000 function as a complementary measure to RIPA, providing legal grounds for </a:t>
            </a:r>
            <a:r>
              <a:rPr lang="en-GB" b="1" dirty="0"/>
              <a:t>businesses</a:t>
            </a:r>
            <a:r>
              <a:rPr lang="en-GB" dirty="0"/>
              <a:t> to intercept and monitor employee communications under defined circumstances.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regulations authorize </a:t>
            </a:r>
            <a:r>
              <a:rPr lang="en-GB" b="1" dirty="0"/>
              <a:t>monitoring</a:t>
            </a:r>
            <a:r>
              <a:rPr lang="en-GB" dirty="0"/>
              <a:t> for purposes such as ensuring regulatory compliance, preventing crime, or </a:t>
            </a:r>
            <a:r>
              <a:rPr lang="en-GB" b="1" dirty="0"/>
              <a:t>enforcing organizational policies</a:t>
            </a:r>
            <a:r>
              <a:rPr lang="en-GB" dirty="0"/>
              <a:t>—such as </a:t>
            </a:r>
            <a:r>
              <a:rPr lang="en-GB" b="1" dirty="0"/>
              <a:t>acceptable use of IT systems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the regulations mandate transparency; employers must inform employees that such monitoring may occur, even if consent is not required.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legal framework aims to achieve a careful equilibrium between the operational needs of businesses and the privacy rights of employees. It is particularly relevant in sectors with high compliance burdens, such as </a:t>
            </a:r>
            <a:r>
              <a:rPr lang="en-GB" b="1" dirty="0"/>
              <a:t>finance</a:t>
            </a:r>
            <a:r>
              <a:rPr lang="en-GB" dirty="0"/>
              <a:t>, </a:t>
            </a:r>
            <a:r>
              <a:rPr lang="en-GB" b="1" dirty="0"/>
              <a:t>healthcare</a:t>
            </a:r>
            <a:r>
              <a:rPr lang="en-GB" dirty="0"/>
              <a:t>, and </a:t>
            </a:r>
            <a:r>
              <a:rPr lang="en-GB" b="1" dirty="0"/>
              <a:t>telecommunications</a:t>
            </a:r>
            <a:r>
              <a:rPr lang="en-GB" dirty="0"/>
              <a:t>.</a:t>
            </a:r>
          </a:p>
          <a:p>
            <a:endParaRPr lang="en-GB" dirty="0"/>
          </a:p>
        </p:txBody>
      </p:sp>
      <p:sp>
        <p:nvSpPr>
          <p:cNvPr id="4" name="Slide Number Placeholder 3"/>
          <p:cNvSpPr>
            <a:spLocks noGrp="1"/>
          </p:cNvSpPr>
          <p:nvPr>
            <p:ph type="sldNum" sz="quarter" idx="5"/>
          </p:nvPr>
        </p:nvSpPr>
        <p:spPr/>
        <p:txBody>
          <a:bodyPr/>
          <a:lstStyle/>
          <a:p>
            <a:fld id="{87D5A5B3-AC3E-44D2-BF77-FC68996FD3FC}" type="slidenum">
              <a:rPr lang="en-GB" smtClean="0"/>
              <a:t>20</a:t>
            </a:fld>
            <a:endParaRPr lang="en-GB"/>
          </a:p>
        </p:txBody>
      </p:sp>
    </p:spTree>
    <p:extLst>
      <p:ext uri="{BB962C8B-B14F-4D97-AF65-F5344CB8AC3E}">
        <p14:creationId xmlns:p14="http://schemas.microsoft.com/office/powerpoint/2010/main" val="3107545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legal framework for data retention in the UK has undergone significant transformation, driven both by national security imperatives and judicial scrutiny.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Initially, the 2009 Data Retention Regulations sought to implement an </a:t>
            </a:r>
            <a:r>
              <a:rPr lang="en-GB" b="1" dirty="0"/>
              <a:t>EU directive </a:t>
            </a:r>
            <a:r>
              <a:rPr lang="en-GB" dirty="0"/>
              <a:t>requiring </a:t>
            </a:r>
            <a:r>
              <a:rPr lang="en-GB" b="1" dirty="0"/>
              <a:t>communications providers to store metadata</a:t>
            </a:r>
            <a:r>
              <a:rPr lang="en-GB" dirty="0"/>
              <a:t>—such as time, duration, and location of communications—</a:t>
            </a:r>
            <a:r>
              <a:rPr lang="en-GB" b="1" dirty="0"/>
              <a:t>for law enforcement use</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However, legal challenges in the EU led to its invalidation, prompting the UK to enact the Data Retention and Investigatory Powers Act in 2014. DRIPA served as a temporary emergency measure, granting the government authority to require telecoms to retain communications metadata for up to one year. Despite its urgency, DRIPA faced criticism from civil liberties groups for insufficient safeguards, and it was ultimately supplanted by the more comprehensive Investigatory Powers Act in 2016. This trajectory underscores the tension between surveillance needs and privacy protections.</a:t>
            </a:r>
          </a:p>
          <a:p>
            <a:endParaRPr lang="en-GB" dirty="0"/>
          </a:p>
        </p:txBody>
      </p:sp>
      <p:sp>
        <p:nvSpPr>
          <p:cNvPr id="4" name="Slide Number Placeholder 3"/>
          <p:cNvSpPr>
            <a:spLocks noGrp="1"/>
          </p:cNvSpPr>
          <p:nvPr>
            <p:ph type="sldNum" sz="quarter" idx="5"/>
          </p:nvPr>
        </p:nvSpPr>
        <p:spPr/>
        <p:txBody>
          <a:bodyPr/>
          <a:lstStyle/>
          <a:p>
            <a:fld id="{87D5A5B3-AC3E-44D2-BF77-FC68996FD3FC}" type="slidenum">
              <a:rPr lang="en-GB" smtClean="0"/>
              <a:t>21</a:t>
            </a:fld>
            <a:endParaRPr lang="en-GB"/>
          </a:p>
        </p:txBody>
      </p:sp>
    </p:spTree>
    <p:extLst>
      <p:ext uri="{BB962C8B-B14F-4D97-AF65-F5344CB8AC3E}">
        <p14:creationId xmlns:p14="http://schemas.microsoft.com/office/powerpoint/2010/main" val="2197846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United Kingdom has developed a </a:t>
            </a:r>
            <a:r>
              <a:rPr lang="en-GB" b="1" dirty="0"/>
              <a:t>comprehensive legal approach </a:t>
            </a:r>
            <a:r>
              <a:rPr lang="en-GB" dirty="0"/>
              <a:t>to combating cybercrime.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Central to this framework are the </a:t>
            </a:r>
            <a:r>
              <a:rPr lang="en-GB" b="1" dirty="0"/>
              <a:t>Computer Misuse Act 1990</a:t>
            </a:r>
            <a:r>
              <a:rPr lang="en-GB" dirty="0"/>
              <a:t> and the </a:t>
            </a:r>
            <a:r>
              <a:rPr lang="en-GB" b="1" dirty="0"/>
              <a:t>Fraud Act 2006, </a:t>
            </a:r>
            <a:r>
              <a:rPr lang="en-GB" dirty="0"/>
              <a:t>each addressing distinct but often overlapping facets of digital criminal </a:t>
            </a:r>
            <a:r>
              <a:rPr lang="en-GB" dirty="0" err="1"/>
              <a:t>behavior</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a:t>
            </a:r>
            <a:r>
              <a:rPr lang="en-GB" b="1" dirty="0"/>
              <a:t>unauthorized access </a:t>
            </a:r>
            <a:r>
              <a:rPr lang="en-GB" dirty="0"/>
              <a:t>and </a:t>
            </a:r>
            <a:r>
              <a:rPr lang="en-GB" b="1" dirty="0"/>
              <a:t>malware</a:t>
            </a:r>
            <a:r>
              <a:rPr lang="en-GB" dirty="0"/>
              <a:t> attacks to </a:t>
            </a:r>
            <a:r>
              <a:rPr lang="en-GB" b="1" dirty="0"/>
              <a:t>phishing</a:t>
            </a:r>
            <a:r>
              <a:rPr lang="en-GB" dirty="0"/>
              <a:t> schemes and </a:t>
            </a:r>
            <a:r>
              <a:rPr lang="en-GB" b="1" dirty="0"/>
              <a:t>identity</a:t>
            </a:r>
            <a:r>
              <a:rPr lang="en-GB" dirty="0"/>
              <a:t> fraud, the legislation provides both </a:t>
            </a:r>
            <a:r>
              <a:rPr lang="en-GB" b="1" dirty="0"/>
              <a:t>preventive and punitive </a:t>
            </a:r>
            <a:r>
              <a:rPr lang="en-GB" dirty="0"/>
              <a:t>measures to maintain digital integrity.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By criminalizing not only the commission but also the facilitation and preparation of cyber offenses, these laws seek to dismantle the operational capacities of both individual offenders and organized cybercriminal groups. At the same time, they help define ethical boundaries within cybersecurity practice, ensuring that innovation and research operate within a legally sanctioned framework. This legal landscape continues to evolve in response to emerging threats and technological advancements.</a:t>
            </a:r>
          </a:p>
          <a:p>
            <a:endParaRPr lang="en-GB" dirty="0"/>
          </a:p>
        </p:txBody>
      </p:sp>
      <p:sp>
        <p:nvSpPr>
          <p:cNvPr id="4" name="Slide Number Placeholder 3"/>
          <p:cNvSpPr>
            <a:spLocks noGrp="1"/>
          </p:cNvSpPr>
          <p:nvPr>
            <p:ph type="sldNum" sz="quarter" idx="5"/>
          </p:nvPr>
        </p:nvSpPr>
        <p:spPr/>
        <p:txBody>
          <a:bodyPr/>
          <a:lstStyle/>
          <a:p>
            <a:fld id="{B1E93B10-C1C0-48F3-BA2A-0B133F5489A0}" type="slidenum">
              <a:rPr lang="en-GB" smtClean="0"/>
              <a:t>4</a:t>
            </a:fld>
            <a:endParaRPr lang="en-GB"/>
          </a:p>
        </p:txBody>
      </p:sp>
    </p:spTree>
    <p:extLst>
      <p:ext uri="{BB962C8B-B14F-4D97-AF65-F5344CB8AC3E}">
        <p14:creationId xmlns:p14="http://schemas.microsoft.com/office/powerpoint/2010/main" val="1866062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Telecommunications (Security) Act 2021 represents </a:t>
            </a:r>
            <a:r>
              <a:rPr lang="en-GB" b="1" dirty="0"/>
              <a:t>a significant legislative advance </a:t>
            </a:r>
            <a:r>
              <a:rPr lang="en-GB" dirty="0"/>
              <a:t>in protecting the UK's critical communication infrastructure.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law imposes statutory duties on </a:t>
            </a:r>
            <a:r>
              <a:rPr lang="en-GB" b="1" dirty="0"/>
              <a:t>providers of public electronic communications networks and services to proactively manage and mitigate security risks.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include not only external cyber threats but also internal </a:t>
            </a:r>
            <a:r>
              <a:rPr lang="en-GB" b="1" dirty="0"/>
              <a:t>vulnerabilities</a:t>
            </a:r>
            <a:r>
              <a:rPr lang="en-GB" dirty="0"/>
              <a:t> that could impact system availability, performance, confidentiality, or integrity.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Under this Act, providers are required to establish robust procedures for identifying threats and responding promptly to security incidents.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Enforcement falls under the remit of </a:t>
            </a:r>
            <a:r>
              <a:rPr lang="en-GB" b="1" dirty="0"/>
              <a:t>Ofcom</a:t>
            </a:r>
            <a:r>
              <a:rPr lang="en-GB" dirty="0"/>
              <a:t>, which works closely with </a:t>
            </a:r>
            <a:r>
              <a:rPr lang="en-GB" b="1" dirty="0"/>
              <a:t>the National Cyber Security Centre </a:t>
            </a:r>
            <a:r>
              <a:rPr lang="en-GB" dirty="0"/>
              <a:t>to assess compliance and issue penalties where necessary.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Act reflects a broader governmental strategy to embed security by design into national telecom infrastructure, especially in light of increasing geopolitical cyber risks.</a:t>
            </a:r>
          </a:p>
          <a:p>
            <a:endParaRPr lang="en-GB" dirty="0"/>
          </a:p>
        </p:txBody>
      </p:sp>
      <p:sp>
        <p:nvSpPr>
          <p:cNvPr id="4" name="Slide Number Placeholder 3"/>
          <p:cNvSpPr>
            <a:spLocks noGrp="1"/>
          </p:cNvSpPr>
          <p:nvPr>
            <p:ph type="sldNum" sz="quarter" idx="5"/>
          </p:nvPr>
        </p:nvSpPr>
        <p:spPr/>
        <p:txBody>
          <a:bodyPr/>
          <a:lstStyle/>
          <a:p>
            <a:fld id="{87D5A5B3-AC3E-44D2-BF77-FC68996FD3FC}" type="slidenum">
              <a:rPr lang="en-GB" smtClean="0"/>
              <a:t>22</a:t>
            </a:fld>
            <a:endParaRPr lang="en-GB"/>
          </a:p>
        </p:txBody>
      </p:sp>
    </p:spTree>
    <p:extLst>
      <p:ext uri="{BB962C8B-B14F-4D97-AF65-F5344CB8AC3E}">
        <p14:creationId xmlns:p14="http://schemas.microsoft.com/office/powerpoint/2010/main" val="10841546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understanding the legal frameworks that safeguard our networks and communications, it’s important to look at </a:t>
            </a:r>
            <a:r>
              <a:rPr lang="en-GB" b="1" dirty="0"/>
              <a:t>who enforces </a:t>
            </a:r>
            <a:r>
              <a:rPr lang="en-GB" dirty="0"/>
              <a:t>them. That’s where the ICO comes in—acting as the UK’s data watchdog. Let’s dive into their responsibilities and how they ensure compliance with data privacy and cybersecurity laws</a:t>
            </a:r>
          </a:p>
        </p:txBody>
      </p:sp>
      <p:sp>
        <p:nvSpPr>
          <p:cNvPr id="4" name="Slide Number Placeholder 3"/>
          <p:cNvSpPr>
            <a:spLocks noGrp="1"/>
          </p:cNvSpPr>
          <p:nvPr>
            <p:ph type="sldNum" sz="quarter" idx="5"/>
          </p:nvPr>
        </p:nvSpPr>
        <p:spPr/>
        <p:txBody>
          <a:bodyPr/>
          <a:lstStyle/>
          <a:p>
            <a:fld id="{B1E93B10-C1C0-48F3-BA2A-0B133F5489A0}" type="slidenum">
              <a:rPr lang="en-GB" smtClean="0"/>
              <a:t>23</a:t>
            </a:fld>
            <a:endParaRPr lang="en-GB"/>
          </a:p>
        </p:txBody>
      </p:sp>
    </p:spTree>
    <p:extLst>
      <p:ext uri="{BB962C8B-B14F-4D97-AF65-F5344CB8AC3E}">
        <p14:creationId xmlns:p14="http://schemas.microsoft.com/office/powerpoint/2010/main" val="2621474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b="1" dirty="0"/>
              <a:t>Information Commissioner's Office</a:t>
            </a:r>
            <a:r>
              <a:rPr lang="en-GB" dirty="0"/>
              <a:t>, commonly known as the ICO, serves as the principal body responsible for regulating the use of personal data in the United Kingdom.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acts </a:t>
            </a:r>
            <a:r>
              <a:rPr lang="en-GB" b="1" dirty="0"/>
              <a:t>independently</a:t>
            </a:r>
            <a:r>
              <a:rPr lang="en-GB" dirty="0"/>
              <a:t> of government and is tasked with upholding information rights in the public interest.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ICO's regulatory responsibilities are extensive, encompassing both public institutions and private enterprises. Its authority is grounded primarily in the Data Protection Act 2018, but it also administers several other statutes that govern </a:t>
            </a:r>
            <a:r>
              <a:rPr lang="en-GB" b="1" dirty="0"/>
              <a:t>electronic communications</a:t>
            </a:r>
            <a:r>
              <a:rPr lang="en-GB" dirty="0"/>
              <a:t>, </a:t>
            </a:r>
            <a:r>
              <a:rPr lang="en-GB" b="1" dirty="0"/>
              <a:t>environmental data</a:t>
            </a:r>
            <a:r>
              <a:rPr lang="en-GB" dirty="0"/>
              <a:t>, and </a:t>
            </a:r>
            <a:r>
              <a:rPr lang="en-GB" b="1" dirty="0"/>
              <a:t>surveillance powers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office is empowered to investigate </a:t>
            </a:r>
            <a:r>
              <a:rPr lang="en-GB" b="1" dirty="0"/>
              <a:t>breaches</a:t>
            </a:r>
            <a:r>
              <a:rPr lang="en-GB" dirty="0"/>
              <a:t>, issue penalties, and provide guidance to ensure that organizations operate within legal parameters. </a:t>
            </a:r>
          </a:p>
          <a:p>
            <a:endParaRPr lang="en-GB" dirty="0"/>
          </a:p>
        </p:txBody>
      </p:sp>
      <p:sp>
        <p:nvSpPr>
          <p:cNvPr id="4" name="Slide Number Placeholder 3"/>
          <p:cNvSpPr>
            <a:spLocks noGrp="1"/>
          </p:cNvSpPr>
          <p:nvPr>
            <p:ph type="sldNum" sz="quarter" idx="5"/>
          </p:nvPr>
        </p:nvSpPr>
        <p:spPr/>
        <p:txBody>
          <a:bodyPr/>
          <a:lstStyle/>
          <a:p>
            <a:fld id="{783643AC-07AE-4C60-A136-3266458AD50D}" type="slidenum">
              <a:rPr lang="en-GB" smtClean="0"/>
              <a:t>24</a:t>
            </a:fld>
            <a:endParaRPr lang="en-GB"/>
          </a:p>
        </p:txBody>
      </p:sp>
    </p:spTree>
    <p:extLst>
      <p:ext uri="{BB962C8B-B14F-4D97-AF65-F5344CB8AC3E}">
        <p14:creationId xmlns:p14="http://schemas.microsoft.com/office/powerpoint/2010/main" val="1709841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Data Protection Act 2018 serves as the primary framework for safeguarding personal information in the UK, aligned with GDPR principles. Complementing this, the PECR regulations manage privacy in digital communication channels. Meanwhile, the Freedom of Information Act and Environmental Information Regulations facilitate public access to governmental and environmental data, fostering transparency. The Investigatory Powers Act governs lawful surveillance, balancing security with privacy. Finally, the NIS Regulations reinforce cybersecurity measures among operators of essential services and digital platforms. Collectively, these laws illustrate the broad regulatory remit of the ICO, reflecting its central role in upholding information rights in an increasingly digital society.</a:t>
            </a:r>
          </a:p>
          <a:p>
            <a:endParaRPr lang="en-GB" dirty="0"/>
          </a:p>
        </p:txBody>
      </p:sp>
      <p:sp>
        <p:nvSpPr>
          <p:cNvPr id="4" name="Slide Number Placeholder 3"/>
          <p:cNvSpPr>
            <a:spLocks noGrp="1"/>
          </p:cNvSpPr>
          <p:nvPr>
            <p:ph type="sldNum" sz="quarter" idx="5"/>
          </p:nvPr>
        </p:nvSpPr>
        <p:spPr/>
        <p:txBody>
          <a:bodyPr/>
          <a:lstStyle/>
          <a:p>
            <a:fld id="{783643AC-07AE-4C60-A136-3266458AD50D}" type="slidenum">
              <a:rPr lang="en-GB" smtClean="0"/>
              <a:t>25</a:t>
            </a:fld>
            <a:endParaRPr lang="en-GB"/>
          </a:p>
        </p:txBody>
      </p:sp>
    </p:spTree>
    <p:extLst>
      <p:ext uri="{BB962C8B-B14F-4D97-AF65-F5344CB8AC3E}">
        <p14:creationId xmlns:p14="http://schemas.microsoft.com/office/powerpoint/2010/main" val="1137307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Data Protection Act 2018 forms the cornerstone of the UK's data protection framework.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modernizes and supersedes the Data Protection Act 1998, aligning the UK's legislation with the EU's General Data Protection Regulation, with localized provisions.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Act outlines </a:t>
            </a:r>
            <a:r>
              <a:rPr lang="en-GB" b="1" dirty="0"/>
              <a:t>core principles </a:t>
            </a:r>
            <a:r>
              <a:rPr lang="en-GB" dirty="0"/>
              <a:t>for </a:t>
            </a:r>
            <a:r>
              <a:rPr lang="en-GB" b="1" dirty="0"/>
              <a:t>processing personal data, </a:t>
            </a:r>
            <a:r>
              <a:rPr lang="en-GB" dirty="0"/>
              <a:t>including fairness, transparency, and purpose limitation. Additionally, it enumerates the rights of data subjects, such as the right to access, rectification, erasure, and data portability.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Importantly, the DPA 2018 </a:t>
            </a:r>
            <a:r>
              <a:rPr lang="en-GB" b="1" dirty="0"/>
              <a:t>empowers the ICO </a:t>
            </a:r>
            <a:r>
              <a:rPr lang="en-GB" dirty="0"/>
              <a:t>to conduct audits, issue enforcement notices, and impose financial penalties, thereby reinforcing its regulatory mandate. </a:t>
            </a:r>
          </a:p>
        </p:txBody>
      </p:sp>
      <p:sp>
        <p:nvSpPr>
          <p:cNvPr id="4" name="Slide Number Placeholder 3"/>
          <p:cNvSpPr>
            <a:spLocks noGrp="1"/>
          </p:cNvSpPr>
          <p:nvPr>
            <p:ph type="sldNum" sz="quarter" idx="5"/>
          </p:nvPr>
        </p:nvSpPr>
        <p:spPr/>
        <p:txBody>
          <a:bodyPr/>
          <a:lstStyle/>
          <a:p>
            <a:fld id="{783643AC-07AE-4C60-A136-3266458AD50D}" type="slidenum">
              <a:rPr lang="en-GB" smtClean="0"/>
              <a:t>26</a:t>
            </a:fld>
            <a:endParaRPr lang="en-GB"/>
          </a:p>
        </p:txBody>
      </p:sp>
    </p:spTree>
    <p:extLst>
      <p:ext uri="{BB962C8B-B14F-4D97-AF65-F5344CB8AC3E}">
        <p14:creationId xmlns:p14="http://schemas.microsoft.com/office/powerpoint/2010/main" val="1566924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Although the United Kingdom is no longer part of the European Union, the General Data Protection Regulation remains a fundamental component of the UK's data protection landscape, incorporated via the Data Protection Act 2018.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GDPR is notable for its </a:t>
            </a:r>
            <a:r>
              <a:rPr lang="en-GB" b="1" dirty="0"/>
              <a:t>extraterritorial applicability</a:t>
            </a:r>
            <a:r>
              <a:rPr lang="en-GB" dirty="0"/>
              <a:t>—organizations outside the EU must comply if they process data about EU or UK residents.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regulation enshrines </a:t>
            </a:r>
            <a:r>
              <a:rPr lang="en-GB" b="1" dirty="0"/>
              <a:t>seven key principles</a:t>
            </a:r>
            <a:r>
              <a:rPr lang="en-GB" dirty="0"/>
              <a:t>, notably accountability and integrity, which underpin lawful data processing. It also strengthens the rights of individuals, such as the right to be forgotten and the right to object to automated decision-making. For organizations, GDPR demands explicit consent mechanisms, detailed record-keeping, and proactive risk assessments through DPIAs.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ICO is responsible for enforcing these rules domestically, ensuring that both public and private entities adhere to the regulation’s rigorous standards.</a:t>
            </a:r>
          </a:p>
          <a:p>
            <a:endParaRPr lang="en-GB" dirty="0"/>
          </a:p>
        </p:txBody>
      </p:sp>
      <p:sp>
        <p:nvSpPr>
          <p:cNvPr id="4" name="Slide Number Placeholder 3"/>
          <p:cNvSpPr>
            <a:spLocks noGrp="1"/>
          </p:cNvSpPr>
          <p:nvPr>
            <p:ph type="sldNum" sz="quarter" idx="5"/>
          </p:nvPr>
        </p:nvSpPr>
        <p:spPr/>
        <p:txBody>
          <a:bodyPr/>
          <a:lstStyle/>
          <a:p>
            <a:fld id="{783643AC-07AE-4C60-A136-3266458AD50D}" type="slidenum">
              <a:rPr lang="en-GB" smtClean="0"/>
              <a:t>27</a:t>
            </a:fld>
            <a:endParaRPr lang="en-GB"/>
          </a:p>
        </p:txBody>
      </p:sp>
    </p:spTree>
    <p:extLst>
      <p:ext uri="{BB962C8B-B14F-4D97-AF65-F5344CB8AC3E}">
        <p14:creationId xmlns:p14="http://schemas.microsoft.com/office/powerpoint/2010/main" val="9516304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Privacy and Electronic Communications Regulations, commonly referred to as PECR, work alongside the GDPR to govern the </a:t>
            </a:r>
            <a:r>
              <a:rPr lang="en-GB" b="1" dirty="0"/>
              <a:t>confidentiality of electronic communications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Enacted in 2003 and subsequently amended in 2011, these regulations specifically address </a:t>
            </a:r>
            <a:r>
              <a:rPr lang="en-GB" b="1" dirty="0"/>
              <a:t>how organizations use electronic means to market products and track users online</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 areas covered include unsolicited marketing messages, cookie usage, and the handling of traffic and location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Notably, PECR mandates that consent must be obtained before deploying most types of cookies or sending direct marketing messages, particularly to individuals. The ICO oversees enforcement and can levy significant fines for non-compliance. </a:t>
            </a:r>
          </a:p>
        </p:txBody>
      </p:sp>
      <p:sp>
        <p:nvSpPr>
          <p:cNvPr id="4" name="Slide Number Placeholder 3"/>
          <p:cNvSpPr>
            <a:spLocks noGrp="1"/>
          </p:cNvSpPr>
          <p:nvPr>
            <p:ph type="sldNum" sz="quarter" idx="5"/>
          </p:nvPr>
        </p:nvSpPr>
        <p:spPr/>
        <p:txBody>
          <a:bodyPr/>
          <a:lstStyle/>
          <a:p>
            <a:fld id="{783643AC-07AE-4C60-A136-3266458AD50D}" type="slidenum">
              <a:rPr lang="en-GB" smtClean="0"/>
              <a:t>28</a:t>
            </a:fld>
            <a:endParaRPr lang="en-GB"/>
          </a:p>
        </p:txBody>
      </p:sp>
    </p:spTree>
    <p:extLst>
      <p:ext uri="{BB962C8B-B14F-4D97-AF65-F5344CB8AC3E}">
        <p14:creationId xmlns:p14="http://schemas.microsoft.com/office/powerpoint/2010/main" val="2884241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Freedom of Information Act 2000 is a cornerstone of </a:t>
            </a:r>
            <a:r>
              <a:rPr lang="en-GB" b="1" dirty="0"/>
              <a:t>transparency</a:t>
            </a:r>
            <a:r>
              <a:rPr lang="en-GB" dirty="0"/>
              <a:t> and </a:t>
            </a:r>
            <a:r>
              <a:rPr lang="en-GB" b="1" dirty="0"/>
              <a:t>accountability</a:t>
            </a:r>
            <a:r>
              <a:rPr lang="en-GB" dirty="0"/>
              <a:t> in the UK’s public sector.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grants the </a:t>
            </a:r>
            <a:r>
              <a:rPr lang="en-GB" b="1" dirty="0"/>
              <a:t>public a general right to access recorded </a:t>
            </a:r>
            <a:r>
              <a:rPr lang="en-GB" dirty="0"/>
              <a:t>information held by public authorities, encompassing a wide array of institutions—from central government departments to schools, the NHS, and local councils.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Under the Act, any person can make a written request for information, and public authorities are obligated to respond within 20 working days. While there are </a:t>
            </a:r>
            <a:r>
              <a:rPr lang="en-GB" b="1" dirty="0"/>
              <a:t>exemptions</a:t>
            </a:r>
            <a:r>
              <a:rPr lang="en-GB" dirty="0"/>
              <a:t>—for instance, concerning national security or personal data—the Act places a strong presumption in </a:t>
            </a:r>
            <a:r>
              <a:rPr lang="en-GB" dirty="0" err="1"/>
              <a:t>favor</a:t>
            </a:r>
            <a:r>
              <a:rPr lang="en-GB" dirty="0"/>
              <a:t> of </a:t>
            </a:r>
            <a:r>
              <a:rPr lang="en-GB" b="1" dirty="0"/>
              <a:t>disclosure</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b="1" dirty="0"/>
              <a:t>ICO</a:t>
            </a:r>
            <a:r>
              <a:rPr lang="en-GB" dirty="0"/>
              <a:t> serves as the enforcement body, </a:t>
            </a:r>
            <a:r>
              <a:rPr lang="en-GB" b="1" dirty="0"/>
              <a:t>investigating complaints </a:t>
            </a:r>
            <a:r>
              <a:rPr lang="en-GB" dirty="0"/>
              <a:t>and issuing binding decisions to compel the release of information when appropriate.</a:t>
            </a:r>
          </a:p>
          <a:p>
            <a:endParaRPr lang="en-GB" dirty="0"/>
          </a:p>
        </p:txBody>
      </p:sp>
      <p:sp>
        <p:nvSpPr>
          <p:cNvPr id="4" name="Slide Number Placeholder 3"/>
          <p:cNvSpPr>
            <a:spLocks noGrp="1"/>
          </p:cNvSpPr>
          <p:nvPr>
            <p:ph type="sldNum" sz="quarter" idx="5"/>
          </p:nvPr>
        </p:nvSpPr>
        <p:spPr/>
        <p:txBody>
          <a:bodyPr/>
          <a:lstStyle/>
          <a:p>
            <a:fld id="{783643AC-07AE-4C60-A136-3266458AD50D}" type="slidenum">
              <a:rPr lang="en-GB" smtClean="0"/>
              <a:t>29</a:t>
            </a:fld>
            <a:endParaRPr lang="en-GB"/>
          </a:p>
        </p:txBody>
      </p:sp>
    </p:spTree>
    <p:extLst>
      <p:ext uri="{BB962C8B-B14F-4D97-AF65-F5344CB8AC3E}">
        <p14:creationId xmlns:p14="http://schemas.microsoft.com/office/powerpoint/2010/main" val="1108130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Environmental Information Regulations 2004 were enacted </a:t>
            </a:r>
            <a:r>
              <a:rPr lang="en-GB" b="1" dirty="0"/>
              <a:t>to complement the Freedom of Information Act</a:t>
            </a:r>
            <a:r>
              <a:rPr lang="en-GB" dirty="0"/>
              <a:t>, offering a specific mechanism for accessing environmental information.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regulations </a:t>
            </a:r>
            <a:r>
              <a:rPr lang="en-GB" dirty="0" err="1"/>
              <a:t>fulfill</a:t>
            </a:r>
            <a:r>
              <a:rPr lang="en-GB" dirty="0"/>
              <a:t> the UK's obligations under the Aarhus Convention and provide a </a:t>
            </a:r>
            <a:r>
              <a:rPr lang="en-GB" b="1" dirty="0"/>
              <a:t>broader scope than FOIA</a:t>
            </a:r>
            <a:r>
              <a:rPr lang="en-GB" dirty="0"/>
              <a:t>, covering data on </a:t>
            </a:r>
            <a:r>
              <a:rPr lang="en-GB" b="1" dirty="0"/>
              <a:t>environmental</a:t>
            </a:r>
            <a:r>
              <a:rPr lang="en-GB" dirty="0"/>
              <a:t> elements such as air, water, soil, biodiversity, and emissions, as well as policies and administrative measures that impact the environment.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Like FOIA, the EIR obliges public authorities to respond to requests within 20 working days, although extensions may be permitted for complex cases.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b="1" dirty="0"/>
              <a:t>ICO</a:t>
            </a:r>
            <a:r>
              <a:rPr lang="en-GB" dirty="0"/>
              <a:t> </a:t>
            </a:r>
            <a:r>
              <a:rPr lang="en-GB" b="1" dirty="0"/>
              <a:t>monitors compliance </a:t>
            </a:r>
            <a:r>
              <a:rPr lang="en-GB" dirty="0"/>
              <a:t>and adjudicates disputes, ensuring that public access to environmental data is upheld as a legal right.</a:t>
            </a:r>
          </a:p>
          <a:p>
            <a:endParaRPr lang="en-GB" dirty="0"/>
          </a:p>
        </p:txBody>
      </p:sp>
      <p:sp>
        <p:nvSpPr>
          <p:cNvPr id="4" name="Slide Number Placeholder 3"/>
          <p:cNvSpPr>
            <a:spLocks noGrp="1"/>
          </p:cNvSpPr>
          <p:nvPr>
            <p:ph type="sldNum" sz="quarter" idx="5"/>
          </p:nvPr>
        </p:nvSpPr>
        <p:spPr/>
        <p:txBody>
          <a:bodyPr/>
          <a:lstStyle/>
          <a:p>
            <a:fld id="{783643AC-07AE-4C60-A136-3266458AD50D}" type="slidenum">
              <a:rPr lang="en-GB" smtClean="0"/>
              <a:t>30</a:t>
            </a:fld>
            <a:endParaRPr lang="en-GB"/>
          </a:p>
        </p:txBody>
      </p:sp>
    </p:spTree>
    <p:extLst>
      <p:ext uri="{BB962C8B-B14F-4D97-AF65-F5344CB8AC3E}">
        <p14:creationId xmlns:p14="http://schemas.microsoft.com/office/powerpoint/2010/main" val="3098390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Investigatory Powers Act 2016, informally dubbed the "Snoopers' Charter," represents a significant consolidation and extension of the UK's surveillance powers.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 authorizes the </a:t>
            </a:r>
            <a:r>
              <a:rPr lang="en-GB" b="1" dirty="0"/>
              <a:t>interception, acquisition, and retention of communications data, including metadata</a:t>
            </a:r>
            <a:r>
              <a:rPr lang="en-GB" dirty="0"/>
              <a:t>, under strictly regulated conditions.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 features include the ability for intelligence agencies to conduct bulk data collection and engage in equipment interference, such as hacking devices to extract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powers are balanced by a dual-lock system requiring both ministerial and judicial approval for warrants. While primary oversight lies with the Investigatory Powers Commissioner’s Office (IPCO), the </a:t>
            </a:r>
            <a:r>
              <a:rPr lang="en-GB" b="1" dirty="0"/>
              <a:t>ICO</a:t>
            </a:r>
            <a:r>
              <a:rPr lang="en-GB" dirty="0"/>
              <a:t> is involved </a:t>
            </a:r>
            <a:r>
              <a:rPr lang="en-GB" b="1" dirty="0"/>
              <a:t>in ensuring that privacy rights are respected </a:t>
            </a:r>
            <a:r>
              <a:rPr lang="en-GB" dirty="0"/>
              <a:t>and that the data handling practices of communications service providers comply with data protection law.</a:t>
            </a:r>
          </a:p>
          <a:p>
            <a:endParaRPr lang="en-GB" dirty="0"/>
          </a:p>
        </p:txBody>
      </p:sp>
      <p:sp>
        <p:nvSpPr>
          <p:cNvPr id="4" name="Slide Number Placeholder 3"/>
          <p:cNvSpPr>
            <a:spLocks noGrp="1"/>
          </p:cNvSpPr>
          <p:nvPr>
            <p:ph type="sldNum" sz="quarter" idx="5"/>
          </p:nvPr>
        </p:nvSpPr>
        <p:spPr/>
        <p:txBody>
          <a:bodyPr/>
          <a:lstStyle/>
          <a:p>
            <a:fld id="{783643AC-07AE-4C60-A136-3266458AD50D}" type="slidenum">
              <a:rPr lang="en-GB" smtClean="0"/>
              <a:t>31</a:t>
            </a:fld>
            <a:endParaRPr lang="en-GB"/>
          </a:p>
        </p:txBody>
      </p:sp>
    </p:spTree>
    <p:extLst>
      <p:ext uri="{BB962C8B-B14F-4D97-AF65-F5344CB8AC3E}">
        <p14:creationId xmlns:p14="http://schemas.microsoft.com/office/powerpoint/2010/main" val="4025294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understand the legal treatment of cybercrime in the United Kingdom, we must first delineate the nature of cybercrime itself. It encompasses a wide array of </a:t>
            </a:r>
            <a:r>
              <a:rPr lang="en-GB" b="1" dirty="0"/>
              <a:t>offenses that involve digital technologies either as the means or the target of criminal activity</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offenses fall into two principal categories: </a:t>
            </a:r>
            <a:r>
              <a:rPr lang="en-GB" b="1" dirty="0"/>
              <a:t>computer-enabled crimes</a:t>
            </a:r>
            <a:r>
              <a:rPr lang="en-GB" dirty="0"/>
              <a:t>, such as online </a:t>
            </a:r>
            <a:r>
              <a:rPr lang="en-GB" b="1" dirty="0"/>
              <a:t>fraud</a:t>
            </a:r>
            <a:r>
              <a:rPr lang="en-GB" dirty="0"/>
              <a:t> or </a:t>
            </a:r>
            <a:r>
              <a:rPr lang="en-GB" b="1" dirty="0"/>
              <a:t>harassment</a:t>
            </a:r>
            <a:r>
              <a:rPr lang="en-GB" dirty="0"/>
              <a:t>, where traditional crimes are facilitated by technology;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a:t>
            </a:r>
            <a:r>
              <a:rPr lang="en-GB" b="1" dirty="0"/>
              <a:t>computer-dependent</a:t>
            </a:r>
            <a:r>
              <a:rPr lang="en-GB" dirty="0"/>
              <a:t> crimes, such as </a:t>
            </a:r>
            <a:r>
              <a:rPr lang="en-GB" b="1" dirty="0"/>
              <a:t>hacking</a:t>
            </a:r>
            <a:r>
              <a:rPr lang="en-GB" dirty="0"/>
              <a:t> or </a:t>
            </a:r>
            <a:r>
              <a:rPr lang="en-GB" b="1" dirty="0"/>
              <a:t>malware</a:t>
            </a:r>
            <a:r>
              <a:rPr lang="en-GB" dirty="0"/>
              <a:t> attacks, which could not exist without digital infrastructure.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UK's legal framework has evolved to address both categories through purpose-built statutes. Among these, the Computer Misuse Act and the Fraud Act play central roles.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following slides, we will examine </a:t>
            </a:r>
            <a:r>
              <a:rPr lang="en-GB" b="1" dirty="0"/>
              <a:t>specific cybercrimes</a:t>
            </a:r>
            <a:r>
              <a:rPr lang="en-GB" dirty="0"/>
              <a:t>, along with the statutory provisions used to prosecute them.</a:t>
            </a:r>
          </a:p>
          <a:p>
            <a:endParaRPr lang="en-GB" dirty="0"/>
          </a:p>
        </p:txBody>
      </p:sp>
      <p:sp>
        <p:nvSpPr>
          <p:cNvPr id="4" name="Slide Number Placeholder 3"/>
          <p:cNvSpPr>
            <a:spLocks noGrp="1"/>
          </p:cNvSpPr>
          <p:nvPr>
            <p:ph type="sldNum" sz="quarter" idx="5"/>
          </p:nvPr>
        </p:nvSpPr>
        <p:spPr/>
        <p:txBody>
          <a:bodyPr/>
          <a:lstStyle/>
          <a:p>
            <a:fld id="{B1E93B10-C1C0-48F3-BA2A-0B133F5489A0}" type="slidenum">
              <a:rPr lang="en-GB" smtClean="0"/>
              <a:t>5</a:t>
            </a:fld>
            <a:endParaRPr lang="en-GB"/>
          </a:p>
        </p:txBody>
      </p:sp>
    </p:spTree>
    <p:extLst>
      <p:ext uri="{BB962C8B-B14F-4D97-AF65-F5344CB8AC3E}">
        <p14:creationId xmlns:p14="http://schemas.microsoft.com/office/powerpoint/2010/main" val="17371779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Network and Information Systems Regulations 2018 were introduced to enhance the overall cybersecurity posture of the UK’s critical infrastructure and digital economy.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Originating from the EU's NIS Directive, these regulations address the need for a </a:t>
            </a:r>
            <a:r>
              <a:rPr lang="en-GB" b="1" dirty="0"/>
              <a:t>unified and resilient cybersecurity framework across member states</a:t>
            </a:r>
            <a:r>
              <a:rPr lang="en-GB" dirty="0"/>
              <a:t>, including post-Brexit UK.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legislation targets two primary categories of organizations: </a:t>
            </a:r>
            <a:r>
              <a:rPr lang="en-GB" b="1" dirty="0"/>
              <a:t>Operators of Essential Services</a:t>
            </a:r>
            <a:r>
              <a:rPr lang="en-GB" dirty="0"/>
              <a:t>, which encompass core sectors like </a:t>
            </a:r>
            <a:r>
              <a:rPr lang="en-GB" b="1" dirty="0"/>
              <a:t>healthcare</a:t>
            </a:r>
            <a:r>
              <a:rPr lang="en-GB" dirty="0"/>
              <a:t>, </a:t>
            </a:r>
            <a:r>
              <a:rPr lang="en-GB" b="1" dirty="0"/>
              <a:t>energy</a:t>
            </a:r>
            <a:r>
              <a:rPr lang="en-GB" dirty="0"/>
              <a:t>, and </a:t>
            </a:r>
            <a:r>
              <a:rPr lang="en-GB" b="1" dirty="0"/>
              <a:t>transport</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and </a:t>
            </a:r>
            <a:r>
              <a:rPr lang="en-GB" b="1" dirty="0"/>
              <a:t>Relevant Digital Service Providers</a:t>
            </a:r>
            <a:r>
              <a:rPr lang="en-GB" dirty="0"/>
              <a:t>, such as </a:t>
            </a:r>
            <a:r>
              <a:rPr lang="en-GB" b="1" dirty="0"/>
              <a:t>cloud service </a:t>
            </a:r>
            <a:r>
              <a:rPr lang="en-GB" dirty="0"/>
              <a:t>providers and </a:t>
            </a:r>
            <a:r>
              <a:rPr lang="en-GB" b="1" dirty="0"/>
              <a:t>search engines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b="1" dirty="0"/>
              <a:t>ICO</a:t>
            </a:r>
            <a:r>
              <a:rPr lang="en-GB" dirty="0"/>
              <a:t> serves as the designated competent authority for </a:t>
            </a:r>
            <a:r>
              <a:rPr lang="en-GB" b="1" dirty="0"/>
              <a:t>overseeing</a:t>
            </a:r>
            <a:r>
              <a:rPr lang="en-GB" dirty="0"/>
              <a:t> RDSPs, ensuring these entities meet their obligations to manage cyber risks and report incidents. </a:t>
            </a:r>
          </a:p>
        </p:txBody>
      </p:sp>
      <p:sp>
        <p:nvSpPr>
          <p:cNvPr id="4" name="Slide Number Placeholder 3"/>
          <p:cNvSpPr>
            <a:spLocks noGrp="1"/>
          </p:cNvSpPr>
          <p:nvPr>
            <p:ph type="sldNum" sz="quarter" idx="5"/>
          </p:nvPr>
        </p:nvSpPr>
        <p:spPr/>
        <p:txBody>
          <a:bodyPr/>
          <a:lstStyle/>
          <a:p>
            <a:fld id="{783643AC-07AE-4C60-A136-3266458AD50D}" type="slidenum">
              <a:rPr lang="en-GB" smtClean="0"/>
              <a:t>32</a:t>
            </a:fld>
            <a:endParaRPr lang="en-GB"/>
          </a:p>
        </p:txBody>
      </p:sp>
    </p:spTree>
    <p:extLst>
      <p:ext uri="{BB962C8B-B14F-4D97-AF65-F5344CB8AC3E}">
        <p14:creationId xmlns:p14="http://schemas.microsoft.com/office/powerpoint/2010/main" val="38216195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Building on the foundational responsibilities set out in the previous slide, the enforcement framework under the NIS Regulations is both robust and proportionate. Relevant Digital Service Providers are required to take appropriate </a:t>
            </a:r>
            <a:r>
              <a:rPr lang="en-GB" b="1" dirty="0"/>
              <a:t>technical and organizational measures to manage risks to their network and information systems</a:t>
            </a:r>
            <a:r>
              <a:rPr lang="en-GB" dirty="0"/>
              <a:t>. In the event of a significant security incident, they must notify the ICO without undue delay. The ICO, acting as the competent authority, may conduct audits, request information, and initiate investigations to assess compliance. Where deficiencies are found, the ICO has the power to issue financial penalties, which can reach up to £17 million in the most severe cases. Importantly, the enforcement strategy is risk-based and tailored to the specific operational contexts of the regulated entities, ensuring that measures are proportionate to the potential impact on national and economic security.</a:t>
            </a:r>
          </a:p>
          <a:p>
            <a:endParaRPr lang="en-GB" dirty="0"/>
          </a:p>
        </p:txBody>
      </p:sp>
      <p:sp>
        <p:nvSpPr>
          <p:cNvPr id="4" name="Slide Number Placeholder 3"/>
          <p:cNvSpPr>
            <a:spLocks noGrp="1"/>
          </p:cNvSpPr>
          <p:nvPr>
            <p:ph type="sldNum" sz="quarter" idx="5"/>
          </p:nvPr>
        </p:nvSpPr>
        <p:spPr/>
        <p:txBody>
          <a:bodyPr/>
          <a:lstStyle/>
          <a:p>
            <a:fld id="{783643AC-07AE-4C60-A136-3266458AD50D}" type="slidenum">
              <a:rPr lang="en-GB" smtClean="0"/>
              <a:t>33</a:t>
            </a:fld>
            <a:endParaRPr lang="en-GB"/>
          </a:p>
        </p:txBody>
      </p:sp>
    </p:spTree>
    <p:extLst>
      <p:ext uri="{BB962C8B-B14F-4D97-AF65-F5344CB8AC3E}">
        <p14:creationId xmlns:p14="http://schemas.microsoft.com/office/powerpoint/2010/main" val="4127115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far, we’ve seen how the ICO upholds data rights and regulates digital communications. But their role doesn’t stop there. They also help enforce one of the UK’s most critical cybersecurity regulations—the NIS Regulations. These laws protect vital sectors like healthcare, energy, and cloud services from cyber threats. Let’s explore how.</a:t>
            </a:r>
          </a:p>
        </p:txBody>
      </p:sp>
      <p:sp>
        <p:nvSpPr>
          <p:cNvPr id="4" name="Slide Number Placeholder 3"/>
          <p:cNvSpPr>
            <a:spLocks noGrp="1"/>
          </p:cNvSpPr>
          <p:nvPr>
            <p:ph type="sldNum" sz="quarter" idx="5"/>
          </p:nvPr>
        </p:nvSpPr>
        <p:spPr/>
        <p:txBody>
          <a:bodyPr/>
          <a:lstStyle/>
          <a:p>
            <a:fld id="{B1E93B10-C1C0-48F3-BA2A-0B133F5489A0}" type="slidenum">
              <a:rPr lang="en-GB" smtClean="0"/>
              <a:t>34</a:t>
            </a:fld>
            <a:endParaRPr lang="en-GB"/>
          </a:p>
        </p:txBody>
      </p:sp>
    </p:spTree>
    <p:extLst>
      <p:ext uri="{BB962C8B-B14F-4D97-AF65-F5344CB8AC3E}">
        <p14:creationId xmlns:p14="http://schemas.microsoft.com/office/powerpoint/2010/main" val="2786592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b="1" dirty="0"/>
              <a:t>Network and Information Systems </a:t>
            </a:r>
            <a:r>
              <a:rPr lang="en-GB" dirty="0"/>
              <a:t>Regulations 2018, commonly referred to as the NIS Regulations, represent the UK's legislative implementation of the EU Directive 2016/1148.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Despite the UK's departure from the European Union, this regulation remains in force as a cornerstone of the </a:t>
            </a:r>
            <a:r>
              <a:rPr lang="en-GB" b="1" dirty="0"/>
              <a:t>national cybersecurity strategy</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core objective is to </a:t>
            </a:r>
            <a:r>
              <a:rPr lang="en-GB" b="1" dirty="0"/>
              <a:t>ensure that operators of essential services and certain digital service providers take adequate measures to protect their network and information systems against disruption, whether accidental or malicious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legal instrument came into effect in May 2018 and is particularly focused on safeguarding system availability, operational continuity, and the integrity of sensitive data. It applies broadly to both public and private entities whose operations are deemed vital to economic and societal functioning. </a:t>
            </a:r>
          </a:p>
        </p:txBody>
      </p:sp>
      <p:sp>
        <p:nvSpPr>
          <p:cNvPr id="4" name="Slide Number Placeholder 3"/>
          <p:cNvSpPr>
            <a:spLocks noGrp="1"/>
          </p:cNvSpPr>
          <p:nvPr>
            <p:ph type="sldNum" sz="quarter" idx="5"/>
          </p:nvPr>
        </p:nvSpPr>
        <p:spPr/>
        <p:txBody>
          <a:bodyPr/>
          <a:lstStyle/>
          <a:p>
            <a:fld id="{3B1804C5-BA14-4F4F-A6FB-50EDC7C5204F}" type="slidenum">
              <a:rPr lang="en-GB" smtClean="0"/>
              <a:t>35</a:t>
            </a:fld>
            <a:endParaRPr lang="en-GB"/>
          </a:p>
        </p:txBody>
      </p:sp>
    </p:spTree>
    <p:extLst>
      <p:ext uri="{BB962C8B-B14F-4D97-AF65-F5344CB8AC3E}">
        <p14:creationId xmlns:p14="http://schemas.microsoft.com/office/powerpoint/2010/main" val="3742878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Under the NIS Regulations 2018, Operators of Essential Services, or OES, constitute a core category of </a:t>
            </a:r>
            <a:r>
              <a:rPr lang="en-GB" b="1" dirty="0"/>
              <a:t>regulated entities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are organizations whose continued operation is indispensable to the functioning of the economy and the well-being of the public.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sectors identified under this classification include energy providers, transportation networks, healthcare systems, water supply companies, and digital infrastructure services such as domain name registries.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Competent authorities in each sector are responsible for designating which organizations qualify as OES, based on criteria such as the societal and economic impact of a service outage.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OES are obligated to </a:t>
            </a:r>
            <a:r>
              <a:rPr lang="en-GB" b="1" dirty="0"/>
              <a:t>establish comprehensive risk management frameworks </a:t>
            </a:r>
            <a:r>
              <a:rPr lang="en-GB" dirty="0"/>
              <a:t>and to report any incidents that significantly affect service continuity. Their role under the NIS framework is pivotal, as they form the first line of defence against cyber threats targeting critical national infrastructure.</a:t>
            </a:r>
          </a:p>
          <a:p>
            <a:endParaRPr lang="en-GB" dirty="0"/>
          </a:p>
        </p:txBody>
      </p:sp>
      <p:sp>
        <p:nvSpPr>
          <p:cNvPr id="4" name="Slide Number Placeholder 3"/>
          <p:cNvSpPr>
            <a:spLocks noGrp="1"/>
          </p:cNvSpPr>
          <p:nvPr>
            <p:ph type="sldNum" sz="quarter" idx="5"/>
          </p:nvPr>
        </p:nvSpPr>
        <p:spPr/>
        <p:txBody>
          <a:bodyPr/>
          <a:lstStyle/>
          <a:p>
            <a:fld id="{3B1804C5-BA14-4F4F-A6FB-50EDC7C5204F}" type="slidenum">
              <a:rPr lang="en-GB" smtClean="0"/>
              <a:t>36</a:t>
            </a:fld>
            <a:endParaRPr lang="en-GB"/>
          </a:p>
        </p:txBody>
      </p:sp>
    </p:spTree>
    <p:extLst>
      <p:ext uri="{BB962C8B-B14F-4D97-AF65-F5344CB8AC3E}">
        <p14:creationId xmlns:p14="http://schemas.microsoft.com/office/powerpoint/2010/main" val="1663695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NIS Regulations also extend to a second major category of regulated entities—Relevant Digital Service Providers, or RDSPs.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are typically </a:t>
            </a:r>
            <a:r>
              <a:rPr lang="en-GB" b="1" dirty="0"/>
              <a:t>businesses that offer scalable digital services across borders</a:t>
            </a:r>
            <a:r>
              <a:rPr lang="en-GB" dirty="0"/>
              <a:t>, including online marketplaces, search engines, and cloud computing platforms.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While their obligations are generally less stringent than those of OES, RDSPs are still required to adopt robust cybersecurity measures that reflect the scale and nature of their operations.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One key requirement is that they must be headquartered in the UK or have designated a UK-based representative in order to fall within the scope of domestic regulation.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Importantly, RDSPs are mandated to notify the Information Commissioner's Office (ICO) if they experience an </a:t>
            </a:r>
            <a:r>
              <a:rPr lang="en-GB" b="1" dirty="0"/>
              <a:t>incident</a:t>
            </a:r>
            <a:r>
              <a:rPr lang="en-GB" dirty="0"/>
              <a:t> that significantly affects </a:t>
            </a:r>
            <a:r>
              <a:rPr lang="en-GB" b="1" dirty="0"/>
              <a:t>service continuity</a:t>
            </a:r>
            <a:r>
              <a:rPr lang="en-GB" dirty="0"/>
              <a:t>, </a:t>
            </a:r>
            <a:r>
              <a:rPr lang="en-GB" b="1" dirty="0"/>
              <a:t>data integrity</a:t>
            </a:r>
            <a:r>
              <a:rPr lang="en-GB" dirty="0"/>
              <a:t>, or </a:t>
            </a:r>
            <a:r>
              <a:rPr lang="en-GB" b="1" dirty="0"/>
              <a:t>system availability</a:t>
            </a:r>
            <a:r>
              <a:rPr lang="en-GB" dirty="0"/>
              <a:t>. This framework ensures that even globally distributed digital platforms are held accountable for protecting users and supporting broader cybersecurity resilience.</a:t>
            </a:r>
          </a:p>
          <a:p>
            <a:endParaRPr lang="en-GB" dirty="0"/>
          </a:p>
        </p:txBody>
      </p:sp>
      <p:sp>
        <p:nvSpPr>
          <p:cNvPr id="4" name="Slide Number Placeholder 3"/>
          <p:cNvSpPr>
            <a:spLocks noGrp="1"/>
          </p:cNvSpPr>
          <p:nvPr>
            <p:ph type="sldNum" sz="quarter" idx="5"/>
          </p:nvPr>
        </p:nvSpPr>
        <p:spPr/>
        <p:txBody>
          <a:bodyPr/>
          <a:lstStyle/>
          <a:p>
            <a:fld id="{3B1804C5-BA14-4F4F-A6FB-50EDC7C5204F}" type="slidenum">
              <a:rPr lang="en-GB" smtClean="0"/>
              <a:t>37</a:t>
            </a:fld>
            <a:endParaRPr lang="en-GB"/>
          </a:p>
        </p:txBody>
      </p:sp>
    </p:spTree>
    <p:extLst>
      <p:ext uri="{BB962C8B-B14F-4D97-AF65-F5344CB8AC3E}">
        <p14:creationId xmlns:p14="http://schemas.microsoft.com/office/powerpoint/2010/main" val="3886459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central component of the NIS Regulations 2018 is the requirement for both Operators of Essential Services and Relevant Digital Service Providers to </a:t>
            </a:r>
            <a:r>
              <a:rPr lang="en-GB" b="1" dirty="0"/>
              <a:t>proactively manage risks and report significant incidents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entities must implement internal security policies capable of </a:t>
            </a:r>
            <a:r>
              <a:rPr lang="en-GB" b="1" dirty="0"/>
              <a:t>identifying, responding to, and recovering from incidents affecting system integrity or service continuity.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 </a:t>
            </a:r>
            <a:r>
              <a:rPr lang="en-GB" dirty="0"/>
              <a:t>In the event of such an incident, the organization is legally required to notify the relevant competent authority—such as the ICO for RDSPs—without undue delay.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This notification must detail the type and scale of the incident, its operational impact, and the steps taken to mitigate further harm. Risk management strategies are expected to be proportionate to the organization’s function and exposure to cyber threats. Importantly, failure to comply with these requirements may trigger regulatory enforcement, including substantial financial penalties and corrective directives. This regulatory framework aims to create a culture of accountability and resilience in the face of growing cyber threats.</a:t>
            </a:r>
          </a:p>
          <a:p>
            <a:endParaRPr lang="en-GB" dirty="0"/>
          </a:p>
        </p:txBody>
      </p:sp>
      <p:sp>
        <p:nvSpPr>
          <p:cNvPr id="4" name="Slide Number Placeholder 3"/>
          <p:cNvSpPr>
            <a:spLocks noGrp="1"/>
          </p:cNvSpPr>
          <p:nvPr>
            <p:ph type="sldNum" sz="quarter" idx="5"/>
          </p:nvPr>
        </p:nvSpPr>
        <p:spPr/>
        <p:txBody>
          <a:bodyPr/>
          <a:lstStyle/>
          <a:p>
            <a:fld id="{3B1804C5-BA14-4F4F-A6FB-50EDC7C5204F}" type="slidenum">
              <a:rPr lang="en-GB" smtClean="0"/>
              <a:t>38</a:t>
            </a:fld>
            <a:endParaRPr lang="en-GB"/>
          </a:p>
        </p:txBody>
      </p:sp>
    </p:spTree>
    <p:extLst>
      <p:ext uri="{BB962C8B-B14F-4D97-AF65-F5344CB8AC3E}">
        <p14:creationId xmlns:p14="http://schemas.microsoft.com/office/powerpoint/2010/main" val="12056714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Enforcement of the NIS Regulations is sector-specific and tailored to reflect the diverse operational contexts of regulated entities. Competent authorities are designated for each critical sector—such as Ofgem for energy or the Department of Health for healthcare—while the Information Commissioner’s Office serves as the regulator for Relevant Digital Service Providers. These authorities are empowered to </a:t>
            </a:r>
            <a:r>
              <a:rPr lang="en-GB" b="1" dirty="0"/>
              <a:t>conduct compliance assessments via audits, investigations into incident reports, and systematic evaluations of cybersecurity risk management practices. </a:t>
            </a:r>
            <a:r>
              <a:rPr lang="en-GB" dirty="0"/>
              <a:t>Where non-compliance is identified, regulators may issue enforcement notices requiring corrective actions or impose monetary penalties. Notably, the penalty regime is designed to be proportionate yet deterrent, with fines reaching up to £17 million or 4% of an organization’s global annual turnover, whichever is higher. This approach underscores the government's commitment to securing critical infrastructure and digital services while acknowledging the varied threat landscapes across sectors.</a:t>
            </a:r>
          </a:p>
          <a:p>
            <a:endParaRPr lang="en-GB" dirty="0"/>
          </a:p>
        </p:txBody>
      </p:sp>
      <p:sp>
        <p:nvSpPr>
          <p:cNvPr id="4" name="Slide Number Placeholder 3"/>
          <p:cNvSpPr>
            <a:spLocks noGrp="1"/>
          </p:cNvSpPr>
          <p:nvPr>
            <p:ph type="sldNum" sz="quarter" idx="5"/>
          </p:nvPr>
        </p:nvSpPr>
        <p:spPr/>
        <p:txBody>
          <a:bodyPr/>
          <a:lstStyle/>
          <a:p>
            <a:fld id="{3B1804C5-BA14-4F4F-A6FB-50EDC7C5204F}" type="slidenum">
              <a:rPr lang="en-GB" smtClean="0"/>
              <a:t>39</a:t>
            </a:fld>
            <a:endParaRPr lang="en-GB"/>
          </a:p>
        </p:txBody>
      </p:sp>
    </p:spTree>
    <p:extLst>
      <p:ext uri="{BB962C8B-B14F-4D97-AF65-F5344CB8AC3E}">
        <p14:creationId xmlns:p14="http://schemas.microsoft.com/office/powerpoint/2010/main" val="22879650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Information Commissioner’s Office (ICO) plays a </a:t>
            </a:r>
            <a:r>
              <a:rPr lang="en-GB" b="1" dirty="0"/>
              <a:t>central role in the enforcement of the NIS Regulations </a:t>
            </a:r>
            <a:r>
              <a:rPr lang="en-GB" dirty="0"/>
              <a:t>as the competent authority responsible for Relevant Digital Service Providers.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Its oversight functions begin with maintaining a public register of RDSPs that fall within the scope of the regulation, </a:t>
            </a:r>
            <a:r>
              <a:rPr lang="en-GB" b="1" dirty="0"/>
              <a:t>ensuring transparency and regulatory accountability</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ICO is empowered to </a:t>
            </a:r>
            <a:r>
              <a:rPr lang="en-GB" b="1" dirty="0"/>
              <a:t>conduct formal audits and investigate incidents</a:t>
            </a:r>
            <a:r>
              <a:rPr lang="en-GB" dirty="0"/>
              <a:t> that could compromise the integrity or availability of digital services.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addition to these enforcement duties, the ICO provides </a:t>
            </a:r>
            <a:r>
              <a:rPr lang="en-GB" b="1" dirty="0"/>
              <a:t>guidance</a:t>
            </a:r>
            <a:r>
              <a:rPr lang="en-GB" dirty="0"/>
              <a:t> to RDSPs, offering interpretative clarity on compliance obligations and promoting a risk-based approach to cybersecurity.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When lapses are identified, the ICO may impose fines or mandate remedial actions. Its role ensures that digital service providers, many of which operate across borders, uphold consistent standards of resilience and data protection within the UK jurisdiction.</a:t>
            </a:r>
          </a:p>
          <a:p>
            <a:endParaRPr lang="en-GB" dirty="0"/>
          </a:p>
        </p:txBody>
      </p:sp>
      <p:sp>
        <p:nvSpPr>
          <p:cNvPr id="4" name="Slide Number Placeholder 3"/>
          <p:cNvSpPr>
            <a:spLocks noGrp="1"/>
          </p:cNvSpPr>
          <p:nvPr>
            <p:ph type="sldNum" sz="quarter" idx="5"/>
          </p:nvPr>
        </p:nvSpPr>
        <p:spPr/>
        <p:txBody>
          <a:bodyPr/>
          <a:lstStyle/>
          <a:p>
            <a:fld id="{3B1804C5-BA14-4F4F-A6FB-50EDC7C5204F}" type="slidenum">
              <a:rPr lang="en-GB" smtClean="0"/>
              <a:t>40</a:t>
            </a:fld>
            <a:endParaRPr lang="en-GB"/>
          </a:p>
        </p:txBody>
      </p:sp>
    </p:spTree>
    <p:extLst>
      <p:ext uri="{BB962C8B-B14F-4D97-AF65-F5344CB8AC3E}">
        <p14:creationId xmlns:p14="http://schemas.microsoft.com/office/powerpoint/2010/main" val="3693233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Despite the structured framework of the NIS Regulations, several practical </a:t>
            </a:r>
            <a:r>
              <a:rPr lang="en-GB" b="1" dirty="0"/>
              <a:t>challenges</a:t>
            </a:r>
            <a:r>
              <a:rPr lang="en-GB" dirty="0"/>
              <a:t> hinder full and uniform implementation. One of the foremost issues is the </a:t>
            </a:r>
            <a:r>
              <a:rPr lang="en-GB" b="1" dirty="0"/>
              <a:t>ambiguity around what qualifies as a "significant" incident</a:t>
            </a:r>
            <a:r>
              <a:rPr lang="en-GB" dirty="0"/>
              <a:t>, leading to inconsistent reporting practices and delayed regulatory responses.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cybersecurity maturity varies significantly across sectors and organizations, creating </a:t>
            </a:r>
            <a:r>
              <a:rPr lang="en-GB" b="1" dirty="0"/>
              <a:t>disparities in compliance levels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multinational RDSPs, </a:t>
            </a:r>
            <a:r>
              <a:rPr lang="en-GB" b="1" dirty="0"/>
              <a:t>applying consistent standards across jurisdictions </a:t>
            </a:r>
            <a:r>
              <a:rPr lang="en-GB" dirty="0"/>
              <a:t>can be complex, especially when national interpretations of the directive diverge.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Additionally, the regulations require a delicate balance </a:t>
            </a:r>
            <a:r>
              <a:rPr lang="en-GB" b="1" dirty="0"/>
              <a:t>between reporting transparency and operational security</a:t>
            </a:r>
            <a:r>
              <a:rPr lang="en-GB" dirty="0"/>
              <a:t>—organizations may hesitate to report vulnerabilities due to reputational concerns.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Finally, competent authorities and smaller service providers often face </a:t>
            </a:r>
            <a:r>
              <a:rPr lang="en-GB" b="1" dirty="0"/>
              <a:t>resource limitations</a:t>
            </a:r>
            <a:r>
              <a:rPr lang="en-GB" dirty="0"/>
              <a:t>, affecting their ability to meet regulatory obligations or conduct comprehensive oversight. These challenges highlight the need for continued guidance, cross-sector collaboration, and potentially updated legislation to refine the regulatory environment.</a:t>
            </a:r>
          </a:p>
          <a:p>
            <a:endParaRPr lang="en-GB" dirty="0"/>
          </a:p>
        </p:txBody>
      </p:sp>
      <p:sp>
        <p:nvSpPr>
          <p:cNvPr id="4" name="Slide Number Placeholder 3"/>
          <p:cNvSpPr>
            <a:spLocks noGrp="1"/>
          </p:cNvSpPr>
          <p:nvPr>
            <p:ph type="sldNum" sz="quarter" idx="5"/>
          </p:nvPr>
        </p:nvSpPr>
        <p:spPr/>
        <p:txBody>
          <a:bodyPr/>
          <a:lstStyle/>
          <a:p>
            <a:fld id="{3B1804C5-BA14-4F4F-A6FB-50EDC7C5204F}" type="slidenum">
              <a:rPr lang="en-GB" smtClean="0"/>
              <a:t>41</a:t>
            </a:fld>
            <a:endParaRPr lang="en-GB"/>
          </a:p>
        </p:txBody>
      </p:sp>
    </p:spTree>
    <p:extLst>
      <p:ext uri="{BB962C8B-B14F-4D97-AF65-F5344CB8AC3E}">
        <p14:creationId xmlns:p14="http://schemas.microsoft.com/office/powerpoint/2010/main" val="431868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Hacking, in the context of UK law, is most precisely addressed under </a:t>
            </a:r>
            <a:r>
              <a:rPr lang="en-GB" b="1" dirty="0"/>
              <a:t>Section 1 of the Computer Misuse Act </a:t>
            </a:r>
            <a:r>
              <a:rPr lang="en-GB" dirty="0"/>
              <a:t>1990.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provision criminalizes the act of </a:t>
            </a:r>
            <a:r>
              <a:rPr lang="en-GB" b="1" dirty="0"/>
              <a:t>accessing computer systems or data without authorization, regardless of whether harm is done or data is altered</a:t>
            </a:r>
            <a:r>
              <a:rPr lang="en-GB" dirty="0"/>
              <a:t>. What is notable about this offense is that intent to gain access is sufficient; there is no need for the prosecution to prove intent to damage or steal information. This has allowed the courts to prosecute a wide range of activities, from low-level unauthorized logins to more complex intrusions into protected systems.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Although typically classified as a summary offense, </a:t>
            </a:r>
            <a:r>
              <a:rPr lang="en-GB" b="1" dirty="0"/>
              <a:t>the seriousness can escalate if there is evidence of intent to commit further crimes</a:t>
            </a:r>
            <a:r>
              <a:rPr lang="en-GB" dirty="0"/>
              <a:t>, at which point other sections of the Act may be invoked. </a:t>
            </a:r>
          </a:p>
        </p:txBody>
      </p:sp>
      <p:sp>
        <p:nvSpPr>
          <p:cNvPr id="4" name="Slide Number Placeholder 3"/>
          <p:cNvSpPr>
            <a:spLocks noGrp="1"/>
          </p:cNvSpPr>
          <p:nvPr>
            <p:ph type="sldNum" sz="quarter" idx="5"/>
          </p:nvPr>
        </p:nvSpPr>
        <p:spPr/>
        <p:txBody>
          <a:bodyPr/>
          <a:lstStyle/>
          <a:p>
            <a:fld id="{B1E93B10-C1C0-48F3-BA2A-0B133F5489A0}" type="slidenum">
              <a:rPr lang="en-GB" smtClean="0"/>
              <a:t>6</a:t>
            </a:fld>
            <a:endParaRPr lang="en-GB"/>
          </a:p>
        </p:txBody>
      </p:sp>
    </p:spTree>
    <p:extLst>
      <p:ext uri="{BB962C8B-B14F-4D97-AF65-F5344CB8AC3E}">
        <p14:creationId xmlns:p14="http://schemas.microsoft.com/office/powerpoint/2010/main" val="1859667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summary, the Network and Information Systems Regulations 2018 mark </a:t>
            </a:r>
            <a:r>
              <a:rPr lang="en-GB" b="1" dirty="0"/>
              <a:t>a significant step in the UK's approach to cybersecurity </a:t>
            </a:r>
            <a:r>
              <a:rPr lang="en-GB" dirty="0"/>
              <a:t>governance. By focusing on both Operators of Essential Services and Relevant Digital Service Providers, the regulations establish a dual-tiered framework that addresses a wide spectrum of digital risk. Enforcement strategies are purposefully tailored to sectoral contexts and the proportionality of threats, balancing regulatory oversight with operational flexibility.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Looking </a:t>
            </a:r>
            <a:r>
              <a:rPr lang="en-GB" dirty="0"/>
              <a:t>ahead, the effectiveness of the NIS framework will depend on </a:t>
            </a:r>
            <a:r>
              <a:rPr lang="en-GB" b="1" dirty="0"/>
              <a:t>its capacity to evolve in response to technological advances and the changing threat landscape</a:t>
            </a:r>
            <a:r>
              <a:rPr lang="en-GB" dirty="0"/>
              <a:t>. Ongoing consultations and updates are aimed at </a:t>
            </a:r>
            <a:r>
              <a:rPr lang="en-GB" b="1" dirty="0"/>
              <a:t>refining definitions, clarifying reporting thresholds, and enhancing cross-sector coordination</a:t>
            </a:r>
            <a:r>
              <a:rPr lang="en-GB" dirty="0"/>
              <a:t>.</a:t>
            </a:r>
          </a:p>
          <a:p>
            <a:endParaRPr lang="en-GB" dirty="0"/>
          </a:p>
        </p:txBody>
      </p:sp>
      <p:sp>
        <p:nvSpPr>
          <p:cNvPr id="4" name="Slide Number Placeholder 3"/>
          <p:cNvSpPr>
            <a:spLocks noGrp="1"/>
          </p:cNvSpPr>
          <p:nvPr>
            <p:ph type="sldNum" sz="quarter" idx="5"/>
          </p:nvPr>
        </p:nvSpPr>
        <p:spPr/>
        <p:txBody>
          <a:bodyPr/>
          <a:lstStyle/>
          <a:p>
            <a:fld id="{3B1804C5-BA14-4F4F-A6FB-50EDC7C5204F}" type="slidenum">
              <a:rPr lang="en-GB" smtClean="0"/>
              <a:t>42</a:t>
            </a:fld>
            <a:endParaRPr lang="en-GB"/>
          </a:p>
        </p:txBody>
      </p:sp>
    </p:spTree>
    <p:extLst>
      <p:ext uri="{BB962C8B-B14F-4D97-AF65-F5344CB8AC3E}">
        <p14:creationId xmlns:p14="http://schemas.microsoft.com/office/powerpoint/2010/main" val="953119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Denial-of-Service attacks represent a distinct category of cybercrime aimed not at stealing data, but at </a:t>
            </a:r>
            <a:r>
              <a:rPr lang="en-GB" b="1" dirty="0"/>
              <a:t>disrupting the functionality of digital systems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are prosecuted under </a:t>
            </a:r>
            <a:r>
              <a:rPr lang="en-GB" b="1" dirty="0"/>
              <a:t>Section 3</a:t>
            </a:r>
            <a:r>
              <a:rPr lang="en-GB" dirty="0"/>
              <a:t> of the Computer Misuse Act 1990, which criminalizes unauthorized acts that intentionally </a:t>
            </a:r>
            <a:r>
              <a:rPr lang="en-GB" b="1" dirty="0"/>
              <a:t>impair the operation of a computer</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DoS attacks typically involve </a:t>
            </a:r>
            <a:r>
              <a:rPr lang="en-GB" b="1" dirty="0"/>
              <a:t>flooding servers with excessive traffic</a:t>
            </a:r>
            <a:r>
              <a:rPr lang="en-GB" dirty="0"/>
              <a:t>, thereby rendering </a:t>
            </a:r>
            <a:r>
              <a:rPr lang="en-GB" b="1" dirty="0"/>
              <a:t>services inaccessible </a:t>
            </a:r>
            <a:r>
              <a:rPr lang="en-GB" dirty="0"/>
              <a:t>to legitimate users. A related threat is the Distributed Denial-of-Service (</a:t>
            </a:r>
            <a:r>
              <a:rPr lang="en-GB" b="1" dirty="0"/>
              <a:t>DDoS</a:t>
            </a:r>
            <a:r>
              <a:rPr lang="en-GB" dirty="0"/>
              <a:t>) attack, where the assault is </a:t>
            </a:r>
            <a:r>
              <a:rPr lang="en-GB" b="1" dirty="0"/>
              <a:t>launched from multiple systems</a:t>
            </a:r>
            <a:r>
              <a:rPr lang="en-GB" dirty="0"/>
              <a:t>, often leveraging botnets.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offenses are particularly concerning when directed at essential services, such as </a:t>
            </a:r>
            <a:r>
              <a:rPr lang="en-GB" b="1" dirty="0"/>
              <a:t>healthcare</a:t>
            </a:r>
            <a:r>
              <a:rPr lang="en-GB" dirty="0"/>
              <a:t> systems or </a:t>
            </a:r>
            <a:r>
              <a:rPr lang="en-GB" b="1" dirty="0"/>
              <a:t>financial</a:t>
            </a:r>
            <a:r>
              <a:rPr lang="en-GB" dirty="0"/>
              <a:t> institutions, due to their potential to cause widespread disruption.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Sentencing reflects the scale and consequences of the attack, with more severe penalties for incidents affecting national infrastructure or public safety.</a:t>
            </a:r>
          </a:p>
          <a:p>
            <a:endParaRPr lang="en-GB" dirty="0"/>
          </a:p>
        </p:txBody>
      </p:sp>
      <p:sp>
        <p:nvSpPr>
          <p:cNvPr id="4" name="Slide Number Placeholder 3"/>
          <p:cNvSpPr>
            <a:spLocks noGrp="1"/>
          </p:cNvSpPr>
          <p:nvPr>
            <p:ph type="sldNum" sz="quarter" idx="5"/>
          </p:nvPr>
        </p:nvSpPr>
        <p:spPr/>
        <p:txBody>
          <a:bodyPr/>
          <a:lstStyle/>
          <a:p>
            <a:fld id="{B1E93B10-C1C0-48F3-BA2A-0B133F5489A0}" type="slidenum">
              <a:rPr lang="en-GB" smtClean="0"/>
              <a:t>7</a:t>
            </a:fld>
            <a:endParaRPr lang="en-GB"/>
          </a:p>
        </p:txBody>
      </p:sp>
    </p:spTree>
    <p:extLst>
      <p:ext uri="{BB962C8B-B14F-4D97-AF65-F5344CB8AC3E}">
        <p14:creationId xmlns:p14="http://schemas.microsoft.com/office/powerpoint/2010/main" val="2993403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Malware deployment constitutes a serious offense under UK cybercrime law, falling primarily under </a:t>
            </a:r>
            <a:r>
              <a:rPr lang="en-GB" b="1" dirty="0"/>
              <a:t>Section 3</a:t>
            </a:r>
            <a:r>
              <a:rPr lang="en-GB" dirty="0"/>
              <a:t> of the Computer Misuse Act 1990.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section targets individuals who </a:t>
            </a:r>
            <a:r>
              <a:rPr lang="en-GB" b="1" dirty="0"/>
              <a:t>intentionally perform unauthorized acts with the aim of impairing the operation of a computer</a:t>
            </a:r>
            <a:r>
              <a:rPr lang="en-GB" dirty="0"/>
              <a:t>, or </a:t>
            </a:r>
            <a:r>
              <a:rPr lang="en-GB" b="1" dirty="0"/>
              <a:t>preventing</a:t>
            </a:r>
            <a:r>
              <a:rPr lang="en-GB" dirty="0"/>
              <a:t> or </a:t>
            </a:r>
            <a:r>
              <a:rPr lang="en-GB" b="1" dirty="0"/>
              <a:t>hindering</a:t>
            </a:r>
            <a:r>
              <a:rPr lang="en-GB" dirty="0"/>
              <a:t> </a:t>
            </a:r>
            <a:r>
              <a:rPr lang="en-GB" b="1" dirty="0"/>
              <a:t>access to data</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Malware encompasses a range of malicious software, including viruses, worms, Trojans, ransomware, and spyware—all designed to disrupt, damage, or covertly control systems.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noteworthy point is that criminal liability does not require successful execution or measurable damage; </a:t>
            </a:r>
            <a:r>
              <a:rPr lang="en-GB" b="1" dirty="0"/>
              <a:t>the act of deployment </a:t>
            </a:r>
            <a:r>
              <a:rPr lang="en-GB" dirty="0"/>
              <a:t>with malicious intent is sufficient. Moreover, malware cases frequently intersect with Section 3A, which criminalizes the creation and distribution of tools designed for committing cybercrime. These provisions ensure that both users and developers of malicious software are held legally accountable.</a:t>
            </a:r>
          </a:p>
          <a:p>
            <a:endParaRPr lang="en-GB" dirty="0"/>
          </a:p>
        </p:txBody>
      </p:sp>
      <p:sp>
        <p:nvSpPr>
          <p:cNvPr id="4" name="Slide Number Placeholder 3"/>
          <p:cNvSpPr>
            <a:spLocks noGrp="1"/>
          </p:cNvSpPr>
          <p:nvPr>
            <p:ph type="sldNum" sz="quarter" idx="5"/>
          </p:nvPr>
        </p:nvSpPr>
        <p:spPr/>
        <p:txBody>
          <a:bodyPr/>
          <a:lstStyle/>
          <a:p>
            <a:fld id="{B1E93B10-C1C0-48F3-BA2A-0B133F5489A0}" type="slidenum">
              <a:rPr lang="en-GB" smtClean="0"/>
              <a:t>8</a:t>
            </a:fld>
            <a:endParaRPr lang="en-GB"/>
          </a:p>
        </p:txBody>
      </p:sp>
    </p:spTree>
    <p:extLst>
      <p:ext uri="{BB962C8B-B14F-4D97-AF65-F5344CB8AC3E}">
        <p14:creationId xmlns:p14="http://schemas.microsoft.com/office/powerpoint/2010/main" val="1077230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Phishing is one of the most prevalent and adaptive forms of cyber-enabled crime. While not explicitly mentioned in the Computer Misuse Act, it falls squarely under the </a:t>
            </a:r>
            <a:r>
              <a:rPr lang="en-GB" b="1" dirty="0"/>
              <a:t>Fraud Act 2006</a:t>
            </a:r>
            <a:r>
              <a:rPr lang="en-GB" dirty="0"/>
              <a:t>, particularly </a:t>
            </a:r>
            <a:r>
              <a:rPr lang="en-GB" b="1" dirty="0"/>
              <a:t>Section 2</a:t>
            </a:r>
            <a:r>
              <a:rPr lang="en-GB" dirty="0"/>
              <a:t>, which criminalizes </a:t>
            </a:r>
            <a:r>
              <a:rPr lang="en-GB" b="1" dirty="0"/>
              <a:t>fraud by false representation</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Phishing schemes typically involve sending deceptive communications—often emails—that appear to originate from legitimate sources. These are designed to </a:t>
            </a:r>
            <a:r>
              <a:rPr lang="en-GB" b="1" dirty="0"/>
              <a:t>trick recipients into revealing confidential information, such as passwords or bank details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Techniques have </a:t>
            </a:r>
            <a:r>
              <a:rPr lang="en-GB" b="1" dirty="0"/>
              <a:t>become increasingly sophisticated</a:t>
            </a:r>
            <a:r>
              <a:rPr lang="en-GB" dirty="0"/>
              <a:t>, including the use of counterfeit websites and targeted social engineering. Phishing often acts as a precursor to other offenses like identity theft and unauthorized access to financial systems.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legal framework allows for robust prosecution of such activities, focusing on the intent to deceive and the acquisition or attempted acquisition of material gain.</a:t>
            </a:r>
          </a:p>
          <a:p>
            <a:endParaRPr lang="en-GB" b="1" dirty="0"/>
          </a:p>
        </p:txBody>
      </p:sp>
      <p:sp>
        <p:nvSpPr>
          <p:cNvPr id="4" name="Slide Number Placeholder 3"/>
          <p:cNvSpPr>
            <a:spLocks noGrp="1"/>
          </p:cNvSpPr>
          <p:nvPr>
            <p:ph type="sldNum" sz="quarter" idx="5"/>
          </p:nvPr>
        </p:nvSpPr>
        <p:spPr/>
        <p:txBody>
          <a:bodyPr/>
          <a:lstStyle/>
          <a:p>
            <a:fld id="{B1E93B10-C1C0-48F3-BA2A-0B133F5489A0}" type="slidenum">
              <a:rPr lang="en-GB" smtClean="0"/>
              <a:t>9</a:t>
            </a:fld>
            <a:endParaRPr lang="en-GB"/>
          </a:p>
        </p:txBody>
      </p:sp>
    </p:spTree>
    <p:extLst>
      <p:ext uri="{BB962C8B-B14F-4D97-AF65-F5344CB8AC3E}">
        <p14:creationId xmlns:p14="http://schemas.microsoft.com/office/powerpoint/2010/main" val="560404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16712-5680-F6E4-BEFB-CCA5456330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45ADFE-0D73-D3DD-F9A0-6B67901F77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9300F3-A778-D4A2-016D-D495190776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Identity theft and identity fraud represent some of the most </a:t>
            </a:r>
            <a:r>
              <a:rPr lang="en-GB" b="1" dirty="0"/>
              <a:t>personally invasive cyber-enabled crimes</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Legally, identity theft refers to the </a:t>
            </a:r>
            <a:r>
              <a:rPr lang="en-GB" b="1" dirty="0"/>
              <a:t>unlawful acquisition of someone else's personal data</a:t>
            </a:r>
            <a:r>
              <a:rPr lang="en-GB" dirty="0"/>
              <a:t>—such as name, address, national insurance number, or bank details—often through phishing, hacking, or data breaches.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Identity fraud, in contrast, occurs when that </a:t>
            </a:r>
            <a:r>
              <a:rPr lang="en-GB" b="1" dirty="0"/>
              <a:t>information is used to deceive others for personal gain</a:t>
            </a:r>
            <a:r>
              <a:rPr lang="en-GB" dirty="0"/>
              <a:t>. This may involve applying for loans, accessing </a:t>
            </a:r>
            <a:r>
              <a:rPr lang="en-GB" b="1" dirty="0"/>
              <a:t>financial accounts, or making unauthorized purchases in the victim’s name</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crimes are prosecuted under the </a:t>
            </a:r>
            <a:r>
              <a:rPr lang="en-GB" b="1" dirty="0"/>
              <a:t>Fraud Act 2006, with Section 2 </a:t>
            </a:r>
            <a:r>
              <a:rPr lang="en-GB" dirty="0"/>
              <a:t>addressing false representation and </a:t>
            </a:r>
            <a:r>
              <a:rPr lang="en-GB" b="1" dirty="0"/>
              <a:t>Section 4</a:t>
            </a:r>
            <a:r>
              <a:rPr lang="en-GB" dirty="0"/>
              <a:t> dealing with fraud by abuse of position.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Importantly, these offenses often intersect with violations of data protection law, especially where negligence in securing personal data is involved. The digital nature of these crimes complicates investigation and prosecution, often requiring forensic evidence and cross-jurisdictional cooperation.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Slide Number Placeholder 3">
            <a:extLst>
              <a:ext uri="{FF2B5EF4-FFF2-40B4-BE49-F238E27FC236}">
                <a16:creationId xmlns:a16="http://schemas.microsoft.com/office/drawing/2014/main" id="{B567A470-6BE8-CA30-5AE5-F9DD17928354}"/>
              </a:ext>
            </a:extLst>
          </p:cNvPr>
          <p:cNvSpPr>
            <a:spLocks noGrp="1"/>
          </p:cNvSpPr>
          <p:nvPr>
            <p:ph type="sldNum" sz="quarter" idx="5"/>
          </p:nvPr>
        </p:nvSpPr>
        <p:spPr/>
        <p:txBody>
          <a:bodyPr/>
          <a:lstStyle/>
          <a:p>
            <a:fld id="{B1E93B10-C1C0-48F3-BA2A-0B133F5489A0}" type="slidenum">
              <a:rPr lang="en-GB" smtClean="0"/>
              <a:t>10</a:t>
            </a:fld>
            <a:endParaRPr lang="en-GB"/>
          </a:p>
        </p:txBody>
      </p:sp>
    </p:spTree>
    <p:extLst>
      <p:ext uri="{BB962C8B-B14F-4D97-AF65-F5344CB8AC3E}">
        <p14:creationId xmlns:p14="http://schemas.microsoft.com/office/powerpoint/2010/main" val="1356729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60B55-A4BE-6689-E37D-47EBCC54E5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55188-23D4-2240-B5FF-B9A2D46296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CC3C89-5DC2-E51E-A949-98F01703D4C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Unsolicited penetration testing, even when carried out with the intent to identify and report vulnerabilities, is classified as </a:t>
            </a:r>
            <a:r>
              <a:rPr lang="en-GB" b="1" dirty="0"/>
              <a:t>unauthorized access</a:t>
            </a:r>
            <a:r>
              <a:rPr lang="en-GB" dirty="0"/>
              <a:t> under </a:t>
            </a:r>
            <a:r>
              <a:rPr lang="en-GB" b="1" dirty="0"/>
              <a:t>Section 1 </a:t>
            </a:r>
            <a:r>
              <a:rPr lang="en-GB" dirty="0"/>
              <a:t>of the </a:t>
            </a:r>
            <a:r>
              <a:rPr lang="en-GB" b="1" dirty="0"/>
              <a:t>Computer Misuse Act </a:t>
            </a:r>
            <a:r>
              <a:rPr lang="en-GB" dirty="0"/>
              <a:t>1990.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provision underscores the principle that </a:t>
            </a:r>
            <a:r>
              <a:rPr lang="en-GB" b="1" dirty="0"/>
              <a:t>consent is paramount </a:t>
            </a:r>
            <a:r>
              <a:rPr lang="en-GB" dirty="0"/>
              <a:t>in all forms of system testing. Without explicit authorization, even ethically motivated actions such as scanning ports or simulating attacks can lead to prosecution.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law does not consider positive intent a </a:t>
            </a:r>
            <a:r>
              <a:rPr lang="en-GB" dirty="0" err="1"/>
              <a:t>defense</a:t>
            </a:r>
            <a:r>
              <a:rPr lang="en-GB" dirty="0"/>
              <a:t> if proper channels and permissions are not followed.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Ethical hackers and security researchers must ensure they operate within clearly defined legal and contractual parameters, such as through bug bounty programs or formal engagements. This legal boundary protects the integrity of digital systems while reinforcing the importance of responsible cybersecurity practice.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dirty="0"/>
          </a:p>
        </p:txBody>
      </p:sp>
      <p:sp>
        <p:nvSpPr>
          <p:cNvPr id="4" name="Slide Number Placeholder 3">
            <a:extLst>
              <a:ext uri="{FF2B5EF4-FFF2-40B4-BE49-F238E27FC236}">
                <a16:creationId xmlns:a16="http://schemas.microsoft.com/office/drawing/2014/main" id="{66BC9FE4-6C58-53CF-BBBF-7DC7F32D4B23}"/>
              </a:ext>
            </a:extLst>
          </p:cNvPr>
          <p:cNvSpPr>
            <a:spLocks noGrp="1"/>
          </p:cNvSpPr>
          <p:nvPr>
            <p:ph type="sldNum" sz="quarter" idx="5"/>
          </p:nvPr>
        </p:nvSpPr>
        <p:spPr/>
        <p:txBody>
          <a:bodyPr/>
          <a:lstStyle/>
          <a:p>
            <a:fld id="{B1E93B10-C1C0-48F3-BA2A-0B133F5489A0}" type="slidenum">
              <a:rPr lang="en-GB" smtClean="0"/>
              <a:t>11</a:t>
            </a:fld>
            <a:endParaRPr lang="en-GB"/>
          </a:p>
        </p:txBody>
      </p:sp>
    </p:spTree>
    <p:extLst>
      <p:ext uri="{BB962C8B-B14F-4D97-AF65-F5344CB8AC3E}">
        <p14:creationId xmlns:p14="http://schemas.microsoft.com/office/powerpoint/2010/main" val="179083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l.laspada@napier.ac.uk"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creativecommons.org/licenses/by-nc-nd/4.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creativecommons.org/licenses/by-nc-nd/4.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F68D-230E-8358-0EAD-7D9BBC5CA2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6243A-0751-158F-DF27-46BABF6FA6F1}"/>
              </a:ext>
            </a:extLst>
          </p:cNvPr>
          <p:cNvSpPr>
            <a:spLocks noGrp="1"/>
          </p:cNvSpPr>
          <p:nvPr>
            <p:ph type="ctrTitle"/>
          </p:nvPr>
        </p:nvSpPr>
        <p:spPr/>
        <p:txBody>
          <a:bodyPr>
            <a:normAutofit/>
          </a:bodyPr>
          <a:lstStyle/>
          <a:p>
            <a:r>
              <a:rPr lang="en-GB" dirty="0">
                <a:latin typeface="Times New Roman" panose="02020603050405020304" pitchFamily="18" charset="0"/>
                <a:cs typeface="Times New Roman" panose="02020603050405020304" pitchFamily="18" charset="0"/>
              </a:rPr>
              <a:t>Computer &amp; Related Crimes</a:t>
            </a:r>
          </a:p>
        </p:txBody>
      </p:sp>
      <p:sp>
        <p:nvSpPr>
          <p:cNvPr id="3" name="Subtitle 2">
            <a:extLst>
              <a:ext uri="{FF2B5EF4-FFF2-40B4-BE49-F238E27FC236}">
                <a16:creationId xmlns:a16="http://schemas.microsoft.com/office/drawing/2014/main" id="{D6A42887-046B-7053-2413-B4A430E5B6CB}"/>
              </a:ext>
            </a:extLst>
          </p:cNvPr>
          <p:cNvSpPr>
            <a:spLocks noGrp="1"/>
          </p:cNvSpPr>
          <p:nvPr>
            <p:ph type="subTitle" idx="1"/>
          </p:nvPr>
        </p:nvSpPr>
        <p:spPr/>
        <p:txBody>
          <a:bodyPr>
            <a:normAutofit fontScale="92500" lnSpcReduction="20000"/>
          </a:bodyPr>
          <a:lstStyle/>
          <a:p>
            <a:r>
              <a:rPr lang="en-GB" dirty="0" err="1">
                <a:latin typeface="Times New Roman" panose="02020603050405020304" pitchFamily="18" charset="0"/>
                <a:cs typeface="Times New Roman" panose="02020603050405020304" pitchFamily="18" charset="0"/>
              </a:rPr>
              <a:t>Dr.</a:t>
            </a:r>
            <a:r>
              <a:rPr lang="en-GB" dirty="0">
                <a:latin typeface="Times New Roman" panose="02020603050405020304" pitchFamily="18" charset="0"/>
                <a:cs typeface="Times New Roman" panose="02020603050405020304" pitchFamily="18" charset="0"/>
              </a:rPr>
              <a:t> Luigi La Spada</a:t>
            </a:r>
          </a:p>
          <a:p>
            <a:r>
              <a:rPr lang="en-US" dirty="0">
                <a:latin typeface="Times New Roman" panose="02020603050405020304" pitchFamily="18" charset="0"/>
                <a:cs typeface="Times New Roman" panose="02020603050405020304" pitchFamily="18" charset="0"/>
              </a:rPr>
              <a:t>Lecturer in Electrical and Electronic Engineering</a:t>
            </a:r>
          </a:p>
          <a:p>
            <a:r>
              <a:rPr lang="en-US" dirty="0">
                <a:latin typeface="Times New Roman" panose="02020603050405020304" pitchFamily="18" charset="0"/>
                <a:cs typeface="Times New Roman" panose="02020603050405020304" pitchFamily="18" charset="0"/>
                <a:hlinkClick r:id="rId2"/>
              </a:rPr>
              <a:t>l.laspada@napier.ac.uk</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5A4BC4-1498-83EE-B019-2AEB90833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423" y="0"/>
            <a:ext cx="2629577" cy="685800"/>
          </a:xfrm>
          <a:prstGeom prst="rect">
            <a:avLst/>
          </a:prstGeom>
        </p:spPr>
      </p:pic>
      <p:pic>
        <p:nvPicPr>
          <p:cNvPr id="5" name="Picture 2" descr="Creative Commons License">
            <a:hlinkClick r:id="rId4"/>
            <a:extLst>
              <a:ext uri="{FF2B5EF4-FFF2-40B4-BE49-F238E27FC236}">
                <a16:creationId xmlns:a16="http://schemas.microsoft.com/office/drawing/2014/main" id="{EB703FA0-9197-B98D-9A03-882D3EF5E4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5350" y="6633729"/>
            <a:ext cx="628650" cy="22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423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28D3C-7E79-B521-B498-A1B3232EA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CFBAA-92E7-C1F4-EFA8-21BD347E618F}"/>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Identity Theft and Identity Fraud</a:t>
            </a:r>
          </a:p>
        </p:txBody>
      </p:sp>
      <p:sp>
        <p:nvSpPr>
          <p:cNvPr id="3" name="Content Placeholder 2">
            <a:extLst>
              <a:ext uri="{FF2B5EF4-FFF2-40B4-BE49-F238E27FC236}">
                <a16:creationId xmlns:a16="http://schemas.microsoft.com/office/drawing/2014/main" id="{4CA83452-76AC-B668-5AA4-3DDF63B31B0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Governed under the Fraud Act 2006, particularly Sections 2 and 4.</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Identity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theft</a:t>
            </a:r>
            <a:r>
              <a:rPr lang="en-GB" sz="2000" dirty="0">
                <a:latin typeface="Times New Roman" panose="02020603050405020304" pitchFamily="18" charset="0"/>
                <a:cs typeface="Times New Roman" panose="02020603050405020304" pitchFamily="18" charset="0"/>
              </a:rPr>
              <a:t> involves </a:t>
            </a:r>
            <a:r>
              <a:rPr lang="en-GB" sz="2000" b="1" dirty="0">
                <a:latin typeface="Times New Roman" panose="02020603050405020304" pitchFamily="18" charset="0"/>
                <a:cs typeface="Times New Roman" panose="02020603050405020304" pitchFamily="18" charset="0"/>
              </a:rPr>
              <a:t>unlawful acquisition </a:t>
            </a:r>
            <a:r>
              <a:rPr lang="en-GB" sz="2000" dirty="0">
                <a:latin typeface="Times New Roman" panose="02020603050405020304" pitchFamily="18" charset="0"/>
                <a:cs typeface="Times New Roman" panose="02020603050405020304" pitchFamily="18" charset="0"/>
              </a:rPr>
              <a:t>of personal information.</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Identity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fraud</a:t>
            </a:r>
            <a:r>
              <a:rPr lang="en-GB" sz="2000" dirty="0">
                <a:latin typeface="Times New Roman" panose="02020603050405020304" pitchFamily="18" charset="0"/>
                <a:cs typeface="Times New Roman" panose="02020603050405020304" pitchFamily="18" charset="0"/>
              </a:rPr>
              <a:t> refers to </a:t>
            </a:r>
            <a:r>
              <a:rPr lang="en-GB" sz="2000" b="1" dirty="0">
                <a:latin typeface="Times New Roman" panose="02020603050405020304" pitchFamily="18" charset="0"/>
                <a:cs typeface="Times New Roman" panose="02020603050405020304" pitchFamily="18" charset="0"/>
              </a:rPr>
              <a:t>using</a:t>
            </a:r>
            <a:r>
              <a:rPr lang="en-GB" sz="2000" dirty="0">
                <a:latin typeface="Times New Roman" panose="02020603050405020304" pitchFamily="18" charset="0"/>
                <a:cs typeface="Times New Roman" panose="02020603050405020304" pitchFamily="18" charset="0"/>
              </a:rPr>
              <a:t> that information to commit further crimes.</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Common crimes include fraudulent credit applications, benefits claims, or online purchases.</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Often overlaps with data protection </a:t>
            </a:r>
            <a:r>
              <a:rPr lang="en-GB" sz="2000" b="1" dirty="0">
                <a:latin typeface="Times New Roman" panose="02020603050405020304" pitchFamily="18" charset="0"/>
                <a:cs typeface="Times New Roman" panose="02020603050405020304" pitchFamily="18" charset="0"/>
              </a:rPr>
              <a:t>breaches</a:t>
            </a:r>
            <a:r>
              <a:rPr lang="en-GB" sz="2000" dirty="0">
                <a:latin typeface="Times New Roman" panose="02020603050405020304" pitchFamily="18" charset="0"/>
                <a:cs typeface="Times New Roman" panose="02020603050405020304" pitchFamily="18" charset="0"/>
              </a:rPr>
              <a:t> and cyber </a:t>
            </a:r>
            <a:r>
              <a:rPr lang="en-GB" sz="2000" b="1" dirty="0">
                <a:latin typeface="Times New Roman" panose="02020603050405020304" pitchFamily="18" charset="0"/>
                <a:cs typeface="Times New Roman" panose="02020603050405020304" pitchFamily="18" charset="0"/>
              </a:rPr>
              <a:t>intrusion</a:t>
            </a:r>
            <a:r>
              <a:rPr lang="en-GB" sz="2000" dirty="0">
                <a:latin typeface="Times New Roman" panose="02020603050405020304" pitchFamily="18" charset="0"/>
                <a:cs typeface="Times New Roman" panose="02020603050405020304" pitchFamily="18" charset="0"/>
              </a:rPr>
              <a:t> offenses.</a:t>
            </a:r>
            <a:endParaRPr lang="en-GB"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F801AC4-A288-64B0-4810-A2803E3B9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EDD233AF-7A71-20CA-90ED-3C1B603737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90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D6E1C-7CCD-B82A-5988-CFFF7D7F0F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0FADA-5C3A-BBDB-A744-4D2120871853}"/>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Unsolicited Penetration Testing and Legal Boundaries</a:t>
            </a:r>
          </a:p>
        </p:txBody>
      </p:sp>
      <p:sp>
        <p:nvSpPr>
          <p:cNvPr id="3" name="Content Placeholder 2">
            <a:extLst>
              <a:ext uri="{FF2B5EF4-FFF2-40B4-BE49-F238E27FC236}">
                <a16:creationId xmlns:a16="http://schemas.microsoft.com/office/drawing/2014/main" id="{DE1A8035-017C-E028-1F3F-3D90C6754E78}"/>
              </a:ext>
            </a:extLst>
          </p:cNvPr>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Covered under Section 1 of the Computer Misuse Act 1990.</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Occurs when individuals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conduct system testing </a:t>
            </a:r>
            <a:r>
              <a:rPr lang="en-GB" sz="2000" dirty="0">
                <a:latin typeface="Times New Roman" panose="02020603050405020304" pitchFamily="18" charset="0"/>
                <a:cs typeface="Times New Roman" panose="02020603050405020304" pitchFamily="18" charset="0"/>
              </a:rPr>
              <a:t>without prior authorization.</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Even well-intentioned probing is illegal without explicit consent.</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Ethical hacking must operate within legal frameworks and contractual agreements.</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Breaches can result in criminal charges, regardless of intent or impact.</a:t>
            </a:r>
            <a:endParaRPr lang="en-GB"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E1ECB3A-9D83-A77D-3CB5-9372370E83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4F65BCB4-7AD8-08B3-F384-149BC4A53B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261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F9C91-C920-017F-F685-2D4AA675B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4488D-7479-B471-B8A4-8EBF801D5F90}"/>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Tools for Cybercrime and Legal Controls</a:t>
            </a:r>
          </a:p>
        </p:txBody>
      </p:sp>
      <p:sp>
        <p:nvSpPr>
          <p:cNvPr id="3" name="Content Placeholder 2">
            <a:extLst>
              <a:ext uri="{FF2B5EF4-FFF2-40B4-BE49-F238E27FC236}">
                <a16:creationId xmlns:a16="http://schemas.microsoft.com/office/drawing/2014/main" id="{32F6A574-A092-2B2A-BC0C-1148157F522D}"/>
              </a:ext>
            </a:extLst>
          </p:cNvPr>
          <p:cNvSpPr>
            <a:spLocks noGrp="1"/>
          </p:cNvSpPr>
          <p:nvPr>
            <p:ph idx="1"/>
          </p:nvPr>
        </p:nvSpPr>
        <p:spPr/>
        <p:txBody>
          <a:bodyPr>
            <a:normAutofit lnSpcReduction="10000"/>
          </a:bodyPr>
          <a:lstStyle/>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Section 3A of the Computer Misuse Act 1990 criminalizes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making</a:t>
            </a:r>
            <a:r>
              <a:rPr lang="en-GB" sz="2000" dirty="0">
                <a:latin typeface="Times New Roman" panose="02020603050405020304" pitchFamily="18" charset="0"/>
                <a:cs typeface="Times New Roman" panose="02020603050405020304" pitchFamily="18" charset="0"/>
              </a:rPr>
              <a:t>,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supplying</a:t>
            </a:r>
            <a:r>
              <a:rPr lang="en-GB" sz="2000" dirty="0">
                <a:latin typeface="Times New Roman" panose="02020603050405020304" pitchFamily="18" charset="0"/>
                <a:cs typeface="Times New Roman" panose="02020603050405020304" pitchFamily="18" charset="0"/>
              </a:rPr>
              <a:t>, or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obtaining</a:t>
            </a:r>
            <a:r>
              <a:rPr lang="en-GB" sz="2000" dirty="0">
                <a:latin typeface="Times New Roman" panose="02020603050405020304" pitchFamily="18" charset="0"/>
                <a:cs typeface="Times New Roman" panose="02020603050405020304" pitchFamily="18" charset="0"/>
              </a:rPr>
              <a:t> tools for cybercrime.</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Includes </a:t>
            </a:r>
            <a:r>
              <a:rPr lang="en-GB" sz="2000" b="1" dirty="0">
                <a:latin typeface="Times New Roman" panose="02020603050405020304" pitchFamily="18" charset="0"/>
                <a:cs typeface="Times New Roman" panose="02020603050405020304" pitchFamily="18" charset="0"/>
              </a:rPr>
              <a:t>malware</a:t>
            </a:r>
            <a:r>
              <a:rPr lang="en-GB" sz="2000" dirty="0">
                <a:latin typeface="Times New Roman" panose="02020603050405020304" pitchFamily="18" charset="0"/>
                <a:cs typeface="Times New Roman" panose="02020603050405020304" pitchFamily="18" charset="0"/>
              </a:rPr>
              <a:t>, hacking </a:t>
            </a:r>
            <a:r>
              <a:rPr lang="en-GB" sz="2000" b="1" dirty="0">
                <a:latin typeface="Times New Roman" panose="02020603050405020304" pitchFamily="18" charset="0"/>
                <a:cs typeface="Times New Roman" panose="02020603050405020304" pitchFamily="18" charset="0"/>
              </a:rPr>
              <a:t>scripts</a:t>
            </a:r>
            <a:r>
              <a:rPr lang="en-GB" sz="2000" dirty="0">
                <a:latin typeface="Times New Roman" panose="02020603050405020304" pitchFamily="18" charset="0"/>
                <a:cs typeface="Times New Roman" panose="02020603050405020304" pitchFamily="18" charset="0"/>
              </a:rPr>
              <a:t>, password </a:t>
            </a:r>
            <a:r>
              <a:rPr lang="en-GB" sz="2000" b="1" dirty="0">
                <a:latin typeface="Times New Roman" panose="02020603050405020304" pitchFamily="18" charset="0"/>
                <a:cs typeface="Times New Roman" panose="02020603050405020304" pitchFamily="18" charset="0"/>
              </a:rPr>
              <a:t>crackers</a:t>
            </a:r>
            <a:r>
              <a:rPr lang="en-GB" sz="2000" dirty="0">
                <a:latin typeface="Times New Roman" panose="02020603050405020304" pitchFamily="18" charset="0"/>
                <a:cs typeface="Times New Roman" panose="02020603050405020304" pitchFamily="18" charset="0"/>
              </a:rPr>
              <a:t>, and denial-of-service tools.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Offense</a:t>
            </a:r>
            <a:r>
              <a:rPr lang="en-GB" sz="2000" dirty="0">
                <a:latin typeface="Times New Roman" panose="02020603050405020304" pitchFamily="18" charset="0"/>
                <a:cs typeface="Times New Roman" panose="02020603050405020304" pitchFamily="18" charset="0"/>
              </a:rPr>
              <a:t> applies even if </a:t>
            </a:r>
            <a:r>
              <a:rPr lang="en-GB" sz="2000" b="1" dirty="0">
                <a:latin typeface="Times New Roman" panose="02020603050405020304" pitchFamily="18" charset="0"/>
                <a:cs typeface="Times New Roman" panose="02020603050405020304" pitchFamily="18" charset="0"/>
              </a:rPr>
              <a:t>tools are not actively used </a:t>
            </a:r>
            <a:r>
              <a:rPr lang="en-GB" sz="2000" dirty="0">
                <a:latin typeface="Times New Roman" panose="02020603050405020304" pitchFamily="18" charset="0"/>
                <a:cs typeface="Times New Roman" panose="02020603050405020304" pitchFamily="18" charset="0"/>
              </a:rPr>
              <a:t>to commit a crime.</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Exemptions may apply if tools are used within authorized testing frameworks.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Designed to deter both amateur and professional cybercriminals from enabling system breaches.</a:t>
            </a:r>
          </a:p>
          <a:p>
            <a:endParaRPr sz="2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0C0B478-A988-5427-7D68-F07DE3079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B813F4DE-2C71-DE64-C320-9DD4976595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770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6435-2A4B-FF03-14FF-0FB532ABCFF0}"/>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Cyber &amp; Networking Laws in the UK</a:t>
            </a:r>
          </a:p>
        </p:txBody>
      </p:sp>
      <p:sp>
        <p:nvSpPr>
          <p:cNvPr id="3" name="Subtitle 2">
            <a:extLst>
              <a:ext uri="{FF2B5EF4-FFF2-40B4-BE49-F238E27FC236}">
                <a16:creationId xmlns:a16="http://schemas.microsoft.com/office/drawing/2014/main" id="{E888DDB6-F5C4-9D7E-FFED-9A69816C936A}"/>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A8FA1B95-8A58-81D9-3729-EFB58C0769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DC82CA12-986F-D7E0-E7E0-6670A0E492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65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Key Cyber and Networking Laws</a:t>
            </a:r>
          </a:p>
        </p:txBody>
      </p:sp>
      <p:sp>
        <p:nvSpPr>
          <p:cNvPr id="3" name="Content Placeholder 2"/>
          <p:cNvSpPr>
            <a:spLocks noGrp="1"/>
          </p:cNvSpPr>
          <p:nvPr>
            <p:ph idx="1"/>
          </p:nvPr>
        </p:nvSpPr>
        <p:spPr/>
        <p:txBody>
          <a:bodyPr>
            <a:normAutofit fontScale="92500" lnSpcReduction="20000"/>
          </a:bodyPr>
          <a:lstStyle/>
          <a:p>
            <a:r>
              <a:rPr sz="2000" b="1" dirty="0">
                <a:latin typeface="Times New Roman" panose="02020603050405020304" pitchFamily="18" charset="0"/>
                <a:cs typeface="Times New Roman" panose="02020603050405020304" pitchFamily="18" charset="0"/>
              </a:rPr>
              <a:t>Computer Misuse </a:t>
            </a:r>
            <a:r>
              <a:rPr sz="2000" dirty="0">
                <a:latin typeface="Times New Roman" panose="02020603050405020304" pitchFamily="18" charset="0"/>
                <a:cs typeface="Times New Roman" panose="02020603050405020304" pitchFamily="18" charset="0"/>
              </a:rPr>
              <a:t>Act 1990: Addresses unauthorized access and digital sabotage.</a:t>
            </a:r>
          </a:p>
          <a:p>
            <a:endParaRPr lang="en-GB"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Communications</a:t>
            </a:r>
            <a:r>
              <a:rPr sz="2000" dirty="0">
                <a:latin typeface="Times New Roman" panose="02020603050405020304" pitchFamily="18" charset="0"/>
                <a:cs typeface="Times New Roman" panose="02020603050405020304" pitchFamily="18" charset="0"/>
              </a:rPr>
              <a:t> Act 2003: Regulates offensive use of public communication networks.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RIPA</a:t>
            </a:r>
            <a:r>
              <a:rPr sz="2000" dirty="0">
                <a:latin typeface="Times New Roman" panose="02020603050405020304" pitchFamily="18" charset="0"/>
                <a:cs typeface="Times New Roman" panose="02020603050405020304" pitchFamily="18" charset="0"/>
              </a:rPr>
              <a:t> 2000: Legalizes surveillance under specific oversight.</a:t>
            </a:r>
          </a:p>
          <a:p>
            <a:endParaRPr lang="en-GB"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Telecommunications</a:t>
            </a:r>
            <a:r>
              <a:rPr sz="2000" dirty="0">
                <a:latin typeface="Times New Roman" panose="02020603050405020304" pitchFamily="18" charset="0"/>
                <a:cs typeface="Times New Roman" panose="02020603050405020304" pitchFamily="18" charset="0"/>
              </a:rPr>
              <a:t> Regulations: Facilitate lawful monitoring by employers and providers.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DRIPA</a:t>
            </a:r>
            <a:r>
              <a:rPr sz="2000" dirty="0">
                <a:latin typeface="Times New Roman" panose="02020603050405020304" pitchFamily="18" charset="0"/>
                <a:cs typeface="Times New Roman" panose="02020603050405020304" pitchFamily="18" charset="0"/>
              </a:rPr>
              <a:t> 2014 and successors: Enable lawful data retention amid privacy debates.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Telecommunications (</a:t>
            </a:r>
            <a:r>
              <a:rPr sz="2000" b="1" dirty="0">
                <a:latin typeface="Times New Roman" panose="02020603050405020304" pitchFamily="18" charset="0"/>
                <a:cs typeface="Times New Roman" panose="02020603050405020304" pitchFamily="18" charset="0"/>
              </a:rPr>
              <a:t>Security</a:t>
            </a:r>
            <a:r>
              <a:rPr sz="2000" dirty="0">
                <a:latin typeface="Times New Roman" panose="02020603050405020304" pitchFamily="18" charset="0"/>
                <a:cs typeface="Times New Roman" panose="02020603050405020304" pitchFamily="18" charset="0"/>
              </a:rPr>
              <a:t>) Act 2021: Mandates cybersecurity preparedness.</a:t>
            </a:r>
          </a:p>
          <a:p>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21CB959-0F83-A37F-7410-4A1EE8E40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E7A8267D-1438-EC11-CE9E-B494C25209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Introduction to Cyber and Networking Laws in the UK</a:t>
            </a:r>
          </a:p>
        </p:txBody>
      </p:sp>
      <p:sp>
        <p:nvSpPr>
          <p:cNvPr id="3" name="Content Placeholder 2"/>
          <p:cNvSpPr>
            <a:spLocks noGrp="1"/>
          </p:cNvSpPr>
          <p:nvPr>
            <p:ph idx="1"/>
          </p:nvPr>
        </p:nvSpPr>
        <p:spPr/>
        <p:txBody>
          <a:bodyPr>
            <a:normAutofit lnSpcReduction="10000"/>
          </a:bodyPr>
          <a:lstStyle/>
          <a:p>
            <a:r>
              <a:rPr sz="2000" dirty="0">
                <a:latin typeface="Times New Roman" panose="02020603050405020304" pitchFamily="18" charset="0"/>
                <a:cs typeface="Times New Roman" panose="02020603050405020304" pitchFamily="18" charset="0"/>
              </a:rPr>
              <a:t>Cyber and networking laws address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threats</a:t>
            </a:r>
            <a:r>
              <a:rPr sz="2000" dirty="0">
                <a:latin typeface="Times New Roman" panose="02020603050405020304" pitchFamily="18" charset="0"/>
                <a:cs typeface="Times New Roman" panose="02020603050405020304" pitchFamily="18" charset="0"/>
              </a:rPr>
              <a:t> to </a:t>
            </a:r>
            <a:r>
              <a:rPr sz="2000" b="1" dirty="0">
                <a:latin typeface="Times New Roman" panose="02020603050405020304" pitchFamily="18" charset="0"/>
                <a:cs typeface="Times New Roman" panose="02020603050405020304" pitchFamily="18" charset="0"/>
              </a:rPr>
              <a:t>digital infrastructure </a:t>
            </a:r>
            <a:r>
              <a:rPr sz="2000" dirty="0">
                <a:latin typeface="Times New Roman" panose="02020603050405020304" pitchFamily="18" charset="0"/>
                <a:cs typeface="Times New Roman" panose="02020603050405020304" pitchFamily="18" charset="0"/>
              </a:rPr>
              <a:t>and </a:t>
            </a:r>
            <a:r>
              <a:rPr sz="2000" b="1" dirty="0">
                <a:latin typeface="Times New Roman" panose="02020603050405020304" pitchFamily="18" charset="0"/>
                <a:cs typeface="Times New Roman" panose="02020603050405020304" pitchFamily="18" charset="0"/>
              </a:rPr>
              <a:t>data integrity</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These laws </a:t>
            </a:r>
            <a:r>
              <a:rPr sz="2000" b="1" dirty="0">
                <a:latin typeface="Times New Roman" panose="02020603050405020304" pitchFamily="18" charset="0"/>
                <a:cs typeface="Times New Roman" panose="02020603050405020304" pitchFamily="18" charset="0"/>
              </a:rPr>
              <a:t>target unauthorized access</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misuse</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surveillance</a:t>
            </a:r>
            <a:r>
              <a:rPr sz="2000" dirty="0">
                <a:latin typeface="Times New Roman" panose="02020603050405020304" pitchFamily="18" charset="0"/>
                <a:cs typeface="Times New Roman" panose="02020603050405020304" pitchFamily="18" charset="0"/>
              </a:rPr>
              <a:t> of information systems.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UK legislation has evolved in response to technological advancements and new threat landscapes.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Primary aim: safeguard </a:t>
            </a:r>
            <a:r>
              <a:rPr sz="2000" b="1" dirty="0">
                <a:latin typeface="Times New Roman" panose="02020603050405020304" pitchFamily="18" charset="0"/>
                <a:cs typeface="Times New Roman" panose="02020603050405020304" pitchFamily="18" charset="0"/>
              </a:rPr>
              <a:t>public</a:t>
            </a:r>
            <a:r>
              <a:rPr sz="2000" dirty="0">
                <a:latin typeface="Times New Roman" panose="02020603050405020304" pitchFamily="18" charset="0"/>
                <a:cs typeface="Times New Roman" panose="02020603050405020304" pitchFamily="18" charset="0"/>
              </a:rPr>
              <a:t> interest, critical </a:t>
            </a:r>
            <a:r>
              <a:rPr sz="2000" b="1" dirty="0">
                <a:latin typeface="Times New Roman" panose="02020603050405020304" pitchFamily="18" charset="0"/>
                <a:cs typeface="Times New Roman" panose="02020603050405020304" pitchFamily="18" charset="0"/>
              </a:rPr>
              <a:t>services</a:t>
            </a:r>
            <a:r>
              <a:rPr sz="2000" dirty="0">
                <a:latin typeface="Times New Roman" panose="02020603050405020304" pitchFamily="18" charset="0"/>
                <a:cs typeface="Times New Roman" panose="02020603050405020304" pitchFamily="18" charset="0"/>
              </a:rPr>
              <a:t>, and individual </a:t>
            </a:r>
            <a:r>
              <a:rPr sz="2000" b="1" dirty="0">
                <a:latin typeface="Times New Roman" panose="02020603050405020304" pitchFamily="18" charset="0"/>
                <a:cs typeface="Times New Roman" panose="02020603050405020304" pitchFamily="18" charset="0"/>
              </a:rPr>
              <a:t>rights</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Enforced through a combination of criminal statutes and regulatory frameworks.</a:t>
            </a:r>
          </a:p>
          <a:p>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9997EA1-AEE7-4474-592B-4DF4EF01E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9A1FDA29-B88E-4B0E-6C68-403E1747F6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600" dirty="0">
                <a:latin typeface="Times New Roman" panose="02020603050405020304" pitchFamily="18" charset="0"/>
                <a:cs typeface="Times New Roman" panose="02020603050405020304" pitchFamily="18" charset="0"/>
              </a:rPr>
              <a:t>The Computer Misuse Act 1990</a:t>
            </a:r>
          </a:p>
        </p:txBody>
      </p:sp>
      <p:sp>
        <p:nvSpPr>
          <p:cNvPr id="3" name="Content Placeholder 2"/>
          <p:cNvSpPr>
            <a:spLocks noGrp="1"/>
          </p:cNvSpPr>
          <p:nvPr>
            <p:ph idx="1"/>
          </p:nvPr>
        </p:nvSpPr>
        <p:spPr/>
        <p:txBody>
          <a:bodyPr>
            <a:normAutofit/>
          </a:bodyPr>
          <a:lstStyle/>
          <a:p>
            <a:r>
              <a:rPr sz="2000" dirty="0">
                <a:latin typeface="Times New Roman" panose="02020603050405020304" pitchFamily="18" charset="0"/>
                <a:cs typeface="Times New Roman" panose="02020603050405020304" pitchFamily="18" charset="0"/>
              </a:rPr>
              <a:t>Enacted to criminalize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unauthorized access </a:t>
            </a:r>
            <a:r>
              <a:rPr sz="2000" dirty="0">
                <a:latin typeface="Times New Roman" panose="02020603050405020304" pitchFamily="18" charset="0"/>
                <a:cs typeface="Times New Roman" panose="02020603050405020304" pitchFamily="18" charset="0"/>
              </a:rPr>
              <a:t>and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interference</a:t>
            </a:r>
            <a:r>
              <a:rPr sz="2000" dirty="0">
                <a:latin typeface="Times New Roman" panose="02020603050405020304" pitchFamily="18" charset="0"/>
                <a:cs typeface="Times New Roman" panose="02020603050405020304" pitchFamily="18" charset="0"/>
              </a:rPr>
              <a:t> with computer systems.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 Established three primary offenses: unauthorized access, access with intent, and unauthorized modification.</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 Section 1: Unauthorized access to computer material.</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 Section 2: Access with intent to commit or facilitate further offenses.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 Section 3: Unauthorized acts with intent to impair operation of computers.</a:t>
            </a:r>
          </a:p>
          <a:p>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8B1D08F-C1CB-594B-C270-20D17DED2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125026BA-3F6F-2396-7801-6C58A96980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Amendments and Updates to the Computer Misuse Act</a:t>
            </a:r>
          </a:p>
        </p:txBody>
      </p:sp>
      <p:sp>
        <p:nvSpPr>
          <p:cNvPr id="3" name="Content Placeholder 2"/>
          <p:cNvSpPr>
            <a:spLocks noGrp="1"/>
          </p:cNvSpPr>
          <p:nvPr>
            <p:ph idx="1"/>
          </p:nvPr>
        </p:nvSpPr>
        <p:spPr/>
        <p:txBody>
          <a:bodyPr>
            <a:normAutofit/>
          </a:bodyPr>
          <a:lstStyle/>
          <a:p>
            <a:r>
              <a:rPr sz="2000" dirty="0">
                <a:latin typeface="Times New Roman" panose="02020603050405020304" pitchFamily="18" charset="0"/>
                <a:cs typeface="Times New Roman" panose="02020603050405020304" pitchFamily="18" charset="0"/>
              </a:rPr>
              <a:t>The original Act predates the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internet</a:t>
            </a:r>
            <a:r>
              <a:rPr sz="2000" dirty="0">
                <a:latin typeface="Times New Roman" panose="02020603050405020304" pitchFamily="18" charset="0"/>
                <a:cs typeface="Times New Roman" panose="02020603050405020304" pitchFamily="18" charset="0"/>
              </a:rPr>
              <a:t> boom and required </a:t>
            </a:r>
            <a:r>
              <a:rPr sz="2000" b="1" dirty="0">
                <a:latin typeface="Times New Roman" panose="02020603050405020304" pitchFamily="18" charset="0"/>
                <a:cs typeface="Times New Roman" panose="02020603050405020304" pitchFamily="18" charset="0"/>
              </a:rPr>
              <a:t>modernization</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Amended by the Police and Justice Act 2006 to introduce Section 3A.</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Section 3A: Criminalizes creation and distribution of </a:t>
            </a:r>
            <a:r>
              <a:rPr sz="2000" b="1" dirty="0">
                <a:latin typeface="Times New Roman" panose="02020603050405020304" pitchFamily="18" charset="0"/>
                <a:cs typeface="Times New Roman" panose="02020603050405020304" pitchFamily="18" charset="0"/>
              </a:rPr>
              <a:t>hacking</a:t>
            </a:r>
            <a:r>
              <a:rPr sz="2000" dirty="0">
                <a:latin typeface="Times New Roman" panose="02020603050405020304" pitchFamily="18" charset="0"/>
                <a:cs typeface="Times New Roman" panose="02020603050405020304" pitchFamily="18" charset="0"/>
              </a:rPr>
              <a:t> tools.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Further strengthened by Serious Crime Acts of 2007 and 2015.</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Ongoing 2024 review aims to align the Act with contemporary </a:t>
            </a:r>
            <a:r>
              <a:rPr sz="2000" b="1" dirty="0">
                <a:latin typeface="Times New Roman" panose="02020603050405020304" pitchFamily="18" charset="0"/>
                <a:cs typeface="Times New Roman" panose="02020603050405020304" pitchFamily="18" charset="0"/>
              </a:rPr>
              <a:t>cyber threats.</a:t>
            </a:r>
          </a:p>
          <a:p>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93417A-8931-F001-386E-296A0CAEDF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55258008-9ABE-E6F1-9B2A-4EC9AE30E2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latin typeface="Times New Roman" panose="02020603050405020304" pitchFamily="18" charset="0"/>
                <a:cs typeface="Times New Roman" panose="02020603050405020304" pitchFamily="18" charset="0"/>
              </a:rPr>
              <a:t>Communications Act 2003 – Key Provisions</a:t>
            </a:r>
          </a:p>
        </p:txBody>
      </p:sp>
      <p:sp>
        <p:nvSpPr>
          <p:cNvPr id="3" name="Content Placeholder 2"/>
          <p:cNvSpPr>
            <a:spLocks noGrp="1"/>
          </p:cNvSpPr>
          <p:nvPr>
            <p:ph idx="1"/>
          </p:nvPr>
        </p:nvSpPr>
        <p:spPr/>
        <p:txBody>
          <a:bodyPr>
            <a:normAutofit/>
          </a:bodyPr>
          <a:lstStyle/>
          <a:p>
            <a:r>
              <a:rPr sz="2000" dirty="0">
                <a:latin typeface="Times New Roman" panose="02020603050405020304" pitchFamily="18" charset="0"/>
                <a:cs typeface="Times New Roman" panose="02020603050405020304" pitchFamily="18" charset="0"/>
              </a:rPr>
              <a:t>Section 125: Addresses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dishonest</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use</a:t>
            </a:r>
            <a:r>
              <a:rPr sz="2000" dirty="0">
                <a:latin typeface="Times New Roman" panose="02020603050405020304" pitchFamily="18" charset="0"/>
                <a:cs typeface="Times New Roman" panose="02020603050405020304" pitchFamily="18" charset="0"/>
              </a:rPr>
              <a:t> of electronic communications services.</a:t>
            </a:r>
          </a:p>
          <a:p>
            <a:endParaRPr lang="en-GB"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Section 127: Criminalizes offensive, indecent, obscene, or </a:t>
            </a:r>
            <a:r>
              <a:rPr sz="2000" b="1" dirty="0">
                <a:latin typeface="Times New Roman" panose="02020603050405020304" pitchFamily="18" charset="0"/>
                <a:cs typeface="Times New Roman" panose="02020603050405020304" pitchFamily="18" charset="0"/>
              </a:rPr>
              <a:t>menacing</a:t>
            </a:r>
            <a:r>
              <a:rPr sz="2000" dirty="0">
                <a:latin typeface="Times New Roman" panose="02020603050405020304" pitchFamily="18" charset="0"/>
                <a:cs typeface="Times New Roman" panose="02020603050405020304" pitchFamily="18" charset="0"/>
              </a:rPr>
              <a:t> messages.</a:t>
            </a:r>
          </a:p>
          <a:p>
            <a:endParaRPr lang="en-GB"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Targets </a:t>
            </a:r>
            <a:r>
              <a:rPr sz="2000" b="1" dirty="0">
                <a:latin typeface="Times New Roman" panose="02020603050405020304" pitchFamily="18" charset="0"/>
                <a:cs typeface="Times New Roman" panose="02020603050405020304" pitchFamily="18" charset="0"/>
              </a:rPr>
              <a:t>abuse</a:t>
            </a:r>
            <a:r>
              <a:rPr sz="2000" dirty="0">
                <a:latin typeface="Times New Roman" panose="02020603050405020304" pitchFamily="18" charset="0"/>
                <a:cs typeface="Times New Roman" panose="02020603050405020304" pitchFamily="18" charset="0"/>
              </a:rPr>
              <a:t> via public communication networks, including social media.</a:t>
            </a:r>
          </a:p>
          <a:p>
            <a:endParaRPr lang="en-GB"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Supports law enforcement in tackling </a:t>
            </a:r>
            <a:r>
              <a:rPr sz="2000" b="1" dirty="0">
                <a:latin typeface="Times New Roman" panose="02020603050405020304" pitchFamily="18" charset="0"/>
                <a:cs typeface="Times New Roman" panose="02020603050405020304" pitchFamily="18" charset="0"/>
              </a:rPr>
              <a:t>online harassment </a:t>
            </a:r>
            <a:r>
              <a:rPr sz="2000" dirty="0">
                <a:latin typeface="Times New Roman" panose="02020603050405020304" pitchFamily="18" charset="0"/>
                <a:cs typeface="Times New Roman" panose="02020603050405020304" pitchFamily="18" charset="0"/>
              </a:rPr>
              <a:t>and </a:t>
            </a:r>
            <a:r>
              <a:rPr lang="en-GB" sz="2000" b="1" dirty="0">
                <a:latin typeface="Times New Roman" panose="02020603050405020304" pitchFamily="18" charset="0"/>
                <a:cs typeface="Times New Roman" panose="02020603050405020304" pitchFamily="18" charset="0"/>
              </a:rPr>
              <a:t>cyberbullying</a:t>
            </a:r>
            <a:r>
              <a:rPr sz="2000" dirty="0">
                <a:latin typeface="Times New Roman" panose="02020603050405020304" pitchFamily="18" charset="0"/>
                <a:cs typeface="Times New Roman" panose="02020603050405020304" pitchFamily="18" charset="0"/>
              </a:rPr>
              <a:t>.</a:t>
            </a:r>
          </a:p>
          <a:p>
            <a:endParaRPr lang="en-GB"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Applies to individuals and organizations misusing digital platforms.</a:t>
            </a:r>
          </a:p>
          <a:p>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DF29BE-83AA-3526-DD71-004C9E0BE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AC4EB8FD-97F0-E191-649C-89AEC729ED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Regulation of Investigatory Powers Act 2000 (RIPA)</a:t>
            </a:r>
          </a:p>
        </p:txBody>
      </p:sp>
      <p:sp>
        <p:nvSpPr>
          <p:cNvPr id="3" name="Content Placeholder 2"/>
          <p:cNvSpPr>
            <a:spLocks noGrp="1"/>
          </p:cNvSpPr>
          <p:nvPr>
            <p:ph idx="1"/>
          </p:nvPr>
        </p:nvSpPr>
        <p:spPr/>
        <p:txBody>
          <a:bodyPr>
            <a:normAutofit/>
          </a:bodyPr>
          <a:lstStyle/>
          <a:p>
            <a:r>
              <a:rPr sz="2000" dirty="0">
                <a:latin typeface="Times New Roman" panose="02020603050405020304" pitchFamily="18" charset="0"/>
                <a:cs typeface="Times New Roman" panose="02020603050405020304" pitchFamily="18" charset="0"/>
              </a:rPr>
              <a:t>Enacted to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regulate</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surveillance</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interception</a:t>
            </a:r>
            <a:r>
              <a:rPr sz="2000" dirty="0">
                <a:latin typeface="Times New Roman" panose="02020603050405020304" pitchFamily="18" charset="0"/>
                <a:cs typeface="Times New Roman" panose="02020603050405020304" pitchFamily="18" charset="0"/>
              </a:rPr>
              <a:t> of communications.</a:t>
            </a:r>
          </a:p>
          <a:p>
            <a:endParaRPr lang="en-GB"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Allows public bodies to </a:t>
            </a:r>
            <a:r>
              <a:rPr sz="2000" b="1" dirty="0">
                <a:latin typeface="Times New Roman" panose="02020603050405020304" pitchFamily="18" charset="0"/>
                <a:cs typeface="Times New Roman" panose="02020603050405020304" pitchFamily="18" charset="0"/>
              </a:rPr>
              <a:t>access communications </a:t>
            </a:r>
            <a:r>
              <a:rPr sz="2000" dirty="0">
                <a:latin typeface="Times New Roman" panose="02020603050405020304" pitchFamily="18" charset="0"/>
                <a:cs typeface="Times New Roman" panose="02020603050405020304" pitchFamily="18" charset="0"/>
              </a:rPr>
              <a:t>data under specific conditions.</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C</a:t>
            </a:r>
            <a:r>
              <a:rPr sz="2000" dirty="0">
                <a:latin typeface="Times New Roman" panose="02020603050405020304" pitchFamily="18" charset="0"/>
                <a:cs typeface="Times New Roman" panose="02020603050405020304" pitchFamily="18" charset="0"/>
              </a:rPr>
              <a:t>overs covert surveillance, informants (</a:t>
            </a:r>
            <a:r>
              <a:rPr sz="2000" b="1" dirty="0">
                <a:latin typeface="Times New Roman" panose="02020603050405020304" pitchFamily="18" charset="0"/>
                <a:cs typeface="Times New Roman" panose="02020603050405020304" pitchFamily="18" charset="0"/>
              </a:rPr>
              <a:t>CHIS</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encrypted</a:t>
            </a:r>
            <a:r>
              <a:rPr sz="2000" dirty="0">
                <a:latin typeface="Times New Roman" panose="02020603050405020304" pitchFamily="18" charset="0"/>
                <a:cs typeface="Times New Roman" panose="02020603050405020304" pitchFamily="18" charset="0"/>
              </a:rPr>
              <a:t> data.</a:t>
            </a:r>
          </a:p>
          <a:p>
            <a:endParaRPr lang="en-GB"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Aims to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balance</a:t>
            </a:r>
            <a:r>
              <a:rPr sz="2000" dirty="0">
                <a:latin typeface="Times New Roman" panose="02020603050405020304" pitchFamily="18" charset="0"/>
                <a:cs typeface="Times New Roman" panose="02020603050405020304" pitchFamily="18" charset="0"/>
              </a:rPr>
              <a:t> national security needs with individual privacy rights.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•Subject to oversight by Investigatory Powers Commissioner and the ICO.</a:t>
            </a:r>
          </a:p>
          <a:p>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264267-D829-6DD8-A7D6-426F708E0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15143873-D2E9-026F-5F08-525E508D9E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2400"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p:txBody>
          <a:bodyPr>
            <a:noAutofit/>
          </a:bodyPr>
          <a:lstStyle/>
          <a:p>
            <a:pPr algn="just"/>
            <a:r>
              <a:rPr lang="en-GB" sz="2400" dirty="0">
                <a:latin typeface="Times New Roman" panose="02020603050405020304" pitchFamily="18" charset="0"/>
                <a:cs typeface="Times New Roman" panose="02020603050405020304" pitchFamily="18" charset="0"/>
              </a:rPr>
              <a:t>Cybercrimes and Laws</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Cyber &amp; Networking Laws</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ICO Laws </a:t>
            </a:r>
          </a:p>
          <a:p>
            <a:pPr algn="just"/>
            <a:endParaRPr lang="en-GB" sz="2400" dirty="0">
              <a:latin typeface="Times New Roman" panose="02020603050405020304" pitchFamily="18" charset="0"/>
              <a:cs typeface="Times New Roman" panose="02020603050405020304" pitchFamily="18" charset="0"/>
            </a:endParaRPr>
          </a:p>
          <a:p>
            <a:pPr algn="just"/>
            <a:r>
              <a:rPr lang="en-GB" sz="2400" dirty="0">
                <a:latin typeface="Times New Roman" panose="02020603050405020304" pitchFamily="18" charset="0"/>
                <a:cs typeface="Times New Roman" panose="02020603050405020304" pitchFamily="18" charset="0"/>
              </a:rPr>
              <a:t>NIS Regulations</a:t>
            </a:r>
          </a:p>
        </p:txBody>
      </p:sp>
      <p:pic>
        <p:nvPicPr>
          <p:cNvPr id="4" name="Picture 3">
            <a:extLst>
              <a:ext uri="{FF2B5EF4-FFF2-40B4-BE49-F238E27FC236}">
                <a16:creationId xmlns:a16="http://schemas.microsoft.com/office/drawing/2014/main" id="{6D6C4C73-0FC2-9D12-A313-4C984C803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7" name="Picture 2" descr="Creative Commons License">
            <a:hlinkClick r:id="rId4"/>
            <a:extLst>
              <a:ext uri="{FF2B5EF4-FFF2-40B4-BE49-F238E27FC236}">
                <a16:creationId xmlns:a16="http://schemas.microsoft.com/office/drawing/2014/main" id="{FB190404-8093-B0C1-018E-864EB29021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62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Telecommunications (Lawful Business Practice) Regulations 2000</a:t>
            </a:r>
          </a:p>
        </p:txBody>
      </p:sp>
      <p:sp>
        <p:nvSpPr>
          <p:cNvPr id="3" name="Content Placeholder 2"/>
          <p:cNvSpPr>
            <a:spLocks noGrp="1"/>
          </p:cNvSpPr>
          <p:nvPr>
            <p:ph idx="1"/>
          </p:nvPr>
        </p:nvSpPr>
        <p:spPr/>
        <p:txBody>
          <a:bodyPr>
            <a:normAutofit lnSpcReduction="10000"/>
          </a:bodyPr>
          <a:lstStyle/>
          <a:p>
            <a:r>
              <a:rPr sz="2000" dirty="0">
                <a:latin typeface="Times New Roman" panose="02020603050405020304" pitchFamily="18" charset="0"/>
                <a:cs typeface="Times New Roman" panose="02020603050405020304" pitchFamily="18" charset="0"/>
              </a:rPr>
              <a:t>Supplement RIPA by allowing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limited</a:t>
            </a:r>
            <a:r>
              <a:rPr sz="2000" dirty="0">
                <a:latin typeface="Times New Roman" panose="02020603050405020304" pitchFamily="18" charset="0"/>
                <a:cs typeface="Times New Roman" panose="02020603050405020304" pitchFamily="18" charset="0"/>
              </a:rPr>
              <a:t> interception of communications by businesses.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Enable employers to </a:t>
            </a:r>
            <a:r>
              <a:rPr sz="2000" b="1" dirty="0">
                <a:latin typeface="Times New Roman" panose="02020603050405020304" pitchFamily="18" charset="0"/>
                <a:cs typeface="Times New Roman" panose="02020603050405020304" pitchFamily="18" charset="0"/>
              </a:rPr>
              <a:t>monitor</a:t>
            </a:r>
            <a:r>
              <a:rPr sz="2000" dirty="0">
                <a:latin typeface="Times New Roman" panose="02020603050405020304" pitchFamily="18" charset="0"/>
                <a:cs typeface="Times New Roman" panose="02020603050405020304" pitchFamily="18" charset="0"/>
              </a:rPr>
              <a:t> calls, emails, and internet use for specific purposes.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Permissible purposes include </a:t>
            </a:r>
            <a:r>
              <a:rPr sz="2000" b="1" dirty="0">
                <a:latin typeface="Times New Roman" panose="02020603050405020304" pitchFamily="18" charset="0"/>
                <a:cs typeface="Times New Roman" panose="02020603050405020304" pitchFamily="18" charset="0"/>
              </a:rPr>
              <a:t>preventing crime</a:t>
            </a:r>
            <a:r>
              <a:rPr sz="2000" dirty="0">
                <a:latin typeface="Times New Roman" panose="02020603050405020304" pitchFamily="18" charset="0"/>
                <a:cs typeface="Times New Roman" panose="02020603050405020304" pitchFamily="18" charset="0"/>
              </a:rPr>
              <a:t>, ensuring </a:t>
            </a:r>
            <a:r>
              <a:rPr sz="2000" b="1" dirty="0">
                <a:latin typeface="Times New Roman" panose="02020603050405020304" pitchFamily="18" charset="0"/>
                <a:cs typeface="Times New Roman" panose="02020603050405020304" pitchFamily="18" charset="0"/>
              </a:rPr>
              <a:t>compliance</a:t>
            </a:r>
            <a:r>
              <a:rPr sz="2000" dirty="0">
                <a:latin typeface="Times New Roman" panose="02020603050405020304" pitchFamily="18" charset="0"/>
                <a:cs typeface="Times New Roman" panose="02020603050405020304" pitchFamily="18" charset="0"/>
              </a:rPr>
              <a:t> with regulatory practices, and </a:t>
            </a:r>
            <a:r>
              <a:rPr sz="2000" b="1" dirty="0">
                <a:latin typeface="Times New Roman" panose="02020603050405020304" pitchFamily="18" charset="0"/>
                <a:cs typeface="Times New Roman" panose="02020603050405020304" pitchFamily="18" charset="0"/>
              </a:rPr>
              <a:t>enforcing</a:t>
            </a:r>
            <a:r>
              <a:rPr sz="2000" dirty="0">
                <a:latin typeface="Times New Roman" panose="02020603050405020304" pitchFamily="18" charset="0"/>
                <a:cs typeface="Times New Roman" panose="02020603050405020304" pitchFamily="18" charset="0"/>
              </a:rPr>
              <a:t> company policies.</a:t>
            </a:r>
          </a:p>
          <a:p>
            <a:endParaRPr lang="en-GB"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Employees must be </a:t>
            </a:r>
            <a:r>
              <a:rPr sz="2000" b="1" dirty="0">
                <a:latin typeface="Times New Roman" panose="02020603050405020304" pitchFamily="18" charset="0"/>
                <a:cs typeface="Times New Roman" panose="02020603050405020304" pitchFamily="18" charset="0"/>
              </a:rPr>
              <a:t>informed</a:t>
            </a:r>
            <a:r>
              <a:rPr sz="2000" dirty="0">
                <a:latin typeface="Times New Roman" panose="02020603050405020304" pitchFamily="18" charset="0"/>
                <a:cs typeface="Times New Roman" panose="02020603050405020304" pitchFamily="18" charset="0"/>
              </a:rPr>
              <a:t> that monitoring may occur.</a:t>
            </a:r>
          </a:p>
          <a:p>
            <a:endParaRPr lang="en-GB"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Designed to balance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business</a:t>
            </a:r>
            <a:r>
              <a:rPr sz="2000" dirty="0">
                <a:latin typeface="Times New Roman" panose="02020603050405020304" pitchFamily="18" charset="0"/>
                <a:cs typeface="Times New Roman" panose="02020603050405020304" pitchFamily="18" charset="0"/>
              </a:rPr>
              <a:t> interests with employee privacy rights.</a:t>
            </a:r>
          </a:p>
          <a:p>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2B017DA-468A-31BE-8BD0-9618E713AC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DC21F1EB-3FFA-5CF5-5105-CDD60841BB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Data Retention and Investigatory Powers Legislation</a:t>
            </a:r>
          </a:p>
        </p:txBody>
      </p:sp>
      <p:sp>
        <p:nvSpPr>
          <p:cNvPr id="3" name="Content Placeholder 2"/>
          <p:cNvSpPr>
            <a:spLocks noGrp="1"/>
          </p:cNvSpPr>
          <p:nvPr>
            <p:ph idx="1"/>
          </p:nvPr>
        </p:nvSpPr>
        <p:spPr/>
        <p:txBody>
          <a:bodyPr>
            <a:normAutofit lnSpcReduction="10000"/>
          </a:bodyPr>
          <a:lstStyle/>
          <a:p>
            <a:r>
              <a:rPr sz="2000" dirty="0">
                <a:latin typeface="Times New Roman" panose="02020603050405020304" pitchFamily="18" charset="0"/>
                <a:cs typeface="Times New Roman" panose="02020603050405020304" pitchFamily="18" charset="0"/>
              </a:rPr>
              <a:t>Data Retention (EC Directive) Regulations 2009 mandated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temporary retention </a:t>
            </a:r>
            <a:r>
              <a:rPr sz="2000" b="1" dirty="0">
                <a:latin typeface="Times New Roman" panose="02020603050405020304" pitchFamily="18" charset="0"/>
                <a:cs typeface="Times New Roman" panose="02020603050405020304" pitchFamily="18" charset="0"/>
              </a:rPr>
              <a:t>of communications data </a:t>
            </a:r>
            <a:r>
              <a:rPr sz="2000" dirty="0">
                <a:latin typeface="Times New Roman" panose="02020603050405020304" pitchFamily="18" charset="0"/>
                <a:cs typeface="Times New Roman" panose="02020603050405020304" pitchFamily="18" charset="0"/>
              </a:rPr>
              <a:t>by </a:t>
            </a:r>
            <a:r>
              <a:rPr sz="2000" b="1" dirty="0">
                <a:latin typeface="Times New Roman" panose="02020603050405020304" pitchFamily="18" charset="0"/>
                <a:cs typeface="Times New Roman" panose="02020603050405020304" pitchFamily="18" charset="0"/>
              </a:rPr>
              <a:t>providers</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Repealed and replaced by the Data Retention and Investigatory Powers Act (DRIPA) 2014.</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DRIPA introduced emergency powers for data retention following legal challenges to EU directives.</a:t>
            </a:r>
            <a:endParaRPr lang="en-GB" sz="2000" dirty="0">
              <a:latin typeface="Times New Roman" panose="02020603050405020304" pitchFamily="18" charset="0"/>
              <a:cs typeface="Times New Roman" panose="02020603050405020304" pitchFamily="18" charset="0"/>
            </a:endParaRPr>
          </a:p>
          <a:p>
            <a:pPr marL="0" indent="0">
              <a:buNone/>
            </a:pPr>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Enabled the </a:t>
            </a:r>
            <a:r>
              <a:rPr sz="2000" b="1" dirty="0">
                <a:latin typeface="Times New Roman" panose="02020603050405020304" pitchFamily="18" charset="0"/>
                <a:cs typeface="Times New Roman" panose="02020603050405020304" pitchFamily="18" charset="0"/>
              </a:rPr>
              <a:t>government</a:t>
            </a:r>
            <a:r>
              <a:rPr sz="2000" dirty="0">
                <a:latin typeface="Times New Roman" panose="02020603050405020304" pitchFamily="18" charset="0"/>
                <a:cs typeface="Times New Roman" panose="02020603050405020304" pitchFamily="18" charset="0"/>
              </a:rPr>
              <a:t> to compel telecoms to </a:t>
            </a:r>
            <a:r>
              <a:rPr sz="2000" b="1" dirty="0">
                <a:latin typeface="Times New Roman" panose="02020603050405020304" pitchFamily="18" charset="0"/>
                <a:cs typeface="Times New Roman" panose="02020603050405020304" pitchFamily="18" charset="0"/>
              </a:rPr>
              <a:t>store</a:t>
            </a:r>
            <a:r>
              <a:rPr sz="2000" dirty="0">
                <a:latin typeface="Times New Roman" panose="02020603050405020304" pitchFamily="18" charset="0"/>
                <a:cs typeface="Times New Roman" panose="02020603050405020304" pitchFamily="18" charset="0"/>
              </a:rPr>
              <a:t> metadata for up to </a:t>
            </a:r>
            <a:r>
              <a:rPr sz="2000" b="1" dirty="0">
                <a:latin typeface="Times New Roman" panose="02020603050405020304" pitchFamily="18" charset="0"/>
                <a:cs typeface="Times New Roman" panose="02020603050405020304" pitchFamily="18" charset="0"/>
              </a:rPr>
              <a:t>12 months</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Controversial for its potential conflict with privacy rights; later replaced by Investigatory Powers Act 2016.</a:t>
            </a:r>
          </a:p>
          <a:p>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365379-E3B5-74DF-A647-4790FCC15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5A69CB80-D64E-0A79-5396-4D66D36AF2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Telecommunications (Security) Act 2021</a:t>
            </a:r>
          </a:p>
        </p:txBody>
      </p:sp>
      <p:sp>
        <p:nvSpPr>
          <p:cNvPr id="3" name="Content Placeholder 2"/>
          <p:cNvSpPr>
            <a:spLocks noGrp="1"/>
          </p:cNvSpPr>
          <p:nvPr>
            <p:ph idx="1"/>
          </p:nvPr>
        </p:nvSpPr>
        <p:spPr/>
        <p:txBody>
          <a:bodyPr>
            <a:normAutofit fontScale="92500" lnSpcReduction="10000"/>
          </a:bodyPr>
          <a:lstStyle/>
          <a:p>
            <a:r>
              <a:rPr sz="2300" dirty="0">
                <a:latin typeface="Times New Roman" panose="02020603050405020304" pitchFamily="18" charset="0"/>
                <a:cs typeface="Times New Roman" panose="02020603050405020304" pitchFamily="18" charset="0"/>
              </a:rPr>
              <a:t>Introduced to enhance the </a:t>
            </a:r>
            <a:r>
              <a:rPr sz="23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cyber resilience </a:t>
            </a:r>
            <a:r>
              <a:rPr sz="2300" dirty="0">
                <a:latin typeface="Times New Roman" panose="02020603050405020304" pitchFamily="18" charset="0"/>
                <a:cs typeface="Times New Roman" panose="02020603050405020304" pitchFamily="18" charset="0"/>
              </a:rPr>
              <a:t>of UK telecoms infrastructure.</a:t>
            </a:r>
            <a:endParaRPr lang="en-GB" sz="2300" dirty="0">
              <a:latin typeface="Times New Roman" panose="02020603050405020304" pitchFamily="18" charset="0"/>
              <a:cs typeface="Times New Roman" panose="02020603050405020304" pitchFamily="18" charset="0"/>
            </a:endParaRPr>
          </a:p>
          <a:p>
            <a:endParaRPr sz="2300" dirty="0">
              <a:latin typeface="Times New Roman" panose="02020603050405020304" pitchFamily="18" charset="0"/>
              <a:cs typeface="Times New Roman" panose="02020603050405020304" pitchFamily="18" charset="0"/>
            </a:endParaRPr>
          </a:p>
          <a:p>
            <a:r>
              <a:rPr sz="2300" dirty="0">
                <a:latin typeface="Times New Roman" panose="02020603050405020304" pitchFamily="18" charset="0"/>
                <a:cs typeface="Times New Roman" panose="02020603050405020304" pitchFamily="18" charset="0"/>
              </a:rPr>
              <a:t>Imposes duties on providers to </a:t>
            </a:r>
            <a:r>
              <a:rPr sz="2300" b="1" dirty="0">
                <a:latin typeface="Times New Roman" panose="02020603050405020304" pitchFamily="18" charset="0"/>
                <a:cs typeface="Times New Roman" panose="02020603050405020304" pitchFamily="18" charset="0"/>
              </a:rPr>
              <a:t>identify</a:t>
            </a:r>
            <a:r>
              <a:rPr sz="2300" dirty="0">
                <a:latin typeface="Times New Roman" panose="02020603050405020304" pitchFamily="18" charset="0"/>
                <a:cs typeface="Times New Roman" panose="02020603050405020304" pitchFamily="18" charset="0"/>
              </a:rPr>
              <a:t>, </a:t>
            </a:r>
            <a:r>
              <a:rPr sz="2300" b="1" dirty="0">
                <a:latin typeface="Times New Roman" panose="02020603050405020304" pitchFamily="18" charset="0"/>
                <a:cs typeface="Times New Roman" panose="02020603050405020304" pitchFamily="18" charset="0"/>
              </a:rPr>
              <a:t>assess</a:t>
            </a:r>
            <a:r>
              <a:rPr sz="2300" dirty="0">
                <a:latin typeface="Times New Roman" panose="02020603050405020304" pitchFamily="18" charset="0"/>
                <a:cs typeface="Times New Roman" panose="02020603050405020304" pitchFamily="18" charset="0"/>
              </a:rPr>
              <a:t>, and </a:t>
            </a:r>
            <a:r>
              <a:rPr sz="2300" b="1" dirty="0">
                <a:latin typeface="Times New Roman" panose="02020603050405020304" pitchFamily="18" charset="0"/>
                <a:cs typeface="Times New Roman" panose="02020603050405020304" pitchFamily="18" charset="0"/>
              </a:rPr>
              <a:t>mitigate</a:t>
            </a:r>
            <a:r>
              <a:rPr sz="2300" dirty="0">
                <a:latin typeface="Times New Roman" panose="02020603050405020304" pitchFamily="18" charset="0"/>
                <a:cs typeface="Times New Roman" panose="02020603050405020304" pitchFamily="18" charset="0"/>
              </a:rPr>
              <a:t> security risks.</a:t>
            </a:r>
            <a:endParaRPr lang="en-GB" sz="2300" dirty="0">
              <a:latin typeface="Times New Roman" panose="02020603050405020304" pitchFamily="18" charset="0"/>
              <a:cs typeface="Times New Roman" panose="02020603050405020304" pitchFamily="18" charset="0"/>
            </a:endParaRPr>
          </a:p>
          <a:p>
            <a:endParaRPr sz="2300" dirty="0">
              <a:latin typeface="Times New Roman" panose="02020603050405020304" pitchFamily="18" charset="0"/>
              <a:cs typeface="Times New Roman" panose="02020603050405020304" pitchFamily="18" charset="0"/>
            </a:endParaRPr>
          </a:p>
          <a:p>
            <a:r>
              <a:rPr sz="2300" dirty="0">
                <a:latin typeface="Times New Roman" panose="02020603050405020304" pitchFamily="18" charset="0"/>
                <a:cs typeface="Times New Roman" panose="02020603050405020304" pitchFamily="18" charset="0"/>
              </a:rPr>
              <a:t>Obligates prompt response and preparedness for security compromises.</a:t>
            </a:r>
          </a:p>
          <a:p>
            <a:endParaRPr lang="en-GB" sz="2300" dirty="0">
              <a:latin typeface="Times New Roman" panose="02020603050405020304" pitchFamily="18" charset="0"/>
              <a:cs typeface="Times New Roman" panose="02020603050405020304" pitchFamily="18" charset="0"/>
            </a:endParaRPr>
          </a:p>
          <a:p>
            <a:r>
              <a:rPr sz="2300" dirty="0">
                <a:latin typeface="Times New Roman" panose="02020603050405020304" pitchFamily="18" charset="0"/>
                <a:cs typeface="Times New Roman" panose="02020603050405020304" pitchFamily="18" charset="0"/>
              </a:rPr>
              <a:t>Covers threats to </a:t>
            </a:r>
            <a:r>
              <a:rPr sz="2300" b="1" dirty="0">
                <a:latin typeface="Times New Roman" panose="02020603050405020304" pitchFamily="18" charset="0"/>
                <a:cs typeface="Times New Roman" panose="02020603050405020304" pitchFamily="18" charset="0"/>
              </a:rPr>
              <a:t>availability</a:t>
            </a:r>
            <a:r>
              <a:rPr sz="2300" dirty="0">
                <a:latin typeface="Times New Roman" panose="02020603050405020304" pitchFamily="18" charset="0"/>
                <a:cs typeface="Times New Roman" panose="02020603050405020304" pitchFamily="18" charset="0"/>
              </a:rPr>
              <a:t>, </a:t>
            </a:r>
            <a:r>
              <a:rPr sz="2300" b="1" dirty="0">
                <a:latin typeface="Times New Roman" panose="02020603050405020304" pitchFamily="18" charset="0"/>
                <a:cs typeface="Times New Roman" panose="02020603050405020304" pitchFamily="18" charset="0"/>
              </a:rPr>
              <a:t>performance</a:t>
            </a:r>
            <a:r>
              <a:rPr sz="2300" dirty="0">
                <a:latin typeface="Times New Roman" panose="02020603050405020304" pitchFamily="18" charset="0"/>
                <a:cs typeface="Times New Roman" panose="02020603050405020304" pitchFamily="18" charset="0"/>
              </a:rPr>
              <a:t>, </a:t>
            </a:r>
            <a:r>
              <a:rPr sz="2300" b="1" dirty="0">
                <a:latin typeface="Times New Roman" panose="02020603050405020304" pitchFamily="18" charset="0"/>
                <a:cs typeface="Times New Roman" panose="02020603050405020304" pitchFamily="18" charset="0"/>
              </a:rPr>
              <a:t>confidentiality</a:t>
            </a:r>
            <a:r>
              <a:rPr sz="2300" dirty="0">
                <a:latin typeface="Times New Roman" panose="02020603050405020304" pitchFamily="18" charset="0"/>
                <a:cs typeface="Times New Roman" panose="02020603050405020304" pitchFamily="18" charset="0"/>
              </a:rPr>
              <a:t>, and </a:t>
            </a:r>
            <a:r>
              <a:rPr sz="2300" b="1" dirty="0">
                <a:latin typeface="Times New Roman" panose="02020603050405020304" pitchFamily="18" charset="0"/>
                <a:cs typeface="Times New Roman" panose="02020603050405020304" pitchFamily="18" charset="0"/>
              </a:rPr>
              <a:t>data integrity</a:t>
            </a:r>
            <a:r>
              <a:rPr sz="2300" dirty="0">
                <a:latin typeface="Times New Roman" panose="02020603050405020304" pitchFamily="18" charset="0"/>
                <a:cs typeface="Times New Roman" panose="02020603050405020304" pitchFamily="18" charset="0"/>
              </a:rPr>
              <a:t>.</a:t>
            </a:r>
          </a:p>
          <a:p>
            <a:endParaRPr lang="en-GB" sz="2300" dirty="0">
              <a:latin typeface="Times New Roman" panose="02020603050405020304" pitchFamily="18" charset="0"/>
              <a:cs typeface="Times New Roman" panose="02020603050405020304" pitchFamily="18" charset="0"/>
            </a:endParaRPr>
          </a:p>
          <a:p>
            <a:r>
              <a:rPr sz="2300" dirty="0">
                <a:latin typeface="Times New Roman" panose="02020603050405020304" pitchFamily="18" charset="0"/>
                <a:cs typeface="Times New Roman" panose="02020603050405020304" pitchFamily="18" charset="0"/>
              </a:rPr>
              <a:t>Enforced by </a:t>
            </a:r>
            <a:r>
              <a:rPr sz="23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Ofcom</a:t>
            </a:r>
            <a:r>
              <a:rPr sz="2300" dirty="0">
                <a:latin typeface="Times New Roman" panose="02020603050405020304" pitchFamily="18" charset="0"/>
                <a:cs typeface="Times New Roman" panose="02020603050405020304" pitchFamily="18" charset="0"/>
              </a:rPr>
              <a:t> with support from the National Cyber Security Centre (</a:t>
            </a:r>
            <a:r>
              <a:rPr sz="23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NCSC</a:t>
            </a:r>
            <a:r>
              <a:rPr sz="2300" dirty="0">
                <a:latin typeface="Times New Roman" panose="02020603050405020304" pitchFamily="18" charset="0"/>
                <a:cs typeface="Times New Roman" panose="02020603050405020304" pitchFamily="18" charset="0"/>
              </a:rPr>
              <a:t>).</a:t>
            </a:r>
          </a:p>
          <a:p>
            <a:endParaRPr sz="23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6219C2D-037E-B1AD-2A90-6A1944B45D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198B0F0A-A6F9-0F6D-B3DC-E8EB51C04C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7670-F4CF-C00F-7F85-51873D844690}"/>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ICO Laws</a:t>
            </a:r>
          </a:p>
        </p:txBody>
      </p:sp>
      <p:sp>
        <p:nvSpPr>
          <p:cNvPr id="3" name="Subtitle 2">
            <a:extLst>
              <a:ext uri="{FF2B5EF4-FFF2-40B4-BE49-F238E27FC236}">
                <a16:creationId xmlns:a16="http://schemas.microsoft.com/office/drawing/2014/main" id="{5F572D00-52F7-4D45-EA8B-B6E26B55063E}"/>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988FCEAD-61B9-45D4-A19C-4F5DE02434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35F7229F-B84C-76DB-E914-6926ECB5A6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5805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Overview of the ICO's Regulatory Scope</a:t>
            </a:r>
          </a:p>
        </p:txBody>
      </p:sp>
      <p:sp>
        <p:nvSpPr>
          <p:cNvPr id="3" name="Content Placeholder 2"/>
          <p:cNvSpPr>
            <a:spLocks noGrp="1"/>
          </p:cNvSpPr>
          <p:nvPr>
            <p:ph idx="1"/>
          </p:nvPr>
        </p:nvSpPr>
        <p:spPr/>
        <p:txBody>
          <a:bodyPr>
            <a:noAutofit/>
          </a:bodyPr>
          <a:lstStyle/>
          <a:p>
            <a:r>
              <a:rPr sz="2000" dirty="0">
                <a:latin typeface="Times New Roman" panose="02020603050405020304" pitchFamily="18" charset="0"/>
                <a:cs typeface="Times New Roman" panose="02020603050405020304" pitchFamily="18" charset="0"/>
              </a:rPr>
              <a:t>The Information Commissioner's Office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ICO</a:t>
            </a:r>
            <a:r>
              <a:rPr sz="2000" dirty="0">
                <a:latin typeface="Times New Roman" panose="02020603050405020304" pitchFamily="18" charset="0"/>
                <a:cs typeface="Times New Roman" panose="02020603050405020304" pitchFamily="18" charset="0"/>
              </a:rPr>
              <a:t>) is the UK's independent authority for upholding information rights.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Enforces multiple laws related to </a:t>
            </a:r>
            <a:r>
              <a:rPr sz="2000" b="1" dirty="0">
                <a:latin typeface="Times New Roman" panose="02020603050405020304" pitchFamily="18" charset="0"/>
                <a:cs typeface="Times New Roman" panose="02020603050405020304" pitchFamily="18" charset="0"/>
              </a:rPr>
              <a:t>data privacy</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security</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transparency</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Its jurisdiction spans both </a:t>
            </a:r>
            <a:r>
              <a:rPr sz="2000" b="1" dirty="0">
                <a:latin typeface="Times New Roman" panose="02020603050405020304" pitchFamily="18" charset="0"/>
                <a:cs typeface="Times New Roman" panose="02020603050405020304" pitchFamily="18" charset="0"/>
              </a:rPr>
              <a:t>public</a:t>
            </a:r>
            <a:r>
              <a:rPr sz="2000" dirty="0">
                <a:latin typeface="Times New Roman" panose="02020603050405020304" pitchFamily="18" charset="0"/>
                <a:cs typeface="Times New Roman" panose="02020603050405020304" pitchFamily="18" charset="0"/>
              </a:rPr>
              <a:t> and private sectors.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Key role: Ensure </a:t>
            </a:r>
            <a:r>
              <a:rPr sz="2000" b="1" dirty="0">
                <a:latin typeface="Times New Roman" panose="02020603050405020304" pitchFamily="18" charset="0"/>
                <a:cs typeface="Times New Roman" panose="02020603050405020304" pitchFamily="18" charset="0"/>
              </a:rPr>
              <a:t>compliance</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penalize</a:t>
            </a:r>
            <a:r>
              <a:rPr sz="2000" dirty="0">
                <a:latin typeface="Times New Roman" panose="02020603050405020304" pitchFamily="18" charset="0"/>
                <a:cs typeface="Times New Roman" panose="02020603050405020304" pitchFamily="18" charset="0"/>
              </a:rPr>
              <a:t> violations of data-related laws.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Operates under the </a:t>
            </a:r>
            <a:r>
              <a:rPr sz="2000" b="1" dirty="0">
                <a:latin typeface="Times New Roman" panose="02020603050405020304" pitchFamily="18" charset="0"/>
                <a:cs typeface="Times New Roman" panose="02020603050405020304" pitchFamily="18" charset="0"/>
              </a:rPr>
              <a:t>framework</a:t>
            </a:r>
            <a:r>
              <a:rPr sz="2000" dirty="0">
                <a:latin typeface="Times New Roman" panose="02020603050405020304" pitchFamily="18" charset="0"/>
                <a:cs typeface="Times New Roman" panose="02020603050405020304" pitchFamily="18" charset="0"/>
              </a:rPr>
              <a:t> of the </a:t>
            </a:r>
            <a:r>
              <a:rPr sz="2000" b="1" dirty="0">
                <a:latin typeface="Times New Roman" panose="02020603050405020304" pitchFamily="18" charset="0"/>
                <a:cs typeface="Times New Roman" panose="02020603050405020304" pitchFamily="18" charset="0"/>
              </a:rPr>
              <a:t>Data Protection Act 2018 </a:t>
            </a:r>
            <a:r>
              <a:rPr sz="2000" dirty="0">
                <a:latin typeface="Times New Roman" panose="02020603050405020304" pitchFamily="18" charset="0"/>
                <a:cs typeface="Times New Roman" panose="02020603050405020304" pitchFamily="18" charset="0"/>
              </a:rPr>
              <a:t>and other associated statutes.</a:t>
            </a:r>
          </a:p>
        </p:txBody>
      </p:sp>
      <p:pic>
        <p:nvPicPr>
          <p:cNvPr id="4" name="Picture 3">
            <a:extLst>
              <a:ext uri="{FF2B5EF4-FFF2-40B4-BE49-F238E27FC236}">
                <a16:creationId xmlns:a16="http://schemas.microsoft.com/office/drawing/2014/main" id="{630F4EE3-63FD-0349-05C3-44224620F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A1D5E023-B190-D965-96C3-3106D4571C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The </a:t>
            </a:r>
            <a:r>
              <a:rPr sz="3200" dirty="0">
                <a:latin typeface="Times New Roman" panose="02020603050405020304" pitchFamily="18" charset="0"/>
                <a:cs typeface="Times New Roman" panose="02020603050405020304" pitchFamily="18" charset="0"/>
              </a:rPr>
              <a:t>ICO-Enforced Laws</a:t>
            </a:r>
          </a:p>
        </p:txBody>
      </p:sp>
      <p:sp>
        <p:nvSpPr>
          <p:cNvPr id="3" name="Content Placeholder 2"/>
          <p:cNvSpPr>
            <a:spLocks noGrp="1"/>
          </p:cNvSpPr>
          <p:nvPr>
            <p:ph idx="1"/>
          </p:nvPr>
        </p:nvSpPr>
        <p:spPr/>
        <p:txBody>
          <a:bodyPr>
            <a:normAutofit lnSpcReduction="10000"/>
          </a:bodyPr>
          <a:lstStyle/>
          <a:p>
            <a:r>
              <a:rPr sz="2000" b="1" dirty="0">
                <a:latin typeface="Times New Roman" panose="02020603050405020304" pitchFamily="18" charset="0"/>
                <a:cs typeface="Times New Roman" panose="02020603050405020304" pitchFamily="18" charset="0"/>
              </a:rPr>
              <a:t>Data Protection </a:t>
            </a:r>
            <a:r>
              <a:rPr sz="2000" dirty="0">
                <a:latin typeface="Times New Roman" panose="02020603050405020304" pitchFamily="18" charset="0"/>
                <a:cs typeface="Times New Roman" panose="02020603050405020304" pitchFamily="18" charset="0"/>
              </a:rPr>
              <a:t>Act 2018: UK's core personal data legislation.</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GDPR</a:t>
            </a:r>
            <a:r>
              <a:rPr sz="2000" dirty="0">
                <a:latin typeface="Times New Roman" panose="02020603050405020304" pitchFamily="18" charset="0"/>
                <a:cs typeface="Times New Roman" panose="02020603050405020304" pitchFamily="18" charset="0"/>
              </a:rPr>
              <a:t>: EU regulation shaping UK data practices post-Brexit.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PECR</a:t>
            </a:r>
            <a:r>
              <a:rPr sz="2000" dirty="0">
                <a:latin typeface="Times New Roman" panose="02020603050405020304" pitchFamily="18" charset="0"/>
                <a:cs typeface="Times New Roman" panose="02020603050405020304" pitchFamily="18" charset="0"/>
              </a:rPr>
              <a:t> 2003: Regulates digital marketing and communication privacy.</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FOIA</a:t>
            </a:r>
            <a:r>
              <a:rPr sz="2000" dirty="0">
                <a:latin typeface="Times New Roman" panose="02020603050405020304" pitchFamily="18" charset="0"/>
                <a:cs typeface="Times New Roman" panose="02020603050405020304" pitchFamily="18" charset="0"/>
              </a:rPr>
              <a:t> 2000: Ensures public access to government-held information.</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EIR</a:t>
            </a:r>
            <a:r>
              <a:rPr sz="2000" dirty="0">
                <a:latin typeface="Times New Roman" panose="02020603050405020304" pitchFamily="18" charset="0"/>
                <a:cs typeface="Times New Roman" panose="02020603050405020304" pitchFamily="18" charset="0"/>
              </a:rPr>
              <a:t> 2004: Provides access to environmental information.</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IPA</a:t>
            </a:r>
            <a:r>
              <a:rPr sz="2000" dirty="0">
                <a:latin typeface="Times New Roman" panose="02020603050405020304" pitchFamily="18" charset="0"/>
                <a:cs typeface="Times New Roman" panose="02020603050405020304" pitchFamily="18" charset="0"/>
              </a:rPr>
              <a:t> 2016: Governs lawful surveillance and investigatory powers.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NIS</a:t>
            </a:r>
            <a:r>
              <a:rPr sz="2000" dirty="0">
                <a:latin typeface="Times New Roman" panose="02020603050405020304" pitchFamily="18" charset="0"/>
                <a:cs typeface="Times New Roman" panose="02020603050405020304" pitchFamily="18" charset="0"/>
              </a:rPr>
              <a:t> 2018: Enhances cybersecurity across essential and digital services.</a:t>
            </a:r>
          </a:p>
        </p:txBody>
      </p:sp>
      <p:pic>
        <p:nvPicPr>
          <p:cNvPr id="4" name="Picture 3">
            <a:extLst>
              <a:ext uri="{FF2B5EF4-FFF2-40B4-BE49-F238E27FC236}">
                <a16:creationId xmlns:a16="http://schemas.microsoft.com/office/drawing/2014/main" id="{4CA97AE8-1534-97DC-1455-E72DF9B53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73930992-809D-95E0-7D22-2B5BAC5879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Data Protection Act 2018 (DPA 2018)</a:t>
            </a:r>
          </a:p>
        </p:txBody>
      </p:sp>
      <p:sp>
        <p:nvSpPr>
          <p:cNvPr id="3" name="Content Placeholder 2"/>
          <p:cNvSpPr>
            <a:spLocks noGrp="1"/>
          </p:cNvSpPr>
          <p:nvPr>
            <p:ph idx="1"/>
          </p:nvPr>
        </p:nvSpPr>
        <p:spPr/>
        <p:txBody>
          <a:bodyPr>
            <a:noAutofit/>
          </a:bodyPr>
          <a:lstStyle/>
          <a:p>
            <a:r>
              <a:rPr sz="2000" dirty="0">
                <a:latin typeface="Times New Roman" panose="02020603050405020304" pitchFamily="18" charset="0"/>
                <a:cs typeface="Times New Roman" panose="02020603050405020304" pitchFamily="18" charset="0"/>
              </a:rPr>
              <a:t>Serves as the UK's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main data protection legislation</a:t>
            </a:r>
            <a:r>
              <a:rPr sz="2000" dirty="0">
                <a:latin typeface="Times New Roman" panose="02020603050405020304" pitchFamily="18" charset="0"/>
                <a:cs typeface="Times New Roman" panose="02020603050405020304" pitchFamily="18" charset="0"/>
              </a:rPr>
              <a:t>, succeeding the 1998 Act.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Implements and tailors the General Data Protection Regulation (</a:t>
            </a:r>
            <a:r>
              <a:rPr sz="2000" b="1" dirty="0">
                <a:latin typeface="Times New Roman" panose="02020603050405020304" pitchFamily="18" charset="0"/>
                <a:cs typeface="Times New Roman" panose="02020603050405020304" pitchFamily="18" charset="0"/>
              </a:rPr>
              <a:t>GDPR</a:t>
            </a:r>
            <a:r>
              <a:rPr sz="2000" dirty="0">
                <a:latin typeface="Times New Roman" panose="02020603050405020304" pitchFamily="18" charset="0"/>
                <a:cs typeface="Times New Roman" panose="02020603050405020304" pitchFamily="18" charset="0"/>
              </a:rPr>
              <a:t>) to the UK context.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Sets out principles for lawful </a:t>
            </a:r>
            <a:r>
              <a:rPr sz="2000" b="1" dirty="0">
                <a:latin typeface="Times New Roman" panose="02020603050405020304" pitchFamily="18" charset="0"/>
                <a:cs typeface="Times New Roman" panose="02020603050405020304" pitchFamily="18" charset="0"/>
              </a:rPr>
              <a:t>data processing and rights </a:t>
            </a:r>
            <a:r>
              <a:rPr sz="2000" dirty="0">
                <a:latin typeface="Times New Roman" panose="02020603050405020304" pitchFamily="18" charset="0"/>
                <a:cs typeface="Times New Roman" panose="02020603050405020304" pitchFamily="18" charset="0"/>
              </a:rPr>
              <a:t>of data subjects.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Provides conditions for lawful processing of personal and sensitive data.</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Grants the ICO authority </a:t>
            </a:r>
            <a:r>
              <a:rPr sz="2000" dirty="0">
                <a:latin typeface="Times New Roman" panose="02020603050405020304" pitchFamily="18" charset="0"/>
                <a:cs typeface="Times New Roman" panose="02020603050405020304" pitchFamily="18" charset="0"/>
              </a:rPr>
              <a:t>to issue fines and enforcement notices for non-compliance.</a:t>
            </a:r>
          </a:p>
        </p:txBody>
      </p:sp>
      <p:pic>
        <p:nvPicPr>
          <p:cNvPr id="4" name="Picture 3">
            <a:extLst>
              <a:ext uri="{FF2B5EF4-FFF2-40B4-BE49-F238E27FC236}">
                <a16:creationId xmlns:a16="http://schemas.microsoft.com/office/drawing/2014/main" id="{462C43E1-AB76-E91B-4DD3-E3D8D6BAF0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ED6A672E-5C5E-7573-8F17-5380A22E51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200" dirty="0">
                <a:latin typeface="Times New Roman" panose="02020603050405020304" pitchFamily="18" charset="0"/>
                <a:cs typeface="Times New Roman" panose="02020603050405020304" pitchFamily="18" charset="0"/>
              </a:rPr>
              <a:t>General Data Protection Regulation (GDPR)</a:t>
            </a:r>
          </a:p>
        </p:txBody>
      </p:sp>
      <p:sp>
        <p:nvSpPr>
          <p:cNvPr id="3" name="Content Placeholder 2"/>
          <p:cNvSpPr>
            <a:spLocks noGrp="1"/>
          </p:cNvSpPr>
          <p:nvPr>
            <p:ph idx="1"/>
          </p:nvPr>
        </p:nvSpPr>
        <p:spPr/>
        <p:txBody>
          <a:bodyPr>
            <a:normAutofit lnSpcReduction="10000"/>
          </a:bodyPr>
          <a:lstStyle/>
          <a:p>
            <a:r>
              <a:rPr sz="2000" dirty="0">
                <a:latin typeface="Times New Roman" panose="02020603050405020304" pitchFamily="18" charset="0"/>
                <a:cs typeface="Times New Roman" panose="02020603050405020304" pitchFamily="18" charset="0"/>
              </a:rPr>
              <a:t>EU-wide regulation with extraterritorial reach,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integrated into UK law </a:t>
            </a:r>
            <a:r>
              <a:rPr sz="2000" dirty="0">
                <a:latin typeface="Times New Roman" panose="02020603050405020304" pitchFamily="18" charset="0"/>
                <a:cs typeface="Times New Roman" panose="02020603050405020304" pitchFamily="18" charset="0"/>
              </a:rPr>
              <a:t>via the DPA 2018.</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Establishes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seven key principles </a:t>
            </a:r>
            <a:r>
              <a:rPr sz="2000" dirty="0">
                <a:latin typeface="Times New Roman" panose="02020603050405020304" pitchFamily="18" charset="0"/>
                <a:cs typeface="Times New Roman" panose="02020603050405020304" pitchFamily="18" charset="0"/>
              </a:rPr>
              <a:t>for data processing, including </a:t>
            </a:r>
            <a:r>
              <a:rPr sz="2000" b="1" dirty="0">
                <a:latin typeface="Times New Roman" panose="02020603050405020304" pitchFamily="18" charset="0"/>
                <a:cs typeface="Times New Roman" panose="02020603050405020304" pitchFamily="18" charset="0"/>
              </a:rPr>
              <a:t>accountability</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integrity</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Enhances data subject </a:t>
            </a:r>
            <a:r>
              <a:rPr sz="2000" b="1" dirty="0">
                <a:latin typeface="Times New Roman" panose="02020603050405020304" pitchFamily="18" charset="0"/>
                <a:cs typeface="Times New Roman" panose="02020603050405020304" pitchFamily="18" charset="0"/>
              </a:rPr>
              <a:t>rights</a:t>
            </a:r>
            <a:r>
              <a:rPr sz="2000" dirty="0">
                <a:latin typeface="Times New Roman" panose="02020603050405020304" pitchFamily="18" charset="0"/>
                <a:cs typeface="Times New Roman" panose="02020603050405020304" pitchFamily="18" charset="0"/>
              </a:rPr>
              <a:t> and imposes stricter obligations on data controllers and processors.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Requires </a:t>
            </a:r>
            <a:r>
              <a:rPr sz="2000" b="1" dirty="0">
                <a:latin typeface="Times New Roman" panose="02020603050405020304" pitchFamily="18" charset="0"/>
                <a:cs typeface="Times New Roman" panose="02020603050405020304" pitchFamily="18" charset="0"/>
              </a:rPr>
              <a:t>transparency</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consent</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lawful</a:t>
            </a:r>
            <a:r>
              <a:rPr sz="2000" dirty="0">
                <a:latin typeface="Times New Roman" panose="02020603050405020304" pitchFamily="18" charset="0"/>
                <a:cs typeface="Times New Roman" panose="02020603050405020304" pitchFamily="18" charset="0"/>
              </a:rPr>
              <a:t> bases for data processing.</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latin typeface="Times New Roman" panose="02020603050405020304" pitchFamily="18" charset="0"/>
                <a:cs typeface="Times New Roman" panose="02020603050405020304" pitchFamily="18" charset="0"/>
              </a:rPr>
              <a:t>ICO enforces GDPR </a:t>
            </a:r>
            <a:r>
              <a:rPr sz="2000" dirty="0">
                <a:latin typeface="Times New Roman" panose="02020603050405020304" pitchFamily="18" charset="0"/>
                <a:cs typeface="Times New Roman" panose="02020603050405020304" pitchFamily="18" charset="0"/>
              </a:rPr>
              <a:t>provisions in the UK, including breach notification and Data Protection Impact Assessments (DPIAs).</a:t>
            </a:r>
          </a:p>
        </p:txBody>
      </p:sp>
      <p:pic>
        <p:nvPicPr>
          <p:cNvPr id="4" name="Picture 3">
            <a:extLst>
              <a:ext uri="{FF2B5EF4-FFF2-40B4-BE49-F238E27FC236}">
                <a16:creationId xmlns:a16="http://schemas.microsoft.com/office/drawing/2014/main" id="{03B056C6-0FB8-2F91-7CB5-7E946EC48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FEDBF8F0-EAF9-D6AB-45B2-E7DEE5152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Privacy and Electronic Communications Regulations (PECR) 2003</a:t>
            </a:r>
          </a:p>
        </p:txBody>
      </p:sp>
      <p:sp>
        <p:nvSpPr>
          <p:cNvPr id="3" name="Content Placeholder 2"/>
          <p:cNvSpPr>
            <a:spLocks noGrp="1"/>
          </p:cNvSpPr>
          <p:nvPr>
            <p:ph idx="1"/>
          </p:nvPr>
        </p:nvSpPr>
        <p:spPr/>
        <p:txBody>
          <a:bodyPr>
            <a:normAutofit/>
          </a:bodyPr>
          <a:lstStyle/>
          <a:p>
            <a:pPr algn="just"/>
            <a:r>
              <a:rPr sz="2000" dirty="0">
                <a:latin typeface="Times New Roman" panose="02020603050405020304" pitchFamily="18" charset="0"/>
                <a:cs typeface="Times New Roman" panose="02020603050405020304" pitchFamily="18" charset="0"/>
              </a:rPr>
              <a:t>Supplements GDPR by specifically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addressing electronic </a:t>
            </a:r>
            <a:r>
              <a:rPr sz="2000" dirty="0">
                <a:latin typeface="Times New Roman" panose="02020603050405020304" pitchFamily="18" charset="0"/>
                <a:cs typeface="Times New Roman" panose="02020603050405020304" pitchFamily="18" charset="0"/>
              </a:rPr>
              <a:t>communications.</a:t>
            </a:r>
            <a:endParaRPr lang="en-GB"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Regulates marketing </a:t>
            </a:r>
            <a:r>
              <a:rPr sz="2000" b="1" dirty="0">
                <a:latin typeface="Times New Roman" panose="02020603050405020304" pitchFamily="18" charset="0"/>
                <a:cs typeface="Times New Roman" panose="02020603050405020304" pitchFamily="18" charset="0"/>
              </a:rPr>
              <a:t>emails</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texts</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cookies</a:t>
            </a:r>
            <a:r>
              <a:rPr sz="2000" dirty="0">
                <a:latin typeface="Times New Roman" panose="02020603050405020304" pitchFamily="18" charset="0"/>
                <a:cs typeface="Times New Roman" panose="02020603050405020304" pitchFamily="18" charset="0"/>
              </a:rPr>
              <a:t>, and use of </a:t>
            </a:r>
            <a:r>
              <a:rPr sz="2000" b="1" dirty="0">
                <a:latin typeface="Times New Roman" panose="02020603050405020304" pitchFamily="18" charset="0"/>
                <a:cs typeface="Times New Roman" panose="02020603050405020304" pitchFamily="18" charset="0"/>
              </a:rPr>
              <a:t>traffic</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location</a:t>
            </a:r>
            <a:r>
              <a:rPr sz="2000" dirty="0">
                <a:latin typeface="Times New Roman" panose="02020603050405020304" pitchFamily="18" charset="0"/>
                <a:cs typeface="Times New Roman" panose="02020603050405020304" pitchFamily="18" charset="0"/>
              </a:rPr>
              <a:t> data.</a:t>
            </a:r>
            <a:endParaRPr lang="en-GB"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Requires user consent for most types of direct marketing and website tracking.</a:t>
            </a:r>
            <a:endParaRPr lang="en-GB"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ICO enforces compliance, with the authority to issue monetary penalties.</a:t>
            </a:r>
            <a:endParaRPr lang="en-GB"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a:p>
            <a:pPr algn="just"/>
            <a:r>
              <a:rPr sz="2000" dirty="0">
                <a:latin typeface="Times New Roman" panose="02020603050405020304" pitchFamily="18" charset="0"/>
                <a:cs typeface="Times New Roman" panose="02020603050405020304" pitchFamily="18" charset="0"/>
              </a:rPr>
              <a:t>Amended by the 2011 regulations to strengthen consent requirements.</a:t>
            </a:r>
          </a:p>
        </p:txBody>
      </p:sp>
      <p:pic>
        <p:nvPicPr>
          <p:cNvPr id="4" name="Picture 3">
            <a:extLst>
              <a:ext uri="{FF2B5EF4-FFF2-40B4-BE49-F238E27FC236}">
                <a16:creationId xmlns:a16="http://schemas.microsoft.com/office/drawing/2014/main" id="{F5E98655-3DAF-6082-9E30-CBCD3F6CF4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D150D69A-2594-8D93-DBB0-87EB4BEE30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Freedom of Information Act 2000 (FOIA)</a:t>
            </a:r>
          </a:p>
        </p:txBody>
      </p:sp>
      <p:sp>
        <p:nvSpPr>
          <p:cNvPr id="3" name="Content Placeholder 2"/>
          <p:cNvSpPr>
            <a:spLocks noGrp="1"/>
          </p:cNvSpPr>
          <p:nvPr>
            <p:ph idx="1"/>
          </p:nvPr>
        </p:nvSpPr>
        <p:spPr/>
        <p:txBody>
          <a:bodyPr>
            <a:normAutofit/>
          </a:bodyPr>
          <a:lstStyle/>
          <a:p>
            <a:r>
              <a:rPr sz="2000" dirty="0">
                <a:latin typeface="Times New Roman" panose="02020603050405020304" pitchFamily="18" charset="0"/>
                <a:cs typeface="Times New Roman" panose="02020603050405020304" pitchFamily="18" charset="0"/>
              </a:rPr>
              <a:t>Grants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public access to information </a:t>
            </a:r>
            <a:r>
              <a:rPr sz="2000" dirty="0">
                <a:latin typeface="Times New Roman" panose="02020603050405020304" pitchFamily="18" charset="0"/>
                <a:cs typeface="Times New Roman" panose="02020603050405020304" pitchFamily="18" charset="0"/>
              </a:rPr>
              <a:t>held by public authorities in the UK.</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Applies to central and local </a:t>
            </a:r>
            <a:r>
              <a:rPr sz="2000" b="1" dirty="0">
                <a:latin typeface="Times New Roman" panose="02020603050405020304" pitchFamily="18" charset="0"/>
                <a:cs typeface="Times New Roman" panose="02020603050405020304" pitchFamily="18" charset="0"/>
              </a:rPr>
              <a:t>government</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NHS</a:t>
            </a:r>
            <a:r>
              <a:rPr sz="2000" dirty="0">
                <a:latin typeface="Times New Roman" panose="02020603050405020304" pitchFamily="18" charset="0"/>
                <a:cs typeface="Times New Roman" panose="02020603050405020304" pitchFamily="18" charset="0"/>
              </a:rPr>
              <a:t>, schools, police, and more.</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Establishes a general right to </a:t>
            </a:r>
            <a:r>
              <a:rPr sz="2000" b="1" dirty="0">
                <a:latin typeface="Times New Roman" panose="02020603050405020304" pitchFamily="18" charset="0"/>
                <a:cs typeface="Times New Roman" panose="02020603050405020304" pitchFamily="18" charset="0"/>
              </a:rPr>
              <a:t>request</a:t>
            </a:r>
            <a:r>
              <a:rPr sz="2000" dirty="0">
                <a:latin typeface="Times New Roman" panose="02020603050405020304" pitchFamily="18" charset="0"/>
                <a:cs typeface="Times New Roman" panose="02020603050405020304" pitchFamily="18" charset="0"/>
              </a:rPr>
              <a:t> recorded information.</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Public bodies must respond within 20 working days.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ICO ensures compliance and can order disclosure of information.</a:t>
            </a:r>
          </a:p>
        </p:txBody>
      </p:sp>
      <p:pic>
        <p:nvPicPr>
          <p:cNvPr id="4" name="Picture 3">
            <a:extLst>
              <a:ext uri="{FF2B5EF4-FFF2-40B4-BE49-F238E27FC236}">
                <a16:creationId xmlns:a16="http://schemas.microsoft.com/office/drawing/2014/main" id="{8463DC94-9640-68D7-45E2-FC4924F5FA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A6066446-72CD-8D27-67E9-5D50CBAEA8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086C4-D71D-179F-CD61-00356E51CD2B}"/>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Cybercrimes and Laws</a:t>
            </a:r>
          </a:p>
        </p:txBody>
      </p:sp>
      <p:sp>
        <p:nvSpPr>
          <p:cNvPr id="3" name="Subtitle 2">
            <a:extLst>
              <a:ext uri="{FF2B5EF4-FFF2-40B4-BE49-F238E27FC236}">
                <a16:creationId xmlns:a16="http://schemas.microsoft.com/office/drawing/2014/main" id="{32D4BCA2-0E84-9916-3454-C29EF515BEC4}"/>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7AF31B22-6D78-BD98-CAB8-E79CA4E3DF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3"/>
            <a:extLst>
              <a:ext uri="{FF2B5EF4-FFF2-40B4-BE49-F238E27FC236}">
                <a16:creationId xmlns:a16="http://schemas.microsoft.com/office/drawing/2014/main" id="{58AC0950-441D-C7FD-8B14-A36FC0ACB1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978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1B87C-F8A5-A5FB-60C2-302CCF2602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748A90-8D34-07F3-7AF7-9A93A5AB9F60}"/>
              </a:ext>
            </a:extLst>
          </p:cNvPr>
          <p:cNvSpPr>
            <a:spLocks noGrp="1"/>
          </p:cNvSpPr>
          <p:nvPr>
            <p:ph type="title"/>
          </p:nvPr>
        </p:nvSpPr>
        <p:spPr/>
        <p:txBody>
          <a:bodyPr>
            <a:normAutofit/>
          </a:bodyPr>
          <a:lstStyle/>
          <a:p>
            <a:r>
              <a:rPr lang="fr-FR" sz="3200" dirty="0">
                <a:latin typeface="Times New Roman" panose="02020603050405020304" pitchFamily="18" charset="0"/>
                <a:cs typeface="Times New Roman" panose="02020603050405020304" pitchFamily="18" charset="0"/>
              </a:rPr>
              <a:t>Environmental Information Regulations 2004 (EIR)</a:t>
            </a:r>
            <a:endParaRPr lang="en-GB"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04D880-45E0-AACA-9138-2543EC5425E8}"/>
              </a:ext>
            </a:extLst>
          </p:cNvPr>
          <p:cNvSpPr>
            <a:spLocks noGrp="1"/>
          </p:cNvSpPr>
          <p:nvPr>
            <p:ph idx="1"/>
          </p:nvPr>
        </p:nvSpPr>
        <p:spPr/>
        <p:txBody>
          <a:bodyPr>
            <a:normAutofit/>
          </a:bodyPr>
          <a:lstStyle/>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Provides </a:t>
            </a:r>
            <a:r>
              <a:rPr lang="en-GB" sz="2000" b="1" dirty="0">
                <a:latin typeface="Times New Roman" panose="02020603050405020304" pitchFamily="18" charset="0"/>
                <a:cs typeface="Times New Roman" panose="02020603050405020304" pitchFamily="18" charset="0"/>
              </a:rPr>
              <a:t>public access </a:t>
            </a:r>
            <a:r>
              <a:rPr lang="en-GB" sz="2000" dirty="0">
                <a:latin typeface="Times New Roman" panose="02020603050405020304" pitchFamily="18" charset="0"/>
                <a:cs typeface="Times New Roman" panose="02020603050405020304" pitchFamily="18" charset="0"/>
              </a:rPr>
              <a:t>to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environmental information </a:t>
            </a:r>
            <a:r>
              <a:rPr lang="en-GB" sz="2000" dirty="0">
                <a:latin typeface="Times New Roman" panose="02020603050405020304" pitchFamily="18" charset="0"/>
                <a:cs typeface="Times New Roman" panose="02020603050405020304" pitchFamily="18" charset="0"/>
              </a:rPr>
              <a:t>held by public authorities.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Covers </a:t>
            </a:r>
            <a:r>
              <a:rPr lang="en-GB" sz="2000" b="1" dirty="0">
                <a:latin typeface="Times New Roman" panose="02020603050405020304" pitchFamily="18" charset="0"/>
                <a:cs typeface="Times New Roman" panose="02020603050405020304" pitchFamily="18" charset="0"/>
              </a:rPr>
              <a:t>air</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water</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land</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biodiversity</a:t>
            </a:r>
            <a:r>
              <a:rPr lang="en-GB" sz="2000" dirty="0">
                <a:latin typeface="Times New Roman" panose="02020603050405020304" pitchFamily="18" charset="0"/>
                <a:cs typeface="Times New Roman" panose="02020603050405020304" pitchFamily="18" charset="0"/>
              </a:rPr>
              <a:t>, emissions, and related policies.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Broader definition of information than FOIA.</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Requests must be responded to within 20 working days.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ICO oversees compliance and handles appeals.</a:t>
            </a:r>
          </a:p>
          <a:p>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311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Investigatory Powers Act 2016 (IPA)</a:t>
            </a:r>
          </a:p>
        </p:txBody>
      </p:sp>
      <p:sp>
        <p:nvSpPr>
          <p:cNvPr id="3" name="Content Placeholder 2"/>
          <p:cNvSpPr>
            <a:spLocks noGrp="1"/>
          </p:cNvSpPr>
          <p:nvPr>
            <p:ph idx="1"/>
          </p:nvPr>
        </p:nvSpPr>
        <p:spPr/>
        <p:txBody>
          <a:bodyPr>
            <a:normAutofit lnSpcReduction="10000"/>
          </a:bodyPr>
          <a:lstStyle/>
          <a:p>
            <a:r>
              <a:rPr sz="2000" dirty="0">
                <a:latin typeface="Times New Roman" panose="02020603050405020304" pitchFamily="18" charset="0"/>
                <a:cs typeface="Times New Roman" panose="02020603050405020304" pitchFamily="18" charset="0"/>
              </a:rPr>
              <a:t>Also known as the "Snoopers' Charter"; consolidates and updates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surveillance laws </a:t>
            </a:r>
            <a:r>
              <a:rPr sz="2000" dirty="0">
                <a:latin typeface="Times New Roman" panose="02020603050405020304" pitchFamily="18" charset="0"/>
                <a:cs typeface="Times New Roman" panose="02020603050405020304" pitchFamily="18" charset="0"/>
              </a:rPr>
              <a:t>in the UK.</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Authorizes interception and retention of </a:t>
            </a:r>
            <a:r>
              <a:rPr sz="2000" b="1" dirty="0">
                <a:latin typeface="Times New Roman" panose="02020603050405020304" pitchFamily="18" charset="0"/>
                <a:cs typeface="Times New Roman" panose="02020603050405020304" pitchFamily="18" charset="0"/>
              </a:rPr>
              <a:t>communications data </a:t>
            </a:r>
            <a:r>
              <a:rPr sz="2000" dirty="0">
                <a:latin typeface="Times New Roman" panose="02020603050405020304" pitchFamily="18" charset="0"/>
                <a:cs typeface="Times New Roman" panose="02020603050405020304" pitchFamily="18" charset="0"/>
              </a:rPr>
              <a:t>under strict conditions.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Enables </a:t>
            </a:r>
            <a:r>
              <a:rPr sz="2000" b="1" dirty="0">
                <a:latin typeface="Times New Roman" panose="02020603050405020304" pitchFamily="18" charset="0"/>
                <a:cs typeface="Times New Roman" panose="02020603050405020304" pitchFamily="18" charset="0"/>
              </a:rPr>
              <a:t>bulk data collection</a:t>
            </a:r>
            <a:r>
              <a:rPr sz="2000" dirty="0">
                <a:latin typeface="Times New Roman" panose="02020603050405020304" pitchFamily="18" charset="0"/>
                <a:cs typeface="Times New Roman" panose="02020603050405020304" pitchFamily="18" charset="0"/>
              </a:rPr>
              <a:t>, equipment interference, and data retention by service providers.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Requires warrants approved by a Secretary of State and a judicial commissioner.</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ICO plays a role in oversight, particularly concerning privacy safeguards.</a:t>
            </a:r>
          </a:p>
        </p:txBody>
      </p:sp>
      <p:pic>
        <p:nvPicPr>
          <p:cNvPr id="4" name="Picture 3">
            <a:extLst>
              <a:ext uri="{FF2B5EF4-FFF2-40B4-BE49-F238E27FC236}">
                <a16:creationId xmlns:a16="http://schemas.microsoft.com/office/drawing/2014/main" id="{DF8E0562-DA27-A22E-6B1A-96C851907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AAD84DD7-7A73-675E-ED74-E31A76EA86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Network and Information Systems Regulations 2018 (NIS)</a:t>
            </a:r>
          </a:p>
        </p:txBody>
      </p:sp>
      <p:sp>
        <p:nvSpPr>
          <p:cNvPr id="3" name="Content Placeholder 2"/>
          <p:cNvSpPr>
            <a:spLocks noGrp="1"/>
          </p:cNvSpPr>
          <p:nvPr>
            <p:ph idx="1"/>
          </p:nvPr>
        </p:nvSpPr>
        <p:spPr/>
        <p:txBody>
          <a:bodyPr>
            <a:normAutofit lnSpcReduction="10000"/>
          </a:bodyPr>
          <a:lstStyle/>
          <a:p>
            <a:r>
              <a:rPr sz="2000" dirty="0">
                <a:latin typeface="Times New Roman" panose="02020603050405020304" pitchFamily="18" charset="0"/>
                <a:cs typeface="Times New Roman" panose="02020603050405020304" pitchFamily="18" charset="0"/>
              </a:rPr>
              <a:t>Derived from EU Directive 2016/1148, aimed at improving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cybersecurity</a:t>
            </a:r>
            <a:r>
              <a:rPr sz="2000" dirty="0">
                <a:latin typeface="Times New Roman" panose="02020603050405020304" pitchFamily="18" charset="0"/>
                <a:cs typeface="Times New Roman" panose="02020603050405020304" pitchFamily="18" charset="0"/>
              </a:rPr>
              <a:t> resilience.</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Applies to Operators of Essential Services (OES) and Relevant Digital Service Providers (RDSPs).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OES</a:t>
            </a:r>
            <a:r>
              <a:rPr sz="2000" dirty="0">
                <a:latin typeface="Times New Roman" panose="02020603050405020304" pitchFamily="18" charset="0"/>
                <a:cs typeface="Times New Roman" panose="02020603050405020304" pitchFamily="18" charset="0"/>
              </a:rPr>
              <a:t> include sectors such as </a:t>
            </a:r>
            <a:r>
              <a:rPr sz="2000" b="1" dirty="0">
                <a:latin typeface="Times New Roman" panose="02020603050405020304" pitchFamily="18" charset="0"/>
                <a:cs typeface="Times New Roman" panose="02020603050405020304" pitchFamily="18" charset="0"/>
              </a:rPr>
              <a:t>energy</a:t>
            </a:r>
            <a:r>
              <a:rPr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healthcare</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transport</a:t>
            </a:r>
            <a:r>
              <a:rPr sz="2000" dirty="0">
                <a:latin typeface="Times New Roman" panose="02020603050405020304" pitchFamily="18" charset="0"/>
                <a:cs typeface="Times New Roman" panose="02020603050405020304" pitchFamily="18" charset="0"/>
              </a:rPr>
              <a:t>, and digital </a:t>
            </a:r>
            <a:r>
              <a:rPr sz="2000" b="1" dirty="0">
                <a:latin typeface="Times New Roman" panose="02020603050405020304" pitchFamily="18" charset="0"/>
                <a:cs typeface="Times New Roman" panose="02020603050405020304" pitchFamily="18" charset="0"/>
              </a:rPr>
              <a:t>infrastructure</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RDSPs</a:t>
            </a:r>
            <a:r>
              <a:rPr sz="2000" dirty="0">
                <a:latin typeface="Times New Roman" panose="02020603050405020304" pitchFamily="18" charset="0"/>
                <a:cs typeface="Times New Roman" panose="02020603050405020304" pitchFamily="18" charset="0"/>
              </a:rPr>
              <a:t> include online </a:t>
            </a:r>
            <a:r>
              <a:rPr sz="2000" b="1" dirty="0">
                <a:latin typeface="Times New Roman" panose="02020603050405020304" pitchFamily="18" charset="0"/>
                <a:cs typeface="Times New Roman" panose="02020603050405020304" pitchFamily="18" charset="0"/>
              </a:rPr>
              <a:t>marketplaces</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search</a:t>
            </a:r>
            <a:r>
              <a:rPr sz="2000" dirty="0">
                <a:latin typeface="Times New Roman" panose="02020603050405020304" pitchFamily="18" charset="0"/>
                <a:cs typeface="Times New Roman" panose="02020603050405020304" pitchFamily="18" charset="0"/>
              </a:rPr>
              <a:t> engines, and </a:t>
            </a:r>
            <a:r>
              <a:rPr sz="2000" b="1" dirty="0">
                <a:latin typeface="Times New Roman" panose="02020603050405020304" pitchFamily="18" charset="0"/>
                <a:cs typeface="Times New Roman" panose="02020603050405020304" pitchFamily="18" charset="0"/>
              </a:rPr>
              <a:t>cloud</a:t>
            </a:r>
            <a:r>
              <a:rPr sz="2000" dirty="0">
                <a:latin typeface="Times New Roman" panose="02020603050405020304" pitchFamily="18" charset="0"/>
                <a:cs typeface="Times New Roman" panose="02020603050405020304" pitchFamily="18" charset="0"/>
              </a:rPr>
              <a:t> computing services.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ICO is the competent authority for enforcing NIS obligations on RDSPs.</a:t>
            </a:r>
          </a:p>
        </p:txBody>
      </p:sp>
      <p:pic>
        <p:nvPicPr>
          <p:cNvPr id="4" name="Picture 3">
            <a:extLst>
              <a:ext uri="{FF2B5EF4-FFF2-40B4-BE49-F238E27FC236}">
                <a16:creationId xmlns:a16="http://schemas.microsoft.com/office/drawing/2014/main" id="{5E155DE8-8F82-8B59-2652-83842879A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5F800BB5-C505-B401-AE37-A24397E9E6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Enforcement and Penalties under NIS Regulations</a:t>
            </a:r>
          </a:p>
        </p:txBody>
      </p:sp>
      <p:sp>
        <p:nvSpPr>
          <p:cNvPr id="3" name="Content Placeholder 2"/>
          <p:cNvSpPr>
            <a:spLocks noGrp="1"/>
          </p:cNvSpPr>
          <p:nvPr>
            <p:ph idx="1"/>
          </p:nvPr>
        </p:nvSpPr>
        <p:spPr/>
        <p:txBody>
          <a:bodyPr>
            <a:normAutofit lnSpcReduction="10000"/>
          </a:bodyPr>
          <a:lstStyle/>
          <a:p>
            <a:r>
              <a:rPr sz="2300" dirty="0">
                <a:latin typeface="Times New Roman" panose="02020603050405020304" pitchFamily="18" charset="0"/>
                <a:cs typeface="Times New Roman" panose="02020603050405020304" pitchFamily="18" charset="0"/>
              </a:rPr>
              <a:t>RDSPs must implement appropriate technical and organizational security measures.</a:t>
            </a:r>
            <a:endParaRPr lang="en-GB" sz="2300" dirty="0">
              <a:latin typeface="Times New Roman" panose="02020603050405020304" pitchFamily="18" charset="0"/>
              <a:cs typeface="Times New Roman" panose="02020603050405020304" pitchFamily="18" charset="0"/>
            </a:endParaRPr>
          </a:p>
          <a:p>
            <a:endParaRPr sz="2300" dirty="0">
              <a:latin typeface="Times New Roman" panose="02020603050405020304" pitchFamily="18" charset="0"/>
              <a:cs typeface="Times New Roman" panose="02020603050405020304" pitchFamily="18" charset="0"/>
            </a:endParaRPr>
          </a:p>
          <a:p>
            <a:r>
              <a:rPr sz="2300" dirty="0">
                <a:latin typeface="Times New Roman" panose="02020603050405020304" pitchFamily="18" charset="0"/>
                <a:cs typeface="Times New Roman" panose="02020603050405020304" pitchFamily="18" charset="0"/>
              </a:rPr>
              <a:t>Obliged to report significant incidents to the ICO without undue delay.</a:t>
            </a:r>
            <a:endParaRPr lang="en-GB" sz="2300" dirty="0">
              <a:latin typeface="Times New Roman" panose="02020603050405020304" pitchFamily="18" charset="0"/>
              <a:cs typeface="Times New Roman" panose="02020603050405020304" pitchFamily="18" charset="0"/>
            </a:endParaRPr>
          </a:p>
          <a:p>
            <a:endParaRPr sz="2300" dirty="0">
              <a:latin typeface="Times New Roman" panose="02020603050405020304" pitchFamily="18" charset="0"/>
              <a:cs typeface="Times New Roman" panose="02020603050405020304" pitchFamily="18" charset="0"/>
            </a:endParaRPr>
          </a:p>
          <a:p>
            <a:r>
              <a:rPr sz="2300" dirty="0">
                <a:latin typeface="Times New Roman" panose="02020603050405020304" pitchFamily="18" charset="0"/>
                <a:cs typeface="Times New Roman" panose="02020603050405020304" pitchFamily="18" charset="0"/>
              </a:rPr>
              <a:t>ICO assesses compliance through audits and investigations.</a:t>
            </a:r>
            <a:endParaRPr lang="en-GB" sz="2300" dirty="0">
              <a:latin typeface="Times New Roman" panose="02020603050405020304" pitchFamily="18" charset="0"/>
              <a:cs typeface="Times New Roman" panose="02020603050405020304" pitchFamily="18" charset="0"/>
            </a:endParaRPr>
          </a:p>
          <a:p>
            <a:endParaRPr sz="2300" dirty="0">
              <a:latin typeface="Times New Roman" panose="02020603050405020304" pitchFamily="18" charset="0"/>
              <a:cs typeface="Times New Roman" panose="02020603050405020304" pitchFamily="18" charset="0"/>
            </a:endParaRPr>
          </a:p>
          <a:p>
            <a:r>
              <a:rPr sz="2300" dirty="0">
                <a:latin typeface="Times New Roman" panose="02020603050405020304" pitchFamily="18" charset="0"/>
                <a:cs typeface="Times New Roman" panose="02020603050405020304" pitchFamily="18" charset="0"/>
              </a:rPr>
              <a:t>Non-compliance may result in monetary penalties up to £17 million.</a:t>
            </a:r>
            <a:endParaRPr lang="en-GB" sz="2300" dirty="0">
              <a:latin typeface="Times New Roman" panose="02020603050405020304" pitchFamily="18" charset="0"/>
              <a:cs typeface="Times New Roman" panose="02020603050405020304" pitchFamily="18" charset="0"/>
            </a:endParaRPr>
          </a:p>
          <a:p>
            <a:endParaRPr sz="2300" dirty="0">
              <a:latin typeface="Times New Roman" panose="02020603050405020304" pitchFamily="18" charset="0"/>
              <a:cs typeface="Times New Roman" panose="02020603050405020304" pitchFamily="18" charset="0"/>
            </a:endParaRPr>
          </a:p>
          <a:p>
            <a:r>
              <a:rPr sz="2300" dirty="0">
                <a:latin typeface="Times New Roman" panose="02020603050405020304" pitchFamily="18" charset="0"/>
                <a:cs typeface="Times New Roman" panose="02020603050405020304" pitchFamily="18" charset="0"/>
              </a:rPr>
              <a:t>Enforcement emphasizes proportionality and sector-specific risk.</a:t>
            </a:r>
          </a:p>
        </p:txBody>
      </p:sp>
      <p:pic>
        <p:nvPicPr>
          <p:cNvPr id="4" name="Picture 3">
            <a:extLst>
              <a:ext uri="{FF2B5EF4-FFF2-40B4-BE49-F238E27FC236}">
                <a16:creationId xmlns:a16="http://schemas.microsoft.com/office/drawing/2014/main" id="{B4A6E383-5AF4-DA8F-6B96-D167E5DCD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1D90E73E-338C-1E07-3573-43CD80A4EC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571BE-4B5B-A3DD-3BA2-CEEF4F4CA0A6}"/>
              </a:ext>
            </a:extLst>
          </p:cNvPr>
          <p:cNvSpPr>
            <a:spLocks noGrp="1"/>
          </p:cNvSpPr>
          <p:nvPr>
            <p:ph type="ctrTitle"/>
          </p:nvPr>
        </p:nvSpPr>
        <p:spPr/>
        <p:txBody>
          <a:bodyPr/>
          <a:lstStyle/>
          <a:p>
            <a:r>
              <a:rPr lang="en-GB" dirty="0">
                <a:latin typeface="Times New Roman" panose="02020603050405020304" pitchFamily="18" charset="0"/>
                <a:cs typeface="Times New Roman" panose="02020603050405020304" pitchFamily="18" charset="0"/>
              </a:rPr>
              <a:t>NIS Regulations</a:t>
            </a:r>
          </a:p>
        </p:txBody>
      </p:sp>
      <p:sp>
        <p:nvSpPr>
          <p:cNvPr id="3" name="Subtitle 2">
            <a:extLst>
              <a:ext uri="{FF2B5EF4-FFF2-40B4-BE49-F238E27FC236}">
                <a16:creationId xmlns:a16="http://schemas.microsoft.com/office/drawing/2014/main" id="{327C5433-AAF5-D981-F7DD-0069A8C2EB5B}"/>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6D50DD77-187A-946E-1E9E-9FEB01ADD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E61FAA34-F4F8-3837-ED7D-BF52CABE48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240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 Introduction to the NIS Regulations 2018</a:t>
            </a:r>
          </a:p>
        </p:txBody>
      </p:sp>
      <p:sp>
        <p:nvSpPr>
          <p:cNvPr id="3" name="Content Placeholder 2"/>
          <p:cNvSpPr>
            <a:spLocks noGrp="1"/>
          </p:cNvSpPr>
          <p:nvPr>
            <p:ph idx="1"/>
          </p:nvPr>
        </p:nvSpPr>
        <p:spPr/>
        <p:txBody>
          <a:bodyPr>
            <a:normAutofit/>
          </a:bodyPr>
          <a:lstStyle/>
          <a:p>
            <a:r>
              <a:rPr lang="en-GB" sz="2000" dirty="0">
                <a:latin typeface="Times New Roman" panose="02020603050405020304" pitchFamily="18" charset="0"/>
                <a:cs typeface="Times New Roman" panose="02020603050405020304" pitchFamily="18" charset="0"/>
              </a:rPr>
              <a:t>Originated from the EU NIS Directive (2016/1148), adapted for UK law.</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Aim: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Improve security </a:t>
            </a:r>
            <a:r>
              <a:rPr lang="en-GB" sz="2000" dirty="0">
                <a:latin typeface="Times New Roman" panose="02020603050405020304" pitchFamily="18" charset="0"/>
                <a:cs typeface="Times New Roman" panose="02020603050405020304" pitchFamily="18" charset="0"/>
              </a:rPr>
              <a:t>of network and information systems for essential services and digital providers.</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Came into force in the UK on 10 May 2018.</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Addresses </a:t>
            </a:r>
            <a:r>
              <a:rPr lang="en-GB" sz="2000" b="1" dirty="0">
                <a:latin typeface="Times New Roman" panose="02020603050405020304" pitchFamily="18" charset="0"/>
                <a:cs typeface="Times New Roman" panose="02020603050405020304" pitchFamily="18" charset="0"/>
              </a:rPr>
              <a:t>risks</a:t>
            </a:r>
            <a:r>
              <a:rPr lang="en-GB" sz="2000" dirty="0">
                <a:latin typeface="Times New Roman" panose="02020603050405020304" pitchFamily="18" charset="0"/>
                <a:cs typeface="Times New Roman" panose="02020603050405020304" pitchFamily="18" charset="0"/>
              </a:rPr>
              <a:t> to system availability, continuity, and data integrity.</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Applies to both </a:t>
            </a:r>
            <a:r>
              <a:rPr lang="en-GB" sz="2000" b="1" dirty="0">
                <a:latin typeface="Times New Roman" panose="02020603050405020304" pitchFamily="18" charset="0"/>
                <a:cs typeface="Times New Roman" panose="02020603050405020304" pitchFamily="18" charset="0"/>
              </a:rPr>
              <a:t>public</a:t>
            </a:r>
            <a:r>
              <a:rPr lang="en-GB" sz="2000" dirty="0">
                <a:latin typeface="Times New Roman" panose="02020603050405020304" pitchFamily="18" charset="0"/>
                <a:cs typeface="Times New Roman" panose="02020603050405020304" pitchFamily="18" charset="0"/>
              </a:rPr>
              <a:t> and </a:t>
            </a:r>
            <a:r>
              <a:rPr lang="en-GB" sz="2000" b="1" dirty="0">
                <a:latin typeface="Times New Roman" panose="02020603050405020304" pitchFamily="18" charset="0"/>
                <a:cs typeface="Times New Roman" panose="02020603050405020304" pitchFamily="18" charset="0"/>
              </a:rPr>
              <a:t>private</a:t>
            </a:r>
            <a:r>
              <a:rPr lang="en-GB" sz="2000" dirty="0">
                <a:latin typeface="Times New Roman" panose="02020603050405020304" pitchFamily="18" charset="0"/>
                <a:cs typeface="Times New Roman" panose="02020603050405020304" pitchFamily="18" charset="0"/>
              </a:rPr>
              <a:t> sector operators.</a:t>
            </a:r>
          </a:p>
        </p:txBody>
      </p:sp>
      <p:pic>
        <p:nvPicPr>
          <p:cNvPr id="4" name="Picture 3">
            <a:extLst>
              <a:ext uri="{FF2B5EF4-FFF2-40B4-BE49-F238E27FC236}">
                <a16:creationId xmlns:a16="http://schemas.microsoft.com/office/drawing/2014/main" id="{1860EFA2-D03A-6486-605B-FFDF3F4CB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124597AA-7908-16E4-F631-0FBD5D0A35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290DE-6911-2299-2E26-164FCBCE29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16AA6-9643-BD6D-126D-4560ACDB39FC}"/>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Operators of Essential Services (OES)</a:t>
            </a:r>
          </a:p>
        </p:txBody>
      </p:sp>
      <p:sp>
        <p:nvSpPr>
          <p:cNvPr id="3" name="Content Placeholder 2">
            <a:extLst>
              <a:ext uri="{FF2B5EF4-FFF2-40B4-BE49-F238E27FC236}">
                <a16:creationId xmlns:a16="http://schemas.microsoft.com/office/drawing/2014/main" id="{A69F5700-21F7-37DA-98BE-18DAA9A2CEB9}"/>
              </a:ext>
            </a:extLst>
          </p:cNvPr>
          <p:cNvSpPr>
            <a:spLocks noGrp="1"/>
          </p:cNvSpPr>
          <p:nvPr>
            <p:ph idx="1"/>
          </p:nvPr>
        </p:nvSpPr>
        <p:spPr/>
        <p:txBody>
          <a:bodyPr>
            <a:normAutofit/>
          </a:bodyPr>
          <a:lstStyle/>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OES are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organizations</a:t>
            </a:r>
            <a:r>
              <a:rPr lang="en-GB" sz="2000" dirty="0">
                <a:latin typeface="Times New Roman" panose="02020603050405020304" pitchFamily="18" charset="0"/>
                <a:cs typeface="Times New Roman" panose="02020603050405020304" pitchFamily="18" charset="0"/>
              </a:rPr>
              <a:t> critical to national infrastructure and public welfare.</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Sectors include </a:t>
            </a:r>
            <a:r>
              <a:rPr lang="en-GB" sz="2000" b="1" dirty="0">
                <a:latin typeface="Times New Roman" panose="02020603050405020304" pitchFamily="18" charset="0"/>
                <a:cs typeface="Times New Roman" panose="02020603050405020304" pitchFamily="18" charset="0"/>
              </a:rPr>
              <a:t>energy</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transport</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health</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water</a:t>
            </a:r>
            <a:r>
              <a:rPr lang="en-GB" sz="2000" dirty="0">
                <a:latin typeface="Times New Roman" panose="02020603050405020304" pitchFamily="18" charset="0"/>
                <a:cs typeface="Times New Roman" panose="02020603050405020304" pitchFamily="18" charset="0"/>
              </a:rPr>
              <a:t>, and </a:t>
            </a:r>
            <a:r>
              <a:rPr lang="en-GB" sz="2000" b="1" dirty="0">
                <a:latin typeface="Times New Roman" panose="02020603050405020304" pitchFamily="18" charset="0"/>
                <a:cs typeface="Times New Roman" panose="02020603050405020304" pitchFamily="18" charset="0"/>
              </a:rPr>
              <a:t>digital</a:t>
            </a:r>
            <a:r>
              <a:rPr lang="en-GB" sz="2000" dirty="0">
                <a:latin typeface="Times New Roman" panose="02020603050405020304" pitchFamily="18" charset="0"/>
                <a:cs typeface="Times New Roman" panose="02020603050405020304" pitchFamily="18" charset="0"/>
              </a:rPr>
              <a:t> infrastructure.</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Designated by relevant UK competent authorities based on service impact.</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Must implement risk management and incident reporting protocols.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Required to ensure service continuity in the face of cyber threats.</a:t>
            </a:r>
          </a:p>
        </p:txBody>
      </p:sp>
      <p:pic>
        <p:nvPicPr>
          <p:cNvPr id="4" name="Picture 3">
            <a:extLst>
              <a:ext uri="{FF2B5EF4-FFF2-40B4-BE49-F238E27FC236}">
                <a16:creationId xmlns:a16="http://schemas.microsoft.com/office/drawing/2014/main" id="{949498F9-B6AE-A641-0AA3-05632BB6D7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B5E9C951-5D0B-895D-103B-3A9FBB33CD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917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D29C9-2E2E-B0C8-CAA7-9166A8BC43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094DAD-4D6C-3234-44D0-C814F43E0EFD}"/>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Relevant Digital Service Providers (RDSPs)</a:t>
            </a:r>
          </a:p>
        </p:txBody>
      </p:sp>
      <p:sp>
        <p:nvSpPr>
          <p:cNvPr id="3" name="Content Placeholder 2">
            <a:extLst>
              <a:ext uri="{FF2B5EF4-FFF2-40B4-BE49-F238E27FC236}">
                <a16:creationId xmlns:a16="http://schemas.microsoft.com/office/drawing/2014/main" id="{D117C562-1AF7-9EA3-2611-F75A1EB2AAFF}"/>
              </a:ext>
            </a:extLst>
          </p:cNvPr>
          <p:cNvSpPr>
            <a:spLocks noGrp="1"/>
          </p:cNvSpPr>
          <p:nvPr>
            <p:ph idx="1"/>
          </p:nvPr>
        </p:nvSpPr>
        <p:spPr/>
        <p:txBody>
          <a:bodyPr>
            <a:normAutofit/>
          </a:bodyPr>
          <a:lstStyle/>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RDSPs include online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marketplaces</a:t>
            </a:r>
            <a:r>
              <a:rPr lang="en-GB" sz="2000" dirty="0">
                <a:latin typeface="Times New Roman" panose="02020603050405020304" pitchFamily="18" charset="0"/>
                <a:cs typeface="Times New Roman" panose="02020603050405020304" pitchFamily="18" charset="0"/>
              </a:rPr>
              <a:t>,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 engines</a:t>
            </a:r>
            <a:r>
              <a:rPr lang="en-GB" sz="2000" dirty="0">
                <a:latin typeface="Times New Roman" panose="02020603050405020304" pitchFamily="18" charset="0"/>
                <a:cs typeface="Times New Roman" panose="02020603050405020304" pitchFamily="18" charset="0"/>
              </a:rPr>
              <a:t>, and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cloud computing services</a:t>
            </a:r>
            <a:r>
              <a:rPr lang="en-GB"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Must have a head office in the UK or appoint a UK-based representative.</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Subject to lighter regulatory obligations compared to OES, but still significant.</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Required to implement appropriate technical and organizational measures.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Must notify the ICO of any incidents with substantial impact on service provision.</a:t>
            </a:r>
          </a:p>
          <a:p>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33BFD4-5281-19B1-5B99-A58EA990B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9D51972B-A44A-2D65-717A-6D04FDF566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568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0DD3D-6426-D085-C11D-DA515A0A1A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F604CC-35B6-65BF-FC15-2676B3410C18}"/>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Incident Reporting and Risk Management Requirements</a:t>
            </a:r>
          </a:p>
        </p:txBody>
      </p:sp>
      <p:sp>
        <p:nvSpPr>
          <p:cNvPr id="3" name="Content Placeholder 2">
            <a:extLst>
              <a:ext uri="{FF2B5EF4-FFF2-40B4-BE49-F238E27FC236}">
                <a16:creationId xmlns:a16="http://schemas.microsoft.com/office/drawing/2014/main" id="{E885B2DB-7505-AAA8-E979-265A2662D357}"/>
              </a:ext>
            </a:extLst>
          </p:cNvPr>
          <p:cNvSpPr>
            <a:spLocks noGrp="1"/>
          </p:cNvSpPr>
          <p:nvPr>
            <p:ph idx="1"/>
          </p:nvPr>
        </p:nvSpPr>
        <p:spPr/>
        <p:txBody>
          <a:bodyPr>
            <a:normAutofit lnSpcReduction="10000"/>
          </a:bodyPr>
          <a:lstStyle/>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OES and RDSPs must establish policies to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detect</a:t>
            </a:r>
            <a:r>
              <a:rPr lang="en-GB" sz="2000" dirty="0">
                <a:latin typeface="Times New Roman" panose="02020603050405020304" pitchFamily="18" charset="0"/>
                <a:cs typeface="Times New Roman" panose="02020603050405020304" pitchFamily="18" charset="0"/>
              </a:rPr>
              <a:t> and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manage</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security incidents</a:t>
            </a:r>
            <a:r>
              <a:rPr lang="en-GB"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Incidents must be reported "without undue delay" to the relevant competent authority.</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Notification must include </a:t>
            </a:r>
            <a:r>
              <a:rPr lang="en-GB" sz="2000" b="1" dirty="0">
                <a:latin typeface="Times New Roman" panose="02020603050405020304" pitchFamily="18" charset="0"/>
                <a:cs typeface="Times New Roman" panose="02020603050405020304" pitchFamily="18" charset="0"/>
              </a:rPr>
              <a:t>nature of incident</a:t>
            </a:r>
            <a:r>
              <a:rPr lang="en-GB" sz="2000" dirty="0">
                <a:latin typeface="Times New Roman" panose="02020603050405020304" pitchFamily="18" charset="0"/>
                <a:cs typeface="Times New Roman" panose="02020603050405020304" pitchFamily="18" charset="0"/>
              </a:rPr>
              <a:t>, its </a:t>
            </a:r>
            <a:r>
              <a:rPr lang="en-GB" sz="2000" b="1" dirty="0">
                <a:latin typeface="Times New Roman" panose="02020603050405020304" pitchFamily="18" charset="0"/>
                <a:cs typeface="Times New Roman" panose="02020603050405020304" pitchFamily="18" charset="0"/>
              </a:rPr>
              <a:t>impact</a:t>
            </a:r>
            <a:r>
              <a:rPr lang="en-GB" sz="2000" dirty="0">
                <a:latin typeface="Times New Roman" panose="02020603050405020304" pitchFamily="18" charset="0"/>
                <a:cs typeface="Times New Roman" panose="02020603050405020304" pitchFamily="18" charset="0"/>
              </a:rPr>
              <a:t>, and </a:t>
            </a:r>
            <a:r>
              <a:rPr lang="en-GB" sz="2000" b="1" dirty="0">
                <a:latin typeface="Times New Roman" panose="02020603050405020304" pitchFamily="18" charset="0"/>
                <a:cs typeface="Times New Roman" panose="02020603050405020304" pitchFamily="18" charset="0"/>
              </a:rPr>
              <a:t>mitigation steps </a:t>
            </a:r>
            <a:r>
              <a:rPr lang="en-GB" sz="2000" dirty="0">
                <a:latin typeface="Times New Roman" panose="02020603050405020304" pitchFamily="18" charset="0"/>
                <a:cs typeface="Times New Roman" panose="02020603050405020304" pitchFamily="18" charset="0"/>
              </a:rPr>
              <a:t>taken.</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Risk management should be proportionate to service type and threat level.</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Failure to report or manage risks can result in financial penalties or enforcement action.</a:t>
            </a:r>
          </a:p>
        </p:txBody>
      </p:sp>
      <p:pic>
        <p:nvPicPr>
          <p:cNvPr id="4" name="Picture 3">
            <a:extLst>
              <a:ext uri="{FF2B5EF4-FFF2-40B4-BE49-F238E27FC236}">
                <a16:creationId xmlns:a16="http://schemas.microsoft.com/office/drawing/2014/main" id="{2333CF72-8FF1-91A3-5CFC-49EFDEC45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8FCB496E-3545-0DCE-2546-FD03855C25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4580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57717-D068-60F9-17BF-F3532D88A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16D9F9-1C7F-EC3F-3CFB-E190461E6F0B}"/>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Enforcement and Regulatory Oversight under NIS</a:t>
            </a:r>
          </a:p>
        </p:txBody>
      </p:sp>
      <p:sp>
        <p:nvSpPr>
          <p:cNvPr id="3" name="Content Placeholder 2">
            <a:extLst>
              <a:ext uri="{FF2B5EF4-FFF2-40B4-BE49-F238E27FC236}">
                <a16:creationId xmlns:a16="http://schemas.microsoft.com/office/drawing/2014/main" id="{203DC247-F29D-45B2-69CB-675F1AAA04BB}"/>
              </a:ext>
            </a:extLst>
          </p:cNvPr>
          <p:cNvSpPr>
            <a:spLocks noGrp="1"/>
          </p:cNvSpPr>
          <p:nvPr>
            <p:ph idx="1"/>
          </p:nvPr>
        </p:nvSpPr>
        <p:spPr/>
        <p:txBody>
          <a:bodyPr>
            <a:normAutofit/>
          </a:bodyPr>
          <a:lstStyle/>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Competent authorities vary by sector; ICO oversees RDSPs.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Regulators assess compliance through audits, incident reviews, and risk evaluations.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Powers include issuing enforcement notices and imposing monetary penalties.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Maximum fine: £17 million or 4% of global turnover, whichever is higher.</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Emphasis on sector-specific risk and proportional enforcement.</a:t>
            </a:r>
          </a:p>
        </p:txBody>
      </p:sp>
      <p:pic>
        <p:nvPicPr>
          <p:cNvPr id="4" name="Picture 3">
            <a:extLst>
              <a:ext uri="{FF2B5EF4-FFF2-40B4-BE49-F238E27FC236}">
                <a16:creationId xmlns:a16="http://schemas.microsoft.com/office/drawing/2014/main" id="{90D7DCC1-A0CE-84B5-70A7-9193C46442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C3AFDDFF-5E90-1ECD-9994-CFE22880E1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56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Cybercrimes and Legal Frameworks</a:t>
            </a:r>
          </a:p>
        </p:txBody>
      </p:sp>
      <p:sp>
        <p:nvSpPr>
          <p:cNvPr id="3" name="Content Placeholder 2"/>
          <p:cNvSpPr>
            <a:spLocks noGrp="1"/>
          </p:cNvSpPr>
          <p:nvPr>
            <p:ph idx="1"/>
          </p:nvPr>
        </p:nvSpPr>
        <p:spPr/>
        <p:txBody>
          <a:bodyPr>
            <a:normAutofit lnSpcReduction="10000"/>
          </a:bodyPr>
          <a:lstStyle/>
          <a:p>
            <a:r>
              <a:rPr sz="2000" dirty="0">
                <a:latin typeface="Times New Roman" panose="02020603050405020304" pitchFamily="18" charset="0"/>
                <a:cs typeface="Times New Roman" panose="02020603050405020304" pitchFamily="18" charset="0"/>
              </a:rPr>
              <a:t>UK law addresses cybercrimes through targeted provisions in multiple statutes.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Key offenses include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hacking</a:t>
            </a:r>
            <a:r>
              <a:rPr sz="2000" dirty="0">
                <a:latin typeface="Times New Roman" panose="02020603050405020304" pitchFamily="18" charset="0"/>
                <a:cs typeface="Times New Roman" panose="02020603050405020304" pitchFamily="18" charset="0"/>
              </a:rPr>
              <a: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malware</a:t>
            </a:r>
            <a:r>
              <a:rPr sz="2000" dirty="0">
                <a:latin typeface="Times New Roman" panose="02020603050405020304" pitchFamily="18" charset="0"/>
                <a:cs typeface="Times New Roman" panose="02020603050405020304" pitchFamily="18" charset="0"/>
              </a:rPr>
              <a:t> deployment,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phishing</a:t>
            </a:r>
            <a:r>
              <a:rPr sz="2000" dirty="0">
                <a:latin typeface="Times New Roman" panose="02020603050405020304" pitchFamily="18" charset="0"/>
                <a:cs typeface="Times New Roman" panose="02020603050405020304" pitchFamily="18" charset="0"/>
              </a:rPr>
              <a:t>, identity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fraud</a:t>
            </a:r>
            <a:r>
              <a:rPr sz="2000" dirty="0">
                <a:latin typeface="Times New Roman" panose="02020603050405020304" pitchFamily="18" charset="0"/>
                <a:cs typeface="Times New Roman" panose="02020603050405020304" pitchFamily="18" charset="0"/>
              </a:rPr>
              <a:t>, and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unauthorized</a:t>
            </a:r>
            <a:r>
              <a:rPr sz="2000" dirty="0">
                <a:latin typeface="Times New Roman" panose="02020603050405020304" pitchFamily="18" charset="0"/>
                <a:cs typeface="Times New Roman" panose="02020603050405020304" pitchFamily="18" charset="0"/>
              </a:rPr>
              <a:t> testing.</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Legal instruments: </a:t>
            </a:r>
            <a:r>
              <a:rPr sz="2000" b="1" dirty="0">
                <a:latin typeface="Times New Roman" panose="02020603050405020304" pitchFamily="18" charset="0"/>
                <a:cs typeface="Times New Roman" panose="02020603050405020304" pitchFamily="18" charset="0"/>
              </a:rPr>
              <a:t>Computer Misuse Act 1990</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Fraud Act 2006</a:t>
            </a:r>
            <a:r>
              <a:rPr sz="2000" dirty="0">
                <a:latin typeface="Times New Roman" panose="02020603050405020304" pitchFamily="18" charset="0"/>
                <a:cs typeface="Times New Roman" panose="02020603050405020304" pitchFamily="18" charset="0"/>
              </a:rPr>
              <a:t>, and related regulations.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Laws prioritize both prevention and enforcement through broad definitions and strict penalties.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Reinforces the legal boundaries of digital behavior and cybersecurity ethics.</a:t>
            </a:r>
          </a:p>
        </p:txBody>
      </p:sp>
      <p:pic>
        <p:nvPicPr>
          <p:cNvPr id="4" name="Picture 3">
            <a:extLst>
              <a:ext uri="{FF2B5EF4-FFF2-40B4-BE49-F238E27FC236}">
                <a16:creationId xmlns:a16="http://schemas.microsoft.com/office/drawing/2014/main" id="{A83F99FF-D558-9010-0060-07DF31D291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34DA675A-158A-22A8-7542-EE779330ED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22E9E-0245-2ED5-16FE-3364B19ED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D9A4D3-C70A-CC61-7053-4412BB6C2793}"/>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Role of the Information Commissioner's Office (ICO) in NIS</a:t>
            </a:r>
          </a:p>
        </p:txBody>
      </p:sp>
      <p:sp>
        <p:nvSpPr>
          <p:cNvPr id="3" name="Content Placeholder 2">
            <a:extLst>
              <a:ext uri="{FF2B5EF4-FFF2-40B4-BE49-F238E27FC236}">
                <a16:creationId xmlns:a16="http://schemas.microsoft.com/office/drawing/2014/main" id="{01071838-B2FF-BC9E-9754-9EF3A37B62D2}"/>
              </a:ext>
            </a:extLst>
          </p:cNvPr>
          <p:cNvSpPr>
            <a:spLocks noGrp="1"/>
          </p:cNvSpPr>
          <p:nvPr>
            <p:ph idx="1"/>
          </p:nvPr>
        </p:nvSpPr>
        <p:spPr/>
        <p:txBody>
          <a:bodyPr>
            <a:normAutofit/>
          </a:bodyPr>
          <a:lstStyle/>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ICO is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designated competent authority </a:t>
            </a:r>
            <a:r>
              <a:rPr lang="en-GB" sz="2000" dirty="0">
                <a:latin typeface="Times New Roman" panose="02020603050405020304" pitchFamily="18" charset="0"/>
                <a:cs typeface="Times New Roman" panose="02020603050405020304" pitchFamily="18" charset="0"/>
              </a:rPr>
              <a:t>for Relevant Digital Service Providers.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Oversees </a:t>
            </a:r>
            <a:r>
              <a:rPr lang="en-GB" sz="2000" b="1" dirty="0">
                <a:latin typeface="Times New Roman" panose="02020603050405020304" pitchFamily="18" charset="0"/>
                <a:cs typeface="Times New Roman" panose="02020603050405020304" pitchFamily="18" charset="0"/>
              </a:rPr>
              <a:t>compliance</a:t>
            </a:r>
            <a:r>
              <a:rPr lang="en-GB" sz="2000" dirty="0">
                <a:latin typeface="Times New Roman" panose="02020603050405020304" pitchFamily="18" charset="0"/>
                <a:cs typeface="Times New Roman" panose="02020603050405020304" pitchFamily="18" charset="0"/>
              </a:rPr>
              <a:t> through registration, audits, and incident investigation.</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Maintains a public </a:t>
            </a:r>
            <a:r>
              <a:rPr lang="en-GB" sz="2000" b="1" dirty="0">
                <a:latin typeface="Times New Roman" panose="02020603050405020304" pitchFamily="18" charset="0"/>
                <a:cs typeface="Times New Roman" panose="02020603050405020304" pitchFamily="18" charset="0"/>
              </a:rPr>
              <a:t>register</a:t>
            </a:r>
            <a:r>
              <a:rPr lang="en-GB" sz="2000" dirty="0">
                <a:latin typeface="Times New Roman" panose="02020603050405020304" pitchFamily="18" charset="0"/>
                <a:cs typeface="Times New Roman" panose="02020603050405020304" pitchFamily="18" charset="0"/>
              </a:rPr>
              <a:t> of RDSPs under its jurisdiction.</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Issues </a:t>
            </a:r>
            <a:r>
              <a:rPr lang="en-GB" sz="2000" b="1" dirty="0">
                <a:latin typeface="Times New Roman" panose="02020603050405020304" pitchFamily="18" charset="0"/>
                <a:cs typeface="Times New Roman" panose="02020603050405020304" pitchFamily="18" charset="0"/>
              </a:rPr>
              <a:t>guidance</a:t>
            </a:r>
            <a:r>
              <a:rPr lang="en-GB" sz="2000" dirty="0">
                <a:latin typeface="Times New Roman" panose="02020603050405020304" pitchFamily="18" charset="0"/>
                <a:cs typeface="Times New Roman" panose="02020603050405020304" pitchFamily="18" charset="0"/>
              </a:rPr>
              <a:t> on best practices and regulatory expectations.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Can impose penalties and mandate corrective measures for non-compliance.</a:t>
            </a:r>
          </a:p>
        </p:txBody>
      </p:sp>
      <p:pic>
        <p:nvPicPr>
          <p:cNvPr id="4" name="Picture 3">
            <a:extLst>
              <a:ext uri="{FF2B5EF4-FFF2-40B4-BE49-F238E27FC236}">
                <a16:creationId xmlns:a16="http://schemas.microsoft.com/office/drawing/2014/main" id="{527316D3-28F3-D421-9B04-2CC37B0BDD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01FE5D19-FF02-FD95-C881-8C7D8C5E6C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9730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C97CB-0EED-F9AB-DE0F-C199B981A2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4B6785-33A9-A7B7-FE48-0795DC920102}"/>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Key Challenges in Implementing NIS Regulations</a:t>
            </a:r>
          </a:p>
        </p:txBody>
      </p:sp>
      <p:sp>
        <p:nvSpPr>
          <p:cNvPr id="3" name="Content Placeholder 2">
            <a:extLst>
              <a:ext uri="{FF2B5EF4-FFF2-40B4-BE49-F238E27FC236}">
                <a16:creationId xmlns:a16="http://schemas.microsoft.com/office/drawing/2014/main" id="{2C7F20C4-C071-DEC6-D553-3E6C9D19A9B6}"/>
              </a:ext>
            </a:extLst>
          </p:cNvPr>
          <p:cNvSpPr>
            <a:spLocks noGrp="1"/>
          </p:cNvSpPr>
          <p:nvPr>
            <p:ph idx="1"/>
          </p:nvPr>
        </p:nvSpPr>
        <p:spPr/>
        <p:txBody>
          <a:bodyPr>
            <a:normAutofit/>
          </a:bodyPr>
          <a:lstStyle/>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Ambiguity in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defining</a:t>
            </a:r>
            <a:r>
              <a:rPr lang="en-GB" sz="2000" dirty="0">
                <a:latin typeface="Times New Roman" panose="02020603050405020304" pitchFamily="18" charset="0"/>
                <a:cs typeface="Times New Roman" panose="02020603050405020304" pitchFamily="18" charset="0"/>
              </a:rPr>
              <a:t> what constitutes a "significant" incident.</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Variability in </a:t>
            </a:r>
            <a:r>
              <a:rPr lang="en-GB" sz="2000" b="1" dirty="0">
                <a:latin typeface="Times New Roman" panose="02020603050405020304" pitchFamily="18" charset="0"/>
                <a:cs typeface="Times New Roman" panose="02020603050405020304" pitchFamily="18" charset="0"/>
              </a:rPr>
              <a:t>cybersecurity</a:t>
            </a:r>
            <a:r>
              <a:rPr lang="en-GB" sz="2000" dirty="0">
                <a:latin typeface="Times New Roman" panose="02020603050405020304" pitchFamily="18" charset="0"/>
                <a:cs typeface="Times New Roman" panose="02020603050405020304" pitchFamily="18" charset="0"/>
              </a:rPr>
              <a:t>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maturity</a:t>
            </a:r>
            <a:r>
              <a:rPr lang="en-GB" sz="2000" dirty="0">
                <a:latin typeface="Times New Roman" panose="02020603050405020304" pitchFamily="18" charset="0"/>
                <a:cs typeface="Times New Roman" panose="02020603050405020304" pitchFamily="18" charset="0"/>
              </a:rPr>
              <a:t> across sectors and providers.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Difficulty in enforcing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consistent standards </a:t>
            </a:r>
            <a:r>
              <a:rPr lang="en-GB" sz="2000" dirty="0">
                <a:latin typeface="Times New Roman" panose="02020603050405020304" pitchFamily="18" charset="0"/>
                <a:cs typeface="Times New Roman" panose="02020603050405020304" pitchFamily="18" charset="0"/>
              </a:rPr>
              <a:t>for multinational RDSPs.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Balancing </a:t>
            </a: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transparency</a:t>
            </a:r>
            <a:r>
              <a:rPr lang="en-GB" sz="2000" dirty="0">
                <a:latin typeface="Times New Roman" panose="02020603050405020304" pitchFamily="18" charset="0"/>
                <a:cs typeface="Times New Roman" panose="02020603050405020304" pitchFamily="18" charset="0"/>
              </a:rPr>
              <a:t> with security in incident reporting.</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Resource</a:t>
            </a:r>
            <a:r>
              <a:rPr lang="en-GB" sz="2000" dirty="0">
                <a:latin typeface="Times New Roman" panose="02020603050405020304" pitchFamily="18" charset="0"/>
                <a:cs typeface="Times New Roman" panose="02020603050405020304" pitchFamily="18" charset="0"/>
              </a:rPr>
              <a:t> constraints for regulatory authorities and smaller operators.</a:t>
            </a:r>
          </a:p>
        </p:txBody>
      </p:sp>
      <p:pic>
        <p:nvPicPr>
          <p:cNvPr id="4" name="Picture 3">
            <a:extLst>
              <a:ext uri="{FF2B5EF4-FFF2-40B4-BE49-F238E27FC236}">
                <a16:creationId xmlns:a16="http://schemas.microsoft.com/office/drawing/2014/main" id="{5C554DB6-76C9-E8BE-2CF5-AD2BE4B89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FF91473B-5D78-E8E5-B46D-5BFCCE05DA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3675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D4240-5C12-6102-0BAE-E97EDCDBE6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CF8733-60D8-65AD-F21A-38616B17EE16}"/>
              </a:ext>
            </a:extLst>
          </p:cNvPr>
          <p:cNvSpPr>
            <a:spLocks noGrp="1"/>
          </p:cNvSpPr>
          <p:nvPr>
            <p:ph type="title"/>
          </p:nvPr>
        </p:nvSpPr>
        <p:spPr/>
        <p:txBody>
          <a:bodyPr>
            <a:normAutofit/>
          </a:bodyPr>
          <a:lstStyle/>
          <a:p>
            <a:r>
              <a:rPr lang="en-GB" sz="3200" dirty="0">
                <a:latin typeface="Times New Roman" panose="02020603050405020304" pitchFamily="18" charset="0"/>
                <a:cs typeface="Times New Roman" panose="02020603050405020304" pitchFamily="18" charset="0"/>
              </a:rPr>
              <a:t>Future Outlook of NIS Regulations</a:t>
            </a:r>
          </a:p>
        </p:txBody>
      </p:sp>
      <p:sp>
        <p:nvSpPr>
          <p:cNvPr id="3" name="Content Placeholder 2">
            <a:extLst>
              <a:ext uri="{FF2B5EF4-FFF2-40B4-BE49-F238E27FC236}">
                <a16:creationId xmlns:a16="http://schemas.microsoft.com/office/drawing/2014/main" id="{27A30868-2A3C-1EC7-8FDF-9183DEEDBE4E}"/>
              </a:ext>
            </a:extLst>
          </p:cNvPr>
          <p:cNvSpPr>
            <a:spLocks noGrp="1"/>
          </p:cNvSpPr>
          <p:nvPr>
            <p:ph idx="1"/>
          </p:nvPr>
        </p:nvSpPr>
        <p:spPr/>
        <p:txBody>
          <a:bodyPr>
            <a:normAutofit/>
          </a:bodyPr>
          <a:lstStyle/>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NIS provides a legal foundation for national cyber resilience.</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Targets both essential service operators and digital service providers.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Enforcement is risk-based and sector-specific.</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Ongoing updates and reviews aim to address emerging threats and implementation gaps.</a:t>
            </a:r>
          </a:p>
          <a:p>
            <a:pPr>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Emphasis on adaptive compliance, stakeholder cooperation, and continuous improvement.</a:t>
            </a:r>
          </a:p>
          <a:p>
            <a:endParaRPr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B4D4461-F436-33EF-A0AB-907A688178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11775F1E-285E-76DB-3DC0-6254C7C16F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86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5314-DEA8-423E-8465-A9E29170C272}"/>
              </a:ext>
            </a:extLst>
          </p:cNvPr>
          <p:cNvSpPr>
            <a:spLocks noGrp="1"/>
          </p:cNvSpPr>
          <p:nvPr>
            <p:ph type="ctrTitle"/>
          </p:nvPr>
        </p:nvSpPr>
        <p:spPr>
          <a:xfrm>
            <a:off x="0" y="1947027"/>
            <a:ext cx="9144000" cy="1790700"/>
          </a:xfrm>
        </p:spPr>
        <p:txBody>
          <a:bodyPr>
            <a:normAutofit/>
          </a:bodyPr>
          <a:lstStyle/>
          <a:p>
            <a:r>
              <a:rPr lang="en-US" dirty="0">
                <a:latin typeface="Times New Roman" panose="02020603050405020304" pitchFamily="18" charset="0"/>
                <a:cs typeface="Times New Roman" panose="02020603050405020304" pitchFamily="18" charset="0"/>
              </a:rPr>
              <a:t>Questions?</a:t>
            </a:r>
          </a:p>
        </p:txBody>
      </p:sp>
      <p:pic>
        <p:nvPicPr>
          <p:cNvPr id="4" name="Picture 3">
            <a:extLst>
              <a:ext uri="{FF2B5EF4-FFF2-40B4-BE49-F238E27FC236}">
                <a16:creationId xmlns:a16="http://schemas.microsoft.com/office/drawing/2014/main" id="{FDACCFEF-32BA-4A61-9631-8A544BADB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75" y="3871029"/>
            <a:ext cx="3143250" cy="2028825"/>
          </a:xfrm>
          <a:prstGeom prst="rect">
            <a:avLst/>
          </a:prstGeom>
        </p:spPr>
      </p:pic>
      <p:pic>
        <p:nvPicPr>
          <p:cNvPr id="3" name="Picture 2">
            <a:extLst>
              <a:ext uri="{FF2B5EF4-FFF2-40B4-BE49-F238E27FC236}">
                <a16:creationId xmlns:a16="http://schemas.microsoft.com/office/drawing/2014/main" id="{910BB206-B2E5-6410-17A2-AEB840B43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4423" y="0"/>
            <a:ext cx="2629577" cy="685800"/>
          </a:xfrm>
          <a:prstGeom prst="rect">
            <a:avLst/>
          </a:prstGeom>
        </p:spPr>
      </p:pic>
      <p:pic>
        <p:nvPicPr>
          <p:cNvPr id="7" name="Picture 2" descr="Creative Commons License">
            <a:hlinkClick r:id="rId4"/>
            <a:extLst>
              <a:ext uri="{FF2B5EF4-FFF2-40B4-BE49-F238E27FC236}">
                <a16:creationId xmlns:a16="http://schemas.microsoft.com/office/drawing/2014/main" id="{E7C8367E-AA5E-96A6-7C91-C8B384501B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5350" y="6633729"/>
            <a:ext cx="628650" cy="221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107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Understanding Cybercrime in the UK Legal Context</a:t>
            </a:r>
          </a:p>
        </p:txBody>
      </p:sp>
      <p:sp>
        <p:nvSpPr>
          <p:cNvPr id="3" name="Content Placeholder 2"/>
          <p:cNvSpPr>
            <a:spLocks noGrp="1"/>
          </p:cNvSpPr>
          <p:nvPr>
            <p:ph idx="1"/>
          </p:nvPr>
        </p:nvSpPr>
        <p:spPr/>
        <p:txBody>
          <a:bodyPr>
            <a:normAutofit lnSpcReduction="10000"/>
          </a:bodyPr>
          <a:lstStyle/>
          <a:p>
            <a:r>
              <a:rPr sz="2000" dirty="0">
                <a:latin typeface="Times New Roman" panose="02020603050405020304" pitchFamily="18" charset="0"/>
                <a:cs typeface="Times New Roman" panose="02020603050405020304" pitchFamily="18" charset="0"/>
              </a:rPr>
              <a:t>Cybercrime refers to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offenses</a:t>
            </a:r>
            <a:r>
              <a:rPr sz="2000" dirty="0">
                <a:latin typeface="Times New Roman" panose="02020603050405020304" pitchFamily="18" charset="0"/>
                <a:cs typeface="Times New Roman" panose="02020603050405020304" pitchFamily="18" charset="0"/>
              </a:rPr>
              <a:t> involving the use of </a:t>
            </a:r>
            <a:r>
              <a:rPr sz="2000" b="1" dirty="0">
                <a:latin typeface="Times New Roman" panose="02020603050405020304" pitchFamily="18" charset="0"/>
                <a:cs typeface="Times New Roman" panose="02020603050405020304" pitchFamily="18" charset="0"/>
              </a:rPr>
              <a:t>computers</a:t>
            </a:r>
            <a:r>
              <a:rPr sz="2000" dirty="0">
                <a:latin typeface="Times New Roman" panose="02020603050405020304" pitchFamily="18" charset="0"/>
                <a:cs typeface="Times New Roman" panose="02020603050405020304" pitchFamily="18" charset="0"/>
              </a:rPr>
              <a:t> or </a:t>
            </a:r>
            <a:r>
              <a:rPr sz="2000" b="1" dirty="0">
                <a:latin typeface="Times New Roman" panose="02020603050405020304" pitchFamily="18" charset="0"/>
                <a:cs typeface="Times New Roman" panose="02020603050405020304" pitchFamily="18" charset="0"/>
              </a:rPr>
              <a:t>networks</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Categorized into two broad types: </a:t>
            </a:r>
            <a:r>
              <a:rPr sz="2000" b="1" dirty="0">
                <a:latin typeface="Times New Roman" panose="02020603050405020304" pitchFamily="18" charset="0"/>
                <a:cs typeface="Times New Roman" panose="02020603050405020304" pitchFamily="18" charset="0"/>
              </a:rPr>
              <a:t>computer-enabled</a:t>
            </a:r>
            <a:r>
              <a:rPr sz="2000" dirty="0">
                <a:latin typeface="Times New Roman" panose="02020603050405020304" pitchFamily="18" charset="0"/>
                <a:cs typeface="Times New Roman" panose="02020603050405020304" pitchFamily="18" charset="0"/>
              </a:rPr>
              <a:t> crimes and </a:t>
            </a:r>
            <a:r>
              <a:rPr sz="2000" b="1" dirty="0">
                <a:latin typeface="Times New Roman" panose="02020603050405020304" pitchFamily="18" charset="0"/>
                <a:cs typeface="Times New Roman" panose="02020603050405020304" pitchFamily="18" charset="0"/>
              </a:rPr>
              <a:t>computer-dependent</a:t>
            </a:r>
            <a:r>
              <a:rPr sz="2000" dirty="0">
                <a:latin typeface="Times New Roman" panose="02020603050405020304" pitchFamily="18" charset="0"/>
                <a:cs typeface="Times New Roman" panose="02020603050405020304" pitchFamily="18" charset="0"/>
              </a:rPr>
              <a:t> crimes.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UK legislation addresses both categories through targeted legal instruments.</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Common cybercrimes include </a:t>
            </a:r>
            <a:r>
              <a:rPr sz="2000" b="1" dirty="0">
                <a:latin typeface="Times New Roman" panose="02020603050405020304" pitchFamily="18" charset="0"/>
                <a:cs typeface="Times New Roman" panose="02020603050405020304" pitchFamily="18" charset="0"/>
              </a:rPr>
              <a:t>hacking</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malware</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dissemination</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identity</a:t>
            </a:r>
            <a:r>
              <a:rPr sz="2000" dirty="0">
                <a:latin typeface="Times New Roman" panose="02020603050405020304" pitchFamily="18" charset="0"/>
                <a:cs typeface="Times New Roman" panose="02020603050405020304" pitchFamily="18" charset="0"/>
              </a:rPr>
              <a:t> theft, and </a:t>
            </a:r>
            <a:r>
              <a:rPr sz="2000" b="1" dirty="0">
                <a:latin typeface="Times New Roman" panose="02020603050405020304" pitchFamily="18" charset="0"/>
                <a:cs typeface="Times New Roman" panose="02020603050405020304" pitchFamily="18" charset="0"/>
              </a:rPr>
              <a:t>online</a:t>
            </a:r>
            <a:r>
              <a:rPr sz="2000" dirty="0">
                <a:latin typeface="Times New Roman" panose="02020603050405020304" pitchFamily="18" charset="0"/>
                <a:cs typeface="Times New Roman" panose="02020603050405020304" pitchFamily="18" charset="0"/>
              </a:rPr>
              <a:t> fraud.</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Legal responses are grounded in specific statutes, including the Computer Misuse Act and Fraud Act.</a:t>
            </a:r>
          </a:p>
        </p:txBody>
      </p:sp>
      <p:pic>
        <p:nvPicPr>
          <p:cNvPr id="4" name="Picture 3">
            <a:extLst>
              <a:ext uri="{FF2B5EF4-FFF2-40B4-BE49-F238E27FC236}">
                <a16:creationId xmlns:a16="http://schemas.microsoft.com/office/drawing/2014/main" id="{147F4481-120E-56C7-6958-3535BC7129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73E2030C-2182-EE01-3F13-F22A10B076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Hacking and Unauthorized Access</a:t>
            </a:r>
          </a:p>
        </p:txBody>
      </p:sp>
      <p:sp>
        <p:nvSpPr>
          <p:cNvPr id="3" name="Content Placeholder 2"/>
          <p:cNvSpPr>
            <a:spLocks noGrp="1"/>
          </p:cNvSpPr>
          <p:nvPr>
            <p:ph idx="1"/>
          </p:nvPr>
        </p:nvSpPr>
        <p:spPr/>
        <p:txBody>
          <a:bodyPr>
            <a:normAutofit/>
          </a:bodyPr>
          <a:lstStyle/>
          <a:p>
            <a:r>
              <a:rPr sz="2000" dirty="0">
                <a:latin typeface="Times New Roman" panose="02020603050405020304" pitchFamily="18" charset="0"/>
                <a:cs typeface="Times New Roman" panose="02020603050405020304" pitchFamily="18" charset="0"/>
              </a:rPr>
              <a:t>Defined under Section 1 of the Computer Misuse Act 1990.</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Involves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intentional unauthorized </a:t>
            </a:r>
            <a:r>
              <a:rPr sz="2000" b="1" dirty="0">
                <a:latin typeface="Times New Roman" panose="02020603050405020304" pitchFamily="18" charset="0"/>
                <a:cs typeface="Times New Roman" panose="02020603050405020304" pitchFamily="18" charset="0"/>
              </a:rPr>
              <a:t>access</a:t>
            </a:r>
            <a:r>
              <a:rPr sz="2000" dirty="0">
                <a:latin typeface="Times New Roman" panose="02020603050405020304" pitchFamily="18" charset="0"/>
                <a:cs typeface="Times New Roman" panose="02020603050405020304" pitchFamily="18" charset="0"/>
              </a:rPr>
              <a:t> to computer systems or data.</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Does not require data theft or system damage to constitute an offense.</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Considered a summary offense but can escalate based on intent or outcome.</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Commonly prosecuted in cases involving </a:t>
            </a:r>
            <a:r>
              <a:rPr sz="2000" b="1" dirty="0">
                <a:latin typeface="Times New Roman" panose="02020603050405020304" pitchFamily="18" charset="0"/>
                <a:cs typeface="Times New Roman" panose="02020603050405020304" pitchFamily="18" charset="0"/>
              </a:rPr>
              <a:t>system breaches </a:t>
            </a:r>
            <a:r>
              <a:rPr sz="2000" dirty="0">
                <a:latin typeface="Times New Roman" panose="02020603050405020304" pitchFamily="18" charset="0"/>
                <a:cs typeface="Times New Roman" panose="02020603050405020304" pitchFamily="18" charset="0"/>
              </a:rPr>
              <a:t>and ethical boundary </a:t>
            </a:r>
            <a:r>
              <a:rPr sz="2000" b="1" dirty="0">
                <a:latin typeface="Times New Roman" panose="02020603050405020304" pitchFamily="18" charset="0"/>
                <a:cs typeface="Times New Roman" panose="02020603050405020304" pitchFamily="18" charset="0"/>
              </a:rPr>
              <a:t>violations</a:t>
            </a:r>
            <a:r>
              <a:rPr sz="20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A23AE11E-832C-CFEC-B33B-C0B65783CE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63BA17F3-ACE5-DA87-4051-5954133080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Denial-of-Service (DoS) Attacks</a:t>
            </a:r>
          </a:p>
        </p:txBody>
      </p:sp>
      <p:sp>
        <p:nvSpPr>
          <p:cNvPr id="3" name="Content Placeholder 2"/>
          <p:cNvSpPr>
            <a:spLocks noGrp="1"/>
          </p:cNvSpPr>
          <p:nvPr>
            <p:ph idx="1"/>
          </p:nvPr>
        </p:nvSpPr>
        <p:spPr/>
        <p:txBody>
          <a:bodyPr>
            <a:normAutofit/>
          </a:bodyPr>
          <a:lstStyle/>
          <a:p>
            <a:r>
              <a:rPr sz="2000" dirty="0">
                <a:latin typeface="Times New Roman" panose="02020603050405020304" pitchFamily="18" charset="0"/>
                <a:cs typeface="Times New Roman" panose="02020603050405020304" pitchFamily="18" charset="0"/>
              </a:rPr>
              <a:t>Covered under Section 3 of the Computer Misuse Act 1990.</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Constitutes </a:t>
            </a:r>
            <a:r>
              <a:rPr sz="2000" b="1" dirty="0">
                <a:latin typeface="Times New Roman" panose="02020603050405020304" pitchFamily="18" charset="0"/>
                <a:cs typeface="Times New Roman" panose="02020603050405020304" pitchFamily="18" charset="0"/>
              </a:rPr>
              <a:t>unauthorized </a:t>
            </a:r>
            <a:r>
              <a:rPr sz="2000" dirty="0">
                <a:latin typeface="Times New Roman" panose="02020603050405020304" pitchFamily="18" charset="0"/>
                <a:cs typeface="Times New Roman" panose="02020603050405020304" pitchFamily="18" charset="0"/>
              </a:rPr>
              <a:t>acts intended to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impair operation</a:t>
            </a:r>
            <a:r>
              <a:rPr sz="2000" dirty="0">
                <a:latin typeface="Times New Roman" panose="02020603050405020304" pitchFamily="18" charset="0"/>
                <a:cs typeface="Times New Roman" panose="02020603050405020304" pitchFamily="18" charset="0"/>
              </a:rPr>
              <a:t> of a computer.</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Includes </a:t>
            </a:r>
            <a:r>
              <a:rPr sz="2000" b="1" dirty="0">
                <a:latin typeface="Times New Roman" panose="02020603050405020304" pitchFamily="18" charset="0"/>
                <a:cs typeface="Times New Roman" panose="02020603050405020304" pitchFamily="18" charset="0"/>
              </a:rPr>
              <a:t>overwhelming</a:t>
            </a:r>
            <a:r>
              <a:rPr sz="2000" dirty="0">
                <a:latin typeface="Times New Roman" panose="02020603050405020304" pitchFamily="18" charset="0"/>
                <a:cs typeface="Times New Roman" panose="02020603050405020304" pitchFamily="18" charset="0"/>
              </a:rPr>
              <a:t> servers or networks to </a:t>
            </a:r>
            <a:r>
              <a:rPr sz="2000" b="1" dirty="0">
                <a:latin typeface="Times New Roman" panose="02020603050405020304" pitchFamily="18" charset="0"/>
                <a:cs typeface="Times New Roman" panose="02020603050405020304" pitchFamily="18" charset="0"/>
              </a:rPr>
              <a:t>disrupt</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access</a:t>
            </a:r>
            <a:r>
              <a:rPr sz="2000" dirty="0">
                <a:latin typeface="Times New Roman" panose="02020603050405020304" pitchFamily="18" charset="0"/>
                <a:cs typeface="Times New Roman" panose="02020603050405020304" pitchFamily="18" charset="0"/>
              </a:rPr>
              <a:t> or </a:t>
            </a:r>
            <a:r>
              <a:rPr sz="2000" b="1" dirty="0">
                <a:latin typeface="Times New Roman" panose="02020603050405020304" pitchFamily="18" charset="0"/>
                <a:cs typeface="Times New Roman" panose="02020603050405020304" pitchFamily="18" charset="0"/>
              </a:rPr>
              <a:t>services</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Often targets public institutions, financial systems, or critical infrastructure.</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Can carry severe penalties, especially if affecting national security or essential services.</a:t>
            </a:r>
          </a:p>
        </p:txBody>
      </p:sp>
      <p:pic>
        <p:nvPicPr>
          <p:cNvPr id="4" name="Picture 3">
            <a:extLst>
              <a:ext uri="{FF2B5EF4-FFF2-40B4-BE49-F238E27FC236}">
                <a16:creationId xmlns:a16="http://schemas.microsoft.com/office/drawing/2014/main" id="{E561E936-5407-1FEF-16A0-0F2CE0D24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F8806AC2-8E00-47DA-3125-AE82F85D46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Malware and System Interference</a:t>
            </a:r>
          </a:p>
        </p:txBody>
      </p:sp>
      <p:sp>
        <p:nvSpPr>
          <p:cNvPr id="3" name="Content Placeholder 2"/>
          <p:cNvSpPr>
            <a:spLocks noGrp="1"/>
          </p:cNvSpPr>
          <p:nvPr>
            <p:ph idx="1"/>
          </p:nvPr>
        </p:nvSpPr>
        <p:spPr/>
        <p:txBody>
          <a:bodyPr>
            <a:normAutofit/>
          </a:bodyPr>
          <a:lstStyle/>
          <a:p>
            <a:r>
              <a:rPr sz="2000" dirty="0">
                <a:latin typeface="Times New Roman" panose="02020603050405020304" pitchFamily="18" charset="0"/>
                <a:cs typeface="Times New Roman" panose="02020603050405020304" pitchFamily="18" charset="0"/>
              </a:rPr>
              <a:t>Prosecuted under Section 3 of the Computer Misuse Act 1990.</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Involves deploying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software</a:t>
            </a:r>
            <a:r>
              <a:rPr sz="2000" dirty="0">
                <a:latin typeface="Times New Roman" panose="02020603050405020304" pitchFamily="18" charset="0"/>
                <a:cs typeface="Times New Roman" panose="02020603050405020304" pitchFamily="18" charset="0"/>
              </a:rPr>
              <a:t> designed to </a:t>
            </a:r>
            <a:r>
              <a:rPr sz="2000" b="1" dirty="0">
                <a:latin typeface="Times New Roman" panose="02020603050405020304" pitchFamily="18" charset="0"/>
                <a:cs typeface="Times New Roman" panose="02020603050405020304" pitchFamily="18" charset="0"/>
              </a:rPr>
              <a:t>damage</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disrupt</a:t>
            </a:r>
            <a:r>
              <a:rPr sz="2000" dirty="0">
                <a:latin typeface="Times New Roman" panose="02020603050405020304" pitchFamily="18" charset="0"/>
                <a:cs typeface="Times New Roman" panose="02020603050405020304" pitchFamily="18" charset="0"/>
              </a:rPr>
              <a:t>, or gain </a:t>
            </a:r>
            <a:r>
              <a:rPr sz="2000" b="1" dirty="0">
                <a:latin typeface="Times New Roman" panose="02020603050405020304" pitchFamily="18" charset="0"/>
                <a:cs typeface="Times New Roman" panose="02020603050405020304" pitchFamily="18" charset="0"/>
              </a:rPr>
              <a:t>unauthorized control</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Includes </a:t>
            </a:r>
            <a:r>
              <a:rPr sz="2000" b="1" dirty="0">
                <a:latin typeface="Times New Roman" panose="02020603050405020304" pitchFamily="18" charset="0"/>
                <a:cs typeface="Times New Roman" panose="02020603050405020304" pitchFamily="18" charset="0"/>
              </a:rPr>
              <a:t>viruses</a:t>
            </a:r>
            <a:r>
              <a:rPr sz="2000" dirty="0">
                <a:latin typeface="Times New Roman" panose="02020603050405020304" pitchFamily="18" charset="0"/>
                <a:cs typeface="Times New Roman" panose="02020603050405020304" pitchFamily="18" charset="0"/>
              </a:rPr>
              <a:t>, worms, Trojans, </a:t>
            </a:r>
            <a:r>
              <a:rPr sz="2000" b="1" dirty="0">
                <a:latin typeface="Times New Roman" panose="02020603050405020304" pitchFamily="18" charset="0"/>
                <a:cs typeface="Times New Roman" panose="02020603050405020304" pitchFamily="18" charset="0"/>
              </a:rPr>
              <a:t>ransomware</a:t>
            </a:r>
            <a:r>
              <a:rPr sz="2000" dirty="0">
                <a:latin typeface="Times New Roman" panose="02020603050405020304" pitchFamily="18" charset="0"/>
                <a:cs typeface="Times New Roman" panose="02020603050405020304" pitchFamily="18" charset="0"/>
              </a:rPr>
              <a:t>, and </a:t>
            </a:r>
            <a:r>
              <a:rPr sz="2000" b="1" dirty="0">
                <a:latin typeface="Times New Roman" panose="02020603050405020304" pitchFamily="18" charset="0"/>
                <a:cs typeface="Times New Roman" panose="02020603050405020304" pitchFamily="18" charset="0"/>
              </a:rPr>
              <a:t>spyware</a:t>
            </a:r>
            <a:r>
              <a:rPr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Criminal liability arises even if no actual harm occurs, provided intent is proven.</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Often overlaps with offenses under Section 3A regarding distribution tools.</a:t>
            </a:r>
          </a:p>
        </p:txBody>
      </p:sp>
      <p:pic>
        <p:nvPicPr>
          <p:cNvPr id="4" name="Picture 3">
            <a:extLst>
              <a:ext uri="{FF2B5EF4-FFF2-40B4-BE49-F238E27FC236}">
                <a16:creationId xmlns:a16="http://schemas.microsoft.com/office/drawing/2014/main" id="{A9FC567C-40AD-07F5-899B-E1877E9A4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93AEDA88-9FBC-D7F6-DE91-A995C54159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latin typeface="Times New Roman" panose="02020603050405020304" pitchFamily="18" charset="0"/>
                <a:cs typeface="Times New Roman" panose="02020603050405020304" pitchFamily="18" charset="0"/>
              </a:rPr>
              <a:t>Phishing and Online Fraud</a:t>
            </a:r>
          </a:p>
        </p:txBody>
      </p:sp>
      <p:sp>
        <p:nvSpPr>
          <p:cNvPr id="3" name="Content Placeholder 2"/>
          <p:cNvSpPr>
            <a:spLocks noGrp="1"/>
          </p:cNvSpPr>
          <p:nvPr>
            <p:ph idx="1"/>
          </p:nvPr>
        </p:nvSpPr>
        <p:spPr/>
        <p:txBody>
          <a:bodyPr>
            <a:normAutofit/>
          </a:bodyPr>
          <a:lstStyle/>
          <a:p>
            <a:r>
              <a:rPr sz="2000" dirty="0">
                <a:latin typeface="Times New Roman" panose="02020603050405020304" pitchFamily="18" charset="0"/>
                <a:cs typeface="Times New Roman" panose="02020603050405020304" pitchFamily="18" charset="0"/>
              </a:rPr>
              <a:t>Typically prosecuted under the Fraud Act 2006.</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Involves deception to </a:t>
            </a:r>
            <a:r>
              <a:rPr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acquire</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sensitive</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data</a:t>
            </a:r>
            <a:r>
              <a:rPr sz="2000" dirty="0">
                <a:latin typeface="Times New Roman" panose="02020603050405020304" pitchFamily="18" charset="0"/>
                <a:cs typeface="Times New Roman" panose="02020603050405020304" pitchFamily="18" charset="0"/>
              </a:rPr>
              <a:t> such as credentials or financial information.</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Common methods include </a:t>
            </a:r>
            <a:r>
              <a:rPr sz="2000" b="1" dirty="0">
                <a:latin typeface="Times New Roman" panose="02020603050405020304" pitchFamily="18" charset="0"/>
                <a:cs typeface="Times New Roman" panose="02020603050405020304" pitchFamily="18" charset="0"/>
              </a:rPr>
              <a:t>fraudulent emails</a:t>
            </a:r>
            <a:r>
              <a:rPr sz="200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fake websites</a:t>
            </a:r>
            <a:r>
              <a:rPr sz="2000" dirty="0">
                <a:latin typeface="Times New Roman" panose="02020603050405020304" pitchFamily="18" charset="0"/>
                <a:cs typeface="Times New Roman" panose="02020603050405020304" pitchFamily="18" charset="0"/>
              </a:rPr>
              <a:t>, and social engineering.</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Section 2 (Fraud by False Representation) is most often invoked.</a:t>
            </a:r>
            <a:endParaRPr lang="en-GB" sz="20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Offenses may also involve identity theft and </a:t>
            </a:r>
            <a:r>
              <a:rPr sz="2000" b="1" dirty="0">
                <a:latin typeface="Times New Roman" panose="02020603050405020304" pitchFamily="18" charset="0"/>
                <a:cs typeface="Times New Roman" panose="02020603050405020304" pitchFamily="18" charset="0"/>
              </a:rPr>
              <a:t>unauthorized financial transactions.</a:t>
            </a:r>
          </a:p>
        </p:txBody>
      </p:sp>
      <p:pic>
        <p:nvPicPr>
          <p:cNvPr id="4" name="Picture 3">
            <a:extLst>
              <a:ext uri="{FF2B5EF4-FFF2-40B4-BE49-F238E27FC236}">
                <a16:creationId xmlns:a16="http://schemas.microsoft.com/office/drawing/2014/main" id="{35F073AA-D5BC-465A-CA4E-2E1991D57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3645" y="0"/>
            <a:ext cx="1380355" cy="360000"/>
          </a:xfrm>
          <a:prstGeom prst="rect">
            <a:avLst/>
          </a:prstGeom>
        </p:spPr>
      </p:pic>
      <p:pic>
        <p:nvPicPr>
          <p:cNvPr id="5" name="Picture 2" descr="Creative Commons License">
            <a:hlinkClick r:id="rId4"/>
            <a:extLst>
              <a:ext uri="{FF2B5EF4-FFF2-40B4-BE49-F238E27FC236}">
                <a16:creationId xmlns:a16="http://schemas.microsoft.com/office/drawing/2014/main" id="{372CEEFC-E7CA-F6DB-416B-9D0569FDED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5800" y="6544768"/>
            <a:ext cx="838200" cy="295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TotalTime>
  <Words>7907</Words>
  <Application>Microsoft Office PowerPoint</Application>
  <PresentationFormat>On-screen Show (4:3)</PresentationFormat>
  <Paragraphs>696</Paragraphs>
  <Slides>43</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Aptos</vt:lpstr>
      <vt:lpstr>Arial</vt:lpstr>
      <vt:lpstr>Calibri</vt:lpstr>
      <vt:lpstr>Times New Roman</vt:lpstr>
      <vt:lpstr>Office Theme</vt:lpstr>
      <vt:lpstr>Computer &amp; Related Crimes</vt:lpstr>
      <vt:lpstr>Outline</vt:lpstr>
      <vt:lpstr>Cybercrimes and Laws</vt:lpstr>
      <vt:lpstr>Cybercrimes and Legal Frameworks</vt:lpstr>
      <vt:lpstr>Understanding Cybercrime in the UK Legal Context</vt:lpstr>
      <vt:lpstr>Hacking and Unauthorized Access</vt:lpstr>
      <vt:lpstr>Denial-of-Service (DoS) Attacks</vt:lpstr>
      <vt:lpstr>Malware and System Interference</vt:lpstr>
      <vt:lpstr>Phishing and Online Fraud</vt:lpstr>
      <vt:lpstr>Identity Theft and Identity Fraud</vt:lpstr>
      <vt:lpstr>Unsolicited Penetration Testing and Legal Boundaries</vt:lpstr>
      <vt:lpstr>Tools for Cybercrime and Legal Controls</vt:lpstr>
      <vt:lpstr>Cyber &amp; Networking Laws in the UK</vt:lpstr>
      <vt:lpstr>Key Cyber and Networking Laws</vt:lpstr>
      <vt:lpstr>Introduction to Cyber and Networking Laws in the UK</vt:lpstr>
      <vt:lpstr>The Computer Misuse Act 1990</vt:lpstr>
      <vt:lpstr>Amendments and Updates to the Computer Misuse Act</vt:lpstr>
      <vt:lpstr>Communications Act 2003 – Key Provisions</vt:lpstr>
      <vt:lpstr>Regulation of Investigatory Powers Act 2000 (RIPA)</vt:lpstr>
      <vt:lpstr>Telecommunications (Lawful Business Practice) Regulations 2000</vt:lpstr>
      <vt:lpstr>Data Retention and Investigatory Powers Legislation</vt:lpstr>
      <vt:lpstr>Telecommunications (Security) Act 2021</vt:lpstr>
      <vt:lpstr>ICO Laws</vt:lpstr>
      <vt:lpstr>Overview of the ICO's Regulatory Scope</vt:lpstr>
      <vt:lpstr>The ICO-Enforced Laws</vt:lpstr>
      <vt:lpstr>Data Protection Act 2018 (DPA 2018)</vt:lpstr>
      <vt:lpstr>General Data Protection Regulation (GDPR)</vt:lpstr>
      <vt:lpstr>Privacy and Electronic Communications Regulations (PECR) 2003</vt:lpstr>
      <vt:lpstr>Freedom of Information Act 2000 (FOIA)</vt:lpstr>
      <vt:lpstr>Environmental Information Regulations 2004 (EIR)</vt:lpstr>
      <vt:lpstr>Investigatory Powers Act 2016 (IPA)</vt:lpstr>
      <vt:lpstr>Network and Information Systems Regulations 2018 (NIS)</vt:lpstr>
      <vt:lpstr>Enforcement and Penalties under NIS Regulations</vt:lpstr>
      <vt:lpstr>NIS Regulations</vt:lpstr>
      <vt:lpstr> Introduction to the NIS Regulations 2018</vt:lpstr>
      <vt:lpstr>Operators of Essential Services (OES)</vt:lpstr>
      <vt:lpstr>Relevant Digital Service Providers (RDSPs)</vt:lpstr>
      <vt:lpstr>Incident Reporting and Risk Management Requirements</vt:lpstr>
      <vt:lpstr>Enforcement and Regulatory Oversight under NIS</vt:lpstr>
      <vt:lpstr>Role of the Information Commissioner's Office (ICO) in NIS</vt:lpstr>
      <vt:lpstr>Key Challenges in Implementing NIS Regulations</vt:lpstr>
      <vt:lpstr>Future Outlook of NIS Regulations</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Luigi La Spada</dc:creator>
  <cp:keywords/>
  <dc:description>generated using python-pptx</dc:description>
  <cp:lastModifiedBy>Luigi La Spada</cp:lastModifiedBy>
  <cp:revision>3</cp:revision>
  <dcterms:created xsi:type="dcterms:W3CDTF">2013-01-27T09:14:16Z</dcterms:created>
  <dcterms:modified xsi:type="dcterms:W3CDTF">2025-03-26T09:49:39Z</dcterms:modified>
  <cp:category/>
</cp:coreProperties>
</file>