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7559040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56695"/>
            <a:ext cx="43089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require.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02999"/>
            <a:ext cx="1482544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Adviser, Hannah Awcock,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6733" y="1502999"/>
            <a:ext cx="1350568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ArialMT"/>
              </a:rPr>
              <a:t>h.awcock@napier.ac.uk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6936" y="1502999"/>
            <a:ext cx="250538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for any specific academic skills support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6194"/>
            <a:ext cx="295717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ArialMT"/>
              </a:rPr>
              <a:t>Improve your Academic &amp; Study Skills (napier.ac.uk)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1843" y="1646194"/>
            <a:ext cx="2753119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. You can also directly email the Academic Skills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792498"/>
            <a:ext cx="555661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provided through workshops and individual appointments which are bookable online via MyNapier: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938802"/>
            <a:ext cx="551186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and note-making, and any aspect of academic writing that you might struggle with. This support 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085106"/>
            <a:ext cx="568299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with, that is not content related. For example, they can help with time-management, effective reading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231410"/>
            <a:ext cx="5612055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academic skills team. They can help you with any aspect of the assessment that you might struggle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377714"/>
            <a:ext cx="19078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(a)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377714"/>
            <a:ext cx="150344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Academic skills support: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4873" y="2377714"/>
            <a:ext cx="3472545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In advance of submission, you can access the support of the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2670322"/>
            <a:ext cx="5534890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allowed for this assessment, and have provided the relevant details in the coursework declaration.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2815620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2816626"/>
            <a:ext cx="523125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If you have made use of generative Artificial Intelligence (AI) tools, you have done so only 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2972074"/>
            <a:ext cx="132038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or any other institution.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3114354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115360"/>
            <a:ext cx="5392938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It has not been submitted for any module, programme or degree at Edinburgh Napier University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3269802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3270808"/>
            <a:ext cx="496270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It is your own work except where explicit reference is made to the contribution of others.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3517696"/>
            <a:ext cx="2774438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By submitting the report, you are confirming that: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3898727"/>
            <a:ext cx="600245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permitted.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044025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4045031"/>
            <a:ext cx="5342399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Asking coursework-related questions in external online forums (such as Stackoverflow) is NOT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4200479"/>
            <a:ext cx="699154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the course.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4346783"/>
            <a:ext cx="5525944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repository that is accessible to others (such as GitHub) and applies also after you have completed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4492081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493087"/>
            <a:ext cx="542164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You must not share your work with other students. This includes posting any of your work in any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4644420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4645426"/>
            <a:ext cx="434879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You cannot knowingly permit another student to copy all or part of your work.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" y="4892314"/>
            <a:ext cx="62151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ArialMT"/>
              </a:rPr>
              <a:t>regulations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5734" y="4892314"/>
            <a:ext cx="343839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contain a detailed definition of academic integrity breaches.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5053888"/>
            <a:ext cx="408016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The University rules on Academic Integrity apply to all submissions. The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4178" y="5053888"/>
            <a:ext cx="1511335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ArialMT"/>
              </a:rPr>
              <a:t>student academic integrity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5288615"/>
            <a:ext cx="2915204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Assessment regulations and academic integrity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2329" y="5588172"/>
            <a:ext cx="618646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0000FF"/>
                </a:solidFill>
                <a:latin typeface="ArialMT"/>
              </a:rPr>
              <a:t>guidance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0921" y="5588172"/>
            <a:ext cx="2457003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if you need to request an extension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3729" y="5763828"/>
            <a:ext cx="91440" cy="18670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SymbolMT"/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3864" y="5765017"/>
            <a:ext cx="199706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Please read and follow the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0822" y="5765017"/>
            <a:ext cx="685804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0000FF"/>
                </a:solidFill>
                <a:latin typeface="ArialMT"/>
              </a:rPr>
              <a:t>'Fit-to-Sit'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2329" y="5947897"/>
            <a:ext cx="1600869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submitted assessment.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13729" y="6123462"/>
            <a:ext cx="91440" cy="18670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SymbolMT"/>
              </a:rPr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83864" y="6124651"/>
            <a:ext cx="2844194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You are advised to keep a copy of your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7552" y="6133795"/>
            <a:ext cx="51650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Notes: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13729" y="6316675"/>
            <a:ext cx="1185939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submission date.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3729" y="6490411"/>
            <a:ext cx="309186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provided within three working weeks from the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7552" y="6667164"/>
            <a:ext cx="218472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Return of work and feedback: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13729" y="6667164"/>
            <a:ext cx="2888506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Feedback on submissions will normally be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7552" y="6847027"/>
            <a:ext cx="232000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Tutor with direct responsibility: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13729" y="6847027"/>
            <a:ext cx="323611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Khristin Fabian, Jyoti Bhardwaj, Luigi La Spada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7552" y="7029907"/>
            <a:ext cx="1168523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Module Leader: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13729" y="7029907"/>
            <a:ext cx="105883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Khristin Fabian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13729" y="7209769"/>
            <a:ext cx="175371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generate after 24 hours.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87552" y="7386523"/>
            <a:ext cx="186265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Turnitin on submissions: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13729" y="7386523"/>
            <a:ext cx="3252406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Unlimited Attempts. After 3 submissions reports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87552" y="7566385"/>
            <a:ext cx="154089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Submission Method: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13729" y="7566385"/>
            <a:ext cx="804789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Via Moodle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7552" y="7749265"/>
            <a:ext cx="1634355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Submission Deadline: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13729" y="7749265"/>
            <a:ext cx="282922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Friday, 28 March 2025 at 15:00 [UK time]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7552" y="7932145"/>
            <a:ext cx="1482179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Assessment Limits: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3729" y="7932145"/>
            <a:ext cx="75403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2000 word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87552" y="8111916"/>
            <a:ext cx="156686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For this assessment: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13729" y="8111916"/>
            <a:ext cx="347364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60%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87552" y="8294796"/>
            <a:ext cx="210070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Overall module assessment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3729" y="8294796"/>
            <a:ext cx="2498749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&lt;60% coursework, 40% Class Test&gt;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87552" y="8474659"/>
            <a:ext cx="138908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Assessment Type: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13729" y="8474659"/>
            <a:ext cx="45734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Essay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87552" y="8657539"/>
            <a:ext cx="2176386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1" i="0">
                <a:latin typeface="Arial-BoldMT"/>
              </a:rPr>
              <a:t>Learning Outcomes Covered: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729" y="8657539"/>
            <a:ext cx="703138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MT"/>
              </a:rPr>
              <a:t>LO1, LO3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4400" y="8910919"/>
            <a:ext cx="1540743" cy="21490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latin typeface="Arial-Black"/>
              </a:rPr>
              <a:t>Literature Review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4400" y="9128089"/>
            <a:ext cx="5588718" cy="32236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530" b="0" i="0">
                <a:solidFill>
                  <a:srgbClr val="E84B21"/>
                </a:solidFill>
                <a:latin typeface="Arial-Black"/>
              </a:rPr>
              <a:t>CSI09101 Computing in Contemporary Society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0616"/>
            <a:ext cx="35232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Coursework 24-25 CSI09101 Computing in Contemporary Society Final.docx/28/01/2025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3477" y="551200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2 of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30402"/>
            <a:ext cx="5770182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supporting examples from news media are permissible, but use with care – too many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116299"/>
            <a:ext cx="576883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journal articles, research studies, reports, and statistics. In some cases, a small number 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299179"/>
            <a:ext cx="577022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specific evidence. Include a minimum of 10 sources from 2022-2025, and use mainly refereed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485168"/>
            <a:ext cx="5731679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Reliable and up-to-date sources will give your literature review depth, detail and subject-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7108"/>
            <a:ext cx="206857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1.1 Sources and referencing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870588"/>
            <a:ext cx="4543669" cy="19750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80" b="0" i="0">
                <a:solidFill>
                  <a:srgbClr val="B43412"/>
                </a:solidFill>
                <a:latin typeface="ArialMT"/>
              </a:rPr>
              <a:t>1 Guidance on referencing, length, format and structure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552" y="2310688"/>
            <a:ext cx="2809600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This literature review is worth 60% of the module.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552" y="2456992"/>
            <a:ext cx="230879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synthesis, to a good academic standard.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7552" y="2603296"/>
            <a:ext cx="420813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LO3: Undertake a literature search and produce a review, with appropriate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3422" y="2603296"/>
            <a:ext cx="28243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CW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552" y="2749600"/>
            <a:ext cx="3021555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which affect and are affected by computing systems.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7552" y="2895904"/>
            <a:ext cx="435614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LO1: Demonstrate a critical understanding of legal, social and ethical factors,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3422" y="2895904"/>
            <a:ext cx="28243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CW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3422" y="3048335"/>
            <a:ext cx="57885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(e.g. CW)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7552" y="3194639"/>
            <a:ext cx="114390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Learning Outcomes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3422" y="3194639"/>
            <a:ext cx="52266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Identifier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435400"/>
            <a:ext cx="522677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pPr algn="l"/>
            <a:r>
              <a:rPr sz="860" b="0" i="0">
                <a:latin typeface="ArialMT"/>
              </a:rPr>
              <a:t>3. A review of recent research into ethics of web scraping/data mining social media content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3596975"/>
            <a:ext cx="87557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in social media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3758458"/>
            <a:ext cx="548034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pPr algn="l"/>
            <a:r>
              <a:rPr sz="860" b="0" i="0">
                <a:latin typeface="ArialMT"/>
              </a:rPr>
              <a:t>2. A review of recent research into ethics of recommender systems/recommendation algorithms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1600" y="3917015"/>
            <a:ext cx="1157917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Alzheimer/dementia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4078498"/>
            <a:ext cx="4881290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pPr algn="l"/>
            <a:r>
              <a:rPr sz="860" b="0" i="0">
                <a:latin typeface="ArialMT"/>
              </a:rPr>
              <a:t>1. A review of recent research into the ethics of using machine learning for predicting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325843"/>
            <a:ext cx="396051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apply ethical theories in your discussion. Choose one from: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4508723"/>
            <a:ext cx="577046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closely-argued and research-based discussion of different perspectives on your chosen title,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4694712"/>
            <a:ext cx="577046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individually-written literature review. You should be aiming for a factual – not descriptive 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4880610"/>
            <a:ext cx="577040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Select one of the contemporary challenges in computing given below and produce 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134996"/>
            <a:ext cx="1294323" cy="19750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80" b="0" i="0">
                <a:latin typeface="ArialMT"/>
              </a:rPr>
              <a:t>Task and topics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5642122"/>
            <a:ext cx="98856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submission date.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5787420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5788426"/>
            <a:ext cx="498440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Feedback on submissions will normally be provided within three working weeks from the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000" y="5943874"/>
            <a:ext cx="1609672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issues/re1-form-24_25.ashx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3000" y="6090178"/>
            <a:ext cx="518836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https://my.napier.ac.uk/-/media/mynapier/section-images/your-studies/documents/academic-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3000" y="6236482"/>
            <a:ext cx="61458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Leader for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57202" y="6236482"/>
            <a:ext cx="162387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exceptional circumstances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0719" y="6236482"/>
            <a:ext cx="2061600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by submitting an RE1 form to them.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6381780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3000" y="6382786"/>
            <a:ext cx="5196053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Extensions to the submission date of up to 5 working days may only be given by the Module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6534210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3000" y="6535216"/>
            <a:ext cx="5513496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Late submissions will be penalised following the University guidelines as follows: Choose an item.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400" y="6689658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6690664"/>
            <a:ext cx="389747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Please note regulation Section B5.3.b regards component weighting.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400" y="6845106"/>
            <a:ext cx="91440" cy="15683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SymbolMT"/>
              </a:rPr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3000" y="6846112"/>
            <a:ext cx="3522981" cy="14301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You are advised to keep a copy of your assessment solutions.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1952" y="7452085"/>
            <a:ext cx="1857627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responses &lt;below/in an appendix&gt;.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4562" y="7607533"/>
            <a:ext cx="271927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YES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01952" y="7607533"/>
            <a:ext cx="4301692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I have used such tools and I have provided details and included sample prompts and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7552" y="7617226"/>
            <a:ext cx="128016" cy="128016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MS-Gothic"/>
              </a:rPr>
              <a:t>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4562" y="7772125"/>
            <a:ext cx="215434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NO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1952" y="7772125"/>
            <a:ext cx="1347645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I have not used such tools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7552" y="7781818"/>
            <a:ext cx="128016" cy="128016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MS-Gothic"/>
              </a:rPr>
              <a:t>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7552" y="7927573"/>
            <a:ext cx="2335182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you have used such tools, and to what extent: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87552" y="8073877"/>
            <a:ext cx="1005642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read the University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92660" y="8073877"/>
            <a:ext cx="2900934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TimesNewRomanPSMT"/>
              </a:rPr>
              <a:t>Guidelines for Students on AI &amp; Writing Assistant Tools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92222" y="8073877"/>
            <a:ext cx="1583864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).  Please declare here whether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7552" y="8220181"/>
            <a:ext cx="5610941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*IMPORTANT: Contribution of includes use of generative Artificial Intelligence (AI) tools. Ensure you have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87552" y="8512789"/>
            <a:ext cx="903330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other institution.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7552" y="8659093"/>
            <a:ext cx="5369117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and has not been submitted for any module, programme or degree at Edinburgh Napier University or any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7552" y="8805397"/>
            <a:ext cx="5571376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where explicit reference is made to the contribution of others*, this assignment is the result of my own work,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7552" y="8951701"/>
            <a:ext cx="1495688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I declare, in accordance with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82504" y="8951701"/>
            <a:ext cx="3227172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solidFill>
                  <a:srgbClr val="CC9900"/>
                </a:solidFill>
                <a:latin typeface="TimesNewRomanPSMT"/>
              </a:rPr>
              <a:t>Edinburgh Napier University's Academic Integrity Regulations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41334" y="8951701"/>
            <a:ext cx="620776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TimesNewRomanPSMT"/>
              </a:rPr>
              <a:t>that: except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87552" y="9094988"/>
            <a:ext cx="666817" cy="14176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TimesNewRomanPS-BoldMT"/>
              </a:rPr>
              <a:t>Declaration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" y="9485711"/>
            <a:ext cx="3861690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following declaration on the first page of your submitted coursework: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4400" y="9632015"/>
            <a:ext cx="190782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(b)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43000" y="9632015"/>
            <a:ext cx="4050504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Use of generative AI: [If not covered elsewhere, eg a Moodle Quiz].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93792" y="9632015"/>
            <a:ext cx="1073468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Please include 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0616"/>
            <a:ext cx="35232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Coursework 24-25 CSI09101 Computing in Contemporary Society Final.docx/28/01/2025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3477" y="551200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3 of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506474"/>
            <a:ext cx="316058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alphabetical order – use Mendeley or a similar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040" y="1511686"/>
            <a:ext cx="2090376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(reference list not included in word count)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691274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1692371"/>
            <a:ext cx="531338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 minimum of ten current references from reliable sources in APA format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886407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887504"/>
            <a:ext cx="730087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565" y="1892625"/>
            <a:ext cx="1214045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(included in word count)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2079528"/>
            <a:ext cx="250846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points, and label any tables or diagrams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9890" y="2084649"/>
            <a:ext cx="1214045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(included in word count)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265426"/>
            <a:ext cx="531527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between paragraphs. You should include citations (author, year) to support your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2448306"/>
            <a:ext cx="5313029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continuously – do not start sections on a new page, but do include a double line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2634203"/>
            <a:ext cx="531318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including conclusion, numbering each one and giving it a meaningful title. Write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819095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2820192"/>
            <a:ext cx="531326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Follow on the same page with section 2. and further sub-sections within your topic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3005175"/>
            <a:ext cx="629352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word 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600" y="3164555"/>
            <a:ext cx="469272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Start a new page with 1. Introduction (page number starts here with page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168853"/>
            <a:ext cx="91440" cy="141895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SymbolMT"/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2654" y="3169767"/>
            <a:ext cx="615375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(included 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3347435"/>
            <a:ext cx="283479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number the heading or include page number)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3352647"/>
            <a:ext cx="2154167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(contents page not included in word count)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3532327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3533424"/>
            <a:ext cx="531314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Separate contents page showing numbered sections with page numbers (do not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" y="3721425"/>
            <a:ext cx="2313063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page and abstract not included in word count)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3876690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1600" y="3877787"/>
            <a:ext cx="5060707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Separate page with abstract (do not number the heading or include page number)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29969" y="3882999"/>
            <a:ext cx="248148" cy="12939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80" b="0" i="0">
                <a:latin typeface="ArialMT"/>
              </a:rPr>
              <a:t>(title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600" y="4072920"/>
            <a:ext cx="1165012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acknowledgement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4257720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1600" y="4258818"/>
            <a:ext cx="531326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Title page with matriculation number (no artwork or page number) word count, AI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" y="4527011"/>
            <a:ext cx="281092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your submission. The suggested structure is: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" y="4713000"/>
            <a:ext cx="576943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criteria you will be marked on and will also be used to give feedback on different aspects of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4898898"/>
            <a:ext cx="49714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Moodle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6557" y="4898898"/>
            <a:ext cx="15541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7004" y="4898898"/>
            <a:ext cx="30299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plan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5126" y="4898898"/>
            <a:ext cx="27209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2250" y="4898898"/>
            <a:ext cx="58265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structure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9812" y="4898898"/>
            <a:ext cx="310789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your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2889" y="4898898"/>
            <a:ext cx="249213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assignment – the rubric indicates the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400" y="5081778"/>
            <a:ext cx="577045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Use a formal structure with numbered sections, known as report format. Please use the 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4400" y="5243809"/>
            <a:ext cx="1772037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1.3 Suggested structure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400" y="5517672"/>
            <a:ext cx="327715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line. Diagrams or tables, if used, should be labelled.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5703570"/>
            <a:ext cx="5769887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should have a double line space between them to make them readable; do not indent the first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4400" y="5889467"/>
            <a:ext cx="577050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appropriate and informative headings. Avoid large gaps and white space, but paragraphs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4400" y="6072347"/>
            <a:ext cx="577046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between paragraphs. Number all sections except the abstract and contents, and use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" y="6258336"/>
            <a:ext cx="577049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Use Calibri or Arial font throughout, 11 pt or 12pt, 11⁄2 line spacing and double line space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" y="6517386"/>
            <a:ext cx="76112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word count.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4400" y="6703283"/>
            <a:ext cx="577016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sections that include your ethical sub-topics and argument, and conclusion are included in the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6889272"/>
            <a:ext cx="577057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lacks sufficient detail. From the section below, you can see that only the introduction, 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4400" y="7072152"/>
            <a:ext cx="5770367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more than 10% below the target range it is very likely that your literature review is undeveloped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" y="7258050"/>
            <a:ext cx="577170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tables. Put the word count total on the Title page. Please note that if your word count 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4400" y="7440929"/>
            <a:ext cx="590408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1">
                <a:latin typeface="Arial-ItalicMT"/>
              </a:rPr>
              <a:t>excluding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04645" y="7440929"/>
            <a:ext cx="517829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title page, abstract/executive summary, contents page and reference list, diagrams,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4400" y="7626827"/>
            <a:ext cx="577046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The target length of the main section of your assignment is 2,000 words (plus or minus 10%),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400" y="7788859"/>
            <a:ext cx="2000563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1.2 Word count and format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14400" y="8062722"/>
            <a:ext cx="23315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47389" y="8062722"/>
            <a:ext cx="143659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solidFill>
                  <a:srgbClr val="CC9900"/>
                </a:solidFill>
                <a:latin typeface="ArialMT"/>
              </a:rPr>
              <a:t>Word Referencing Tool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83820" y="8062722"/>
            <a:ext cx="636702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. This is 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20425" y="8062722"/>
            <a:ext cx="151464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solidFill>
                  <a:srgbClr val="CC9900"/>
                </a:solidFill>
                <a:latin typeface="ArialMT"/>
              </a:rPr>
              <a:t>guide to using Mendeley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854" y="8062722"/>
            <a:ext cx="11658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4400" y="8248619"/>
            <a:ext cx="577277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reference list. Do not use footnotes or endnotes. This is a useful link showing you how to use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4400" y="8431499"/>
            <a:ext cx="577054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bibliography). Do not number citations. Do not number or bullet point the entries in your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4400" y="8617488"/>
            <a:ext cx="5770772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the end of the report in alphabetical order (list of references, which is sometimes called the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4400" y="8803386"/>
            <a:ext cx="577016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Use a referencing tool to create the references in the body of the text (in-text citation), and at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4400" y="8986266"/>
            <a:ext cx="577046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formats created by the referencing tool in the Word referencing tool and Mendeley are correct.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" y="9172163"/>
            <a:ext cx="577104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You must reference all sources you use in APA Sixth or Seventh format only. The built in APA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14400" y="9431304"/>
            <a:ext cx="215839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do not use "I", "me", "my", etc.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4400" y="9617202"/>
            <a:ext cx="5771949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unreliable website sources will lose you marks. Avoid writing informally or conversationally,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24200" y="6272805"/>
          <a:ext cx="18971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84"/>
                <a:gridCol w="457200"/>
                <a:gridCol w="4572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unreliable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incorporate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especially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important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50616"/>
            <a:ext cx="35232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Coursework 24-25 CSI09101 Computing in Contemporary Society Final.docx/28/01/2025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3477" y="551200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4 of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30" y="1118676"/>
            <a:ext cx="91441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Integrity committee.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30" y="1252728"/>
            <a:ext cx="146847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 a referral to the Academic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30" y="1386870"/>
            <a:ext cx="146931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evidence of fabrication will 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30" y="1521012"/>
            <a:ext cx="1468802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Sources will be checked 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30" y="1658172"/>
            <a:ext cx="35556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Google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249" y="1658172"/>
            <a:ext cx="372435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Scholar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1094" y="1658172"/>
            <a:ext cx="411903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yourself.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30" y="1792224"/>
            <a:ext cx="1468547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use the Library Search 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30" y="1926366"/>
            <a:ext cx="1468759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out your literature searching 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1966" y="2060508"/>
            <a:ext cx="95362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As a search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7889" y="2060508"/>
            <a:ext cx="163378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30" y="2060508"/>
            <a:ext cx="146869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Do not use an AI tool for carrying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30" y="2374422"/>
            <a:ext cx="818471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your submission.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30" y="2508564"/>
            <a:ext cx="1468682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AI tools and ask it to generate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4230" y="2642616"/>
            <a:ext cx="146919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assessment brief or rubric into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30" y="2776758"/>
            <a:ext cx="383711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scratch.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7899" y="2776758"/>
            <a:ext cx="15790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5803" y="2776758"/>
            <a:ext cx="16926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5045" y="2776758"/>
            <a:ext cx="248325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1966" y="2910900"/>
            <a:ext cx="120765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(example 1: not allowed)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4230" y="2910900"/>
            <a:ext cx="1469032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parts of your submission from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1966" y="3044952"/>
            <a:ext cx="15206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To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5829" y="3044952"/>
            <a:ext cx="45150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generate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59158" y="3044952"/>
            <a:ext cx="394775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content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07889" y="3044952"/>
            <a:ext cx="163378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4230" y="3044952"/>
            <a:ext cx="1468103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Never ask an AI tool to generate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30" y="3361974"/>
            <a:ext cx="93723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paragraph at a time.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4230" y="3496116"/>
            <a:ext cx="56436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submission.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88816" y="3496116"/>
            <a:ext cx="264921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54119" y="3496116"/>
            <a:ext cx="141002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5337" y="3496116"/>
            <a:ext cx="19753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5736" y="3553998"/>
            <a:ext cx="1575161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[spelling/grammar/vocabulary/etc.]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4230" y="3630168"/>
            <a:ext cx="146921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advice is appropriate for your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5736" y="3688140"/>
            <a:ext cx="1881851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improved based on its advice 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30" y="3764310"/>
            <a:ext cx="1469114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use your judgement whether 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5736" y="3822191"/>
            <a:ext cx="1882716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get feedback on my writing, which I then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4230" y="3898452"/>
            <a:ext cx="146851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tool to get quick feedback 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5736" y="3956334"/>
            <a:ext cx="1881730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[section name(s)/whole submission] 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24230" y="4032504"/>
            <a:ext cx="1468755" cy="11237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sentence structure use the 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5736" y="4090476"/>
            <a:ext cx="188249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question [insert question/prompt used] 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1966" y="4166646"/>
            <a:ext cx="117356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grammar or punctuation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829" y="4166646"/>
            <a:ext cx="42303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caution!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4230" y="4166646"/>
            <a:ext cx="1468509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thinking. If you struggle with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45736" y="4224528"/>
            <a:ext cx="188173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"I used [tool name] on [date] with the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1966" y="4300788"/>
            <a:ext cx="423059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improve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5767" y="4300788"/>
            <a:ext cx="24796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your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64827" y="4300788"/>
            <a:ext cx="417378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writing,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70160" y="4300788"/>
            <a:ext cx="43437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use with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24230" y="4300788"/>
            <a:ext cx="1468437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writing first to develop your own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1966" y="4434840"/>
            <a:ext cx="124209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To make suggestions to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5738" y="4434840"/>
            <a:ext cx="423098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Yes, but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230" y="4434840"/>
            <a:ext cx="146883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Always start with your own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45736" y="4434840"/>
            <a:ext cx="141730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 the cover sheet declaration: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24230" y="4751862"/>
            <a:ext cx="37243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logical.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4230" y="4886004"/>
            <a:ext cx="146876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above structure and 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24230" y="5020056"/>
            <a:ext cx="146870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 tool, but ensure if fits in with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45736" y="5078028"/>
            <a:ext cx="569977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submission"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24230" y="5154198"/>
            <a:ext cx="146881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main body, you can consult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45736" y="5212080"/>
            <a:ext cx="188267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used/adapted into [part name] in this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4230" y="5288340"/>
            <a:ext cx="146841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you're struggling with structuring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45736" y="5346222"/>
            <a:ext cx="188251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get a submission structure, which 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30" y="5422392"/>
            <a:ext cx="146903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elements of report format. If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45736" y="5480364"/>
            <a:ext cx="188239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question [insert question/prompt used] to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5829" y="5556534"/>
            <a:ext cx="42303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caution!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24230" y="5556534"/>
            <a:ext cx="54746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coursework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85158" y="5556534"/>
            <a:ext cx="14653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45122" y="5556534"/>
            <a:ext cx="16926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27855" y="5556534"/>
            <a:ext cx="26512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basic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45736" y="5614416"/>
            <a:ext cx="188173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"I used [tool name] on [date] with 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1966" y="5690676"/>
            <a:ext cx="46832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70160" y="5690676"/>
            <a:ext cx="43437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use with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24230" y="5690676"/>
            <a:ext cx="30475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above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57381" y="5690676"/>
            <a:ext cx="197470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3273" y="5690676"/>
            <a:ext cx="16920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80911" y="5690676"/>
            <a:ext cx="41203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example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1966" y="5824728"/>
            <a:ext cx="124219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To suggest a submission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75738" y="5824728"/>
            <a:ext cx="423098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Yes, but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24230" y="5824728"/>
            <a:ext cx="146815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Use the suggested structure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45736" y="5824728"/>
            <a:ext cx="141730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 the cover sheet declaration: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24230" y="6138732"/>
            <a:ext cx="132131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extreme opinions and beliefs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24230" y="6409944"/>
            <a:ext cx="1468537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problem, as AI tools can be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24230" y="6544086"/>
            <a:ext cx="1468349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literature review on an ethical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45736" y="6736110"/>
            <a:ext cx="1614801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into [idea name] in this submission"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24230" y="6812280"/>
            <a:ext cx="146868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or too generalised ideas – this is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45736" y="6870252"/>
            <a:ext cx="188255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give me ideas, of which I used/adapted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24230" y="6946422"/>
            <a:ext cx="1468659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to check for bias, irrelevant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45736" y="7004304"/>
            <a:ext cx="188239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question [insert question/prompt used] to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11966" y="7080564"/>
            <a:ext cx="120789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partner/debating partner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24230" y="7080564"/>
            <a:ext cx="146852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published source  for accuracy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45736" y="7138446"/>
            <a:ext cx="1881732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"I used [tool name] on [date] with the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966" y="7214616"/>
            <a:ext cx="124209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generator/conversational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24230" y="7214616"/>
            <a:ext cx="45716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reference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702405" y="7214616"/>
            <a:ext cx="20859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with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31955" y="7214616"/>
            <a:ext cx="91440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37329" y="7214616"/>
            <a:ext cx="35544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reliable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11966" y="7348758"/>
            <a:ext cx="157799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As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94678" y="7348758"/>
            <a:ext cx="14643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an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66051" y="7348758"/>
            <a:ext cx="28760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ideas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407889" y="7348758"/>
            <a:ext cx="208721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Yes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24230" y="7348758"/>
            <a:ext cx="146879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You're strongly advised to cross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45736" y="7348758"/>
            <a:ext cx="1417306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 the cover sheet declaration: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45736" y="7662672"/>
            <a:ext cx="1332077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solidFill>
                  <a:srgbClr val="FFFFFF"/>
                </a:solidFill>
                <a:latin typeface="Arial-BoldMT"/>
              </a:rPr>
              <a:t>(delete terms as necessary)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1966" y="7796814"/>
            <a:ext cx="185793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solidFill>
                  <a:srgbClr val="FFFFFF"/>
                </a:solidFill>
                <a:latin typeface="Arial-BoldMT"/>
              </a:rPr>
              <a:t>Use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07889" y="7796814"/>
            <a:ext cx="558525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solidFill>
                  <a:srgbClr val="FFFFFF"/>
                </a:solidFill>
                <a:latin typeface="Arial-BoldMT"/>
              </a:rPr>
              <a:t>Permitted?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4230" y="7796814"/>
            <a:ext cx="33249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solidFill>
                  <a:srgbClr val="FFFFFF"/>
                </a:solidFill>
                <a:latin typeface="Arial-BoldMT"/>
              </a:rPr>
              <a:t>Advice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45736" y="7796814"/>
            <a:ext cx="1882144" cy="11237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solidFill>
                  <a:srgbClr val="FFFFFF"/>
                </a:solidFill>
                <a:latin typeface="Arial-BoldMT"/>
              </a:rPr>
              <a:t>How to acknowledge use of the tool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" y="8071866"/>
            <a:ext cx="91658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the title page: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4400" y="8257763"/>
            <a:ext cx="4096618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use of AI tools is permitted in the following specific cases, and you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08168" y="8257763"/>
            <a:ext cx="33393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1" i="0">
                <a:latin typeface="Arial-BoldMT"/>
              </a:rPr>
              <a:t>must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41924" y="8257763"/>
            <a:ext cx="134263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acknowledge use 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14400" y="8440643"/>
            <a:ext cx="5770453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You may find it difficult to know where to start with the literature review. For this reason, the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14400" y="8602675"/>
            <a:ext cx="2948822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1.4 ChatGPT / Grammarly / other AI tools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" y="8879555"/>
            <a:ext cx="133547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reassessment" rules.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" y="9062435"/>
            <a:ext cx="5770462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re-submitted after the hand-in date will be awarded a maximum mark of 40% under "early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14400" y="9248424"/>
            <a:ext cx="577046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report format is available in the assessment section. Failed submissions that are corrected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14400" y="9431304"/>
            <a:ext cx="577050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this structure is liable to lose marks. An example CCS coursework of a high standard and in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14400" y="9617202"/>
            <a:ext cx="577029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Please be aware that a coursework which is not in correct report format and does not follow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7915328"/>
          <a:ext cx="48670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67719"/>
                <a:gridCol w="394215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83" i="0">
                          <a:solidFill>
                            <a:srgbClr val="FFFFFF"/>
                          </a:solidFill>
                          <a:latin typeface="SymbolMT"/>
                        </a:rPr>
                        <a:t>*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1" sz="883" i="0">
                          <a:solidFill>
                            <a:srgbClr val="FFFFFF"/>
                          </a:solidFill>
                          <a:latin typeface="Arial-BoldMT"/>
                        </a:rPr>
                        <a:t>(40%)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83" i="0">
                          <a:solidFill>
                            <a:srgbClr val="FFFFFF"/>
                          </a:solidFill>
                          <a:latin typeface="ArialMT"/>
                        </a:rPr>
                        <a:t>Reliability, currency and relevance of your sources and references. Number,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1" i="0">
                          <a:latin typeface="Arial-BoldMT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0" i="0">
                          <a:latin typeface="ArialMT"/>
                        </a:rPr>
                        <a:t>Logical derivation of conclusion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1" i="0">
                          <a:latin typeface="Arial-BoldMT"/>
                        </a:rPr>
                        <a:t>(15%)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83" b="0" i="0">
                          <a:latin typeface="ArialMT"/>
                        </a:rPr>
                        <a:t>Accurate and insightful application of correct ethics theories to your specific topic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50616"/>
            <a:ext cx="35232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Coursework 24-25 CSI09101 Computing in Contemporary Society Final.docx/28/01/2025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3477" y="551200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5 of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767291"/>
            <a:ext cx="2539161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use it to improve the quality of your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953280"/>
            <a:ext cx="5769458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and the standard of work to gain those marks. It will be used to give you feedback.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7139178"/>
            <a:ext cx="5769975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The attached rubric shows the proportion marks available against each assessment criterion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7298100"/>
            <a:ext cx="848484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1.6 Rubric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7754843"/>
            <a:ext cx="3936980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consistency and formatting of in-text citations and reference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8424367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8425464"/>
            <a:ext cx="37281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1" i="0">
                <a:latin typeface="Arial-BoldMT"/>
              </a:rPr>
              <a:t>(25%)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5618" y="8425464"/>
            <a:ext cx="2982204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Depth, detail and coherence of your discussion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8594994"/>
            <a:ext cx="91440" cy="17176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SymbolMT"/>
              </a:rPr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8596091"/>
            <a:ext cx="372816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1" i="0">
                <a:latin typeface="Arial-BoldMT"/>
              </a:rPr>
              <a:t>(10%)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5618" y="8596091"/>
            <a:ext cx="4084797" cy="156638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940" b="0" i="0">
                <a:latin typeface="ArialMT"/>
              </a:rPr>
              <a:t>Content, completeness and structure of abstract and 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8854775"/>
            <a:ext cx="3218318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content, structure and detail of your literature review.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2447" y="8854775"/>
            <a:ext cx="1810627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The criteria are weighted thus: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9016258"/>
            <a:ext cx="2486219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on the Turnitin link on the CCS Moodle page.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8459" y="9016258"/>
            <a:ext cx="2928639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Use the Turnitin rubric to help guide the quality,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77832"/>
            <a:ext cx="783948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The following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7949" y="9177832"/>
            <a:ext cx="219336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1" i="0">
                <a:latin typeface="Arial-BoldMT"/>
              </a:rPr>
              <a:t>five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16856" y="9177832"/>
            <a:ext cx="4661031" cy="143017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60" b="0" i="0">
                <a:latin typeface="ArialMT"/>
              </a:rPr>
              <a:t>assessment criteria are weighted as shown below. Your feedback will use the rubric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9340321"/>
            <a:ext cx="1161991" cy="17025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019" b="0" i="0">
                <a:solidFill>
                  <a:srgbClr val="B12500"/>
                </a:solidFill>
                <a:latin typeface="ArialMT"/>
              </a:rPr>
              <a:t>1.5 Weightings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7591" y="1169988"/>
          <a:ext cx="78361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17"/>
                <a:gridCol w="853140"/>
                <a:gridCol w="899994"/>
                <a:gridCol w="799833"/>
                <a:gridCol w="750298"/>
                <a:gridCol w="852219"/>
                <a:gridCol w="786924"/>
                <a:gridCol w="821405"/>
                <a:gridCol w="737380"/>
                <a:gridCol w="598063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all areas of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covers all parts of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knowledge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knowledge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attempt at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attempts some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analysis.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or themes have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knowledge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 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shows very good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reasonable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has inadequate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enough angles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relevant topics.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knowledge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detail, and shows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detail,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analysis. Not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coverage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Outstanding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been examined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examined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fairly balanced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has little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Very little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covered.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816" y="1642428"/>
          <a:ext cx="84059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15"/>
                <a:gridCol w="916162"/>
                <a:gridCol w="919471"/>
                <a:gridCol w="847822"/>
                <a:gridCol w="800681"/>
                <a:gridCol w="810011"/>
                <a:gridCol w="858860"/>
                <a:gridCol w="788937"/>
                <a:gridCol w="768966"/>
                <a:gridCol w="533272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analysis.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analysis.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The topic has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topic has been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balanced where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occasionally, is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more balanced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necessary,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lacks analysis.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relevance is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full of insightful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full of insightful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analysis.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successfully,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argument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needs to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balanced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needed,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balance. Little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analysis.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 detailed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not always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deviates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argument,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 be more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no insight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balanced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balanced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 detailed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 though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deviates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argument, needs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argument, lacks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offering virtually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balanced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is fairly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sometimes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unanalytical,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coherent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coherent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balanced where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persuasiveness;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persuasiveness;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often deviates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often deviates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poorly argued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debate 25%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consistent,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attempts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written, but lacks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discussion, lacks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persuasiveness;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unpersuasive;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unpersuasive;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argument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interesting,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interesting,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persuasive,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written,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well-written;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generally well-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inconsistent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discussion, lacks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discussion,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discussion,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816" y="4117404"/>
          <a:ext cx="88988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79"/>
                <a:gridCol w="848438"/>
                <a:gridCol w="889885"/>
                <a:gridCol w="857856"/>
                <a:gridCol w="754180"/>
                <a:gridCol w="809326"/>
                <a:gridCol w="831032"/>
                <a:gridCol w="862665"/>
                <a:gridCol w="823253"/>
                <a:gridCol w="743073"/>
                <a:gridCol w="72602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 context. (10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from errors.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correct, and free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truly excellent but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informative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issues.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be basic,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key information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page after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contents.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background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correct, and free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errors. May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written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may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were missing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 on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before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contents.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should briefly give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formatted,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mostly free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issues. Well-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placed, or have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issues.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 and/or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should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title page,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before the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separate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formatted,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incorrectly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have contained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first person,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page after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title page,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is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contents page, is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errors,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 or have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 and/or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introduction/use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 on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on the page after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2816" y="4702620"/>
          <a:ext cx="8940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684"/>
                <a:gridCol w="844848"/>
                <a:gridCol w="865592"/>
                <a:gridCol w="884464"/>
                <a:gridCol w="837925"/>
                <a:gridCol w="830484"/>
                <a:gridCol w="777737"/>
                <a:gridCol w="821674"/>
                <a:gridCol w="810430"/>
                <a:gridCol w="828684"/>
                <a:gridCol w="704373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introduction.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contents page, is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before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formatted,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some minor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some minor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be wrongly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be wrongly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read like an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 should be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should be placed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It is not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before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correctly placed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presented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placed or have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may contain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 errors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may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tense and not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first person,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introduction, and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shorter or longer.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correctly placed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correctly placed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is well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incorrectly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part,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may contain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the present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introduction/use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read like an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200 words; can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conclusions;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conclusions;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conclusions.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may be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presented for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introduction. It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first person.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should be written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read like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tense and not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conclusion. 150-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findings,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findings,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findings,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 the main part,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is well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like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introduction/use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informative. It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tense and not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the present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points, and give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methodology,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future tense.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read too much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like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concise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the present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should be written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 main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points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points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approach,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abstract is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written in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future tense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read too much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was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should be written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information. It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aim, then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approach,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approach,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your research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certain areas.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comprehensive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 written in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future tense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and/or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information. It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missing  key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2816" y="5644452"/>
          <a:ext cx="94820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23"/>
                <a:gridCol w="838599"/>
                <a:gridCol w="856352"/>
                <a:gridCol w="873684"/>
                <a:gridCol w="823653"/>
                <a:gridCol w="811689"/>
                <a:gridCol w="820357"/>
                <a:gridCol w="816987"/>
                <a:gridCol w="781747"/>
                <a:gridCol w="810416"/>
                <a:gridCol w="719829"/>
                <a:gridCol w="55854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Should begin with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your research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your research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premise, purpose,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little more detail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could be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elements. It may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be written in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the review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are missing key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and/or are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listed in contents.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premise, purpose,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premise, purpose,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include the overall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have provided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more detail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was missing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elements. It may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errors, and/or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lot of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therefore is not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overall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overall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review, which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review, but could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have provided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was missing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summarised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amount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detail, contains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before contents,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 including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 including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aspects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aspects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review, but could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report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adequately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significant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after title page,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key aspects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aspects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almost all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most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aspects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contains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severely lacking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Position abstract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all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most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ensure that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lacking in detail,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 present, 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introduction 10%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that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that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that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that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that 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that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required to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are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Abstract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Outstanding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Exemplary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 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very good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good abstract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satisfactory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abstract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More work was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Abstract /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Missing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57970" y="593902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6 of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7592" y="819485"/>
            <a:ext cx="63235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 all parts 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6272" y="819485"/>
            <a:ext cx="74116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topic in exemplary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2918" y="819485"/>
            <a:ext cx="52863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topic may be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592" y="935248"/>
            <a:ext cx="5929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demonstrated,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272" y="935248"/>
            <a:ext cx="58739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relevant to the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4952" y="935248"/>
            <a:ext cx="47921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subject.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10614" y="935248"/>
            <a:ext cx="47921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subject.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2918" y="935248"/>
            <a:ext cx="65713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Coverage of the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7592" y="1054120"/>
            <a:ext cx="52324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subject were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6272" y="1054120"/>
            <a:ext cx="54843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argument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4952" y="1054120"/>
            <a:ext cx="68686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understanding of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0614" y="1054120"/>
            <a:ext cx="68686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understanding 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1321" y="1054120"/>
            <a:ext cx="39513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analysis.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2120" y="1054120"/>
            <a:ext cx="3704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analysis.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6734" y="1054120"/>
            <a:ext cx="58799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been covered.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2785" y="2581168"/>
            <a:ext cx="55788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and depth of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07592" y="2581168"/>
            <a:ext cx="7312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discussion, fluent,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6272" y="2581168"/>
            <a:ext cx="7312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discussion, fluent,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4952" y="2581168"/>
            <a:ext cx="7312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discussion, fluent,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0614" y="2581168"/>
            <a:ext cx="64704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discussion, well-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1321" y="2581168"/>
            <a:ext cx="6324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good, generally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120" y="2581168"/>
            <a:ext cx="46442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2918" y="2581168"/>
            <a:ext cx="47906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sometimes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56734" y="2581168"/>
            <a:ext cx="4941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inconsistent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67441" y="2581168"/>
            <a:ext cx="4941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inconsistent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78240" y="2581168"/>
            <a:ext cx="4941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inconsistent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785" y="2700040"/>
            <a:ext cx="60745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Quality, detail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7592" y="2700040"/>
            <a:ext cx="46915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Superlative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6272" y="2700040"/>
            <a:ext cx="38521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Excellent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4952" y="2700040"/>
            <a:ext cx="38521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Excellent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0614" y="2700040"/>
            <a:ext cx="42958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Very good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1321" y="2700040"/>
            <a:ext cx="54340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Discussion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2120" y="2700040"/>
            <a:ext cx="49904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Reasonable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918" y="2700040"/>
            <a:ext cx="6130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Superficial 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56734" y="2700040"/>
            <a:ext cx="6130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Superficial 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7441" y="2700040"/>
            <a:ext cx="6130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Superficial 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78240" y="2700040"/>
            <a:ext cx="50927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Shallow and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89038" y="2700040"/>
            <a:ext cx="3258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Missing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56734" y="2822021"/>
            <a:ext cx="48902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information.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56734" y="2940893"/>
            <a:ext cx="67190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was missing key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56734" y="3056656"/>
            <a:ext cx="53327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errors and/or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56734" y="3175528"/>
            <a:ext cx="62753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have contained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6734" y="3294400"/>
            <a:ext cx="5087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absent, may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56734" y="3410254"/>
            <a:ext cx="55802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 minimal 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07592" y="3529126"/>
            <a:ext cx="4148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improved.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4952" y="3529126"/>
            <a:ext cx="50886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56734" y="3529126"/>
            <a:ext cx="6818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 may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7592" y="3644981"/>
            <a:ext cx="43475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Cannot be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6272" y="3644981"/>
            <a:ext cx="50886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4952" y="3644981"/>
            <a:ext cx="63238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informative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07592" y="3763853"/>
            <a:ext cx="50896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76272" y="3763853"/>
            <a:ext cx="63238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informative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4952" y="3763853"/>
            <a:ext cx="73600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page. Well-written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21321" y="3763853"/>
            <a:ext cx="50886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56734" y="3763853"/>
            <a:ext cx="3853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contents.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67441" y="3763853"/>
            <a:ext cx="3161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absent.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07592" y="3879616"/>
            <a:ext cx="63238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informative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76272" y="3879616"/>
            <a:ext cx="62235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Fluent, concise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4952" y="3879616"/>
            <a:ext cx="71148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after the contents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21321" y="3879616"/>
            <a:ext cx="45939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informative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32120" y="3879616"/>
            <a:ext cx="3655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absent. 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56734" y="3879616"/>
            <a:ext cx="42488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before the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67441" y="3879616"/>
            <a:ext cx="55802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 minimal 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2785" y="3998488"/>
            <a:ext cx="6717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marks available)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07592" y="3998488"/>
            <a:ext cx="62235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Fluent, concise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76272" y="3998488"/>
            <a:ext cx="48408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from errors.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4952" y="3998488"/>
            <a:ext cx="71659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incorrectly placed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10614" y="3998488"/>
            <a:ext cx="50886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1321" y="3998488"/>
            <a:ext cx="52849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Satisfactorily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32120" y="3998488"/>
            <a:ext cx="43451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minimal or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56734" y="3998488"/>
            <a:ext cx="55835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title page, but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67441" y="3998488"/>
            <a:ext cx="6818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Introduction may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24248" y="6592366"/>
            <a:ext cx="12344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16063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84743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3064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33772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44570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55368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69184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79892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90690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9202" y="6592366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2816" y="1191324"/>
          <a:ext cx="901204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42"/>
                <a:gridCol w="533974"/>
                <a:gridCol w="457200"/>
                <a:gridCol w="517553"/>
                <a:gridCol w="457200"/>
                <a:gridCol w="804041"/>
                <a:gridCol w="804534"/>
                <a:gridCol w="811603"/>
                <a:gridCol w="812466"/>
                <a:gridCol w="821357"/>
                <a:gridCol w="783463"/>
                <a:gridCol w="809244"/>
                <a:gridCol w="595566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ten good sources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relevance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from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relevance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from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relevance, from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 relevance,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references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good sources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references has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number of ten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included, and/or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completely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Number (minimum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currency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currency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currency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range, currency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sources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number of ten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number of ten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minimum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or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References 40%-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range,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range,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Very good range,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good number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minimum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minimum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Fewer than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Virtually no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Virtually 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816" y="1901508"/>
          <a:ext cx="48737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8"/>
                <a:gridCol w="897715"/>
                <a:gridCol w="1007566"/>
                <a:gridCol w="919607"/>
                <a:gridCol w="729529"/>
                <a:gridCol w="544551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most important 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correct, and free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correct, and free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two minor errors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minor errors 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you think are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 only one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contained some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 what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mostly free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well written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may have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clear cut, you can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presented,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correct,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well presented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sides are not so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introduction is well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conclusion is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grammatically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 is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 is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argument. If two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applicable.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formatted,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applicable.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applicable.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816" y="3193860"/>
          <a:ext cx="895803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12"/>
                <a:gridCol w="915093"/>
                <a:gridCol w="691088"/>
                <a:gridCol w="695456"/>
                <a:gridCol w="811614"/>
                <a:gridCol w="806344"/>
                <a:gridCol w="794130"/>
                <a:gridCol w="821645"/>
                <a:gridCol w="796376"/>
                <a:gridCol w="830527"/>
                <a:gridCol w="574334"/>
                <a:gridCol w="507016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perspectives. You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the main aspects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of your review very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comes to a valid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provided a little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could have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elements.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work as it was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adequately.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contained 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contained 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up different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main aspects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review very well. It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could have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review,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missing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needed more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details, and/or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brief,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argument; weigh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draws together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review,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and/or was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degree,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report were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lacking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assessment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elements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evaluation, which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draws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together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evaluation,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only basic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aspects 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report, was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the scope of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evaluation of key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level of intelligent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conclusion, which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conclusion, which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evaluates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 intelligent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 to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that the main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severely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intelligent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showing a high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intelligent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intelligent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which effectively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which effectively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was lacking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main aspects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work to ensure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either nugatory,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aim for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logical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conclusion,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is satisfactory,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summarises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required more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did not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present, but is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2816" y="4611180"/>
          <a:ext cx="759633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93"/>
                <a:gridCol w="880400"/>
                <a:gridCol w="843666"/>
                <a:gridCol w="811742"/>
                <a:gridCol w="858636"/>
                <a:gridCol w="824757"/>
                <a:gridCol w="817581"/>
                <a:gridCol w="807380"/>
                <a:gridCol w="559875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 wide range of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wide range of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range of theories,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of a range of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of selected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of one or two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understanding.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understanding.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understanding of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perspective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perspective of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perspective of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perspective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perspective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perspective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 inadequate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 inadequate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little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topic 15%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interpreted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interpreted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interpreted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interpreted from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inaccuracies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inaccuracies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2816" y="5083620"/>
          <a:ext cx="94820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77"/>
                <a:gridCol w="883007"/>
                <a:gridCol w="869922"/>
                <a:gridCol w="872048"/>
                <a:gridCol w="793141"/>
                <a:gridCol w="813214"/>
                <a:gridCol w="822486"/>
                <a:gridCol w="795059"/>
                <a:gridCol w="804910"/>
                <a:gridCol w="850289"/>
                <a:gridCol w="710865"/>
                <a:gridCol w="547666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1" sz="800" i="0">
                          <a:solidFill>
                            <a:srgbClr val="FFFFFF"/>
                          </a:solidFill>
                          <a:latin typeface="Arial-BoldMT"/>
                        </a:rPr>
                        <a:t>theories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chosen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topic can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topic can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topic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topic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how the topic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may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which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theory to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showing little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philosophical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topic,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 the topic,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attempt to apply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applying theory,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ethical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exemplary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apply theory to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 apply theory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thoughtless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attempt at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1" i="0">
                          <a:latin typeface="Arial-BoldMT"/>
                        </a:rPr>
                        <a:t>Application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Demonstrates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 attempt to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poor attempt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superficial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nugatory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Missing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07591" y="6263196"/>
          <a:ext cx="55947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52"/>
                <a:gridCol w="1813668"/>
                <a:gridCol w="1378099"/>
                <a:gridCol w="670704"/>
                <a:gridCol w="57449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detail. Cannot be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was room for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discussion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argument.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 level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However, there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adequate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comprehensive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covered with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subject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 the topic.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needed for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 for a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topic were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understanding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sections relevant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the topics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elements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relevant to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contained many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contained most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missing some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argument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detail, with 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review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superficial or be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7970" y="593902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7 of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785" y="837773"/>
            <a:ext cx="64650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reliability, range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7592" y="837773"/>
            <a:ext cx="3308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articles,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8116" y="837773"/>
            <a:ext cx="30627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studies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272" y="837773"/>
            <a:ext cx="3308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articles,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3596" y="837773"/>
            <a:ext cx="30627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studies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4952" y="837773"/>
            <a:ext cx="63730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articles, studies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0614" y="837773"/>
            <a:ext cx="64669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refereed journal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1321" y="837773"/>
            <a:ext cx="66672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may be from the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2120" y="837773"/>
            <a:ext cx="53843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was room for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42918" y="837773"/>
            <a:ext cx="4694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out of date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6734" y="837773"/>
            <a:ext cx="66671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old or omissions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7441" y="837773"/>
            <a:ext cx="65691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 reference was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78240" y="837773"/>
            <a:ext cx="68673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sources from the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2785" y="956645"/>
            <a:ext cx="38997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currency,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7592" y="956645"/>
            <a:ext cx="3554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2655" y="956645"/>
            <a:ext cx="2911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journal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6272" y="956645"/>
            <a:ext cx="3554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8135" y="956645"/>
            <a:ext cx="2911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journal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4952" y="956645"/>
            <a:ext cx="64669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refereed journal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10614" y="956645"/>
            <a:ext cx="6422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research-based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1321" y="956645"/>
            <a:ext cx="59288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ten), but some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2120" y="956645"/>
            <a:ext cx="5284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met, or there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2918" y="956645"/>
            <a:ext cx="66694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Narrow range 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6734" y="956645"/>
            <a:ext cx="65730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included, and/or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67441" y="956645"/>
            <a:ext cx="68643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omissions where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78240" y="956645"/>
            <a:ext cx="59297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undated or old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785" y="1072408"/>
            <a:ext cx="40473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required),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07592" y="1072408"/>
            <a:ext cx="6422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research-based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6272" y="1072408"/>
            <a:ext cx="6422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research-based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4952" y="1072408"/>
            <a:ext cx="6422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research-based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0614" y="1072408"/>
            <a:ext cx="6025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almost all from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1321" y="1072408"/>
            <a:ext cx="51326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(minimum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32120" y="1072408"/>
            <a:ext cx="53861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has not been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42918" y="1072408"/>
            <a:ext cx="56818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not been met.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56734" y="1072408"/>
            <a:ext cx="44477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67441" y="1072408"/>
            <a:ext cx="49403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old or major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78240" y="1072408"/>
            <a:ext cx="43473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unreliable,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592" y="1547896"/>
            <a:ext cx="4148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improved.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07592" y="1666768"/>
            <a:ext cx="43475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Cannot be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10614" y="1666768"/>
            <a:ext cx="3012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issues.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21321" y="1666768"/>
            <a:ext cx="30124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issues.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7592" y="1785640"/>
            <a:ext cx="48409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from errors.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6272" y="1785640"/>
            <a:ext cx="48390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from errors.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10614" y="1785640"/>
            <a:ext cx="52361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or formatting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21321" y="1785640"/>
            <a:ext cx="41984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formatting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785" y="2608600"/>
            <a:ext cx="53371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topic and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7592" y="2608600"/>
            <a:ext cx="6965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derived verdict, if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6272" y="2608600"/>
            <a:ext cx="44961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applicable.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4952" y="2608600"/>
            <a:ext cx="4446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presented,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10614" y="2608600"/>
            <a:ext cx="57750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verdict, where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21321" y="2608600"/>
            <a:ext cx="26670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32120" y="2608600"/>
            <a:ext cx="34578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present.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785" y="2724454"/>
            <a:ext cx="62265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 the nature of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7592" y="2724454"/>
            <a:ext cx="72065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and logically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76272" y="2724454"/>
            <a:ext cx="31087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verdict,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60608" y="2724454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44952" y="2724454"/>
            <a:ext cx="71076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conclusion is well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10614" y="2724454"/>
            <a:ext cx="65725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logically derived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21321" y="2724454"/>
            <a:ext cx="51819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verdict,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32120" y="2724454"/>
            <a:ext cx="63211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may have been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2785" y="2843326"/>
            <a:ext cx="75025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if appropriate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07592" y="2843326"/>
            <a:ext cx="6571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 comes to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76272" y="2843326"/>
            <a:ext cx="3408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logically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13812" y="2843326"/>
            <a:ext cx="31623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derived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44952" y="2843326"/>
            <a:ext cx="6274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applicable. 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10614" y="2843326"/>
            <a:ext cx="38008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and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21321" y="2843326"/>
            <a:ext cx="49397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attempt at 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32120" y="2843326"/>
            <a:ext cx="6966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formatting issues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42918" y="2843326"/>
            <a:ext cx="28140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errors.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78240" y="2843326"/>
            <a:ext cx="6521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inconsistencies.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785" y="2959181"/>
            <a:ext cx="67192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is better or more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07592" y="2959181"/>
            <a:ext cx="74103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exceptionally well,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76272" y="2959181"/>
            <a:ext cx="914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9842" y="2959181"/>
            <a:ext cx="20739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56824" y="2959181"/>
            <a:ext cx="17287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44952" y="2959181"/>
            <a:ext cx="6965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derived verdict, if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10614" y="2959181"/>
            <a:ext cx="61264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does attempt 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1321" y="2959181"/>
            <a:ext cx="49393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detail. A fair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32120" y="2959181"/>
            <a:ext cx="61715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Some errors or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42918" y="2959181"/>
            <a:ext cx="68682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and/or contained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967441" y="2959181"/>
            <a:ext cx="28140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errors.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78240" y="2959181"/>
            <a:ext cx="2765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and/or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2785" y="3078053"/>
            <a:ext cx="74045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 indicate if one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592" y="3078053"/>
            <a:ext cx="5779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of your review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76272" y="3078053"/>
            <a:ext cx="75365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well, and comes to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44952" y="3078053"/>
            <a:ext cx="51379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logically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10614" y="3078053"/>
            <a:ext cx="56312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more detail. It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21321" y="3078053"/>
            <a:ext cx="5929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provided more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42918" y="3078053"/>
            <a:ext cx="63250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lacking in detail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967441" y="3078053"/>
            <a:ext cx="42476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number of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78240" y="3078053"/>
            <a:ext cx="68143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number of errors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2785" y="4016776"/>
            <a:ext cx="48364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Conclusion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1557" y="4016776"/>
            <a:ext cx="20736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10%-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307592" y="4016776"/>
            <a:ext cx="61742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 outstanding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76272" y="4016776"/>
            <a:ext cx="13324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30749" y="4016776"/>
            <a:ext cx="49883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exceptional,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044952" y="4016776"/>
            <a:ext cx="5334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 excellent,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10614" y="4016776"/>
            <a:ext cx="49876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 very good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21321" y="4016776"/>
            <a:ext cx="30615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 good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32120" y="4016776"/>
            <a:ext cx="62240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conclusion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42918" y="4016776"/>
            <a:ext cx="62240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conclusion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56734" y="4016776"/>
            <a:ext cx="62250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conclusion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967441" y="4016776"/>
            <a:ext cx="62240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conclusion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78240" y="4016776"/>
            <a:ext cx="61783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 conclusion is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589038" y="4016776"/>
            <a:ext cx="3258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Missing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07592" y="4141774"/>
            <a:ext cx="5384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 improved.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07592" y="4260646"/>
            <a:ext cx="6472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applied. Cannot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76272" y="4260646"/>
            <a:ext cx="33596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applied.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532120" y="4260646"/>
            <a:ext cx="49402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points.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07592" y="4376501"/>
            <a:ext cx="46441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intelligently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176272" y="4376501"/>
            <a:ext cx="46441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intelligently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44952" y="4376501"/>
            <a:ext cx="47431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application.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10614" y="4376501"/>
            <a:ext cx="68679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intelligent points.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721321" y="4376501"/>
            <a:ext cx="49401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valid points.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32120" y="4376501"/>
            <a:ext cx="6769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theories, making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07592" y="4495373"/>
            <a:ext cx="47926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theories, all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76272" y="4495373"/>
            <a:ext cx="47926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theories, all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044952" y="4495373"/>
            <a:ext cx="75026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showing intelligent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10614" y="4495373"/>
            <a:ext cx="6769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theories, making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721321" y="4495373"/>
            <a:ext cx="67669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theories, making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32120" y="4495373"/>
            <a:ext cx="3405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relevant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967441" y="4495373"/>
            <a:ext cx="29633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theory.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2785" y="4964734"/>
            <a:ext cx="74078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1" i="0">
                <a:latin typeface="Arial-BoldMT"/>
              </a:rPr>
              <a:t>concepts to your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07592" y="4964734"/>
            <a:ext cx="5040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topic can be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76272" y="4964734"/>
            <a:ext cx="57313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 interpreted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44952" y="4964734"/>
            <a:ext cx="57313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 interpreted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910614" y="4964734"/>
            <a:ext cx="29127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 be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21321" y="4964734"/>
            <a:ext cx="29127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 be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532120" y="4964734"/>
            <a:ext cx="29127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can be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342918" y="4964734"/>
            <a:ext cx="51861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56734" y="4964734"/>
            <a:ext cx="56302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67441" y="4964734"/>
            <a:ext cx="48912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topic, which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778240" y="4964734"/>
            <a:ext cx="30623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insight.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532120" y="5559094"/>
            <a:ext cx="6373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sufficient detail.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721321" y="5677966"/>
            <a:ext cx="66691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certain sections.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32120" y="5677966"/>
            <a:ext cx="51872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were lacking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21321" y="5793821"/>
            <a:ext cx="43443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covered in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32120" y="5793821"/>
            <a:ext cx="60745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Some sections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721321" y="5912693"/>
            <a:ext cx="66177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much detail was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32120" y="5912693"/>
            <a:ext cx="51324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superficially.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21321" y="6028456"/>
            <a:ext cx="53350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terms of how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532120" y="6028456"/>
            <a:ext cx="6223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dealt with them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307592" y="6147328"/>
            <a:ext cx="4148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improved.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721321" y="6147328"/>
            <a:ext cx="63230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improvement in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532120" y="6147328"/>
            <a:ext cx="49858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required but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7591" y="4501452"/>
          <a:ext cx="561997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/>
                <a:gridCol w="1978113"/>
                <a:gridCol w="1031475"/>
                <a:gridCol w="681373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format.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inconsistencies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bibliography.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available via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correct APA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guide which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improved.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Bibliography is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citation, incorrect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between citation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referencing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816" y="5089716"/>
          <a:ext cx="76236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3"/>
                <a:gridCol w="878505"/>
                <a:gridCol w="889061"/>
                <a:gridCol w="934228"/>
                <a:gridCol w="904532"/>
                <a:gridCol w="832494"/>
                <a:gridCol w="814533"/>
                <a:gridCol w="623110"/>
                <a:gridCol w="529217"/>
                <a:gridCol w="507439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bibliography in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bibliography in the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correct APA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with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journals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journals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Inaccuracies in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format.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entries,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entries,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bibliography in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citations or tally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such 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such 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books.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bibliographical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bibliographical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entries,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accuracy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format.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journals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these are 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tallying with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bibliographical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very minor errors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errors in APA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such 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books,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citations, citations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citations tallying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tallying with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ten), with only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with only minor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may be 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journals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match.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fully accurate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accurate citations,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citations, citations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(minimum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required format,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Some sources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unreliable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such as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which should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package through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package through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fully accurate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references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presented in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but not provided.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 end. Mainly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date or from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reputable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reference list,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a referencing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a referencing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package through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good number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mostly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was necessary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is not listed at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or out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816" y="6382068"/>
          <a:ext cx="90841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2"/>
                <a:gridCol w="769570"/>
                <a:gridCol w="607279"/>
                <a:gridCol w="514954"/>
                <a:gridCol w="759631"/>
                <a:gridCol w="800250"/>
                <a:gridCol w="825651"/>
                <a:gridCol w="824452"/>
                <a:gridCol w="834704"/>
                <a:gridCol w="755158"/>
                <a:gridCol w="729825"/>
                <a:gridCol w="505324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Correct APA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evidence for your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evidence for your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your points.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points, though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References and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included, and/or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where a citation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and/or citations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or list but no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ArialMT"/>
                        </a:rPr>
                        <a:t>guide which is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references.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provide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number to provide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number to support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support your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of-date.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of references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been omissions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not provided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 list at the end,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your sources 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minimum number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extensive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sufficient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to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 or out-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dates and array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there may have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citations without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 consult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appropriateness of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sources, exceeds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only,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sources. Fully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more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terms of the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included, and/or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reference was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not provided or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from reputable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and reputable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articles, studies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improvement in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where 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necessary but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ArialMT"/>
                        </a:rPr>
                        <a:t>web rather than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57970" y="593902"/>
            <a:ext cx="2469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8 of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2918" y="3209086"/>
            <a:ext cx="34083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Moodle.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2918" y="3324941"/>
            <a:ext cx="5137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available via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2918" y="3443813"/>
            <a:ext cx="58289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guide which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2918" y="3559576"/>
            <a:ext cx="46951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referencing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2918" y="3678448"/>
            <a:ext cx="45447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Computing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2918" y="3794302"/>
            <a:ext cx="54352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School 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6734" y="3794302"/>
            <a:ext cx="340831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Moodle.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2918" y="3913174"/>
            <a:ext cx="6030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Please refer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6734" y="3913174"/>
            <a:ext cx="5137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available via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6734" y="4032046"/>
            <a:ext cx="58289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guide which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2918" y="4147901"/>
            <a:ext cx="52865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bibliography.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6734" y="4147901"/>
            <a:ext cx="61775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referencing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42918" y="4266773"/>
            <a:ext cx="17289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6734" y="4266773"/>
            <a:ext cx="6030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Please refer 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2918" y="4382536"/>
            <a:ext cx="66702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between citation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7441" y="4382536"/>
            <a:ext cx="34083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Moodle.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7592" y="4855006"/>
            <a:ext cx="73618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format. Cannot be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76272" y="4855006"/>
            <a:ext cx="30119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10614" y="4855006"/>
            <a:ext cx="3161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entries.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2918" y="4855006"/>
            <a:ext cx="61756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Inaccuracies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6734" y="4855006"/>
            <a:ext cx="55846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inconsistency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67441" y="4855006"/>
            <a:ext cx="60307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Please refer 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7592" y="4970861"/>
            <a:ext cx="49868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correct APA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272" y="4970861"/>
            <a:ext cx="49868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correct APA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4952" y="4970861"/>
            <a:ext cx="30119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0614" y="4970861"/>
            <a:ext cx="59287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bibliographical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120" y="4970861"/>
            <a:ext cx="2864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books.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2918" y="4970861"/>
            <a:ext cx="2864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books.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6734" y="4970861"/>
            <a:ext cx="43458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citation, 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785" y="6028456"/>
            <a:ext cx="53356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entries in the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07592" y="6028456"/>
            <a:ext cx="7460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Demonstrates 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6272" y="6028456"/>
            <a:ext cx="74608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Demonstrates 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4952" y="6028456"/>
            <a:ext cx="64231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of a referencing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1321" y="6028456"/>
            <a:ext cx="43979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have been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2120" y="6028456"/>
            <a:ext cx="64717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where a citation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918" y="6028456"/>
            <a:ext cx="65701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or a citation that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56734" y="6028456"/>
            <a:ext cx="4100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unreliable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7441" y="6028456"/>
            <a:ext cx="68673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sources from the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2785" y="6147328"/>
            <a:ext cx="69672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and bibliographic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4952" y="6147328"/>
            <a:ext cx="7460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Demonstrates use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10614" y="6147328"/>
            <a:ext cx="469404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out of date.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1321" y="6147328"/>
            <a:ext cx="48373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reconcile 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2120" y="6147328"/>
            <a:ext cx="642348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been omissions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42918" y="6147328"/>
            <a:ext cx="66207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but not provided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6734" y="6147328"/>
            <a:ext cx="62747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 end. Mainly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7441" y="6147328"/>
            <a:ext cx="410035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unreliable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8240" y="6147328"/>
            <a:ext cx="34083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Moodle.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785" y="6263182"/>
            <a:ext cx="7262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format of citations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07592" y="6263182"/>
            <a:ext cx="31118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points.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76272" y="6263182"/>
            <a:ext cx="286483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10614" y="6263182"/>
            <a:ext cx="55790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some may be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1321" y="6263182"/>
            <a:ext cx="63670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citations largely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32120" y="6263182"/>
            <a:ext cx="637432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there may have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42918" y="6263182"/>
            <a:ext cx="612710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was necessary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56734" y="6263182"/>
            <a:ext cx="612467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without a list 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67441" y="6263182"/>
            <a:ext cx="656849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citations. Mainly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78240" y="6263182"/>
            <a:ext cx="513736" cy="98750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ArialMT"/>
              </a:rPr>
              <a:t>available via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