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0564" cy="10692383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57019" y="2916428"/>
          <a:ext cx="571286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579"/>
                <a:gridCol w="2928086"/>
                <a:gridCol w="4572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alibri"/>
                        </a:rPr>
                        <a:t>general has been reduced. The only two variables containing such information now are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isExternal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alibri"/>
                        </a:rPr>
                        <a:t>(a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SymbolM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Link destinations objects are no longer maintained by MuPDF and information about destinations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56613" y="5592560"/>
          <a:ext cx="2911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24541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o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Pixmap.n – Pixmap.alpha = Colorspace.nbytes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Pixmap.colorspace = Colorspace.name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56613" y="6226544"/>
          <a:ext cx="45506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599"/>
                <a:gridCol w="3254807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o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Colorspace.nbytes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alibri"/>
                        </a:rPr>
                        <a:t>– integer containing the number of bytes used to determine the color (1 =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Pixmap.n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– integer containing the number of bytes per pixel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6613" y="6561824"/>
          <a:ext cx="34172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503"/>
                <a:gridCol w="2121588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o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Pixmap.stride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alibri"/>
                        </a:rPr>
                        <a:t>– integer containing the number of bytes of one line of the pidžmap's IReDt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Pixmap.alpha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– bool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99460" y="7926450"/>
          <a:ext cx="587073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836"/>
                <a:gridCol w="4049700"/>
                <a:gridCol w="4572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SymbolMT"/>
                        </a:rPr>
                        <a:t>*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alibri"/>
                        </a:rPr>
                        <a:t>In general, the alpha channel should be avoided to benefit from significant memory savings.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SymbolM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Handling of pixmaps needs to take the alpha parameter into account. An decision has to be made during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SymbolM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The size of one pixel can be two different values. For e.g. colorspace RGB, this size may be 3 (no alpha) 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The alpha channel is now optional. Its presence is controlled by a new boolean parameter (called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). This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10800000">
            <a:off x="10959724" y="1116208"/>
            <a:ext cx="145103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prefix and suffix in any case.</a:t>
            </a:r>
          </a:p>
        </p:txBody>
      </p:sp>
      <p:sp>
        <p:nvSpPr>
          <p:cNvPr id="8" name="TextBox 7"/>
          <p:cNvSpPr txBox="1"/>
          <p:nvPr/>
        </p:nvSpPr>
        <p:spPr>
          <a:xfrm rot="10800000">
            <a:off x="12931993" y="1194023"/>
            <a:ext cx="445766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must be</a:t>
            </a:r>
          </a:p>
        </p:txBody>
      </p:sp>
      <p:sp>
        <p:nvSpPr>
          <p:cNvPr id="9" name="TextBox 8"/>
          <p:cNvSpPr txBox="1"/>
          <p:nvPr/>
        </p:nvSpPr>
        <p:spPr>
          <a:xfrm rot="10800000">
            <a:off x="13500841" y="1194023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 rot="10800000">
            <a:off x="13378952" y="1184148"/>
            <a:ext cx="122229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-1</a:t>
            </a:r>
          </a:p>
        </p:txBody>
      </p:sp>
      <p:sp>
        <p:nvSpPr>
          <p:cNvPr id="11" name="TextBox 10"/>
          <p:cNvSpPr txBox="1"/>
          <p:nvPr/>
        </p:nvSpPr>
        <p:spPr>
          <a:xfrm rot="10800000">
            <a:off x="11264493" y="1271747"/>
            <a:ext cx="52215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else as a</a:t>
            </a:r>
          </a:p>
        </p:txBody>
      </p:sp>
      <p:sp>
        <p:nvSpPr>
          <p:cNvPr id="12" name="TextBox 11"/>
          <p:cNvSpPr txBox="1"/>
          <p:nvPr/>
        </p:nvSpPr>
        <p:spPr>
          <a:xfrm rot="10800000">
            <a:off x="12153290" y="1271747"/>
            <a:ext cx="50230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. Strip off</a:t>
            </a:r>
          </a:p>
        </p:txBody>
      </p:sp>
      <p:sp>
        <p:nvSpPr>
          <p:cNvPr id="13" name="TextBox 12"/>
          <p:cNvSpPr txBox="1"/>
          <p:nvPr/>
        </p:nvSpPr>
        <p:spPr>
          <a:xfrm rot="10800000">
            <a:off x="10959724" y="1261872"/>
            <a:ext cx="30511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gotor</a:t>
            </a:r>
          </a:p>
        </p:txBody>
      </p:sp>
      <p:sp>
        <p:nvSpPr>
          <p:cNvPr id="14" name="TextBox 13"/>
          <p:cNvSpPr txBox="1"/>
          <p:nvPr/>
        </p:nvSpPr>
        <p:spPr>
          <a:xfrm rot="10800000">
            <a:off x="11787530" y="1261872"/>
            <a:ext cx="36607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launch</a:t>
            </a:r>
          </a:p>
        </p:txBody>
      </p:sp>
      <p:sp>
        <p:nvSpPr>
          <p:cNvPr id="15" name="TextBox 14"/>
          <p:cNvSpPr txBox="1"/>
          <p:nvPr/>
        </p:nvSpPr>
        <p:spPr>
          <a:xfrm rot="10800000">
            <a:off x="8955267" y="1349380"/>
            <a:ext cx="23509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 rot="10800000">
            <a:off x="9496318" y="1349380"/>
            <a:ext cx="58301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Starts with</a:t>
            </a:r>
          </a:p>
        </p:txBody>
      </p:sp>
      <p:sp>
        <p:nvSpPr>
          <p:cNvPr id="17" name="TextBox 16"/>
          <p:cNvSpPr txBox="1"/>
          <p:nvPr/>
        </p:nvSpPr>
        <p:spPr>
          <a:xfrm rot="10800000">
            <a:off x="12931993" y="1349471"/>
            <a:ext cx="100716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Links column. Page</a:t>
            </a:r>
          </a:p>
        </p:txBody>
      </p:sp>
      <p:sp>
        <p:nvSpPr>
          <p:cNvPr id="18" name="TextBox 17"/>
          <p:cNvSpPr txBox="1"/>
          <p:nvPr/>
        </p:nvSpPr>
        <p:spPr>
          <a:xfrm rot="10800000">
            <a:off x="10080345" y="1339596"/>
            <a:ext cx="42703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file://</a:t>
            </a:r>
          </a:p>
        </p:txBody>
      </p:sp>
      <p:sp>
        <p:nvSpPr>
          <p:cNvPr id="19" name="TextBox 18"/>
          <p:cNvSpPr txBox="1"/>
          <p:nvPr/>
        </p:nvSpPr>
        <p:spPr>
          <a:xfrm rot="10800000">
            <a:off x="10959724" y="1427104"/>
            <a:ext cx="453865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(format:</a:t>
            </a:r>
          </a:p>
        </p:txBody>
      </p:sp>
      <p:sp>
        <p:nvSpPr>
          <p:cNvPr id="20" name="TextBox 19"/>
          <p:cNvSpPr txBox="1"/>
          <p:nvPr/>
        </p:nvSpPr>
        <p:spPr>
          <a:xfrm rot="10800000">
            <a:off x="11842394" y="1427104"/>
            <a:ext cx="68087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), generate a</a:t>
            </a:r>
          </a:p>
        </p:txBody>
      </p:sp>
      <p:sp>
        <p:nvSpPr>
          <p:cNvPr id="21" name="TextBox 20"/>
          <p:cNvSpPr txBox="1"/>
          <p:nvPr/>
        </p:nvSpPr>
        <p:spPr>
          <a:xfrm rot="10800000">
            <a:off x="11413906" y="1417228"/>
            <a:ext cx="427287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#page=n</a:t>
            </a:r>
          </a:p>
        </p:txBody>
      </p:sp>
      <p:sp>
        <p:nvSpPr>
          <p:cNvPr id="22" name="TextBox 21"/>
          <p:cNvSpPr txBox="1"/>
          <p:nvPr/>
        </p:nvSpPr>
        <p:spPr>
          <a:xfrm rot="10800000">
            <a:off x="12931993" y="1504828"/>
            <a:ext cx="120269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Behave as described in</a:t>
            </a:r>
          </a:p>
        </p:txBody>
      </p:sp>
      <p:sp>
        <p:nvSpPr>
          <p:cNvPr id="23" name="TextBox 22"/>
          <p:cNvSpPr txBox="1"/>
          <p:nvPr/>
        </p:nvSpPr>
        <p:spPr>
          <a:xfrm rot="10800000">
            <a:off x="10959724" y="1582552"/>
            <a:ext cx="9905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If</a:t>
            </a:r>
          </a:p>
        </p:txBody>
      </p:sp>
      <p:sp>
        <p:nvSpPr>
          <p:cNvPr id="24" name="TextBox 23"/>
          <p:cNvSpPr txBox="1"/>
          <p:nvPr/>
        </p:nvSpPr>
        <p:spPr>
          <a:xfrm rot="10800000">
            <a:off x="11241633" y="1582552"/>
            <a:ext cx="136712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ends with a page number</a:t>
            </a:r>
          </a:p>
        </p:txBody>
      </p:sp>
      <p:sp>
        <p:nvSpPr>
          <p:cNvPr id="25" name="TextBox 24"/>
          <p:cNvSpPr txBox="1"/>
          <p:nvPr/>
        </p:nvSpPr>
        <p:spPr>
          <a:xfrm rot="10800000">
            <a:off x="11058753" y="1572676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26" name="TextBox 25"/>
          <p:cNvSpPr txBox="1"/>
          <p:nvPr/>
        </p:nvSpPr>
        <p:spPr>
          <a:xfrm rot="10800000">
            <a:off x="8815090" y="1742572"/>
            <a:ext cx="51666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isExternal</a:t>
            </a:r>
          </a:p>
        </p:txBody>
      </p:sp>
      <p:sp>
        <p:nvSpPr>
          <p:cNvPr id="27" name="TextBox 26"/>
          <p:cNvSpPr txBox="1"/>
          <p:nvPr/>
        </p:nvSpPr>
        <p:spPr>
          <a:xfrm rot="10800000">
            <a:off x="10086472" y="1742572"/>
            <a:ext cx="14536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uri</a:t>
            </a:r>
          </a:p>
        </p:txBody>
      </p:sp>
      <p:sp>
        <p:nvSpPr>
          <p:cNvPr id="28" name="TextBox 27"/>
          <p:cNvSpPr txBox="1"/>
          <p:nvPr/>
        </p:nvSpPr>
        <p:spPr>
          <a:xfrm rot="10800000">
            <a:off x="11743273" y="1742572"/>
            <a:ext cx="26382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Links</a:t>
            </a:r>
          </a:p>
        </p:txBody>
      </p:sp>
      <p:sp>
        <p:nvSpPr>
          <p:cNvPr id="29" name="TextBox 28"/>
          <p:cNvSpPr txBox="1"/>
          <p:nvPr/>
        </p:nvSpPr>
        <p:spPr>
          <a:xfrm rot="10800000">
            <a:off x="13319516" y="1742572"/>
            <a:ext cx="44212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Outlines</a:t>
            </a:r>
          </a:p>
        </p:txBody>
      </p:sp>
      <p:sp>
        <p:nvSpPr>
          <p:cNvPr id="30" name="TextBox 29"/>
          <p:cNvSpPr txBox="1"/>
          <p:nvPr/>
        </p:nvSpPr>
        <p:spPr>
          <a:xfrm rot="10800000">
            <a:off x="8946123" y="2019909"/>
            <a:ext cx="4965845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following shows MuPDF's behavior concerning links and how we interpret this in PyMuPDF.</a:t>
            </a:r>
          </a:p>
        </p:txBody>
      </p:sp>
      <p:sp>
        <p:nvSpPr>
          <p:cNvPr id="31" name="TextBox 30"/>
          <p:cNvSpPr txBox="1"/>
          <p:nvPr/>
        </p:nvSpPr>
        <p:spPr>
          <a:xfrm rot="10800000">
            <a:off x="8717615" y="2052279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32" name="TextBox 31"/>
          <p:cNvSpPr txBox="1"/>
          <p:nvPr/>
        </p:nvSpPr>
        <p:spPr>
          <a:xfrm rot="10800000">
            <a:off x="8946123" y="2192182"/>
            <a:ext cx="56657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Document</a:t>
            </a:r>
          </a:p>
        </p:txBody>
      </p:sp>
      <p:sp>
        <p:nvSpPr>
          <p:cNvPr id="33" name="TextBox 32"/>
          <p:cNvSpPr txBox="1"/>
          <p:nvPr/>
        </p:nvSpPr>
        <p:spPr>
          <a:xfrm rot="10800000">
            <a:off x="9939802" y="2192182"/>
            <a:ext cx="161663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now additionally also contains</a:t>
            </a:r>
          </a:p>
        </p:txBody>
      </p:sp>
      <p:sp>
        <p:nvSpPr>
          <p:cNvPr id="34" name="TextBox 33"/>
          <p:cNvSpPr txBox="1"/>
          <p:nvPr/>
        </p:nvSpPr>
        <p:spPr>
          <a:xfrm rot="10800000">
            <a:off x="11801246" y="2192182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35" name="TextBox 34"/>
          <p:cNvSpPr txBox="1"/>
          <p:nvPr/>
        </p:nvSpPr>
        <p:spPr>
          <a:xfrm rot="10800000">
            <a:off x="12471775" y="2192182"/>
            <a:ext cx="252344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and</a:t>
            </a:r>
          </a:p>
        </p:txBody>
      </p:sp>
      <p:sp>
        <p:nvSpPr>
          <p:cNvPr id="36" name="TextBox 35"/>
          <p:cNvSpPr txBox="1"/>
          <p:nvPr/>
        </p:nvSpPr>
        <p:spPr>
          <a:xfrm rot="10800000">
            <a:off x="12907670" y="2192182"/>
            <a:ext cx="62486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properties.</a:t>
            </a:r>
          </a:p>
        </p:txBody>
      </p:sp>
      <p:sp>
        <p:nvSpPr>
          <p:cNvPr id="37" name="TextBox 36"/>
          <p:cNvSpPr txBox="1"/>
          <p:nvPr/>
        </p:nvSpPr>
        <p:spPr>
          <a:xfrm rot="10800000">
            <a:off x="9513051" y="2182307"/>
            <a:ext cx="42703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outline</a:t>
            </a:r>
          </a:p>
        </p:txBody>
      </p:sp>
      <p:sp>
        <p:nvSpPr>
          <p:cNvPr id="38" name="TextBox 37"/>
          <p:cNvSpPr txBox="1"/>
          <p:nvPr/>
        </p:nvSpPr>
        <p:spPr>
          <a:xfrm rot="10800000">
            <a:off x="11557101" y="2182307"/>
            <a:ext cx="24415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page</a:t>
            </a:r>
          </a:p>
        </p:txBody>
      </p:sp>
      <p:sp>
        <p:nvSpPr>
          <p:cNvPr id="39" name="TextBox 38"/>
          <p:cNvSpPr txBox="1"/>
          <p:nvPr/>
        </p:nvSpPr>
        <p:spPr>
          <a:xfrm rot="10800000">
            <a:off x="11862145" y="2182307"/>
            <a:ext cx="60991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isExternal</a:t>
            </a:r>
          </a:p>
        </p:txBody>
      </p:sp>
      <p:sp>
        <p:nvSpPr>
          <p:cNvPr id="40" name="TextBox 39"/>
          <p:cNvSpPr txBox="1"/>
          <p:nvPr/>
        </p:nvSpPr>
        <p:spPr>
          <a:xfrm rot="10800000">
            <a:off x="12724790" y="2182307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41" name="TextBox 40"/>
          <p:cNvSpPr txBox="1"/>
          <p:nvPr/>
        </p:nvSpPr>
        <p:spPr>
          <a:xfrm rot="10800000">
            <a:off x="8717615" y="2224460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42" name="TextBox 41"/>
          <p:cNvSpPr txBox="1"/>
          <p:nvPr/>
        </p:nvSpPr>
        <p:spPr>
          <a:xfrm rot="10800000">
            <a:off x="8946123" y="2367381"/>
            <a:ext cx="178157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information as closely as possible.</a:t>
            </a:r>
          </a:p>
        </p:txBody>
      </p:sp>
      <p:sp>
        <p:nvSpPr>
          <p:cNvPr id="43" name="TextBox 42"/>
          <p:cNvSpPr txBox="1"/>
          <p:nvPr/>
        </p:nvSpPr>
        <p:spPr>
          <a:xfrm rot="10800000">
            <a:off x="8946123" y="2533528"/>
            <a:ext cx="316409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maintain backward compatibility, PyMuPDF provides an own</a:t>
            </a:r>
          </a:p>
        </p:txBody>
      </p:sp>
      <p:sp>
        <p:nvSpPr>
          <p:cNvPr id="44" name="TextBox 43"/>
          <p:cNvSpPr txBox="1"/>
          <p:nvPr/>
        </p:nvSpPr>
        <p:spPr>
          <a:xfrm rot="10800000">
            <a:off x="12598237" y="2533528"/>
            <a:ext cx="1064425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class from available</a:t>
            </a:r>
          </a:p>
        </p:txBody>
      </p:sp>
      <p:sp>
        <p:nvSpPr>
          <p:cNvPr id="45" name="TextBox 44"/>
          <p:cNvSpPr txBox="1"/>
          <p:nvPr/>
        </p:nvSpPr>
        <p:spPr>
          <a:xfrm rot="10800000">
            <a:off x="12110587" y="2523652"/>
            <a:ext cx="48799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linkDest</a:t>
            </a:r>
          </a:p>
        </p:txBody>
      </p:sp>
      <p:sp>
        <p:nvSpPr>
          <p:cNvPr id="46" name="TextBox 45"/>
          <p:cNvSpPr txBox="1"/>
          <p:nvPr/>
        </p:nvSpPr>
        <p:spPr>
          <a:xfrm rot="10800000">
            <a:off x="8946123" y="2699674"/>
            <a:ext cx="154877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dase Dlass for PLJMuPDF's</a:t>
            </a:r>
          </a:p>
        </p:txBody>
      </p:sp>
      <p:sp>
        <p:nvSpPr>
          <p:cNvPr id="47" name="TextBox 46"/>
          <p:cNvSpPr txBox="1"/>
          <p:nvPr/>
        </p:nvSpPr>
        <p:spPr>
          <a:xfrm rot="10800000">
            <a:off x="10985601" y="2699674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48" name="TextBox 47"/>
          <p:cNvSpPr txBox="1"/>
          <p:nvPr/>
        </p:nvSpPr>
        <p:spPr>
          <a:xfrm rot="10800000">
            <a:off x="11900275" y="2699674"/>
            <a:ext cx="224307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has been deleted from MuPDF. In order to</a:t>
            </a:r>
          </a:p>
        </p:txBody>
      </p:sp>
      <p:sp>
        <p:nvSpPr>
          <p:cNvPr id="49" name="TextBox 48"/>
          <p:cNvSpPr txBox="1"/>
          <p:nvPr/>
        </p:nvSpPr>
        <p:spPr>
          <a:xfrm rot="10800000">
            <a:off x="10497952" y="2689799"/>
            <a:ext cx="4879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linkDest</a:t>
            </a:r>
          </a:p>
        </p:txBody>
      </p:sp>
      <p:sp>
        <p:nvSpPr>
          <p:cNvPr id="50" name="TextBox 49"/>
          <p:cNvSpPr txBox="1"/>
          <p:nvPr/>
        </p:nvSpPr>
        <p:spPr>
          <a:xfrm rot="10800000">
            <a:off x="11046592" y="2689799"/>
            <a:ext cx="853752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fz_link_dest_s</a:t>
            </a:r>
          </a:p>
        </p:txBody>
      </p:sp>
      <p:sp>
        <p:nvSpPr>
          <p:cNvPr id="51" name="TextBox 50"/>
          <p:cNvSpPr txBox="1"/>
          <p:nvPr/>
        </p:nvSpPr>
        <p:spPr>
          <a:xfrm rot="10800000">
            <a:off x="8717615" y="2731952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52" name="TextBox 51"/>
          <p:cNvSpPr txBox="1"/>
          <p:nvPr/>
        </p:nvSpPr>
        <p:spPr>
          <a:xfrm rot="10800000">
            <a:off x="8946123" y="2875239"/>
            <a:ext cx="5201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bool) and</a:t>
            </a:r>
          </a:p>
        </p:txBody>
      </p:sp>
      <p:sp>
        <p:nvSpPr>
          <p:cNvPr id="53" name="TextBox 52"/>
          <p:cNvSpPr txBox="1"/>
          <p:nvPr/>
        </p:nvSpPr>
        <p:spPr>
          <a:xfrm rot="10800000">
            <a:off x="9650211" y="2875239"/>
            <a:ext cx="50141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a string.</a:t>
            </a:r>
          </a:p>
        </p:txBody>
      </p:sp>
      <p:sp>
        <p:nvSpPr>
          <p:cNvPr id="54" name="TextBox 53"/>
          <p:cNvSpPr txBox="1"/>
          <p:nvPr/>
        </p:nvSpPr>
        <p:spPr>
          <a:xfrm rot="10800000">
            <a:off x="9467331" y="2865455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55" name="TextBox 54"/>
          <p:cNvSpPr txBox="1"/>
          <p:nvPr/>
        </p:nvSpPr>
        <p:spPr>
          <a:xfrm rot="10800000">
            <a:off x="8460028" y="3486424"/>
            <a:ext cx="174038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This contains significant changes:</a:t>
            </a:r>
          </a:p>
        </p:txBody>
      </p:sp>
      <p:sp>
        <p:nvSpPr>
          <p:cNvPr id="56" name="TextBox 55"/>
          <p:cNvSpPr txBox="1"/>
          <p:nvPr/>
        </p:nvSpPr>
        <p:spPr>
          <a:xfrm rot="10800000">
            <a:off x="8460028" y="3740170"/>
            <a:ext cx="1473764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Links</a:t>
            </a:r>
          </a:p>
        </p:txBody>
      </p:sp>
      <p:sp>
        <p:nvSpPr>
          <p:cNvPr id="57" name="TextBox 56"/>
          <p:cNvSpPr txBox="1"/>
          <p:nvPr/>
        </p:nvSpPr>
        <p:spPr>
          <a:xfrm rot="10800000">
            <a:off x="8460028" y="4073103"/>
            <a:ext cx="2482566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ConstruDtor now requires the page's mediadodž.</a:t>
            </a:r>
          </a:p>
        </p:txBody>
      </p:sp>
      <p:sp>
        <p:nvSpPr>
          <p:cNvPr id="58" name="TextBox 57"/>
          <p:cNvSpPr txBox="1"/>
          <p:nvPr/>
        </p:nvSpPr>
        <p:spPr>
          <a:xfrm rot="10800000">
            <a:off x="8460028" y="4326849"/>
            <a:ext cx="1861239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Text Page</a:t>
            </a:r>
          </a:p>
        </p:txBody>
      </p:sp>
      <p:sp>
        <p:nvSpPr>
          <p:cNvPr id="59" name="TextBox 58"/>
          <p:cNvSpPr txBox="1"/>
          <p:nvPr/>
        </p:nvSpPr>
        <p:spPr>
          <a:xfrm rot="10800000">
            <a:off x="8460028" y="4661428"/>
            <a:ext cx="251152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ConstruDtor now requires the page's mediadodž.</a:t>
            </a:r>
          </a:p>
        </p:txBody>
      </p:sp>
      <p:sp>
        <p:nvSpPr>
          <p:cNvPr id="60" name="TextBox 59"/>
          <p:cNvSpPr txBox="1"/>
          <p:nvPr/>
        </p:nvSpPr>
        <p:spPr>
          <a:xfrm rot="10800000">
            <a:off x="8460028" y="4915174"/>
            <a:ext cx="1974016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Display List</a:t>
            </a:r>
          </a:p>
        </p:txBody>
      </p:sp>
      <p:sp>
        <p:nvSpPr>
          <p:cNvPr id="61" name="TextBox 60"/>
          <p:cNvSpPr txBox="1"/>
          <p:nvPr/>
        </p:nvSpPr>
        <p:spPr>
          <a:xfrm rot="10800000">
            <a:off x="8460028" y="5248381"/>
            <a:ext cx="367001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Where PyMuPDF constructors require an alpha parameter, we assume</a:t>
            </a:r>
          </a:p>
        </p:txBody>
      </p:sp>
      <p:sp>
        <p:nvSpPr>
          <p:cNvPr id="62" name="TextBox 61"/>
          <p:cNvSpPr txBox="1"/>
          <p:nvPr/>
        </p:nvSpPr>
        <p:spPr>
          <a:xfrm rot="10800000">
            <a:off x="12922849" y="5248381"/>
            <a:ext cx="611144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by default.</a:t>
            </a:r>
          </a:p>
        </p:txBody>
      </p:sp>
      <p:sp>
        <p:nvSpPr>
          <p:cNvPr id="63" name="TextBox 62"/>
          <p:cNvSpPr txBox="1"/>
          <p:nvPr/>
        </p:nvSpPr>
        <p:spPr>
          <a:xfrm rot="10800000">
            <a:off x="12130430" y="5238506"/>
            <a:ext cx="79279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alpha = False</a:t>
            </a:r>
          </a:p>
        </p:txBody>
      </p:sp>
      <p:sp>
        <p:nvSpPr>
          <p:cNvPr id="64" name="TextBox 63"/>
          <p:cNvSpPr txBox="1"/>
          <p:nvPr/>
        </p:nvSpPr>
        <p:spPr>
          <a:xfrm rot="10800000">
            <a:off x="8460028" y="5458327"/>
            <a:ext cx="1759662" cy="1645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100" b="0" i="0">
                <a:solidFill>
                  <a:srgbClr val="2D74B5"/>
                </a:solidFill>
                <a:latin typeface="Calibri-Light"/>
              </a:rPr>
              <a:t>PyMuPDF Design Decision</a:t>
            </a:r>
          </a:p>
        </p:txBody>
      </p:sp>
      <p:sp>
        <p:nvSpPr>
          <p:cNvPr id="65" name="TextBox 64"/>
          <p:cNvSpPr txBox="1"/>
          <p:nvPr/>
        </p:nvSpPr>
        <p:spPr>
          <a:xfrm rot="10800000">
            <a:off x="8917137" y="6036045"/>
            <a:ext cx="91440" cy="1432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ourierNewPSMT"/>
              </a:rPr>
              <a:t>o</a:t>
            </a:r>
          </a:p>
        </p:txBody>
      </p:sp>
      <p:sp>
        <p:nvSpPr>
          <p:cNvPr id="66" name="TextBox 65"/>
          <p:cNvSpPr txBox="1"/>
          <p:nvPr/>
        </p:nvSpPr>
        <p:spPr>
          <a:xfrm rot="10800000">
            <a:off x="10060594" y="6025621"/>
            <a:ext cx="202954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– string naming the colorspace, one of</a:t>
            </a:r>
          </a:p>
        </p:txBody>
      </p:sp>
      <p:sp>
        <p:nvSpPr>
          <p:cNvPr id="67" name="TextBox 66"/>
          <p:cNvSpPr txBox="1"/>
          <p:nvPr/>
        </p:nvSpPr>
        <p:spPr>
          <a:xfrm rot="10800000">
            <a:off x="12703393" y="6025621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68" name="TextBox 67"/>
          <p:cNvSpPr txBox="1"/>
          <p:nvPr/>
        </p:nvSpPr>
        <p:spPr>
          <a:xfrm rot="10800000">
            <a:off x="13313389" y="6025621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69" name="TextBox 68"/>
          <p:cNvSpPr txBox="1"/>
          <p:nvPr/>
        </p:nvSpPr>
        <p:spPr>
          <a:xfrm rot="10800000">
            <a:off x="9145737" y="6015746"/>
            <a:ext cx="91471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Colorspace.name</a:t>
            </a:r>
          </a:p>
        </p:txBody>
      </p:sp>
      <p:sp>
        <p:nvSpPr>
          <p:cNvPr id="70" name="TextBox 69"/>
          <p:cNvSpPr txBox="1"/>
          <p:nvPr/>
        </p:nvSpPr>
        <p:spPr>
          <a:xfrm rot="10800000">
            <a:off x="12092299" y="6015746"/>
            <a:ext cx="61132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DeviceGray</a:t>
            </a:r>
          </a:p>
        </p:txBody>
      </p:sp>
      <p:sp>
        <p:nvSpPr>
          <p:cNvPr id="71" name="TextBox 70"/>
          <p:cNvSpPr txBox="1"/>
          <p:nvPr/>
        </p:nvSpPr>
        <p:spPr>
          <a:xfrm rot="10800000">
            <a:off x="12764383" y="6015746"/>
            <a:ext cx="54895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DeviceRGB</a:t>
            </a:r>
          </a:p>
        </p:txBody>
      </p:sp>
      <p:sp>
        <p:nvSpPr>
          <p:cNvPr id="72" name="TextBox 71"/>
          <p:cNvSpPr txBox="1"/>
          <p:nvPr/>
        </p:nvSpPr>
        <p:spPr>
          <a:xfrm rot="10800000">
            <a:off x="13374380" y="6015746"/>
            <a:ext cx="608360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DeviceCMYK</a:t>
            </a:r>
          </a:p>
        </p:txBody>
      </p:sp>
      <p:sp>
        <p:nvSpPr>
          <p:cNvPr id="73" name="TextBox 72"/>
          <p:cNvSpPr txBox="1"/>
          <p:nvPr/>
        </p:nvSpPr>
        <p:spPr>
          <a:xfrm rot="10800000">
            <a:off x="9755367" y="6193322"/>
            <a:ext cx="24476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3 =</a:t>
            </a:r>
          </a:p>
        </p:txBody>
      </p:sp>
      <p:sp>
        <p:nvSpPr>
          <p:cNvPr id="74" name="TextBox 73"/>
          <p:cNvSpPr txBox="1"/>
          <p:nvPr/>
        </p:nvSpPr>
        <p:spPr>
          <a:xfrm rot="10800000">
            <a:off x="10549798" y="6193322"/>
            <a:ext cx="24476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4 =</a:t>
            </a:r>
          </a:p>
        </p:txBody>
      </p:sp>
      <p:sp>
        <p:nvSpPr>
          <p:cNvPr id="75" name="TextBox 74"/>
          <p:cNvSpPr txBox="1"/>
          <p:nvPr/>
        </p:nvSpPr>
        <p:spPr>
          <a:xfrm rot="10800000">
            <a:off x="11404762" y="6193322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 rot="10800000">
            <a:off x="9145737" y="6183447"/>
            <a:ext cx="60991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DeviceGray</a:t>
            </a:r>
          </a:p>
        </p:txBody>
      </p:sp>
      <p:sp>
        <p:nvSpPr>
          <p:cNvPr id="77" name="TextBox 76"/>
          <p:cNvSpPr txBox="1"/>
          <p:nvPr/>
        </p:nvSpPr>
        <p:spPr>
          <a:xfrm rot="10800000">
            <a:off x="10001158" y="6183447"/>
            <a:ext cx="54895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DeviceRGB</a:t>
            </a:r>
          </a:p>
        </p:txBody>
      </p:sp>
      <p:sp>
        <p:nvSpPr>
          <p:cNvPr id="78" name="TextBox 77"/>
          <p:cNvSpPr txBox="1"/>
          <p:nvPr/>
        </p:nvSpPr>
        <p:spPr>
          <a:xfrm rot="10800000">
            <a:off x="10795132" y="6183447"/>
            <a:ext cx="60991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DeviceCMYK</a:t>
            </a:r>
          </a:p>
        </p:txBody>
      </p:sp>
      <p:sp>
        <p:nvSpPr>
          <p:cNvPr id="79" name="TextBox 78"/>
          <p:cNvSpPr txBox="1"/>
          <p:nvPr/>
        </p:nvSpPr>
        <p:spPr>
          <a:xfrm rot="10800000">
            <a:off x="8688628" y="7029998"/>
            <a:ext cx="1990314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characteristics – see the following list:</a:t>
            </a:r>
          </a:p>
        </p:txBody>
      </p:sp>
      <p:sp>
        <p:nvSpPr>
          <p:cNvPr id="80" name="TextBox 79"/>
          <p:cNvSpPr txBox="1"/>
          <p:nvPr/>
        </p:nvSpPr>
        <p:spPr>
          <a:xfrm rot="10800000">
            <a:off x="8688628" y="7196053"/>
            <a:ext cx="21896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</a:t>
            </a:r>
          </a:p>
        </p:txBody>
      </p:sp>
      <p:sp>
        <p:nvSpPr>
          <p:cNvPr id="81" name="TextBox 80"/>
          <p:cNvSpPr txBox="1"/>
          <p:nvPr/>
        </p:nvSpPr>
        <p:spPr>
          <a:xfrm rot="10800000">
            <a:off x="9273753" y="7196053"/>
            <a:ext cx="25234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and</a:t>
            </a:r>
          </a:p>
        </p:txBody>
      </p:sp>
      <p:sp>
        <p:nvSpPr>
          <p:cNvPr id="82" name="TextBox 81"/>
          <p:cNvSpPr txBox="1"/>
          <p:nvPr/>
        </p:nvSpPr>
        <p:spPr>
          <a:xfrm rot="10800000">
            <a:off x="10136764" y="7196053"/>
            <a:ext cx="365428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classes have been extended with properties that help determine their</a:t>
            </a:r>
          </a:p>
        </p:txBody>
      </p:sp>
      <p:sp>
        <p:nvSpPr>
          <p:cNvPr id="83" name="TextBox 82"/>
          <p:cNvSpPr txBox="1"/>
          <p:nvPr/>
        </p:nvSpPr>
        <p:spPr>
          <a:xfrm rot="10800000">
            <a:off x="8907993" y="7186178"/>
            <a:ext cx="36607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Pixmap</a:t>
            </a:r>
          </a:p>
        </p:txBody>
      </p:sp>
      <p:sp>
        <p:nvSpPr>
          <p:cNvPr id="84" name="TextBox 83"/>
          <p:cNvSpPr txBox="1"/>
          <p:nvPr/>
        </p:nvSpPr>
        <p:spPr>
          <a:xfrm rot="10800000">
            <a:off x="9526767" y="7186178"/>
            <a:ext cx="60991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Colorspace</a:t>
            </a:r>
          </a:p>
        </p:txBody>
      </p:sp>
      <p:sp>
        <p:nvSpPr>
          <p:cNvPr id="85" name="TextBox 84"/>
          <p:cNvSpPr txBox="1"/>
          <p:nvPr/>
        </p:nvSpPr>
        <p:spPr>
          <a:xfrm rot="10800000">
            <a:off x="8460028" y="7228332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86" name="TextBox 85"/>
          <p:cNvSpPr txBox="1"/>
          <p:nvPr/>
        </p:nvSpPr>
        <p:spPr>
          <a:xfrm rot="10800000">
            <a:off x="8688628" y="7371344"/>
            <a:ext cx="1726666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image was stored in the PDF.</a:t>
            </a:r>
          </a:p>
        </p:txBody>
      </p:sp>
      <p:sp>
        <p:nvSpPr>
          <p:cNvPr id="87" name="TextBox 86"/>
          <p:cNvSpPr txBox="1"/>
          <p:nvPr/>
        </p:nvSpPr>
        <p:spPr>
          <a:xfrm rot="10800000">
            <a:off x="8688628" y="7537856"/>
            <a:ext cx="546982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88" name="TextBox 87"/>
          <p:cNvSpPr txBox="1"/>
          <p:nvPr/>
        </p:nvSpPr>
        <p:spPr>
          <a:xfrm rot="10800000">
            <a:off x="8460028" y="7570134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89" name="TextBox 88"/>
          <p:cNvSpPr txBox="1"/>
          <p:nvPr/>
        </p:nvSpPr>
        <p:spPr>
          <a:xfrm rot="10800000">
            <a:off x="8688628" y="7713055"/>
            <a:ext cx="1453868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store the complete pixmap.</a:t>
            </a:r>
          </a:p>
        </p:txBody>
      </p:sp>
      <p:sp>
        <p:nvSpPr>
          <p:cNvPr id="90" name="TextBox 89"/>
          <p:cNvSpPr txBox="1"/>
          <p:nvPr/>
        </p:nvSpPr>
        <p:spPr>
          <a:xfrm rot="10800000">
            <a:off x="8688628" y="7879201"/>
            <a:ext cx="218967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</a:t>
            </a:r>
          </a:p>
        </p:txBody>
      </p:sp>
      <p:sp>
        <p:nvSpPr>
          <p:cNvPr id="91" name="TextBox 90"/>
          <p:cNvSpPr txBox="1"/>
          <p:nvPr/>
        </p:nvSpPr>
        <p:spPr>
          <a:xfrm rot="10800000">
            <a:off x="9456633" y="7879201"/>
            <a:ext cx="2786791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parameter disappeared: all methods saving pixmaps (</a:t>
            </a:r>
          </a:p>
        </p:txBody>
      </p:sp>
      <p:sp>
        <p:nvSpPr>
          <p:cNvPr id="92" name="TextBox 91"/>
          <p:cNvSpPr txBox="1"/>
          <p:nvPr/>
        </p:nvSpPr>
        <p:spPr>
          <a:xfrm rot="10800000">
            <a:off x="12732379" y="7879201"/>
            <a:ext cx="1308751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and friends) now always</a:t>
            </a:r>
          </a:p>
        </p:txBody>
      </p:sp>
      <p:sp>
        <p:nvSpPr>
          <p:cNvPr id="93" name="TextBox 92"/>
          <p:cNvSpPr txBox="1"/>
          <p:nvPr/>
        </p:nvSpPr>
        <p:spPr>
          <a:xfrm rot="10800000">
            <a:off x="8907993" y="7869326"/>
            <a:ext cx="54895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savealpha</a:t>
            </a:r>
          </a:p>
        </p:txBody>
      </p:sp>
      <p:sp>
        <p:nvSpPr>
          <p:cNvPr id="94" name="TextBox 93"/>
          <p:cNvSpPr txBox="1"/>
          <p:nvPr/>
        </p:nvSpPr>
        <p:spPr>
          <a:xfrm rot="10800000">
            <a:off x="12244730" y="7869326"/>
            <a:ext cx="48799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writePNG</a:t>
            </a:r>
          </a:p>
        </p:txBody>
      </p:sp>
      <p:sp>
        <p:nvSpPr>
          <p:cNvPr id="95" name="TextBox 94"/>
          <p:cNvSpPr txBox="1"/>
          <p:nvPr/>
        </p:nvSpPr>
        <p:spPr>
          <a:xfrm rot="10800000">
            <a:off x="8460028" y="7911480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96" name="TextBox 95"/>
          <p:cNvSpPr txBox="1"/>
          <p:nvPr/>
        </p:nvSpPr>
        <p:spPr>
          <a:xfrm rot="10800000">
            <a:off x="8688628" y="8228228"/>
            <a:ext cx="2894049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contain an alpha, which therefore needs to be checked.</a:t>
            </a:r>
          </a:p>
        </p:txBody>
      </p:sp>
      <p:sp>
        <p:nvSpPr>
          <p:cNvPr id="97" name="TextBox 96"/>
          <p:cNvSpPr txBox="1"/>
          <p:nvPr/>
        </p:nvSpPr>
        <p:spPr>
          <a:xfrm rot="10800000">
            <a:off x="8688628" y="8395837"/>
            <a:ext cx="5286614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pixmap creation. Pixmaps coming from other sources or generated by some functions may or may not</a:t>
            </a:r>
          </a:p>
        </p:txBody>
      </p:sp>
      <p:sp>
        <p:nvSpPr>
          <p:cNvPr id="98" name="TextBox 97"/>
          <p:cNvSpPr txBox="1"/>
          <p:nvPr/>
        </p:nvSpPr>
        <p:spPr>
          <a:xfrm rot="10800000">
            <a:off x="8688628" y="8737183"/>
            <a:ext cx="5447385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99" name="TextBox 98"/>
          <p:cNvSpPr txBox="1"/>
          <p:nvPr/>
        </p:nvSpPr>
        <p:spPr>
          <a:xfrm rot="10800000">
            <a:off x="8460028" y="9179204"/>
            <a:ext cx="1705328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has the following consequences:</a:t>
            </a:r>
          </a:p>
        </p:txBody>
      </p:sp>
      <p:sp>
        <p:nvSpPr>
          <p:cNvPr id="100" name="TextBox 99"/>
          <p:cNvSpPr txBox="1"/>
          <p:nvPr/>
        </p:nvSpPr>
        <p:spPr>
          <a:xfrm rot="10800000">
            <a:off x="8460028" y="9600559"/>
            <a:ext cx="640133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Pixmap</a:t>
            </a:r>
          </a:p>
        </p:txBody>
      </p:sp>
      <p:sp>
        <p:nvSpPr>
          <p:cNvPr id="101" name="TextBox 100"/>
          <p:cNvSpPr txBox="1"/>
          <p:nvPr/>
        </p:nvSpPr>
        <p:spPr>
          <a:xfrm rot="10800000">
            <a:off x="9801087" y="10215768"/>
            <a:ext cx="3107709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MuPDF v1.10 Changes and their Implications for PyMuPDF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