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50644151" y="3882477382"/>
            <a:ext cx="25314369231" cy="1030362036"/>
          </a:xfrm>
          <a:prstGeom prst="rect">
            <a:avLst/>
          </a:prstGeom>
          <a:noFill/>
        </p:spPr>
        <p:txBody>
          <a:bodyPr wrap="none">
            <a:spAutoFit/>
          </a:bodyPr>
          <a:lstStyle/>
          <a:p>
            <a:r>
              <a:rPr sz="7200">
                <a:latin typeface="Calibri-Bold"/>
              </a:rPr>
              <a:t>MuPDF v1.10 Changes and their Implications for PyMuPDF</a:t>
            </a:r>
          </a:p>
        </p:txBody>
      </p:sp>
      <p:sp>
        <p:nvSpPr>
          <p:cNvPr id="3" name="TextBox 2"/>
          <p:cNvSpPr txBox="1"/>
          <p:nvPr/>
        </p:nvSpPr>
        <p:spPr>
          <a:xfrm>
            <a:off x="7326720150" y="8893594356"/>
            <a:ext cx="5214316866" cy="1651061483"/>
          </a:xfrm>
          <a:prstGeom prst="rect">
            <a:avLst/>
          </a:prstGeom>
          <a:noFill/>
        </p:spPr>
        <p:txBody>
          <a:bodyPr wrap="none">
            <a:spAutoFit/>
          </a:bodyPr>
          <a:lstStyle/>
          <a:p>
            <a:r>
              <a:rPr sz="7200">
                <a:latin typeface="Calibri-Light"/>
              </a:rPr>
              <a:t>Pixmap</a:t>
            </a:r>
          </a:p>
        </p:txBody>
      </p:sp>
      <p:sp>
        <p:nvSpPr>
          <p:cNvPr id="4" name="TextBox 3"/>
          <p:cNvSpPr txBox="1"/>
          <p:nvPr/>
        </p:nvSpPr>
        <p:spPr>
          <a:xfrm>
            <a:off x="7326719360" y="10960522808"/>
            <a:ext cx="46146138843" cy="2395903345"/>
          </a:xfrm>
          <a:prstGeom prst="rect">
            <a:avLst/>
          </a:prstGeom>
          <a:noFill/>
        </p:spPr>
        <p:txBody>
          <a:bodyPr wrap="none">
            <a:spAutoFit/>
          </a:bodyPr>
          <a:lstStyle/>
          <a:p>
            <a:r>
              <a:rPr sz="7200">
                <a:latin typeface="Calibri"/>
              </a:rPr>
              <a:t>The alpha channel is now optional. Its presence is controlled by a new boolean parameter (called alpha ). This has the following consequences:</a:t>
            </a:r>
          </a:p>
        </p:txBody>
      </p:sp>
      <p:sp>
        <p:nvSpPr>
          <p:cNvPr id="5" name="TextBox 4"/>
          <p:cNvSpPr txBox="1"/>
          <p:nvPr/>
        </p:nvSpPr>
        <p:spPr>
          <a:xfrm>
            <a:off x="7326719360" y="14309864084"/>
            <a:ext cx="46976466317" cy="2646619887"/>
          </a:xfrm>
          <a:prstGeom prst="rect">
            <a:avLst/>
          </a:prstGeom>
          <a:noFill/>
        </p:spPr>
        <p:txBody>
          <a:bodyPr wrap="none">
            <a:spAutoFit/>
          </a:bodyPr>
          <a:lstStyle/>
          <a:p>
            <a:r>
              <a:rPr sz="7200">
                <a:latin typeface="Calibri"/>
              </a:rPr>
              <a:t> The size of one pixel can be two different values. For e.g. colorspace RGB, this size may be 3 (no alpha) or 4 bytes. The size of a pixmap is therefore determined not only by its colorspace, but also by its alpha value.</a:t>
            </a:r>
          </a:p>
        </p:txBody>
      </p:sp>
      <p:sp>
        <p:nvSpPr>
          <p:cNvPr id="6" name="TextBox 5"/>
          <p:cNvSpPr txBox="1"/>
          <p:nvPr/>
        </p:nvSpPr>
        <p:spPr>
          <a:xfrm>
            <a:off x="7326713046" y="17090606193"/>
            <a:ext cx="45955649203" cy="4012160802"/>
          </a:xfrm>
          <a:prstGeom prst="rect">
            <a:avLst/>
          </a:prstGeom>
          <a:noFill/>
        </p:spPr>
        <p:txBody>
          <a:bodyPr wrap="none">
            <a:spAutoFit/>
          </a:bodyPr>
          <a:lstStyle/>
          <a:p>
            <a:r>
              <a:rPr sz="7200">
                <a:latin typeface="Calibri"/>
              </a:rPr>
              <a:t> Handling of pixmaps needs to take the alpha parameter into account. An decision has to be made during pixmap creation. Pixmaps coming from other sources or generated by some functions may or may not contain an alpha, which therefore needs to be checked.</a:t>
            </a:r>
          </a:p>
        </p:txBody>
      </p:sp>
      <p:sp>
        <p:nvSpPr>
          <p:cNvPr id="7" name="TextBox 6"/>
          <p:cNvSpPr txBox="1"/>
          <p:nvPr/>
        </p:nvSpPr>
        <p:spPr>
          <a:xfrm>
            <a:off x="7326706732" y="21236889217"/>
            <a:ext cx="40710462774" cy="1293486151"/>
          </a:xfrm>
          <a:prstGeom prst="rect">
            <a:avLst/>
          </a:prstGeom>
          <a:noFill/>
        </p:spPr>
        <p:txBody>
          <a:bodyPr wrap="none">
            <a:spAutoFit/>
          </a:bodyPr>
          <a:lstStyle/>
          <a:p>
            <a:r>
              <a:rPr sz="7200">
                <a:latin typeface="Calibri"/>
              </a:rPr>
              <a:t> In general, the alpha channel should be avoided to benefit from significant memory savings.</a:t>
            </a:r>
          </a:p>
        </p:txBody>
      </p:sp>
      <p:sp>
        <p:nvSpPr>
          <p:cNvPr id="8" name="TextBox 7"/>
          <p:cNvSpPr txBox="1"/>
          <p:nvPr/>
        </p:nvSpPr>
        <p:spPr>
          <a:xfrm>
            <a:off x="7326720150" y="22652077784"/>
            <a:ext cx="45461861687" cy="2646582003"/>
          </a:xfrm>
          <a:prstGeom prst="rect">
            <a:avLst/>
          </a:prstGeom>
          <a:noFill/>
        </p:spPr>
        <p:txBody>
          <a:bodyPr wrap="none">
            <a:spAutoFit/>
          </a:bodyPr>
          <a:lstStyle/>
          <a:p>
            <a:r>
              <a:rPr sz="7200">
                <a:latin typeface="Calibri"/>
              </a:rPr>
              <a:t> The savealpha parameter disappeared: all methods saving pixmaps ( writePNG and friends) now always store the complete pixmap.</a:t>
            </a:r>
          </a:p>
        </p:txBody>
      </p:sp>
      <p:sp>
        <p:nvSpPr>
          <p:cNvPr id="9" name="TextBox 8"/>
          <p:cNvSpPr txBox="1"/>
          <p:nvPr/>
        </p:nvSpPr>
        <p:spPr>
          <a:xfrm>
            <a:off x="7326744617" y="25432782009"/>
            <a:ext cx="46417492973" cy="2649737467"/>
          </a:xfrm>
          <a:prstGeom prst="rect">
            <a:avLst/>
          </a:prstGeom>
          <a:noFill/>
        </p:spPr>
        <p:txBody>
          <a:bodyPr wrap="none">
            <a:spAutoFit/>
          </a:bodyPr>
          <a:lstStyle/>
          <a:p>
            <a:r>
              <a:rPr sz="7200">
                <a:latin typeface="Calibri"/>
              </a:rPr>
              <a:t> Pixmaps created from PDF-internal images may or may not contain an alpha – this solely depends on how the image was stored in the PDF.</a:t>
            </a:r>
          </a:p>
        </p:txBody>
      </p:sp>
      <p:sp>
        <p:nvSpPr>
          <p:cNvPr id="10" name="TextBox 9"/>
          <p:cNvSpPr txBox="1"/>
          <p:nvPr/>
        </p:nvSpPr>
        <p:spPr>
          <a:xfrm>
            <a:off x="7326720150" y="28216649590"/>
            <a:ext cx="43424682048" cy="2646618309"/>
          </a:xfrm>
          <a:prstGeom prst="rect">
            <a:avLst/>
          </a:prstGeom>
          <a:noFill/>
        </p:spPr>
        <p:txBody>
          <a:bodyPr wrap="none">
            <a:spAutoFit/>
          </a:bodyPr>
          <a:lstStyle/>
          <a:p>
            <a:r>
              <a:rPr sz="7200">
                <a:latin typeface="Calibri"/>
              </a:rPr>
              <a:t> The Pixmap and Colorspace classes have been extended with properties that help determine their characteristics – see the following list:</a:t>
            </a:r>
          </a:p>
        </p:txBody>
      </p:sp>
      <p:sp>
        <p:nvSpPr>
          <p:cNvPr id="11" name="TextBox 10"/>
          <p:cNvSpPr txBox="1"/>
          <p:nvPr/>
        </p:nvSpPr>
        <p:spPr>
          <a:xfrm>
            <a:off x="11050526147" y="31113416174"/>
            <a:ext cx="10912083513" cy="1167206023"/>
          </a:xfrm>
          <a:prstGeom prst="rect">
            <a:avLst/>
          </a:prstGeom>
          <a:noFill/>
        </p:spPr>
        <p:txBody>
          <a:bodyPr wrap="none">
            <a:spAutoFit/>
          </a:bodyPr>
          <a:lstStyle/>
          <a:p>
            <a:r>
              <a:rPr sz="7200">
                <a:latin typeface="Calibri"/>
              </a:rPr>
              <a:t>o Pixmap.alpha – bool</a:t>
            </a:r>
          </a:p>
        </p:txBody>
      </p:sp>
      <p:sp>
        <p:nvSpPr>
          <p:cNvPr id="12" name="TextBox 11"/>
          <p:cNvSpPr txBox="1"/>
          <p:nvPr/>
        </p:nvSpPr>
        <p:spPr>
          <a:xfrm>
            <a:off x="11050526147" y="32478957088"/>
            <a:ext cx="39792193509" cy="1167206023"/>
          </a:xfrm>
          <a:prstGeom prst="rect">
            <a:avLst/>
          </a:prstGeom>
          <a:noFill/>
        </p:spPr>
        <p:txBody>
          <a:bodyPr wrap="none">
            <a:spAutoFit/>
          </a:bodyPr>
          <a:lstStyle/>
          <a:p>
            <a:r>
              <a:rPr sz="7200">
                <a:latin typeface="Calibri"/>
              </a:rPr>
              <a:t>o Pixmap.stride – integer containing the number of bytes of one line of the piǆŵap’s IReĐt</a:t>
            </a:r>
          </a:p>
        </p:txBody>
      </p:sp>
      <p:sp>
        <p:nvSpPr>
          <p:cNvPr id="13" name="TextBox 12"/>
          <p:cNvSpPr txBox="1"/>
          <p:nvPr/>
        </p:nvSpPr>
        <p:spPr>
          <a:xfrm>
            <a:off x="11050526147" y="33844494846"/>
            <a:ext cx="27387541524" cy="1167206023"/>
          </a:xfrm>
          <a:prstGeom prst="rect">
            <a:avLst/>
          </a:prstGeom>
          <a:noFill/>
        </p:spPr>
        <p:txBody>
          <a:bodyPr wrap="none">
            <a:spAutoFit/>
          </a:bodyPr>
          <a:lstStyle/>
          <a:p>
            <a:r>
              <a:rPr sz="7200">
                <a:latin typeface="Calibri"/>
              </a:rPr>
              <a:t>o Pixmap.n – integer containing the number of bytes per pixel</a:t>
            </a:r>
          </a:p>
        </p:txBody>
      </p:sp>
      <p:sp>
        <p:nvSpPr>
          <p:cNvPr id="14" name="TextBox 13"/>
          <p:cNvSpPr txBox="1"/>
          <p:nvPr/>
        </p:nvSpPr>
        <p:spPr>
          <a:xfrm>
            <a:off x="11050526147" y="35210035760"/>
            <a:ext cx="41779940174" cy="1167206023"/>
          </a:xfrm>
          <a:prstGeom prst="rect">
            <a:avLst/>
          </a:prstGeom>
          <a:noFill/>
        </p:spPr>
        <p:txBody>
          <a:bodyPr wrap="none">
            <a:spAutoFit/>
          </a:bodyPr>
          <a:lstStyle/>
          <a:p>
            <a:r>
              <a:rPr sz="7200">
                <a:latin typeface="Calibri"/>
              </a:rPr>
              <a:t>o Colorspace.nbytes – integer containing the number of bytes used to determine the color (1 =</a:t>
            </a:r>
          </a:p>
        </p:txBody>
      </p:sp>
      <p:sp>
        <p:nvSpPr>
          <p:cNvPr id="15" name="TextBox 14"/>
          <p:cNvSpPr txBox="1"/>
          <p:nvPr/>
        </p:nvSpPr>
        <p:spPr>
          <a:xfrm>
            <a:off x="12912625672" y="36648185498"/>
            <a:ext cx="18956374991" cy="1030360853"/>
          </a:xfrm>
          <a:prstGeom prst="rect">
            <a:avLst/>
          </a:prstGeom>
          <a:noFill/>
        </p:spPr>
        <p:txBody>
          <a:bodyPr wrap="none">
            <a:spAutoFit/>
          </a:bodyPr>
          <a:lstStyle/>
          <a:p>
            <a:r>
              <a:rPr sz="7200">
                <a:latin typeface="Calibri"/>
              </a:rPr>
              <a:t>DeviceGray , 3 = DeviceRGB , 4 = DeviceCMYK )</a:t>
            </a:r>
          </a:p>
        </p:txBody>
      </p:sp>
      <p:sp>
        <p:nvSpPr>
          <p:cNvPr id="16" name="TextBox 15"/>
          <p:cNvSpPr txBox="1"/>
          <p:nvPr/>
        </p:nvSpPr>
        <p:spPr>
          <a:xfrm>
            <a:off x="11050526147" y="37928700940"/>
            <a:ext cx="41492942898" cy="1167206023"/>
          </a:xfrm>
          <a:prstGeom prst="rect">
            <a:avLst/>
          </a:prstGeom>
          <a:noFill/>
        </p:spPr>
        <p:txBody>
          <a:bodyPr wrap="none">
            <a:spAutoFit/>
          </a:bodyPr>
          <a:lstStyle/>
          <a:p>
            <a:r>
              <a:rPr sz="7200">
                <a:latin typeface="CourierNewPSMT"/>
              </a:rPr>
              <a:t>o Colorspace.name – string naming the colorspace, one of DeviceGray , DeviceRGB , DeviceCMYK</a:t>
            </a:r>
          </a:p>
        </p:txBody>
      </p:sp>
      <p:sp>
        <p:nvSpPr>
          <p:cNvPr id="17" name="TextBox 16"/>
          <p:cNvSpPr txBox="1"/>
          <p:nvPr/>
        </p:nvSpPr>
        <p:spPr>
          <a:xfrm>
            <a:off x="11050526147" y="39194927606"/>
            <a:ext cx="19477738485" cy="1167206023"/>
          </a:xfrm>
          <a:prstGeom prst="rect">
            <a:avLst/>
          </a:prstGeom>
          <a:noFill/>
        </p:spPr>
        <p:txBody>
          <a:bodyPr wrap="none">
            <a:spAutoFit/>
          </a:bodyPr>
          <a:lstStyle/>
          <a:p>
            <a:r>
              <a:rPr sz="7200">
                <a:latin typeface="CourierNewPSMT"/>
              </a:rPr>
              <a:t>o Pixmap.colorspace = Colorspace.name</a:t>
            </a:r>
          </a:p>
        </p:txBody>
      </p:sp>
      <p:sp>
        <p:nvSpPr>
          <p:cNvPr id="18" name="TextBox 17"/>
          <p:cNvSpPr txBox="1"/>
          <p:nvPr/>
        </p:nvSpPr>
        <p:spPr>
          <a:xfrm>
            <a:off x="11050526147" y="40374256674"/>
            <a:ext cx="23452287860" cy="1167206023"/>
          </a:xfrm>
          <a:prstGeom prst="rect">
            <a:avLst/>
          </a:prstGeom>
          <a:noFill/>
        </p:spPr>
        <p:txBody>
          <a:bodyPr wrap="none">
            <a:spAutoFit/>
          </a:bodyPr>
          <a:lstStyle/>
          <a:p>
            <a:r>
              <a:rPr sz="7200">
                <a:latin typeface="CourierNewPSMT"/>
              </a:rPr>
              <a:t>o Pixmap.n – Pixmap.alpha = Colorspace.nbytes</a:t>
            </a:r>
          </a:p>
        </p:txBody>
      </p:sp>
      <p:sp>
        <p:nvSpPr>
          <p:cNvPr id="19" name="TextBox 18"/>
          <p:cNvSpPr txBox="1"/>
          <p:nvPr/>
        </p:nvSpPr>
        <p:spPr>
          <a:xfrm>
            <a:off x="7326720150" y="42634834965"/>
            <a:ext cx="41331120784" cy="2740388790"/>
          </a:xfrm>
          <a:prstGeom prst="rect">
            <a:avLst/>
          </a:prstGeom>
          <a:noFill/>
        </p:spPr>
        <p:txBody>
          <a:bodyPr wrap="none">
            <a:spAutoFit/>
          </a:bodyPr>
          <a:lstStyle/>
          <a:p>
            <a:r>
              <a:rPr sz="7200">
                <a:latin typeface="Calibri"/>
              </a:rPr>
              <a:t>PyMuPDF Design Decision Where PyMuPDF constructors require an alpha parameter, we assume alpha = False by default.</a:t>
            </a:r>
          </a:p>
        </p:txBody>
      </p:sp>
      <p:sp>
        <p:nvSpPr>
          <p:cNvPr id="20" name="TextBox 19"/>
          <p:cNvSpPr txBox="1"/>
          <p:nvPr/>
        </p:nvSpPr>
        <p:spPr>
          <a:xfrm>
            <a:off x="7326720150" y="47059392356"/>
            <a:ext cx="16079677727" cy="1651060694"/>
          </a:xfrm>
          <a:prstGeom prst="rect">
            <a:avLst/>
          </a:prstGeom>
          <a:noFill/>
        </p:spPr>
        <p:txBody>
          <a:bodyPr wrap="none">
            <a:spAutoFit/>
          </a:bodyPr>
          <a:lstStyle/>
          <a:p>
            <a:r>
              <a:rPr sz="7200">
                <a:latin typeface="Calibri-Light"/>
              </a:rPr>
              <a:t>API Change: Display List</a:t>
            </a:r>
          </a:p>
        </p:txBody>
      </p:sp>
      <p:sp>
        <p:nvSpPr>
          <p:cNvPr id="21" name="TextBox 20"/>
          <p:cNvSpPr txBox="1"/>
          <p:nvPr/>
        </p:nvSpPr>
        <p:spPr>
          <a:xfrm>
            <a:off x="7326720150" y="49126320808"/>
            <a:ext cx="20458036534" cy="1030360853"/>
          </a:xfrm>
          <a:prstGeom prst="rect">
            <a:avLst/>
          </a:prstGeom>
          <a:noFill/>
        </p:spPr>
        <p:txBody>
          <a:bodyPr wrap="none">
            <a:spAutoFit/>
          </a:bodyPr>
          <a:lstStyle/>
          <a:p>
            <a:r>
              <a:rPr sz="7200">
                <a:latin typeface="Calibri"/>
              </a:rPr>
              <a:t>CoŶstƌuĐtoƌ Ŷow ƌeƋuiƌes the page’s ŵediaďoǆ.</a:t>
            </a:r>
          </a:p>
        </p:txBody>
      </p:sp>
      <p:sp>
        <p:nvSpPr>
          <p:cNvPr id="22" name="TextBox 21"/>
          <p:cNvSpPr txBox="1"/>
          <p:nvPr/>
        </p:nvSpPr>
        <p:spPr>
          <a:xfrm>
            <a:off x="7326720150" y="51851189576"/>
            <a:ext cx="15161038299" cy="1651060694"/>
          </a:xfrm>
          <a:prstGeom prst="rect">
            <a:avLst/>
          </a:prstGeom>
          <a:noFill/>
        </p:spPr>
        <p:txBody>
          <a:bodyPr wrap="none">
            <a:spAutoFit/>
          </a:bodyPr>
          <a:lstStyle/>
          <a:p>
            <a:r>
              <a:rPr sz="7200">
                <a:latin typeface="Calibri-Light"/>
              </a:rPr>
              <a:t>API Change: Text Page</a:t>
            </a:r>
          </a:p>
        </p:txBody>
      </p:sp>
      <p:sp>
        <p:nvSpPr>
          <p:cNvPr id="23" name="TextBox 22"/>
          <p:cNvSpPr txBox="1"/>
          <p:nvPr/>
        </p:nvSpPr>
        <p:spPr>
          <a:xfrm>
            <a:off x="7326720150" y="53918127499"/>
            <a:ext cx="20222164407" cy="1030357695"/>
          </a:xfrm>
          <a:prstGeom prst="rect">
            <a:avLst/>
          </a:prstGeom>
          <a:noFill/>
        </p:spPr>
        <p:txBody>
          <a:bodyPr wrap="none">
            <a:spAutoFit/>
          </a:bodyPr>
          <a:lstStyle/>
          <a:p>
            <a:r>
              <a:rPr sz="7200">
                <a:latin typeface="Calibri"/>
              </a:rPr>
              <a:t>CoŶstƌuĐtoƌ Ŷow ƌeƋuiƌes the page’s ŵediaďoǆ.</a:t>
            </a:r>
          </a:p>
        </p:txBody>
      </p:sp>
      <p:sp>
        <p:nvSpPr>
          <p:cNvPr id="24" name="TextBox 23"/>
          <p:cNvSpPr txBox="1"/>
          <p:nvPr/>
        </p:nvSpPr>
        <p:spPr>
          <a:xfrm>
            <a:off x="7326720150" y="56630589090"/>
            <a:ext cx="12004797537" cy="1651057537"/>
          </a:xfrm>
          <a:prstGeom prst="rect">
            <a:avLst/>
          </a:prstGeom>
          <a:noFill/>
        </p:spPr>
        <p:txBody>
          <a:bodyPr wrap="none">
            <a:spAutoFit/>
          </a:bodyPr>
          <a:lstStyle/>
          <a:p>
            <a:r>
              <a:rPr sz="7200">
                <a:latin typeface="Calibri-Light"/>
              </a:rPr>
              <a:t>API Change: Links</a:t>
            </a:r>
          </a:p>
        </p:txBody>
      </p:sp>
      <p:sp>
        <p:nvSpPr>
          <p:cNvPr id="25" name="TextBox 24"/>
          <p:cNvSpPr txBox="1"/>
          <p:nvPr/>
        </p:nvSpPr>
        <p:spPr>
          <a:xfrm>
            <a:off x="7326720150" y="58697517542"/>
            <a:ext cx="14176582425" cy="1030357695"/>
          </a:xfrm>
          <a:prstGeom prst="rect">
            <a:avLst/>
          </a:prstGeom>
          <a:noFill/>
        </p:spPr>
        <p:txBody>
          <a:bodyPr wrap="none">
            <a:spAutoFit/>
          </a:bodyPr>
          <a:lstStyle/>
          <a:p>
            <a:r>
              <a:rPr sz="7200">
                <a:latin typeface="Calibri"/>
              </a:rPr>
              <a:t>This contains significant changes:</a:t>
            </a:r>
          </a:p>
        </p:txBody>
      </p:sp>
      <p:sp>
        <p:nvSpPr>
          <p:cNvPr id="26" name="TextBox 25"/>
          <p:cNvSpPr txBox="1"/>
          <p:nvPr/>
        </p:nvSpPr>
        <p:spPr>
          <a:xfrm>
            <a:off x="9424695748" y="60693715610"/>
            <a:ext cx="44867958034" cy="4012171851"/>
          </a:xfrm>
          <a:prstGeom prst="rect">
            <a:avLst/>
          </a:prstGeom>
          <a:noFill/>
        </p:spPr>
        <p:txBody>
          <a:bodyPr wrap="none">
            <a:spAutoFit/>
          </a:bodyPr>
          <a:lstStyle/>
          <a:p>
            <a:r>
              <a:rPr sz="7200">
                <a:latin typeface="Calibri"/>
              </a:rPr>
              <a:t> Link destinations objects are no longer maintained by MuPDF and information about destinations in general has been reduced. The only two variables containing such information now are isExternal (a bool) and uri , a string.</a:t>
            </a:r>
          </a:p>
        </p:txBody>
      </p:sp>
      <p:sp>
        <p:nvSpPr>
          <p:cNvPr id="27" name="TextBox 26"/>
          <p:cNvSpPr txBox="1"/>
          <p:nvPr/>
        </p:nvSpPr>
        <p:spPr>
          <a:xfrm>
            <a:off x="9424695748" y="64843111478"/>
            <a:ext cx="44196562402" cy="3999752046"/>
          </a:xfrm>
          <a:prstGeom prst="rect">
            <a:avLst/>
          </a:prstGeom>
          <a:noFill/>
        </p:spPr>
        <p:txBody>
          <a:bodyPr wrap="none">
            <a:spAutoFit/>
          </a:bodyPr>
          <a:lstStyle/>
          <a:p>
            <a:r>
              <a:rPr sz="7200">
                <a:latin typeface="Calibri"/>
              </a:rPr>
              <a:t> The ďase Đlass foƌ PǇMuPDF’s linkDest , fz_link_dest_s has been deleted from MuPDF. In order to maintain backward compatibility, PyMuPDF provides an own linkDest class from available information as closely as possible.</a:t>
            </a:r>
          </a:p>
        </p:txBody>
      </p:sp>
      <p:sp>
        <p:nvSpPr>
          <p:cNvPr id="28" name="TextBox 27"/>
          <p:cNvSpPr txBox="1"/>
          <p:nvPr/>
        </p:nvSpPr>
        <p:spPr>
          <a:xfrm>
            <a:off x="9424695748" y="68976974696"/>
            <a:ext cx="39220760108" cy="1293484572"/>
          </a:xfrm>
          <a:prstGeom prst="rect">
            <a:avLst/>
          </a:prstGeom>
          <a:noFill/>
        </p:spPr>
        <p:txBody>
          <a:bodyPr wrap="none">
            <a:spAutoFit/>
          </a:bodyPr>
          <a:lstStyle/>
          <a:p>
            <a:r>
              <a:rPr sz="7200">
                <a:latin typeface="Calibri"/>
              </a:rPr>
              <a:t> Document outline now additionally also contains page , isExternal and uri properties.</a:t>
            </a:r>
          </a:p>
        </p:txBody>
      </p:sp>
      <p:sp>
        <p:nvSpPr>
          <p:cNvPr id="29" name="TextBox 28"/>
          <p:cNvSpPr txBox="1"/>
          <p:nvPr/>
        </p:nvSpPr>
        <p:spPr>
          <a:xfrm>
            <a:off x="9424700484" y="70379737143"/>
            <a:ext cx="42311818989" cy="1293484572"/>
          </a:xfrm>
          <a:prstGeom prst="rect">
            <a:avLst/>
          </a:prstGeom>
          <a:noFill/>
        </p:spPr>
        <p:txBody>
          <a:bodyPr wrap="none">
            <a:spAutoFit/>
          </a:bodyPr>
          <a:lstStyle/>
          <a:p>
            <a:r>
              <a:rPr sz="7200">
                <a:latin typeface="Calibri"/>
              </a:rPr>
              <a:t> The following shows MuPDF’s behavior concerning links and how we interpret this in PyMuPDF.</a:t>
            </a:r>
          </a:p>
        </p:txBody>
      </p:sp>
      <p:sp>
        <p:nvSpPr>
          <p:cNvPr id="30" name="TextBox 29"/>
          <p:cNvSpPr txBox="1"/>
          <p:nvPr/>
        </p:nvSpPr>
        <p:spPr>
          <a:xfrm>
            <a:off x="10219201837" y="72818432624"/>
            <a:ext cx="40561879718" cy="1142091749"/>
          </a:xfrm>
          <a:prstGeom prst="rect">
            <a:avLst/>
          </a:prstGeom>
          <a:noFill/>
        </p:spPr>
        <p:txBody>
          <a:bodyPr wrap="none">
            <a:spAutoFit/>
          </a:bodyPr>
          <a:lstStyle/>
          <a:p>
            <a:r>
              <a:rPr sz="7200">
                <a:latin typeface="Calibri-Bold"/>
              </a:rPr>
              <a:t>isExternal uri Links Outlines</a:t>
            </a:r>
          </a:p>
        </p:txBody>
      </p:sp>
      <p:sp>
        <p:nvSpPr>
          <p:cNvPr id="31" name="TextBox 30"/>
          <p:cNvSpPr txBox="1"/>
          <p:nvPr/>
        </p:nvSpPr>
        <p:spPr>
          <a:xfrm>
            <a:off x="11360876068" y="76020829350"/>
            <a:ext cx="12911173432" cy="1142091749"/>
          </a:xfrm>
          <a:prstGeom prst="rect">
            <a:avLst/>
          </a:prstGeom>
          <a:noFill/>
        </p:spPr>
        <p:txBody>
          <a:bodyPr wrap="none">
            <a:spAutoFit/>
          </a:bodyPr>
          <a:lstStyle/>
          <a:p>
            <a:r>
              <a:rPr sz="7200">
                <a:latin typeface="CourierNewPSMT"/>
              </a:rPr>
              <a:t>True Starts with file://</a:t>
            </a:r>
          </a:p>
        </p:txBody>
      </p:sp>
      <p:sp>
        <p:nvSpPr>
          <p:cNvPr id="32" name="TextBox 31"/>
          <p:cNvSpPr txBox="1"/>
          <p:nvPr/>
        </p:nvSpPr>
        <p:spPr>
          <a:xfrm>
            <a:off x="27688384800" y="74205700305"/>
            <a:ext cx="13432723982" cy="2296584362"/>
          </a:xfrm>
          <a:prstGeom prst="rect">
            <a:avLst/>
          </a:prstGeom>
          <a:noFill/>
        </p:spPr>
        <p:txBody>
          <a:bodyPr wrap="none">
            <a:spAutoFit/>
          </a:bodyPr>
          <a:lstStyle/>
          <a:p>
            <a:r>
              <a:rPr sz="7200">
                <a:latin typeface="Calibri"/>
              </a:rPr>
              <a:t>If uri ends with a page number (format: #page=n ), generate a</a:t>
            </a:r>
          </a:p>
        </p:txBody>
      </p:sp>
      <p:sp>
        <p:nvSpPr>
          <p:cNvPr id="33" name="TextBox 32"/>
          <p:cNvSpPr txBox="1"/>
          <p:nvPr/>
        </p:nvSpPr>
        <p:spPr>
          <a:xfrm>
            <a:off x="27688381643" y="76737730595"/>
            <a:ext cx="13813832699" cy="2324543132"/>
          </a:xfrm>
          <a:prstGeom prst="rect">
            <a:avLst/>
          </a:prstGeom>
          <a:noFill/>
        </p:spPr>
        <p:txBody>
          <a:bodyPr wrap="none">
            <a:spAutoFit/>
          </a:bodyPr>
          <a:lstStyle/>
          <a:p>
            <a:r>
              <a:rPr sz="7200">
                <a:latin typeface="Calibri"/>
              </a:rPr>
              <a:t>gotor , else as a launch . Strip off prefix and suffix in any case.</a:t>
            </a:r>
          </a:p>
        </p:txBody>
      </p:sp>
      <p:sp>
        <p:nvSpPr>
          <p:cNvPr id="34" name="TextBox 33"/>
          <p:cNvSpPr txBox="1"/>
          <p:nvPr/>
        </p:nvSpPr>
        <p:spPr>
          <a:xfrm>
            <a:off x="43754167594" y="74838813639"/>
            <a:ext cx="9796726390" cy="3590321498"/>
          </a:xfrm>
          <a:prstGeom prst="rect">
            <a:avLst/>
          </a:prstGeom>
          <a:noFill/>
        </p:spPr>
        <p:txBody>
          <a:bodyPr wrap="none">
            <a:spAutoFit/>
          </a:bodyPr>
          <a:lstStyle/>
          <a:p>
            <a:r>
              <a:rPr sz="7200">
                <a:latin typeface="Calibri"/>
              </a:rPr>
              <a:t>Behave as described in Links column. Page must be -1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