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0564" cy="10692383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57019" y="2916428"/>
          <a:ext cx="571286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579"/>
                <a:gridCol w="2928086"/>
                <a:gridCol w="4572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alibri"/>
                        </a:rPr>
                        <a:t>general has been reduced. The only two variables containing such information now are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isExternal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alibri"/>
                        </a:rPr>
                        <a:t>(a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SymbolM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Link destinations objects are no longer maintained by MuPDF and information about destinations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56613" y="5592560"/>
          <a:ext cx="2911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24541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o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Pixmap.n – Pixmap.alpha = Colorspace.nbytes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Pixmap.colorspace = Colorspace.name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56613" y="6226544"/>
          <a:ext cx="45506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599"/>
                <a:gridCol w="3254807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o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Colorspace.nbytes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alibri"/>
                        </a:rPr>
                        <a:t>– integer containing the number of bytes used to determine the color (1 =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Pixmap.n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– integer containing the number of bytes per pixel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6613" y="6561824"/>
          <a:ext cx="34172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503"/>
                <a:gridCol w="2121588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o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ourierNewPSMT"/>
                        </a:rPr>
                        <a:t>Pixmap.stride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alibri"/>
                        </a:rPr>
                        <a:t>– integer containing the number of bytes of one line of the pidžmap's IReDt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Pixmap.alpha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– bool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99460" y="7926450"/>
          <a:ext cx="587073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836"/>
                <a:gridCol w="4049700"/>
                <a:gridCol w="4572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SymbolMT"/>
                        </a:rPr>
                        <a:t>*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b="0" sz="800" i="0">
                          <a:solidFill>
                            <a:srgbClr val="FFFFFF"/>
                          </a:solidFill>
                          <a:latin typeface="Calibri"/>
                        </a:rPr>
                        <a:t>In general, the alpha channel should be avoided to benefit from significant memory savings.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SymbolM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Handling of pixmaps needs to take the alpha parameter into account. An decision has to be made during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SymbolM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The size of one pixel can be two different values. For e.g. colorspace RGB, this size may be 3 (no alpha) 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The alpha channel is now optional. Its presence is controlled by a new boolean parameter (called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). This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 rot="10800000">
            <a:off x="3399190" y="989746"/>
            <a:ext cx="145103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prefix and suffix in any case.</a:t>
            </a:r>
          </a:p>
        </p:txBody>
      </p:sp>
      <p:sp>
        <p:nvSpPr>
          <p:cNvPr id="8" name="TextBox 7"/>
          <p:cNvSpPr txBox="1"/>
          <p:nvPr/>
        </p:nvSpPr>
        <p:spPr>
          <a:xfrm rot="10800000">
            <a:off x="5371459" y="1067470"/>
            <a:ext cx="445766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must be</a:t>
            </a:r>
          </a:p>
        </p:txBody>
      </p:sp>
      <p:sp>
        <p:nvSpPr>
          <p:cNvPr id="9" name="TextBox 8"/>
          <p:cNvSpPr txBox="1"/>
          <p:nvPr/>
        </p:nvSpPr>
        <p:spPr>
          <a:xfrm rot="10800000">
            <a:off x="5940308" y="1067470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 rot="10800000">
            <a:off x="5818418" y="1068476"/>
            <a:ext cx="122229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-1</a:t>
            </a:r>
          </a:p>
        </p:txBody>
      </p:sp>
      <p:sp>
        <p:nvSpPr>
          <p:cNvPr id="11" name="TextBox 10"/>
          <p:cNvSpPr txBox="1"/>
          <p:nvPr/>
        </p:nvSpPr>
        <p:spPr>
          <a:xfrm rot="10800000">
            <a:off x="3703960" y="1145194"/>
            <a:ext cx="52215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else as a</a:t>
            </a:r>
          </a:p>
        </p:txBody>
      </p:sp>
      <p:sp>
        <p:nvSpPr>
          <p:cNvPr id="12" name="TextBox 11"/>
          <p:cNvSpPr txBox="1"/>
          <p:nvPr/>
        </p:nvSpPr>
        <p:spPr>
          <a:xfrm rot="10800000">
            <a:off x="4592665" y="1145194"/>
            <a:ext cx="50230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. Strip off</a:t>
            </a:r>
          </a:p>
        </p:txBody>
      </p:sp>
      <p:sp>
        <p:nvSpPr>
          <p:cNvPr id="13" name="TextBox 12"/>
          <p:cNvSpPr txBox="1"/>
          <p:nvPr/>
        </p:nvSpPr>
        <p:spPr>
          <a:xfrm rot="10800000">
            <a:off x="3399190" y="1146200"/>
            <a:ext cx="30511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gotor</a:t>
            </a:r>
          </a:p>
        </p:txBody>
      </p:sp>
      <p:sp>
        <p:nvSpPr>
          <p:cNvPr id="14" name="TextBox 13"/>
          <p:cNvSpPr txBox="1"/>
          <p:nvPr/>
        </p:nvSpPr>
        <p:spPr>
          <a:xfrm rot="10800000">
            <a:off x="4226905" y="1146200"/>
            <a:ext cx="36607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launch</a:t>
            </a:r>
          </a:p>
        </p:txBody>
      </p:sp>
      <p:sp>
        <p:nvSpPr>
          <p:cNvPr id="15" name="TextBox 14"/>
          <p:cNvSpPr txBox="1"/>
          <p:nvPr/>
        </p:nvSpPr>
        <p:spPr>
          <a:xfrm rot="10800000">
            <a:off x="1394734" y="1222918"/>
            <a:ext cx="23509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 rot="10800000">
            <a:off x="1935693" y="1222918"/>
            <a:ext cx="58301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Starts with</a:t>
            </a:r>
          </a:p>
        </p:txBody>
      </p:sp>
      <p:sp>
        <p:nvSpPr>
          <p:cNvPr id="17" name="TextBox 16"/>
          <p:cNvSpPr txBox="1"/>
          <p:nvPr/>
        </p:nvSpPr>
        <p:spPr>
          <a:xfrm rot="10800000">
            <a:off x="5371459" y="1222918"/>
            <a:ext cx="100716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Links column. Page</a:t>
            </a:r>
          </a:p>
        </p:txBody>
      </p:sp>
      <p:sp>
        <p:nvSpPr>
          <p:cNvPr id="18" name="TextBox 17"/>
          <p:cNvSpPr txBox="1"/>
          <p:nvPr/>
        </p:nvSpPr>
        <p:spPr>
          <a:xfrm rot="10800000">
            <a:off x="2519812" y="1223924"/>
            <a:ext cx="42703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file://</a:t>
            </a:r>
          </a:p>
        </p:txBody>
      </p:sp>
      <p:sp>
        <p:nvSpPr>
          <p:cNvPr id="19" name="TextBox 18"/>
          <p:cNvSpPr txBox="1"/>
          <p:nvPr/>
        </p:nvSpPr>
        <p:spPr>
          <a:xfrm rot="10800000">
            <a:off x="3399190" y="1300642"/>
            <a:ext cx="453865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(format:</a:t>
            </a:r>
          </a:p>
        </p:txBody>
      </p:sp>
      <p:sp>
        <p:nvSpPr>
          <p:cNvPr id="20" name="TextBox 19"/>
          <p:cNvSpPr txBox="1"/>
          <p:nvPr/>
        </p:nvSpPr>
        <p:spPr>
          <a:xfrm rot="10800000">
            <a:off x="4281769" y="1300642"/>
            <a:ext cx="68087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), generate a</a:t>
            </a:r>
          </a:p>
        </p:txBody>
      </p:sp>
      <p:sp>
        <p:nvSpPr>
          <p:cNvPr id="21" name="TextBox 20"/>
          <p:cNvSpPr txBox="1"/>
          <p:nvPr/>
        </p:nvSpPr>
        <p:spPr>
          <a:xfrm rot="10800000">
            <a:off x="3853281" y="1301556"/>
            <a:ext cx="427287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#page=n</a:t>
            </a:r>
          </a:p>
        </p:txBody>
      </p:sp>
      <p:sp>
        <p:nvSpPr>
          <p:cNvPr id="22" name="TextBox 21"/>
          <p:cNvSpPr txBox="1"/>
          <p:nvPr/>
        </p:nvSpPr>
        <p:spPr>
          <a:xfrm rot="10800000">
            <a:off x="5371459" y="1378366"/>
            <a:ext cx="120269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Behave as described in</a:t>
            </a:r>
          </a:p>
        </p:txBody>
      </p:sp>
      <p:sp>
        <p:nvSpPr>
          <p:cNvPr id="23" name="TextBox 22"/>
          <p:cNvSpPr txBox="1"/>
          <p:nvPr/>
        </p:nvSpPr>
        <p:spPr>
          <a:xfrm rot="10800000">
            <a:off x="3399190" y="1456090"/>
            <a:ext cx="9905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If</a:t>
            </a:r>
          </a:p>
        </p:txBody>
      </p:sp>
      <p:sp>
        <p:nvSpPr>
          <p:cNvPr id="24" name="TextBox 23"/>
          <p:cNvSpPr txBox="1"/>
          <p:nvPr/>
        </p:nvSpPr>
        <p:spPr>
          <a:xfrm rot="10800000">
            <a:off x="3681100" y="1456090"/>
            <a:ext cx="136712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ends with a page number</a:t>
            </a:r>
          </a:p>
        </p:txBody>
      </p:sp>
      <p:sp>
        <p:nvSpPr>
          <p:cNvPr id="25" name="TextBox 24"/>
          <p:cNvSpPr txBox="1"/>
          <p:nvPr/>
        </p:nvSpPr>
        <p:spPr>
          <a:xfrm rot="10800000">
            <a:off x="3498220" y="1457004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26" name="TextBox 25"/>
          <p:cNvSpPr txBox="1"/>
          <p:nvPr/>
        </p:nvSpPr>
        <p:spPr>
          <a:xfrm rot="10800000">
            <a:off x="1254556" y="1616110"/>
            <a:ext cx="51666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isExternal</a:t>
            </a:r>
          </a:p>
        </p:txBody>
      </p:sp>
      <p:sp>
        <p:nvSpPr>
          <p:cNvPr id="27" name="TextBox 26"/>
          <p:cNvSpPr txBox="1"/>
          <p:nvPr/>
        </p:nvSpPr>
        <p:spPr>
          <a:xfrm rot="10800000">
            <a:off x="2525938" y="1616110"/>
            <a:ext cx="14536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uri</a:t>
            </a:r>
          </a:p>
        </p:txBody>
      </p:sp>
      <p:sp>
        <p:nvSpPr>
          <p:cNvPr id="28" name="TextBox 27"/>
          <p:cNvSpPr txBox="1"/>
          <p:nvPr/>
        </p:nvSpPr>
        <p:spPr>
          <a:xfrm rot="10800000">
            <a:off x="4182739" y="1616110"/>
            <a:ext cx="26382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Links</a:t>
            </a:r>
          </a:p>
        </p:txBody>
      </p:sp>
      <p:sp>
        <p:nvSpPr>
          <p:cNvPr id="29" name="TextBox 28"/>
          <p:cNvSpPr txBox="1"/>
          <p:nvPr/>
        </p:nvSpPr>
        <p:spPr>
          <a:xfrm rot="10800000">
            <a:off x="5758982" y="1616110"/>
            <a:ext cx="44212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Outlines</a:t>
            </a:r>
          </a:p>
        </p:txBody>
      </p:sp>
      <p:sp>
        <p:nvSpPr>
          <p:cNvPr id="30" name="TextBox 29"/>
          <p:cNvSpPr txBox="1"/>
          <p:nvPr/>
        </p:nvSpPr>
        <p:spPr>
          <a:xfrm rot="10800000">
            <a:off x="1385590" y="1893448"/>
            <a:ext cx="4965845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following shows MuPDF's behavior concerning links and how we interpret this in PyMuPDF.</a:t>
            </a:r>
          </a:p>
        </p:txBody>
      </p:sp>
      <p:sp>
        <p:nvSpPr>
          <p:cNvPr id="31" name="TextBox 30"/>
          <p:cNvSpPr txBox="1"/>
          <p:nvPr/>
        </p:nvSpPr>
        <p:spPr>
          <a:xfrm rot="10800000">
            <a:off x="1156990" y="1897288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32" name="TextBox 31"/>
          <p:cNvSpPr txBox="1"/>
          <p:nvPr/>
        </p:nvSpPr>
        <p:spPr>
          <a:xfrm rot="10800000">
            <a:off x="1385590" y="2065629"/>
            <a:ext cx="56657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Document</a:t>
            </a:r>
          </a:p>
        </p:txBody>
      </p:sp>
      <p:sp>
        <p:nvSpPr>
          <p:cNvPr id="33" name="TextBox 32"/>
          <p:cNvSpPr txBox="1"/>
          <p:nvPr/>
        </p:nvSpPr>
        <p:spPr>
          <a:xfrm rot="10800000">
            <a:off x="2379177" y="2065629"/>
            <a:ext cx="161663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now additionally also contains</a:t>
            </a:r>
          </a:p>
        </p:txBody>
      </p:sp>
      <p:sp>
        <p:nvSpPr>
          <p:cNvPr id="34" name="TextBox 33"/>
          <p:cNvSpPr txBox="1"/>
          <p:nvPr/>
        </p:nvSpPr>
        <p:spPr>
          <a:xfrm rot="10800000">
            <a:off x="4240621" y="2065629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35" name="TextBox 34"/>
          <p:cNvSpPr txBox="1"/>
          <p:nvPr/>
        </p:nvSpPr>
        <p:spPr>
          <a:xfrm rot="10800000">
            <a:off x="4911242" y="2065629"/>
            <a:ext cx="252344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and</a:t>
            </a:r>
          </a:p>
        </p:txBody>
      </p:sp>
      <p:sp>
        <p:nvSpPr>
          <p:cNvPr id="36" name="TextBox 35"/>
          <p:cNvSpPr txBox="1"/>
          <p:nvPr/>
        </p:nvSpPr>
        <p:spPr>
          <a:xfrm rot="10800000">
            <a:off x="5347045" y="2065629"/>
            <a:ext cx="62486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properties.</a:t>
            </a:r>
          </a:p>
        </p:txBody>
      </p:sp>
      <p:sp>
        <p:nvSpPr>
          <p:cNvPr id="37" name="TextBox 36"/>
          <p:cNvSpPr txBox="1"/>
          <p:nvPr/>
        </p:nvSpPr>
        <p:spPr>
          <a:xfrm rot="10800000">
            <a:off x="1952518" y="2066635"/>
            <a:ext cx="42703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outline</a:t>
            </a:r>
          </a:p>
        </p:txBody>
      </p:sp>
      <p:sp>
        <p:nvSpPr>
          <p:cNvPr id="38" name="TextBox 37"/>
          <p:cNvSpPr txBox="1"/>
          <p:nvPr/>
        </p:nvSpPr>
        <p:spPr>
          <a:xfrm rot="10800000">
            <a:off x="3996568" y="2066635"/>
            <a:ext cx="24415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page</a:t>
            </a:r>
          </a:p>
        </p:txBody>
      </p:sp>
      <p:sp>
        <p:nvSpPr>
          <p:cNvPr id="39" name="TextBox 38"/>
          <p:cNvSpPr txBox="1"/>
          <p:nvPr/>
        </p:nvSpPr>
        <p:spPr>
          <a:xfrm rot="10800000">
            <a:off x="4301611" y="2066635"/>
            <a:ext cx="60991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isExternal</a:t>
            </a:r>
          </a:p>
        </p:txBody>
      </p:sp>
      <p:sp>
        <p:nvSpPr>
          <p:cNvPr id="40" name="TextBox 39"/>
          <p:cNvSpPr txBox="1"/>
          <p:nvPr/>
        </p:nvSpPr>
        <p:spPr>
          <a:xfrm rot="10800000">
            <a:off x="5164165" y="2066635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41" name="TextBox 40"/>
          <p:cNvSpPr txBox="1"/>
          <p:nvPr/>
        </p:nvSpPr>
        <p:spPr>
          <a:xfrm rot="10800000">
            <a:off x="1156990" y="2069470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42" name="TextBox 41"/>
          <p:cNvSpPr txBox="1"/>
          <p:nvPr/>
        </p:nvSpPr>
        <p:spPr>
          <a:xfrm rot="10800000">
            <a:off x="1385590" y="2240920"/>
            <a:ext cx="178157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information as closely as possible.</a:t>
            </a:r>
          </a:p>
        </p:txBody>
      </p:sp>
      <p:sp>
        <p:nvSpPr>
          <p:cNvPr id="43" name="TextBox 42"/>
          <p:cNvSpPr txBox="1"/>
          <p:nvPr/>
        </p:nvSpPr>
        <p:spPr>
          <a:xfrm rot="10800000">
            <a:off x="1385590" y="2407066"/>
            <a:ext cx="316409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maintain backward compatibility, PyMuPDF provides an own</a:t>
            </a:r>
          </a:p>
        </p:txBody>
      </p:sp>
      <p:sp>
        <p:nvSpPr>
          <p:cNvPr id="44" name="TextBox 43"/>
          <p:cNvSpPr txBox="1"/>
          <p:nvPr/>
        </p:nvSpPr>
        <p:spPr>
          <a:xfrm rot="10800000">
            <a:off x="5037703" y="2407066"/>
            <a:ext cx="1064425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class from available</a:t>
            </a:r>
          </a:p>
        </p:txBody>
      </p:sp>
      <p:sp>
        <p:nvSpPr>
          <p:cNvPr id="45" name="TextBox 44"/>
          <p:cNvSpPr txBox="1"/>
          <p:nvPr/>
        </p:nvSpPr>
        <p:spPr>
          <a:xfrm rot="10800000">
            <a:off x="4550054" y="2407980"/>
            <a:ext cx="48799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linkDest</a:t>
            </a:r>
          </a:p>
        </p:txBody>
      </p:sp>
      <p:sp>
        <p:nvSpPr>
          <p:cNvPr id="46" name="TextBox 45"/>
          <p:cNvSpPr txBox="1"/>
          <p:nvPr/>
        </p:nvSpPr>
        <p:spPr>
          <a:xfrm rot="10800000">
            <a:off x="1385590" y="2573121"/>
            <a:ext cx="154877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dase Dlass for PLJMuPDF's</a:t>
            </a:r>
          </a:p>
        </p:txBody>
      </p:sp>
      <p:sp>
        <p:nvSpPr>
          <p:cNvPr id="47" name="TextBox 46"/>
          <p:cNvSpPr txBox="1"/>
          <p:nvPr/>
        </p:nvSpPr>
        <p:spPr>
          <a:xfrm rot="10800000">
            <a:off x="3425068" y="2573121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48" name="TextBox 47"/>
          <p:cNvSpPr txBox="1"/>
          <p:nvPr/>
        </p:nvSpPr>
        <p:spPr>
          <a:xfrm rot="10800000">
            <a:off x="4339742" y="2573121"/>
            <a:ext cx="224307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has been deleted from MuPDF. In order to</a:t>
            </a:r>
          </a:p>
        </p:txBody>
      </p:sp>
      <p:sp>
        <p:nvSpPr>
          <p:cNvPr id="49" name="TextBox 48"/>
          <p:cNvSpPr txBox="1"/>
          <p:nvPr/>
        </p:nvSpPr>
        <p:spPr>
          <a:xfrm rot="10800000">
            <a:off x="2937418" y="2574127"/>
            <a:ext cx="4879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linkDest</a:t>
            </a:r>
          </a:p>
        </p:txBody>
      </p:sp>
      <p:sp>
        <p:nvSpPr>
          <p:cNvPr id="50" name="TextBox 49"/>
          <p:cNvSpPr txBox="1"/>
          <p:nvPr/>
        </p:nvSpPr>
        <p:spPr>
          <a:xfrm rot="10800000">
            <a:off x="3486058" y="2574127"/>
            <a:ext cx="853752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fz_link_dest_s</a:t>
            </a:r>
          </a:p>
        </p:txBody>
      </p:sp>
      <p:sp>
        <p:nvSpPr>
          <p:cNvPr id="51" name="TextBox 50"/>
          <p:cNvSpPr txBox="1"/>
          <p:nvPr/>
        </p:nvSpPr>
        <p:spPr>
          <a:xfrm rot="10800000">
            <a:off x="1156990" y="2576962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52" name="TextBox 51"/>
          <p:cNvSpPr txBox="1"/>
          <p:nvPr/>
        </p:nvSpPr>
        <p:spPr>
          <a:xfrm rot="10800000">
            <a:off x="1385590" y="2748777"/>
            <a:ext cx="5201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bool) and</a:t>
            </a:r>
          </a:p>
        </p:txBody>
      </p:sp>
      <p:sp>
        <p:nvSpPr>
          <p:cNvPr id="53" name="TextBox 52"/>
          <p:cNvSpPr txBox="1"/>
          <p:nvPr/>
        </p:nvSpPr>
        <p:spPr>
          <a:xfrm rot="10800000">
            <a:off x="2089678" y="2748777"/>
            <a:ext cx="50141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a string.</a:t>
            </a:r>
          </a:p>
        </p:txBody>
      </p:sp>
      <p:sp>
        <p:nvSpPr>
          <p:cNvPr id="54" name="TextBox 53"/>
          <p:cNvSpPr txBox="1"/>
          <p:nvPr/>
        </p:nvSpPr>
        <p:spPr>
          <a:xfrm rot="10800000">
            <a:off x="1906798" y="2749783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55" name="TextBox 54"/>
          <p:cNvSpPr txBox="1"/>
          <p:nvPr/>
        </p:nvSpPr>
        <p:spPr>
          <a:xfrm rot="10800000">
            <a:off x="899495" y="3359871"/>
            <a:ext cx="174038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This contains significant changes:</a:t>
            </a:r>
          </a:p>
        </p:txBody>
      </p:sp>
      <p:sp>
        <p:nvSpPr>
          <p:cNvPr id="56" name="TextBox 55"/>
          <p:cNvSpPr txBox="1"/>
          <p:nvPr/>
        </p:nvSpPr>
        <p:spPr>
          <a:xfrm rot="10800000">
            <a:off x="899495" y="3537447"/>
            <a:ext cx="1473764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Links</a:t>
            </a:r>
          </a:p>
        </p:txBody>
      </p:sp>
      <p:sp>
        <p:nvSpPr>
          <p:cNvPr id="57" name="TextBox 56"/>
          <p:cNvSpPr txBox="1"/>
          <p:nvPr/>
        </p:nvSpPr>
        <p:spPr>
          <a:xfrm rot="10800000">
            <a:off x="899495" y="3946641"/>
            <a:ext cx="2482566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ConstruDtor now requires the page's mediadodž.</a:t>
            </a:r>
          </a:p>
        </p:txBody>
      </p:sp>
      <p:sp>
        <p:nvSpPr>
          <p:cNvPr id="58" name="TextBox 57"/>
          <p:cNvSpPr txBox="1"/>
          <p:nvPr/>
        </p:nvSpPr>
        <p:spPr>
          <a:xfrm rot="10800000">
            <a:off x="899495" y="4124218"/>
            <a:ext cx="1861239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Text Page</a:t>
            </a:r>
          </a:p>
        </p:txBody>
      </p:sp>
      <p:sp>
        <p:nvSpPr>
          <p:cNvPr id="59" name="TextBox 58"/>
          <p:cNvSpPr txBox="1"/>
          <p:nvPr/>
        </p:nvSpPr>
        <p:spPr>
          <a:xfrm rot="10800000">
            <a:off x="899495" y="4534875"/>
            <a:ext cx="251152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ConstruDtor now requires the page's mediadodž.</a:t>
            </a:r>
          </a:p>
        </p:txBody>
      </p:sp>
      <p:sp>
        <p:nvSpPr>
          <p:cNvPr id="60" name="TextBox 59"/>
          <p:cNvSpPr txBox="1"/>
          <p:nvPr/>
        </p:nvSpPr>
        <p:spPr>
          <a:xfrm rot="10800000">
            <a:off x="899495" y="4712451"/>
            <a:ext cx="1974016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Display List</a:t>
            </a:r>
          </a:p>
        </p:txBody>
      </p:sp>
      <p:sp>
        <p:nvSpPr>
          <p:cNvPr id="61" name="TextBox 60"/>
          <p:cNvSpPr txBox="1"/>
          <p:nvPr/>
        </p:nvSpPr>
        <p:spPr>
          <a:xfrm rot="10800000">
            <a:off x="899495" y="5121920"/>
            <a:ext cx="367001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Where PyMuPDF constructors require an alpha parameter, we assume</a:t>
            </a:r>
          </a:p>
        </p:txBody>
      </p:sp>
      <p:sp>
        <p:nvSpPr>
          <p:cNvPr id="62" name="TextBox 61"/>
          <p:cNvSpPr txBox="1"/>
          <p:nvPr/>
        </p:nvSpPr>
        <p:spPr>
          <a:xfrm rot="10800000">
            <a:off x="5362315" y="5121920"/>
            <a:ext cx="611144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by default.</a:t>
            </a:r>
          </a:p>
        </p:txBody>
      </p:sp>
      <p:sp>
        <p:nvSpPr>
          <p:cNvPr id="63" name="TextBox 62"/>
          <p:cNvSpPr txBox="1"/>
          <p:nvPr/>
        </p:nvSpPr>
        <p:spPr>
          <a:xfrm rot="10800000">
            <a:off x="4569805" y="5122834"/>
            <a:ext cx="79279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alpha = False</a:t>
            </a:r>
          </a:p>
        </p:txBody>
      </p:sp>
      <p:sp>
        <p:nvSpPr>
          <p:cNvPr id="64" name="TextBox 63"/>
          <p:cNvSpPr txBox="1"/>
          <p:nvPr/>
        </p:nvSpPr>
        <p:spPr>
          <a:xfrm rot="10800000">
            <a:off x="899495" y="5293735"/>
            <a:ext cx="1759662" cy="1645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100" b="0" i="0">
                <a:solidFill>
                  <a:srgbClr val="2D74B5"/>
                </a:solidFill>
                <a:latin typeface="Calibri-Light"/>
              </a:rPr>
              <a:t>PyMuPDF Design Decision</a:t>
            </a:r>
          </a:p>
        </p:txBody>
      </p:sp>
      <p:sp>
        <p:nvSpPr>
          <p:cNvPr id="65" name="TextBox 64"/>
          <p:cNvSpPr txBox="1"/>
          <p:nvPr/>
        </p:nvSpPr>
        <p:spPr>
          <a:xfrm rot="10800000">
            <a:off x="1356603" y="5892759"/>
            <a:ext cx="91440" cy="1432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ourierNewPSMT"/>
              </a:rPr>
              <a:t>o</a:t>
            </a:r>
          </a:p>
        </p:txBody>
      </p:sp>
      <p:sp>
        <p:nvSpPr>
          <p:cNvPr id="66" name="TextBox 65"/>
          <p:cNvSpPr txBox="1"/>
          <p:nvPr/>
        </p:nvSpPr>
        <p:spPr>
          <a:xfrm rot="10800000">
            <a:off x="2499969" y="5899160"/>
            <a:ext cx="202954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– string naming the colorspace, one of</a:t>
            </a:r>
          </a:p>
        </p:txBody>
      </p:sp>
      <p:sp>
        <p:nvSpPr>
          <p:cNvPr id="67" name="TextBox 66"/>
          <p:cNvSpPr txBox="1"/>
          <p:nvPr/>
        </p:nvSpPr>
        <p:spPr>
          <a:xfrm rot="10800000">
            <a:off x="5142859" y="5899160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68" name="TextBox 67"/>
          <p:cNvSpPr txBox="1"/>
          <p:nvPr/>
        </p:nvSpPr>
        <p:spPr>
          <a:xfrm rot="10800000">
            <a:off x="5752856" y="5899160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69" name="TextBox 68"/>
          <p:cNvSpPr txBox="1"/>
          <p:nvPr/>
        </p:nvSpPr>
        <p:spPr>
          <a:xfrm rot="10800000">
            <a:off x="1585203" y="5900074"/>
            <a:ext cx="91471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Colorspace.name</a:t>
            </a:r>
          </a:p>
        </p:txBody>
      </p:sp>
      <p:sp>
        <p:nvSpPr>
          <p:cNvPr id="70" name="TextBox 69"/>
          <p:cNvSpPr txBox="1"/>
          <p:nvPr/>
        </p:nvSpPr>
        <p:spPr>
          <a:xfrm rot="10800000">
            <a:off x="4531766" y="5900074"/>
            <a:ext cx="61132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DeviceGray</a:t>
            </a:r>
          </a:p>
        </p:txBody>
      </p:sp>
      <p:sp>
        <p:nvSpPr>
          <p:cNvPr id="71" name="TextBox 70"/>
          <p:cNvSpPr txBox="1"/>
          <p:nvPr/>
        </p:nvSpPr>
        <p:spPr>
          <a:xfrm rot="10800000">
            <a:off x="5203850" y="5900074"/>
            <a:ext cx="54895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DeviceRGB</a:t>
            </a:r>
          </a:p>
        </p:txBody>
      </p:sp>
      <p:sp>
        <p:nvSpPr>
          <p:cNvPr id="72" name="TextBox 71"/>
          <p:cNvSpPr txBox="1"/>
          <p:nvPr/>
        </p:nvSpPr>
        <p:spPr>
          <a:xfrm rot="10800000">
            <a:off x="5813846" y="5900074"/>
            <a:ext cx="608360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DeviceCMYK</a:t>
            </a:r>
          </a:p>
        </p:txBody>
      </p:sp>
      <p:sp>
        <p:nvSpPr>
          <p:cNvPr id="73" name="TextBox 72"/>
          <p:cNvSpPr txBox="1"/>
          <p:nvPr/>
        </p:nvSpPr>
        <p:spPr>
          <a:xfrm rot="10800000">
            <a:off x="2194834" y="6066769"/>
            <a:ext cx="24476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3 =</a:t>
            </a:r>
          </a:p>
        </p:txBody>
      </p:sp>
      <p:sp>
        <p:nvSpPr>
          <p:cNvPr id="74" name="TextBox 73"/>
          <p:cNvSpPr txBox="1"/>
          <p:nvPr/>
        </p:nvSpPr>
        <p:spPr>
          <a:xfrm rot="10800000">
            <a:off x="2989173" y="6066769"/>
            <a:ext cx="24476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4 =</a:t>
            </a:r>
          </a:p>
        </p:txBody>
      </p:sp>
      <p:sp>
        <p:nvSpPr>
          <p:cNvPr id="75" name="TextBox 74"/>
          <p:cNvSpPr txBox="1"/>
          <p:nvPr/>
        </p:nvSpPr>
        <p:spPr>
          <a:xfrm rot="10800000">
            <a:off x="3844137" y="6066769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 rot="10800000">
            <a:off x="1585203" y="6067775"/>
            <a:ext cx="60991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DeviceGray</a:t>
            </a:r>
          </a:p>
        </p:txBody>
      </p:sp>
      <p:sp>
        <p:nvSpPr>
          <p:cNvPr id="77" name="TextBox 76"/>
          <p:cNvSpPr txBox="1"/>
          <p:nvPr/>
        </p:nvSpPr>
        <p:spPr>
          <a:xfrm rot="10800000">
            <a:off x="2440533" y="6067775"/>
            <a:ext cx="54895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DeviceRGB</a:t>
            </a:r>
          </a:p>
        </p:txBody>
      </p:sp>
      <p:sp>
        <p:nvSpPr>
          <p:cNvPr id="78" name="TextBox 77"/>
          <p:cNvSpPr txBox="1"/>
          <p:nvPr/>
        </p:nvSpPr>
        <p:spPr>
          <a:xfrm rot="10800000">
            <a:off x="3234598" y="6067775"/>
            <a:ext cx="60991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DeviceCMYK</a:t>
            </a:r>
          </a:p>
        </p:txBody>
      </p:sp>
      <p:sp>
        <p:nvSpPr>
          <p:cNvPr id="79" name="TextBox 78"/>
          <p:cNvSpPr txBox="1"/>
          <p:nvPr/>
        </p:nvSpPr>
        <p:spPr>
          <a:xfrm rot="10800000">
            <a:off x="1128095" y="6903445"/>
            <a:ext cx="1990314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characteristics – see the following list:</a:t>
            </a:r>
          </a:p>
        </p:txBody>
      </p:sp>
      <p:sp>
        <p:nvSpPr>
          <p:cNvPr id="80" name="TextBox 79"/>
          <p:cNvSpPr txBox="1"/>
          <p:nvPr/>
        </p:nvSpPr>
        <p:spPr>
          <a:xfrm rot="10800000">
            <a:off x="1128095" y="7069592"/>
            <a:ext cx="21896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</a:t>
            </a:r>
          </a:p>
        </p:txBody>
      </p:sp>
      <p:sp>
        <p:nvSpPr>
          <p:cNvPr id="81" name="TextBox 80"/>
          <p:cNvSpPr txBox="1"/>
          <p:nvPr/>
        </p:nvSpPr>
        <p:spPr>
          <a:xfrm rot="10800000">
            <a:off x="1713219" y="7069592"/>
            <a:ext cx="25234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and</a:t>
            </a:r>
          </a:p>
        </p:txBody>
      </p:sp>
      <p:sp>
        <p:nvSpPr>
          <p:cNvPr id="82" name="TextBox 81"/>
          <p:cNvSpPr txBox="1"/>
          <p:nvPr/>
        </p:nvSpPr>
        <p:spPr>
          <a:xfrm rot="10800000">
            <a:off x="2576230" y="7069592"/>
            <a:ext cx="365428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classes have been extended with properties that help determine their</a:t>
            </a:r>
          </a:p>
        </p:txBody>
      </p:sp>
      <p:sp>
        <p:nvSpPr>
          <p:cNvPr id="83" name="TextBox 82"/>
          <p:cNvSpPr txBox="1"/>
          <p:nvPr/>
        </p:nvSpPr>
        <p:spPr>
          <a:xfrm rot="10800000">
            <a:off x="1347459" y="7070506"/>
            <a:ext cx="36607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Pixmap</a:t>
            </a:r>
          </a:p>
        </p:txBody>
      </p:sp>
      <p:sp>
        <p:nvSpPr>
          <p:cNvPr id="84" name="TextBox 83"/>
          <p:cNvSpPr txBox="1"/>
          <p:nvPr/>
        </p:nvSpPr>
        <p:spPr>
          <a:xfrm rot="10800000">
            <a:off x="1966234" y="7070506"/>
            <a:ext cx="60991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Colorspace</a:t>
            </a:r>
          </a:p>
        </p:txBody>
      </p:sp>
      <p:sp>
        <p:nvSpPr>
          <p:cNvPr id="85" name="TextBox 84"/>
          <p:cNvSpPr txBox="1"/>
          <p:nvPr/>
        </p:nvSpPr>
        <p:spPr>
          <a:xfrm rot="10800000">
            <a:off x="899495" y="7073432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86" name="TextBox 85"/>
          <p:cNvSpPr txBox="1"/>
          <p:nvPr/>
        </p:nvSpPr>
        <p:spPr>
          <a:xfrm rot="10800000">
            <a:off x="1128095" y="7244882"/>
            <a:ext cx="1726666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image was stored in the PDF.</a:t>
            </a:r>
          </a:p>
        </p:txBody>
      </p:sp>
      <p:sp>
        <p:nvSpPr>
          <p:cNvPr id="87" name="TextBox 86"/>
          <p:cNvSpPr txBox="1"/>
          <p:nvPr/>
        </p:nvSpPr>
        <p:spPr>
          <a:xfrm rot="10800000">
            <a:off x="1128095" y="7411303"/>
            <a:ext cx="546982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88" name="TextBox 87"/>
          <p:cNvSpPr txBox="1"/>
          <p:nvPr/>
        </p:nvSpPr>
        <p:spPr>
          <a:xfrm rot="10800000">
            <a:off x="899495" y="7415143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89" name="TextBox 88"/>
          <p:cNvSpPr txBox="1"/>
          <p:nvPr/>
        </p:nvSpPr>
        <p:spPr>
          <a:xfrm rot="10800000">
            <a:off x="1128095" y="7586593"/>
            <a:ext cx="1453868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store the complete pixmap.</a:t>
            </a:r>
          </a:p>
        </p:txBody>
      </p:sp>
      <p:sp>
        <p:nvSpPr>
          <p:cNvPr id="90" name="TextBox 89"/>
          <p:cNvSpPr txBox="1"/>
          <p:nvPr/>
        </p:nvSpPr>
        <p:spPr>
          <a:xfrm rot="10800000">
            <a:off x="1128095" y="7752740"/>
            <a:ext cx="218967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</a:t>
            </a:r>
          </a:p>
        </p:txBody>
      </p:sp>
      <p:sp>
        <p:nvSpPr>
          <p:cNvPr id="91" name="TextBox 90"/>
          <p:cNvSpPr txBox="1"/>
          <p:nvPr/>
        </p:nvSpPr>
        <p:spPr>
          <a:xfrm rot="10800000">
            <a:off x="1896099" y="7752740"/>
            <a:ext cx="2786791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parameter disappeared: all methods saving pixmaps (</a:t>
            </a:r>
          </a:p>
        </p:txBody>
      </p:sp>
      <p:sp>
        <p:nvSpPr>
          <p:cNvPr id="92" name="TextBox 91"/>
          <p:cNvSpPr txBox="1"/>
          <p:nvPr/>
        </p:nvSpPr>
        <p:spPr>
          <a:xfrm rot="10800000">
            <a:off x="5171846" y="7752740"/>
            <a:ext cx="1308751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and friends) now always</a:t>
            </a:r>
          </a:p>
        </p:txBody>
      </p:sp>
      <p:sp>
        <p:nvSpPr>
          <p:cNvPr id="93" name="TextBox 92"/>
          <p:cNvSpPr txBox="1"/>
          <p:nvPr/>
        </p:nvSpPr>
        <p:spPr>
          <a:xfrm rot="10800000">
            <a:off x="1347459" y="7753654"/>
            <a:ext cx="54895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savealpha</a:t>
            </a:r>
          </a:p>
        </p:txBody>
      </p:sp>
      <p:sp>
        <p:nvSpPr>
          <p:cNvPr id="94" name="TextBox 93"/>
          <p:cNvSpPr txBox="1"/>
          <p:nvPr/>
        </p:nvSpPr>
        <p:spPr>
          <a:xfrm rot="10800000">
            <a:off x="4684105" y="7753654"/>
            <a:ext cx="48799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writePNG</a:t>
            </a:r>
          </a:p>
        </p:txBody>
      </p:sp>
      <p:sp>
        <p:nvSpPr>
          <p:cNvPr id="95" name="TextBox 94"/>
          <p:cNvSpPr txBox="1"/>
          <p:nvPr/>
        </p:nvSpPr>
        <p:spPr>
          <a:xfrm rot="10800000">
            <a:off x="899495" y="7756580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96" name="TextBox 95"/>
          <p:cNvSpPr txBox="1"/>
          <p:nvPr/>
        </p:nvSpPr>
        <p:spPr>
          <a:xfrm rot="10800000">
            <a:off x="1128095" y="8101675"/>
            <a:ext cx="2894049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contain an alpha, which therefore needs to be checked.</a:t>
            </a:r>
          </a:p>
        </p:txBody>
      </p:sp>
      <p:sp>
        <p:nvSpPr>
          <p:cNvPr id="97" name="TextBox 96"/>
          <p:cNvSpPr txBox="1"/>
          <p:nvPr/>
        </p:nvSpPr>
        <p:spPr>
          <a:xfrm rot="10800000">
            <a:off x="1128095" y="8269376"/>
            <a:ext cx="5286614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pixmap creation. Pixmaps coming from other sources or generated by some functions may or may not</a:t>
            </a:r>
          </a:p>
        </p:txBody>
      </p:sp>
      <p:sp>
        <p:nvSpPr>
          <p:cNvPr id="98" name="TextBox 97"/>
          <p:cNvSpPr txBox="1"/>
          <p:nvPr/>
        </p:nvSpPr>
        <p:spPr>
          <a:xfrm rot="10800000">
            <a:off x="1128095" y="8610721"/>
            <a:ext cx="5447385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99" name="TextBox 98"/>
          <p:cNvSpPr txBox="1"/>
          <p:nvPr/>
        </p:nvSpPr>
        <p:spPr>
          <a:xfrm rot="10800000">
            <a:off x="899495" y="9052651"/>
            <a:ext cx="1705328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has the following consequences:</a:t>
            </a:r>
          </a:p>
        </p:txBody>
      </p:sp>
      <p:sp>
        <p:nvSpPr>
          <p:cNvPr id="100" name="TextBox 99"/>
          <p:cNvSpPr txBox="1"/>
          <p:nvPr/>
        </p:nvSpPr>
        <p:spPr>
          <a:xfrm rot="10800000">
            <a:off x="899495" y="9397837"/>
            <a:ext cx="640133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Pixmap</a:t>
            </a:r>
          </a:p>
        </p:txBody>
      </p:sp>
      <p:sp>
        <p:nvSpPr>
          <p:cNvPr id="101" name="TextBox 100"/>
          <p:cNvSpPr txBox="1"/>
          <p:nvPr/>
        </p:nvSpPr>
        <p:spPr>
          <a:xfrm rot="10800000">
            <a:off x="2240554" y="10089215"/>
            <a:ext cx="3107709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MuPDF v1.10 Changes and their Implications for PyMuPDF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