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40533" y="476630"/>
            <a:ext cx="3107709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MuPDF v1.10 Changes and their Implications for PyMuPDF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462" y="1091819"/>
            <a:ext cx="914400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596">
                <a:latin typeface="Arial"/>
              </a:rPr>
              <a:t>Pixmap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462" y="1345564"/>
            <a:ext cx="5665114" cy="294132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The alpha channel is now optional. Its presence is controlled by a new boolean parameter (called alpha). This </a:t>
            </a:r>
          </a:p>
          <a:p>
            <a:r>
              <a:rPr sz="1200">
                <a:latin typeface="Arial"/>
              </a:rPr>
              <a:t>has the following consequences: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462" y="1756745"/>
            <a:ext cx="5767049" cy="324911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</a:t>
            </a:r>
          </a:p>
          <a:p>
            <a:r>
              <a:rPr sz="1200">
                <a:latin typeface="Arial"/>
              </a:rPr>
              <a:t>The size of one pixel can be two different values. For e.g. colorspace RGB, this size may be 3 (no alpha) or 4 </a:t>
            </a:r>
          </a:p>
          <a:p>
            <a:r>
              <a:rPr sz="1200">
                <a:latin typeface="Arial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461" y="2098122"/>
            <a:ext cx="5641729" cy="492551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</a:t>
            </a:r>
          </a:p>
          <a:p>
            <a:r>
              <a:rPr sz="1200">
                <a:latin typeface="Arial"/>
              </a:rPr>
              <a:t>Handling of pixmaps needs to take the alpha parameter into account. An decision has to be made during </a:t>
            </a:r>
          </a:p>
          <a:p>
            <a:r>
              <a:rPr sz="1200">
                <a:latin typeface="Arial"/>
              </a:rPr>
              <a:t>pixmap creation. Pixmaps coming from other sources or generated by some functions may or may not </a:t>
            </a:r>
          </a:p>
          <a:p>
            <a:r>
              <a:rPr sz="1200">
                <a:latin typeface="Arial"/>
              </a:rPr>
              <a:t>contain an alpha, which therefore needs to be checked.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460" y="2607139"/>
            <a:ext cx="4997805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</a:t>
            </a:r>
          </a:p>
          <a:p>
            <a:r>
              <a:rPr sz="1200">
                <a:latin typeface="Arial"/>
              </a:rPr>
              <a:t>In general, the alpha channel should be avoided to benefit from significant memory savings.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462" y="2780874"/>
            <a:ext cx="5581109" cy="324906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</a:t>
            </a:r>
          </a:p>
          <a:p>
            <a:r>
              <a:rPr sz="1200">
                <a:latin typeface="Arial"/>
              </a:rPr>
              <a:t>The savealpha parameter disappeared: all methods saving pixmaps (writePNG and friends) now always </a:t>
            </a:r>
          </a:p>
          <a:p>
            <a:r>
              <a:rPr sz="1200">
                <a:latin typeface="Arial"/>
              </a:rPr>
              <a:t>store the complete pixmap.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465" y="3122246"/>
            <a:ext cx="5698427" cy="325294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</a:t>
            </a:r>
          </a:p>
          <a:p>
            <a:r>
              <a:rPr sz="1200">
                <a:latin typeface="Arial"/>
              </a:rPr>
              <a:t>Pixmaps created from PDF-internal images may or may not contain an alpha – this solely depends on how </a:t>
            </a:r>
          </a:p>
          <a:p>
            <a:r>
              <a:rPr sz="1200">
                <a:latin typeface="Arial"/>
              </a:rPr>
              <a:t>the image was stored in the PDF.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462" y="3464007"/>
            <a:ext cx="5331015" cy="324911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</a:t>
            </a:r>
          </a:p>
          <a:p>
            <a:r>
              <a:rPr sz="1200">
                <a:latin typeface="Arial"/>
              </a:rPr>
              <a:t>The Pixmap and Colorspace classes have been extended with properties that help determine their </a:t>
            </a:r>
          </a:p>
          <a:p>
            <a:r>
              <a:rPr sz="1200">
                <a:latin typeface="Arial"/>
              </a:rPr>
              <a:t>characteristics – see the following list: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6613" y="3819627"/>
            <a:ext cx="1339618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o</a:t>
            </a:r>
          </a:p>
          <a:p>
            <a:r>
              <a:rPr sz="1200">
                <a:latin typeface="Arial"/>
              </a:rPr>
              <a:t>Pixmap.alpha – bool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6613" y="3987267"/>
            <a:ext cx="4885074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o</a:t>
            </a:r>
          </a:p>
          <a:p>
            <a:r>
              <a:rPr sz="1200">
                <a:latin typeface="Arial"/>
              </a:rPr>
              <a:t>Pixmap.stride – integer containing the number of bytes of one line of the piǆŵap’s IReĐt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6613" y="4154907"/>
            <a:ext cx="3362222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o</a:t>
            </a:r>
          </a:p>
          <a:p>
            <a:r>
              <a:rPr sz="1200">
                <a:latin typeface="Arial"/>
              </a:rPr>
              <a:t>Pixmap.n – integer containing the number of bytes per pixel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6613" y="4322547"/>
            <a:ext cx="5129099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o</a:t>
            </a:r>
          </a:p>
          <a:p>
            <a:r>
              <a:rPr sz="1200">
                <a:latin typeface="Arial"/>
              </a:rPr>
              <a:t>Colorspace.nbytes – integer containing the number of bytes used to determine the color (1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5213" y="4499101"/>
            <a:ext cx="2327172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DeviceGray, 3 = DeviceRGB, 4 = DeviceCMYK)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6613" y="4656303"/>
            <a:ext cx="5093866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o</a:t>
            </a:r>
          </a:p>
          <a:p>
            <a:r>
              <a:rPr sz="1200">
                <a:latin typeface="Arial"/>
              </a:rPr>
              <a:t>Colorspace.name – string naming the colorspace, one of DeviceGray, DeviceRGB, DeviceCMYK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6613" y="4811751"/>
            <a:ext cx="2391177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o</a:t>
            </a:r>
          </a:p>
          <a:p>
            <a:r>
              <a:rPr sz="1200">
                <a:latin typeface="Arial"/>
              </a:rPr>
              <a:t>Pixmap.colorspace = Colorspace.name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6613" y="4956531"/>
            <a:ext cx="2879111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o</a:t>
            </a:r>
          </a:p>
          <a:p>
            <a:r>
              <a:rPr sz="1200">
                <a:latin typeface="Arial"/>
              </a:rPr>
              <a:t>Pixmap.n – Pixmap.alpha = Colorspace.nbytes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9462" y="5234050"/>
            <a:ext cx="5074000" cy="336422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96">
                <a:latin typeface="Arial"/>
              </a:rPr>
              <a:t>PyMuPDF Design Decision </a:t>
            </a:r>
          </a:p>
          <a:p>
            <a:r>
              <a:rPr sz="1296">
                <a:latin typeface="Arial"/>
              </a:rPr>
              <a:t>Where PyMuPDF constructors require an alpha parameter, we assume alpha = False by default.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462" y="5777229"/>
            <a:ext cx="1974016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596">
                <a:latin typeface="Arial"/>
              </a:rPr>
              <a:t>API Change: Display List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462" y="6030975"/>
            <a:ext cx="2511523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CoŶstƌuĐtoƌ Ŷow ƌeƋuiƌes the page’s ŵediaďoǆ.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9462" y="6365493"/>
            <a:ext cx="1861239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596">
                <a:latin typeface="Arial"/>
              </a:rPr>
              <a:t>API Change: Text Page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462" y="6619240"/>
            <a:ext cx="2482566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CoŶstƌuĐtoƌ Ŷow ƌeƋuiƌes the page’s ŵediaďoǆ.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9462" y="6952234"/>
            <a:ext cx="1473764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596">
                <a:latin typeface="Arial"/>
              </a:rPr>
              <a:t>API Change: Links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462" y="7205980"/>
            <a:ext cx="1740383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This contains significant changes: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57019" y="7451042"/>
            <a:ext cx="5508199" cy="492552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</a:t>
            </a:r>
          </a:p>
          <a:p>
            <a:r>
              <a:rPr sz="1200">
                <a:latin typeface="Arial"/>
              </a:rPr>
              <a:t>Link destinations objects are no longer maintained by MuPDF and information about destinations in </a:t>
            </a:r>
          </a:p>
          <a:p>
            <a:r>
              <a:rPr sz="1200">
                <a:latin typeface="Arial"/>
              </a:rPr>
              <a:t>general has been reduced. The only two variables containing such information now are isExternal (a </a:t>
            </a:r>
          </a:p>
          <a:p>
            <a:r>
              <a:rPr sz="1200">
                <a:latin typeface="Arial"/>
              </a:rPr>
              <a:t>bool) and uri, a string.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7019" y="7960442"/>
            <a:ext cx="5425775" cy="491028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</a:t>
            </a:r>
          </a:p>
          <a:p>
            <a:r>
              <a:rPr sz="1200">
                <a:latin typeface="Arial"/>
              </a:rPr>
              <a:t>The ďase Đlass foƌ PǇMuPDF’s linkDest, fz_link_dest_s has been deleted from MuPDF. In order to </a:t>
            </a:r>
          </a:p>
          <a:p>
            <a:r>
              <a:rPr sz="1200">
                <a:latin typeface="Arial"/>
              </a:rPr>
              <a:t>maintain backward compatibility, PyMuPDF provides an own linkDest class from available </a:t>
            </a:r>
          </a:p>
          <a:p>
            <a:r>
              <a:rPr sz="1200">
                <a:latin typeface="Arial"/>
              </a:rPr>
              <a:t>information as closely as possible.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57019" y="8467934"/>
            <a:ext cx="4814922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</a:t>
            </a:r>
          </a:p>
          <a:p>
            <a:r>
              <a:rPr sz="1200">
                <a:latin typeface="Arial"/>
              </a:rPr>
              <a:t>Document outline now additionally also contains page, isExternal and uri properties.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57020" y="8640143"/>
            <a:ext cx="5194395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</a:t>
            </a:r>
          </a:p>
          <a:p>
            <a:r>
              <a:rPr sz="1200">
                <a:latin typeface="Arial"/>
              </a:rPr>
              <a:t>The following shows MuPDF’s behavior concerning links and how we interpret this in PyMuPDF.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54556" y="8939529"/>
            <a:ext cx="4979565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isExternal</a:t>
            </a:r>
          </a:p>
          <a:p>
            <a:r>
              <a:rPr sz="1200">
                <a:latin typeface="Arial"/>
              </a:rPr>
              <a:t>uri</a:t>
            </a:r>
          </a:p>
          <a:p>
            <a:r>
              <a:rPr sz="1200">
                <a:latin typeface="Arial"/>
              </a:rPr>
              <a:t>Links</a:t>
            </a:r>
          </a:p>
          <a:p>
            <a:r>
              <a:rPr sz="1200">
                <a:latin typeface="Arial"/>
              </a:rPr>
              <a:t>Outlines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94713" y="9332670"/>
            <a:ext cx="1585035" cy="27432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True</a:t>
            </a:r>
          </a:p>
          <a:p>
            <a:r>
              <a:rPr sz="1200">
                <a:latin typeface="Arial"/>
              </a:rPr>
              <a:t>Starts with file://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99154" y="9109836"/>
            <a:ext cx="1649063" cy="281939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If uri ends with a page number </a:t>
            </a:r>
          </a:p>
          <a:p>
            <a:r>
              <a:rPr sz="1200">
                <a:latin typeface="Arial"/>
              </a:rPr>
              <a:t>(format: #page=n), generate 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99154" y="9420680"/>
            <a:ext cx="1695850" cy="285371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gotor, else as a launch. Strip off </a:t>
            </a:r>
          </a:p>
          <a:p>
            <a:r>
              <a:rPr sz="1200">
                <a:latin typeface="Arial"/>
              </a:rPr>
              <a:t>prefix and suffix in any case.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71465" y="9187560"/>
            <a:ext cx="1202691" cy="440764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r>
              <a:rPr sz="1200">
                <a:latin typeface="Arial"/>
              </a:rPr>
              <a:t>Behave as described in </a:t>
            </a:r>
          </a:p>
          <a:p>
            <a:r>
              <a:rPr sz="1200">
                <a:latin typeface="Arial"/>
              </a:rPr>
              <a:t>Links column. Page </a:t>
            </a:r>
          </a:p>
          <a:p>
            <a:r>
              <a:rPr sz="1200">
                <a:latin typeface="Arial"/>
              </a:rPr>
              <a:t>must be -1.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