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96476" y="6177351"/>
            <a:ext cx="560722" cy="22671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462" b="1" i="0">
                <a:latin typeface="Aptos,Bold"/>
              </a:rPr>
              <a:t>Calum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94870" y="6177351"/>
            <a:ext cx="352153" cy="22671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462" b="1" i="0">
                <a:latin typeface="Aptos,Bold"/>
              </a:rPr>
              <a:t>Kerr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86465" y="6070029"/>
            <a:ext cx="591652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+447716410136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0144" y="6070029"/>
            <a:ext cx="9144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|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05361" y="6070029"/>
            <a:ext cx="873884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calumxkerr@gmail.com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31413" y="6070029"/>
            <a:ext cx="9144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|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5702" y="6070029"/>
            <a:ext cx="1060146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linkedin.com/in/calum-x-kerr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16701" y="6070029"/>
            <a:ext cx="9144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|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91918" y="6070029"/>
            <a:ext cx="866834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github.com/Calum-Kerr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90818" y="5886899"/>
            <a:ext cx="324001" cy="132625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55" b="1" i="0">
                <a:latin typeface="Aptos,Bold"/>
              </a:rPr>
              <a:t>Profile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90818" y="5735577"/>
            <a:ext cx="374604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Ambitious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81498" y="5735577"/>
            <a:ext cx="37312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Computer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71579" y="5735577"/>
            <a:ext cx="294641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Science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82551" y="5735577"/>
            <a:ext cx="282628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student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81220" y="5735577"/>
            <a:ext cx="9144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at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69471" y="5735577"/>
            <a:ext cx="371651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Edinburgh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56221" y="5735577"/>
            <a:ext cx="247621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Napier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18923" y="5735577"/>
            <a:ext cx="381507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University,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16010" y="5735577"/>
            <a:ext cx="280997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actively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13313" y="5735577"/>
            <a:ext cx="309551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applying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39064" y="5735577"/>
            <a:ext cx="487676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programming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42940" y="5735577"/>
            <a:ext cx="138873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and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98853" y="5735577"/>
            <a:ext cx="152926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web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90818" y="5631573"/>
            <a:ext cx="484247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development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97429" y="5631573"/>
            <a:ext cx="188107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skills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08872" y="5631573"/>
            <a:ext cx="9144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to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04385" y="5631573"/>
            <a:ext cx="139275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real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67867" y="5631573"/>
            <a:ext cx="205681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world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96055" y="5631573"/>
            <a:ext cx="323243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projects.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42225" y="5631573"/>
            <a:ext cx="341995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Currently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06762" y="5631573"/>
            <a:ext cx="400621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developing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32376" y="5631573"/>
            <a:ext cx="624514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1" i="0">
                <a:latin typeface="Aptos,Bold"/>
              </a:rPr>
              <a:t>RevisePDF.com,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79817" y="5631573"/>
            <a:ext cx="9144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47564" y="5631573"/>
            <a:ext cx="152701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PDF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22102" y="5631573"/>
            <a:ext cx="401305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processing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46014" y="5631573"/>
            <a:ext cx="307523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website,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90818" y="5527569"/>
            <a:ext cx="274097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refining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78296" y="5527569"/>
            <a:ext cx="458952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functionality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50563" y="5527569"/>
            <a:ext cx="171501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after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35267" y="5527569"/>
            <a:ext cx="282936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lessons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32313" y="5527569"/>
            <a:ext cx="280006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learned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25686" y="5527569"/>
            <a:ext cx="172916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from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11329" y="5527569"/>
            <a:ext cx="579965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SnackPDF.com.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04738" y="5527569"/>
            <a:ext cx="240989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Hands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60813" y="5527569"/>
            <a:ext cx="94254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68543" y="5527569"/>
            <a:ext cx="403311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experience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685364" y="5527569"/>
            <a:ext cx="156534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with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55117" y="5527569"/>
            <a:ext cx="255805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Python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124997" y="5527569"/>
            <a:ext cx="42747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(PyMuPDF),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590818" y="5423565"/>
            <a:ext cx="121847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API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731866" y="5423565"/>
            <a:ext cx="456687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integrations,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207721" y="5423565"/>
            <a:ext cx="139813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and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67222" y="5423565"/>
            <a:ext cx="152925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web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540009" y="5423565"/>
            <a:ext cx="439567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deployment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99119" y="5423565"/>
            <a:ext cx="340927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(Heroku).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359214" y="5423565"/>
            <a:ext cx="289218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Seeking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67195" y="5423565"/>
            <a:ext cx="9246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an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779367" y="5423565"/>
            <a:ext cx="370691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internship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168765" y="5423565"/>
            <a:ext cx="9144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or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263252" y="5423565"/>
            <a:ext cx="264826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flexible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547142" y="5423565"/>
            <a:ext cx="115952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full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85708" y="5423565"/>
            <a:ext cx="165639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time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870325" y="5423565"/>
            <a:ext cx="142402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role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31706" y="5423565"/>
            <a:ext cx="146365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that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197615" y="5423565"/>
            <a:ext cx="23646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allows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453653" y="5423565"/>
            <a:ext cx="99909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for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590818" y="5320490"/>
            <a:ext cx="373554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continued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82267" y="5320490"/>
            <a:ext cx="268754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studies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268805" y="5320490"/>
            <a:ext cx="195284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while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81359" y="5320490"/>
            <a:ext cx="261367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gaining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759781" y="5320490"/>
            <a:ext cx="322868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practical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100227" y="5320490"/>
            <a:ext cx="297998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industry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416325" y="5320490"/>
            <a:ext cx="425248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experience.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590818" y="5136585"/>
            <a:ext cx="499134" cy="132625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55" b="1" i="0">
                <a:latin typeface="Aptos,Bold"/>
              </a:rPr>
              <a:t>Education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590818" y="4985263"/>
            <a:ext cx="393763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1" i="0">
                <a:latin typeface="Aptos,Bold"/>
              </a:rPr>
              <a:t>Edinburgh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000976" y="4985263"/>
            <a:ext cx="259724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1" i="0">
                <a:latin typeface="Aptos,Bold"/>
              </a:rPr>
              <a:t>Napier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278288" y="4985263"/>
            <a:ext cx="389368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1" i="0">
                <a:latin typeface="Aptos,Bold"/>
              </a:rPr>
              <a:t>University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686032" y="4985263"/>
            <a:ext cx="9144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1" i="0">
                <a:latin typeface="Aptos,Bold"/>
              </a:rPr>
              <a:t>–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742677" y="4985263"/>
            <a:ext cx="150857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1" i="0">
                <a:latin typeface="Aptos,Bold"/>
              </a:rPr>
              <a:t>BSc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10636" y="4985263"/>
            <a:ext cx="253388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1" i="0">
                <a:latin typeface="Aptos,Bold"/>
              </a:rPr>
              <a:t>(Hons)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181625" y="4985263"/>
            <a:ext cx="391033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1" i="0">
                <a:latin typeface="Aptos,Bold"/>
              </a:rPr>
              <a:t>Computer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589989" y="4985263"/>
            <a:ext cx="312095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1" i="0">
                <a:latin typeface="Aptos,Bold"/>
              </a:rPr>
              <a:t>Science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920304" y="4985263"/>
            <a:ext cx="166765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(Sep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104922" y="4985263"/>
            <a:ext cx="182155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2022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303819" y="4985263"/>
            <a:ext cx="9144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–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359535" y="4985263"/>
            <a:ext cx="150885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May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528348" y="4985263"/>
            <a:ext cx="206543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2026,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752093" y="4985263"/>
            <a:ext cx="330191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Ongoing)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599176" y="4880985"/>
            <a:ext cx="91440" cy="10466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SymbolMT"/>
              </a:rPr>
              <a:t>•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709866" y="4875688"/>
            <a:ext cx="411757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Developing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147208" y="4875688"/>
            <a:ext cx="592695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RevisePDF.com,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765563" y="4875688"/>
            <a:ext cx="386256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optimising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178015" y="4875688"/>
            <a:ext cx="394897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templating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598254" y="4875688"/>
            <a:ext cx="411682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techniques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036006" y="4875688"/>
            <a:ext cx="9144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to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135278" y="4875688"/>
            <a:ext cx="257564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reduce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18313" y="4875688"/>
            <a:ext cx="184178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code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627963" y="4875688"/>
            <a:ext cx="436654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redundancy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090832" y="4875688"/>
            <a:ext cx="139727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and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255887" y="4875688"/>
            <a:ext cx="296606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improve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709866" y="4771684"/>
            <a:ext cx="178607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SEO.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599176" y="4667174"/>
            <a:ext cx="91440" cy="10466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SymbolMT"/>
              </a:rPr>
              <a:t>•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709866" y="4661876"/>
            <a:ext cx="385856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Processed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112762" y="4661876"/>
            <a:ext cx="384087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databases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513779" y="4661876"/>
            <a:ext cx="197122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using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727956" y="4661876"/>
            <a:ext cx="205143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Weka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949908" y="4661876"/>
            <a:ext cx="9991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for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067718" y="4661876"/>
            <a:ext cx="382866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structured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467624" y="4661876"/>
            <a:ext cx="164135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data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649423" y="4661876"/>
            <a:ext cx="324268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analysis.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599176" y="4557598"/>
            <a:ext cx="91440" cy="10466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SymbolMT"/>
              </a:rPr>
              <a:t>•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709866" y="4552300"/>
            <a:ext cx="295811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Created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022717" y="4552300"/>
            <a:ext cx="9144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a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085766" y="4552300"/>
            <a:ext cx="104229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2D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206481" y="4552300"/>
            <a:ext cx="154362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side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378431" y="4552300"/>
            <a:ext cx="276497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scroller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671804" y="4552300"/>
            <a:ext cx="203742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game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892731" y="4552300"/>
            <a:ext cx="9144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in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977223" y="4552300"/>
            <a:ext cx="9144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a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040271" y="4552300"/>
            <a:ext cx="189746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team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247839" y="4552300"/>
            <a:ext cx="225244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based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490123" y="4552300"/>
            <a:ext cx="283346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project,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790843" y="4552300"/>
            <a:ext cx="383706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enhancing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192458" y="4552300"/>
            <a:ext cx="486983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collaboration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696590" y="4552300"/>
            <a:ext cx="139727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and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853358" y="4552300"/>
            <a:ext cx="309521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problem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181583" y="4552300"/>
            <a:ext cx="281382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solving.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590818" y="4401866"/>
            <a:ext cx="139693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1" i="0">
                <a:latin typeface="Aptos,Bold"/>
              </a:rPr>
              <a:t>The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747671" y="4401866"/>
            <a:ext cx="21017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1" i="0">
                <a:latin typeface="Aptos,Bold"/>
              </a:rPr>
              <a:t>Open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975005" y="4401866"/>
            <a:ext cx="389453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1" i="0">
                <a:latin typeface="Aptos,Bold"/>
              </a:rPr>
              <a:t>University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382146" y="4401866"/>
            <a:ext cx="9144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–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438791" y="4401866"/>
            <a:ext cx="456485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Certification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913022" y="4401866"/>
            <a:ext cx="9144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in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3996489" y="4401866"/>
            <a:ext cx="480369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Technologies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4494642" y="4401866"/>
            <a:ext cx="9144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in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4579134" y="4401866"/>
            <a:ext cx="301305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Practice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897623" y="4401866"/>
            <a:ext cx="294224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(TM129)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5209449" y="4401866"/>
            <a:ext cx="166765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(Sep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393212" y="4401866"/>
            <a:ext cx="182155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2021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594704" y="4401866"/>
            <a:ext cx="9144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–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650421" y="4401866"/>
            <a:ext cx="150885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May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819234" y="4401866"/>
            <a:ext cx="207169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2022)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2590818" y="4250503"/>
            <a:ext cx="393763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1" i="0">
                <a:latin typeface="Aptos,Bold"/>
              </a:rPr>
              <a:t>Edinburgh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3000976" y="4250503"/>
            <a:ext cx="296375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1" i="0">
                <a:latin typeface="Aptos,Bold"/>
              </a:rPr>
              <a:t>College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3315286" y="4250503"/>
            <a:ext cx="9144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–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3371002" y="4250503"/>
            <a:ext cx="92125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FA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3480440" y="4250503"/>
            <a:ext cx="9144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in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564932" y="4250503"/>
            <a:ext cx="9144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IT: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666169" y="4250503"/>
            <a:ext cx="328045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Software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011399" y="4250503"/>
            <a:ext cx="494585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Development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4523734" y="4250503"/>
            <a:ext cx="166765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(Sep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4708582" y="4250503"/>
            <a:ext cx="18214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2020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4908232" y="4250503"/>
            <a:ext cx="9144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–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4963949" y="4250503"/>
            <a:ext cx="150885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May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5132847" y="4250503"/>
            <a:ext cx="206144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2022)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2590818" y="4099141"/>
            <a:ext cx="327041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1" i="0">
                <a:latin typeface="Aptos,Bold"/>
              </a:rPr>
              <a:t>Dalkeith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2934254" y="4099141"/>
            <a:ext cx="178475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1" i="0">
                <a:latin typeface="Aptos,Bold"/>
              </a:rPr>
              <a:t>High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3129124" y="4099141"/>
            <a:ext cx="271151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1" i="0">
                <a:latin typeface="Aptos,Bold"/>
              </a:rPr>
              <a:t>School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2599176" y="3994863"/>
            <a:ext cx="91440" cy="10466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SymbolMT"/>
              </a:rPr>
              <a:t>•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2709866" y="3989565"/>
            <a:ext cx="213785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SCQF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2940959" y="3989565"/>
            <a:ext cx="9144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7: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3028270" y="3989565"/>
            <a:ext cx="291741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Graphic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3336508" y="3989565"/>
            <a:ext cx="596422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Communication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3950079" y="3989565"/>
            <a:ext cx="101148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(B)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2599176" y="3885287"/>
            <a:ext cx="91440" cy="10466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SymbolMT"/>
              </a:rPr>
              <a:t>•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2709866" y="3879990"/>
            <a:ext cx="213785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SCQF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2940959" y="3879990"/>
            <a:ext cx="9144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6: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3028270" y="3879990"/>
            <a:ext cx="481308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Mathematics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3527362" y="3879990"/>
            <a:ext cx="12376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(A),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3668496" y="3879990"/>
            <a:ext cx="396928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Geography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4083352" y="3879990"/>
            <a:ext cx="124785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(A),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224571" y="3879990"/>
            <a:ext cx="280031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Physics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4522706" y="3879990"/>
            <a:ext cx="123918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(A),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4663998" y="3879990"/>
            <a:ext cx="29174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Graphic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4972235" y="3879990"/>
            <a:ext cx="596592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Communication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5586575" y="3879990"/>
            <a:ext cx="125553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(B),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5729502" y="3879990"/>
            <a:ext cx="266142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English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6013392" y="3879990"/>
            <a:ext cx="10858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(C)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2599176" y="3775712"/>
            <a:ext cx="91440" cy="10466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SymbolMT"/>
              </a:rPr>
              <a:t>•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2709866" y="3770414"/>
            <a:ext cx="213785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SCQF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2941898" y="3770414"/>
            <a:ext cx="9144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5: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3029979" y="3770414"/>
            <a:ext cx="482248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Mathematics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3530865" y="3770414"/>
            <a:ext cx="124785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(A),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672853" y="3770414"/>
            <a:ext cx="397697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Geography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4089332" y="3770414"/>
            <a:ext cx="125554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(B),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4233114" y="3770414"/>
            <a:ext cx="279091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Physics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4530844" y="3770414"/>
            <a:ext cx="125553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(B),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4674625" y="3770414"/>
            <a:ext cx="291655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Graphic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4984486" y="3770414"/>
            <a:ext cx="595482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Communication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5598826" y="3770414"/>
            <a:ext cx="124785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(A),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5741753" y="3770414"/>
            <a:ext cx="266142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English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6026498" y="3770414"/>
            <a:ext cx="125553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(B),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6170279" y="3770414"/>
            <a:ext cx="380012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Chemistry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2709866" y="3666410"/>
            <a:ext cx="102002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(B)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2590818" y="3530793"/>
            <a:ext cx="471299" cy="132625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55" b="1" i="0">
                <a:latin typeface="Aptos,Bold"/>
              </a:rPr>
              <a:t>Technical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3083749" y="3530793"/>
            <a:ext cx="271771" cy="132625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55" b="1" i="0">
                <a:latin typeface="Aptos,Bold"/>
              </a:rPr>
              <a:t>Skills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2599176" y="3379042"/>
            <a:ext cx="91440" cy="10466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SymbolMT"/>
              </a:rPr>
              <a:t>•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2709866" y="3373744"/>
            <a:ext cx="420635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Languages: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3147874" y="3373744"/>
            <a:ext cx="280356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Python,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3445604" y="3373744"/>
            <a:ext cx="18117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Java,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3643378" y="3373744"/>
            <a:ext cx="9144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C,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3741796" y="3373744"/>
            <a:ext cx="175019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C++,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3933077" y="3373744"/>
            <a:ext cx="129313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C#,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4079764" y="3373744"/>
            <a:ext cx="159001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PHP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2599176" y="3269467"/>
            <a:ext cx="91440" cy="10466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SymbolMT"/>
              </a:rPr>
              <a:t>•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2709866" y="3264169"/>
            <a:ext cx="166851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Web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2894569" y="3264169"/>
            <a:ext cx="518369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Development: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3430312" y="3264169"/>
            <a:ext cx="234138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HTML,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3681823" y="3264169"/>
            <a:ext cx="179461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CSS,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3877718" y="3264169"/>
            <a:ext cx="219945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Flask,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4114182" y="3264169"/>
            <a:ext cx="291718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Heroku,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4423274" y="3264169"/>
            <a:ext cx="157315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SEO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2599176" y="3159891"/>
            <a:ext cx="91440" cy="10466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SymbolMT"/>
              </a:rPr>
              <a:t>•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2709866" y="3154593"/>
            <a:ext cx="354273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Database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3081323" y="3154593"/>
            <a:ext cx="506152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Management: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3603994" y="3154593"/>
            <a:ext cx="284201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MySQL,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3905569" y="3154593"/>
            <a:ext cx="153137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SQL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2599176" y="3050316"/>
            <a:ext cx="91440" cy="10466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SymbolMT"/>
              </a:rPr>
              <a:t>•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2709866" y="3045018"/>
            <a:ext cx="175412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Data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2902942" y="3045018"/>
            <a:ext cx="36126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Analytics: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3281575" y="3045018"/>
            <a:ext cx="228585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Weka,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3527533" y="3045018"/>
            <a:ext cx="174558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Data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3719755" y="3045018"/>
            <a:ext cx="52108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Preprocessing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2599176" y="2940740"/>
            <a:ext cx="91440" cy="10466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SymbolMT"/>
              </a:rPr>
              <a:t>•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2709866" y="2935443"/>
            <a:ext cx="150038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Soft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2877654" y="2935443"/>
            <a:ext cx="219358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Skills: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3114385" y="2935443"/>
            <a:ext cx="309521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Problem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3441576" y="2935443"/>
            <a:ext cx="281467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solving,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3740417" y="2935443"/>
            <a:ext cx="398423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Teamwork,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4156213" y="2935443"/>
            <a:ext cx="178881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Time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4352771" y="2935443"/>
            <a:ext cx="480745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Management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2590818" y="2716251"/>
            <a:ext cx="616234" cy="132625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55" b="1" i="0">
                <a:latin typeface="Aptos,Bold"/>
              </a:rPr>
              <a:t>Professional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3229336" y="2716251"/>
            <a:ext cx="550856" cy="132625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55" b="1" i="0">
                <a:latin typeface="Aptos,Bold"/>
              </a:rPr>
              <a:t>Experience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2590818" y="2564000"/>
            <a:ext cx="283646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1" i="0">
                <a:latin typeface="Aptos,Bold"/>
              </a:rPr>
              <a:t>Greene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2891624" y="2564000"/>
            <a:ext cx="16832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1" i="0">
                <a:latin typeface="Aptos,Bold"/>
              </a:rPr>
              <a:t>King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3077267" y="2564000"/>
            <a:ext cx="291316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1" i="0">
                <a:latin typeface="Aptos,Bold"/>
              </a:rPr>
              <a:t>Limited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3386789" y="2564000"/>
            <a:ext cx="9144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1" i="0">
                <a:latin typeface="Aptos,Bold"/>
              </a:rPr>
              <a:t>–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3442505" y="2564000"/>
            <a:ext cx="204222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1" i="0">
                <a:latin typeface="Aptos,Bold"/>
              </a:rPr>
              <a:t>Front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3663432" y="2564000"/>
            <a:ext cx="9144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1" i="0">
                <a:latin typeface="Aptos,Bold"/>
              </a:rPr>
              <a:t>of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3758859" y="2564000"/>
            <a:ext cx="24990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1" i="0">
                <a:latin typeface="Aptos,Bold"/>
              </a:rPr>
              <a:t>House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4026089" y="2564000"/>
            <a:ext cx="205904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1" i="0">
                <a:latin typeface="Aptos,Bold"/>
              </a:rPr>
              <a:t>Team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4249066" y="2564000"/>
            <a:ext cx="32115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1" i="0">
                <a:latin typeface="Aptos,Bold"/>
              </a:rPr>
              <a:t>Member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4588792" y="2564000"/>
            <a:ext cx="12253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(Jul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4728899" y="2564000"/>
            <a:ext cx="182155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2022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4928662" y="2564000"/>
            <a:ext cx="9144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–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4984378" y="2564000"/>
            <a:ext cx="304704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Present,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5306456" y="2564000"/>
            <a:ext cx="36614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Part-time)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2599176" y="2459722"/>
            <a:ext cx="91440" cy="10466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SymbolMT"/>
              </a:rPr>
              <a:t>•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2709866" y="2454424"/>
            <a:ext cx="358945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Entrusted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3085851" y="2454424"/>
            <a:ext cx="155679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with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3258423" y="2454424"/>
            <a:ext cx="263076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closing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3538554" y="2454424"/>
            <a:ext cx="228858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duties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3784341" y="2454424"/>
            <a:ext cx="139813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and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3942048" y="2454424"/>
            <a:ext cx="313395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securing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4273352" y="2454424"/>
            <a:ext cx="361431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premises.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2599176" y="2351076"/>
            <a:ext cx="91440" cy="10466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SymbolMT"/>
              </a:rPr>
              <a:t>•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2709866" y="2345778"/>
            <a:ext cx="495038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Strengthened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3222798" y="2345778"/>
            <a:ext cx="352617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customer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3592290" y="2345778"/>
            <a:ext cx="263117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service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3872592" y="2345778"/>
            <a:ext cx="139813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and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4030299" y="2345778"/>
            <a:ext cx="189746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team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4237300" y="2345778"/>
            <a:ext cx="486898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collaboration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4741348" y="2345778"/>
            <a:ext cx="9144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in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4825840" y="2345778"/>
            <a:ext cx="9144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a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4888888" y="2345778"/>
            <a:ext cx="137224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fast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5044737" y="2345778"/>
            <a:ext cx="229858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paced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5292490" y="2345778"/>
            <a:ext cx="486503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environment.</a:t>
            </a:r>
          </a:p>
        </p:txBody>
      </p:sp>
      <p:sp>
        <p:nvSpPr>
          <p:cNvPr id="269" name="TextBox 268"/>
          <p:cNvSpPr txBox="1"/>
          <p:nvPr/>
        </p:nvSpPr>
        <p:spPr>
          <a:xfrm>
            <a:off x="2599176" y="2241500"/>
            <a:ext cx="91440" cy="10466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SymbolMT"/>
              </a:rPr>
              <a:t>•</a:t>
            </a:r>
          </a:p>
        </p:txBody>
      </p:sp>
      <p:sp>
        <p:nvSpPr>
          <p:cNvPr id="270" name="TextBox 269"/>
          <p:cNvSpPr txBox="1"/>
          <p:nvPr/>
        </p:nvSpPr>
        <p:spPr>
          <a:xfrm>
            <a:off x="2709866" y="2236202"/>
            <a:ext cx="364293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Efficiently</a:t>
            </a:r>
          </a:p>
        </p:txBody>
      </p:sp>
      <p:sp>
        <p:nvSpPr>
          <p:cNvPr id="271" name="TextBox 270"/>
          <p:cNvSpPr txBox="1"/>
          <p:nvPr/>
        </p:nvSpPr>
        <p:spPr>
          <a:xfrm>
            <a:off x="3091233" y="2236202"/>
            <a:ext cx="384916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processed</a:t>
            </a:r>
          </a:p>
        </p:txBody>
      </p:sp>
      <p:sp>
        <p:nvSpPr>
          <p:cNvPr id="272" name="TextBox 271"/>
          <p:cNvSpPr txBox="1"/>
          <p:nvPr/>
        </p:nvSpPr>
        <p:spPr>
          <a:xfrm>
            <a:off x="3493189" y="2236202"/>
            <a:ext cx="626969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orders/payments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4137943" y="2236202"/>
            <a:ext cx="155594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with</a:t>
            </a:r>
          </a:p>
        </p:txBody>
      </p:sp>
      <p:sp>
        <p:nvSpPr>
          <p:cNvPr id="274" name="TextBox 273"/>
          <p:cNvSpPr txBox="1"/>
          <p:nvPr/>
        </p:nvSpPr>
        <p:spPr>
          <a:xfrm>
            <a:off x="4310430" y="2236202"/>
            <a:ext cx="155508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high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4482831" y="2236202"/>
            <a:ext cx="353998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accuracy.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2590818" y="1995420"/>
            <a:ext cx="408906" cy="132625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55" b="1" i="0">
                <a:latin typeface="Aptos,Bold"/>
              </a:rPr>
              <a:t>Projects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3021495" y="1995420"/>
            <a:ext cx="91440" cy="132625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55" b="1" i="0">
                <a:latin typeface="Aptos,Bold"/>
              </a:rPr>
              <a:t>&amp;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3117104" y="1995420"/>
            <a:ext cx="626592" cy="132625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55" b="1" i="0">
                <a:latin typeface="Aptos,Bold"/>
              </a:rPr>
              <a:t>Volunteering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2599176" y="1843824"/>
            <a:ext cx="91440" cy="10466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SymbolMT"/>
              </a:rPr>
              <a:t>•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2709866" y="1838526"/>
            <a:ext cx="601282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1" i="0">
                <a:latin typeface="Aptos,Bold"/>
              </a:rPr>
              <a:t>RevisePDF.com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3336644" y="1838526"/>
            <a:ext cx="355393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(Ongoing)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3718533" y="1838526"/>
            <a:ext cx="9144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–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3783536" y="1838526"/>
            <a:ext cx="395168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Developed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4203945" y="1838526"/>
            <a:ext cx="9144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a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4275366" y="1838526"/>
            <a:ext cx="152701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PDF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4452637" y="1838526"/>
            <a:ext cx="400536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processing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4879369" y="1838526"/>
            <a:ext cx="307524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website,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5212554" y="1838526"/>
            <a:ext cx="507325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implementing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5746075" y="1838526"/>
            <a:ext cx="178607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SEO,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5949402" y="1838526"/>
            <a:ext cx="121847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API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6096943" y="1838526"/>
            <a:ext cx="455748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integrations,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2709866" y="1734523"/>
            <a:ext cx="140667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and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2867573" y="1734523"/>
            <a:ext cx="368941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optimised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3253553" y="1734523"/>
            <a:ext cx="394897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templating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3665505" y="1734523"/>
            <a:ext cx="435415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techniques.</a:t>
            </a:r>
          </a:p>
        </p:txBody>
      </p:sp>
      <p:sp>
        <p:nvSpPr>
          <p:cNvPr id="296" name="TextBox 295"/>
          <p:cNvSpPr txBox="1"/>
          <p:nvPr/>
        </p:nvSpPr>
        <p:spPr>
          <a:xfrm>
            <a:off x="2599176" y="1630245"/>
            <a:ext cx="91440" cy="10466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SymbolMT"/>
              </a:rPr>
              <a:t>•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2709866" y="1624947"/>
            <a:ext cx="359253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1" i="0">
                <a:latin typeface="Aptos,Bold"/>
              </a:rPr>
              <a:t>McSence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3087474" y="1624947"/>
            <a:ext cx="238561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1" i="0">
                <a:latin typeface="Aptos,Bold"/>
              </a:rPr>
              <a:t>Group</a:t>
            </a:r>
          </a:p>
        </p:txBody>
      </p:sp>
      <p:sp>
        <p:nvSpPr>
          <p:cNvPr id="299" name="TextBox 298"/>
          <p:cNvSpPr txBox="1"/>
          <p:nvPr/>
        </p:nvSpPr>
        <p:spPr>
          <a:xfrm>
            <a:off x="3345001" y="1624947"/>
            <a:ext cx="159521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(Oct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3522272" y="1624947"/>
            <a:ext cx="181215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2019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3722248" y="1624947"/>
            <a:ext cx="9144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–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3779821" y="1624947"/>
            <a:ext cx="144477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Nov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3942227" y="1624947"/>
            <a:ext cx="207169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2019)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4167978" y="1624947"/>
            <a:ext cx="9144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–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4224623" y="1624947"/>
            <a:ext cx="313239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Assisted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4555757" y="1624947"/>
            <a:ext cx="9144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in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4640933" y="1624947"/>
            <a:ext cx="521975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administrative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5180947" y="1624947"/>
            <a:ext cx="19460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tasks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5393331" y="1624947"/>
            <a:ext cx="139813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and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5551892" y="1624947"/>
            <a:ext cx="28550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website</a:t>
            </a:r>
          </a:p>
        </p:txBody>
      </p:sp>
      <p:sp>
        <p:nvSpPr>
          <p:cNvPr id="311" name="TextBox 310"/>
          <p:cNvSpPr txBox="1"/>
          <p:nvPr/>
        </p:nvSpPr>
        <p:spPr>
          <a:xfrm>
            <a:off x="5855431" y="1624947"/>
            <a:ext cx="529833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improvements</a:t>
            </a:r>
          </a:p>
        </p:txBody>
      </p:sp>
      <p:sp>
        <p:nvSpPr>
          <p:cNvPr id="312" name="TextBox 311"/>
          <p:cNvSpPr txBox="1"/>
          <p:nvPr/>
        </p:nvSpPr>
        <p:spPr>
          <a:xfrm>
            <a:off x="6402195" y="1624947"/>
            <a:ext cx="9144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as</a:t>
            </a:r>
          </a:p>
        </p:txBody>
      </p:sp>
      <p:sp>
        <p:nvSpPr>
          <p:cNvPr id="313" name="TextBox 312"/>
          <p:cNvSpPr txBox="1"/>
          <p:nvPr/>
        </p:nvSpPr>
        <p:spPr>
          <a:xfrm>
            <a:off x="6507020" y="1624947"/>
            <a:ext cx="9144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a</a:t>
            </a:r>
          </a:p>
        </p:txBody>
      </p:sp>
      <p:sp>
        <p:nvSpPr>
          <p:cNvPr id="314" name="TextBox 313"/>
          <p:cNvSpPr txBox="1"/>
          <p:nvPr/>
        </p:nvSpPr>
        <p:spPr>
          <a:xfrm>
            <a:off x="2709866" y="1520943"/>
            <a:ext cx="283568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student</a:t>
            </a:r>
          </a:p>
        </p:txBody>
      </p:sp>
      <p:sp>
        <p:nvSpPr>
          <p:cNvPr id="315" name="TextBox 314"/>
          <p:cNvSpPr txBox="1"/>
          <p:nvPr/>
        </p:nvSpPr>
        <p:spPr>
          <a:xfrm>
            <a:off x="3010329" y="1520943"/>
            <a:ext cx="363139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volunteer.</a:t>
            </a:r>
          </a:p>
        </p:txBody>
      </p:sp>
      <p:sp>
        <p:nvSpPr>
          <p:cNvPr id="316" name="TextBox 315"/>
          <p:cNvSpPr txBox="1"/>
          <p:nvPr/>
        </p:nvSpPr>
        <p:spPr>
          <a:xfrm>
            <a:off x="2590818" y="1297109"/>
            <a:ext cx="508130" cy="132625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55" b="1" i="0">
                <a:latin typeface="Aptos,Bold"/>
              </a:rPr>
              <a:t>Additional</a:t>
            </a:r>
          </a:p>
        </p:txBody>
      </p:sp>
      <p:sp>
        <p:nvSpPr>
          <p:cNvPr id="317" name="TextBox 316"/>
          <p:cNvSpPr txBox="1"/>
          <p:nvPr/>
        </p:nvSpPr>
        <p:spPr>
          <a:xfrm>
            <a:off x="3120472" y="1297109"/>
            <a:ext cx="580402" cy="132625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55" b="1" i="0">
                <a:latin typeface="Aptos,Bold"/>
              </a:rPr>
              <a:t>Information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2599176" y="1145512"/>
            <a:ext cx="91440" cy="10466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SymbolMT"/>
              </a:rPr>
              <a:t>•</a:t>
            </a:r>
          </a:p>
        </p:txBody>
      </p:sp>
      <p:sp>
        <p:nvSpPr>
          <p:cNvPr id="319" name="TextBox 318"/>
          <p:cNvSpPr txBox="1"/>
          <p:nvPr/>
        </p:nvSpPr>
        <p:spPr>
          <a:xfrm>
            <a:off x="2709866" y="1140214"/>
            <a:ext cx="336332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Available</a:t>
            </a:r>
          </a:p>
        </p:txBody>
      </p:sp>
      <p:sp>
        <p:nvSpPr>
          <p:cNvPr id="320" name="TextBox 319"/>
          <p:cNvSpPr txBox="1"/>
          <p:nvPr/>
        </p:nvSpPr>
        <p:spPr>
          <a:xfrm>
            <a:off x="3062613" y="1140214"/>
            <a:ext cx="100764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for</a:t>
            </a:r>
          </a:p>
        </p:txBody>
      </p:sp>
      <p:sp>
        <p:nvSpPr>
          <p:cNvPr id="321" name="TextBox 320"/>
          <p:cNvSpPr txBox="1"/>
          <p:nvPr/>
        </p:nvSpPr>
        <p:spPr>
          <a:xfrm>
            <a:off x="3180424" y="1140214"/>
            <a:ext cx="9246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an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3289948" y="1140214"/>
            <a:ext cx="369751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internship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3677552" y="1140214"/>
            <a:ext cx="9144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or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3769476" y="1140214"/>
            <a:ext cx="26474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flexible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4051487" y="1140214"/>
            <a:ext cx="115952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full</a:t>
            </a:r>
          </a:p>
        </p:txBody>
      </p:sp>
      <p:sp>
        <p:nvSpPr>
          <p:cNvPr id="326" name="TextBox 325"/>
          <p:cNvSpPr txBox="1"/>
          <p:nvPr/>
        </p:nvSpPr>
        <p:spPr>
          <a:xfrm>
            <a:off x="4186551" y="1140214"/>
            <a:ext cx="164785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time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4368520" y="1140214"/>
            <a:ext cx="297411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position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4683080" y="1140214"/>
            <a:ext cx="14628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that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4847109" y="1140214"/>
            <a:ext cx="578188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accommodates</a:t>
            </a:r>
          </a:p>
        </p:txBody>
      </p:sp>
      <p:sp>
        <p:nvSpPr>
          <p:cNvPr id="330" name="TextBox 329"/>
          <p:cNvSpPr txBox="1"/>
          <p:nvPr/>
        </p:nvSpPr>
        <p:spPr>
          <a:xfrm>
            <a:off x="5443082" y="1140214"/>
            <a:ext cx="365212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academic</a:t>
            </a:r>
          </a:p>
        </p:txBody>
      </p:sp>
      <p:sp>
        <p:nvSpPr>
          <p:cNvPr id="331" name="TextBox 330"/>
          <p:cNvSpPr txBox="1"/>
          <p:nvPr/>
        </p:nvSpPr>
        <p:spPr>
          <a:xfrm>
            <a:off x="5825645" y="1140214"/>
            <a:ext cx="539556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commitments.</a:t>
            </a:r>
          </a:p>
        </p:txBody>
      </p:sp>
      <p:sp>
        <p:nvSpPr>
          <p:cNvPr id="332" name="TextBox 331"/>
          <p:cNvSpPr txBox="1"/>
          <p:nvPr/>
        </p:nvSpPr>
        <p:spPr>
          <a:xfrm>
            <a:off x="2599176" y="1012151"/>
            <a:ext cx="91440" cy="12855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26" b="0" i="0">
                <a:latin typeface="SymbolMT"/>
              </a:rPr>
              <a:t>•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2709866" y="1011138"/>
            <a:ext cx="404165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Passionate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3131215" y="1011138"/>
            <a:ext cx="214112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about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3363077" y="1011138"/>
            <a:ext cx="318819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software</a:t>
            </a:r>
          </a:p>
        </p:txBody>
      </p:sp>
      <p:sp>
        <p:nvSpPr>
          <p:cNvPr id="336" name="TextBox 335"/>
          <p:cNvSpPr txBox="1"/>
          <p:nvPr/>
        </p:nvSpPr>
        <p:spPr>
          <a:xfrm>
            <a:off x="3699080" y="1011138"/>
            <a:ext cx="508801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development,</a:t>
            </a:r>
          </a:p>
        </p:txBody>
      </p:sp>
      <p:sp>
        <p:nvSpPr>
          <p:cNvPr id="337" name="TextBox 336"/>
          <p:cNvSpPr txBox="1"/>
          <p:nvPr/>
        </p:nvSpPr>
        <p:spPr>
          <a:xfrm>
            <a:off x="4225254" y="1011138"/>
            <a:ext cx="152925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web</a:t>
            </a:r>
          </a:p>
        </p:txBody>
      </p:sp>
      <p:sp>
        <p:nvSpPr>
          <p:cNvPr id="338" name="TextBox 337"/>
          <p:cNvSpPr txBox="1"/>
          <p:nvPr/>
        </p:nvSpPr>
        <p:spPr>
          <a:xfrm>
            <a:off x="4395178" y="1011138"/>
            <a:ext cx="496669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technologies,</a:t>
            </a:r>
          </a:p>
        </p:txBody>
      </p:sp>
      <p:sp>
        <p:nvSpPr>
          <p:cNvPr id="339" name="TextBox 338"/>
          <p:cNvSpPr txBox="1"/>
          <p:nvPr/>
        </p:nvSpPr>
        <p:spPr>
          <a:xfrm>
            <a:off x="4908367" y="1011138"/>
            <a:ext cx="139813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and</a:t>
            </a:r>
          </a:p>
        </p:txBody>
      </p:sp>
      <p:sp>
        <p:nvSpPr>
          <p:cNvPr id="340" name="TextBox 339"/>
          <p:cNvSpPr txBox="1"/>
          <p:nvPr/>
        </p:nvSpPr>
        <p:spPr>
          <a:xfrm>
            <a:off x="5066074" y="1011138"/>
            <a:ext cx="448657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automation.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2599176" y="883106"/>
            <a:ext cx="91440" cy="12855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26" b="0" i="0">
                <a:latin typeface="SymbolMT"/>
              </a:rPr>
              <a:t>•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2709866" y="882093"/>
            <a:ext cx="202069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Open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2929682" y="882093"/>
            <a:ext cx="9144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to</a:t>
            </a:r>
          </a:p>
        </p:txBody>
      </p:sp>
      <p:sp>
        <p:nvSpPr>
          <p:cNvPr id="344" name="TextBox 343"/>
          <p:cNvSpPr txBox="1"/>
          <p:nvPr/>
        </p:nvSpPr>
        <p:spPr>
          <a:xfrm>
            <a:off x="3020581" y="882093"/>
            <a:ext cx="493098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opportunities</a:t>
            </a:r>
          </a:p>
        </p:txBody>
      </p:sp>
      <p:sp>
        <p:nvSpPr>
          <p:cNvPr id="345" name="TextBox 344"/>
          <p:cNvSpPr txBox="1"/>
          <p:nvPr/>
        </p:nvSpPr>
        <p:spPr>
          <a:xfrm>
            <a:off x="3531463" y="882093"/>
            <a:ext cx="91440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in</a:t>
            </a:r>
          </a:p>
        </p:txBody>
      </p:sp>
      <p:sp>
        <p:nvSpPr>
          <p:cNvPr id="346" name="TextBox 345"/>
          <p:cNvSpPr txBox="1"/>
          <p:nvPr/>
        </p:nvSpPr>
        <p:spPr>
          <a:xfrm>
            <a:off x="3614930" y="882093"/>
            <a:ext cx="165075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data</a:t>
            </a:r>
          </a:p>
        </p:txBody>
      </p:sp>
      <p:sp>
        <p:nvSpPr>
          <p:cNvPr id="347" name="TextBox 346"/>
          <p:cNvSpPr txBox="1"/>
          <p:nvPr/>
        </p:nvSpPr>
        <p:spPr>
          <a:xfrm>
            <a:off x="3797668" y="882093"/>
            <a:ext cx="287294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science</a:t>
            </a:r>
          </a:p>
        </p:txBody>
      </p:sp>
      <p:sp>
        <p:nvSpPr>
          <p:cNvPr id="348" name="TextBox 347"/>
          <p:cNvSpPr txBox="1"/>
          <p:nvPr/>
        </p:nvSpPr>
        <p:spPr>
          <a:xfrm>
            <a:off x="4102976" y="882093"/>
            <a:ext cx="139813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and</a:t>
            </a:r>
          </a:p>
        </p:txBody>
      </p:sp>
      <p:sp>
        <p:nvSpPr>
          <p:cNvPr id="349" name="TextBox 348"/>
          <p:cNvSpPr txBox="1"/>
          <p:nvPr/>
        </p:nvSpPr>
        <p:spPr>
          <a:xfrm>
            <a:off x="4260683" y="882093"/>
            <a:ext cx="152925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web</a:t>
            </a:r>
          </a:p>
        </p:txBody>
      </p:sp>
      <p:sp>
        <p:nvSpPr>
          <p:cNvPr id="350" name="TextBox 349"/>
          <p:cNvSpPr txBox="1"/>
          <p:nvPr/>
        </p:nvSpPr>
        <p:spPr>
          <a:xfrm>
            <a:off x="4430774" y="882093"/>
            <a:ext cx="508715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development.</a:t>
            </a:r>
          </a:p>
        </p:txBody>
      </p:sp>
      <p:sp>
        <p:nvSpPr>
          <p:cNvPr id="351" name="TextBox 350"/>
          <p:cNvSpPr txBox="1"/>
          <p:nvPr/>
        </p:nvSpPr>
        <p:spPr>
          <a:xfrm>
            <a:off x="2590818" y="698932"/>
            <a:ext cx="562207" cy="132625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55" b="1" i="0">
                <a:latin typeface="Aptos,Bold"/>
              </a:rPr>
              <a:t>References</a:t>
            </a:r>
          </a:p>
        </p:txBody>
      </p:sp>
      <p:sp>
        <p:nvSpPr>
          <p:cNvPr id="352" name="TextBox 351"/>
          <p:cNvSpPr txBox="1"/>
          <p:nvPr/>
        </p:nvSpPr>
        <p:spPr>
          <a:xfrm>
            <a:off x="2599176" y="519019"/>
            <a:ext cx="91440" cy="133103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55" b="0" i="0">
                <a:latin typeface="SymbolMT"/>
              </a:rPr>
              <a:t>•</a:t>
            </a:r>
          </a:p>
        </p:txBody>
      </p:sp>
      <p:sp>
        <p:nvSpPr>
          <p:cNvPr id="353" name="TextBox 352"/>
          <p:cNvSpPr txBox="1"/>
          <p:nvPr/>
        </p:nvSpPr>
        <p:spPr>
          <a:xfrm>
            <a:off x="2709866" y="518822"/>
            <a:ext cx="336332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Available</a:t>
            </a:r>
          </a:p>
        </p:txBody>
      </p:sp>
      <p:sp>
        <p:nvSpPr>
          <p:cNvPr id="354" name="TextBox 353"/>
          <p:cNvSpPr txBox="1"/>
          <p:nvPr/>
        </p:nvSpPr>
        <p:spPr>
          <a:xfrm>
            <a:off x="3063468" y="518822"/>
            <a:ext cx="188912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upon</a:t>
            </a:r>
          </a:p>
        </p:txBody>
      </p:sp>
      <p:sp>
        <p:nvSpPr>
          <p:cNvPr id="355" name="TextBox 354"/>
          <p:cNvSpPr txBox="1"/>
          <p:nvPr/>
        </p:nvSpPr>
        <p:spPr>
          <a:xfrm>
            <a:off x="3269529" y="518822"/>
            <a:ext cx="304619" cy="104286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72" b="0" i="0">
                <a:latin typeface="Aptos"/>
              </a:rPr>
              <a:t>request.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