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351993" y="912261"/>
            <a:ext cx="978933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gotor, else as a launch. Strip off</a:t>
            </a:r>
          </a:p>
          <a:p>
            <a:pPr algn="l"/>
            <a:r>
              <a:rPr sz="800">
                <a:latin typeface="Arial"/>
              </a:rPr>
              <a:t>prefix and suffix in any case.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90513" y="957129"/>
            <a:ext cx="914400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Behave as described in</a:t>
            </a:r>
          </a:p>
          <a:p>
            <a:pPr algn="l"/>
            <a:r>
              <a:rPr sz="800">
                <a:latin typeface="Arial"/>
              </a:rPr>
              <a:t>Links column. Page</a:t>
            </a:r>
          </a:p>
          <a:p>
            <a:pPr algn="l"/>
            <a:r>
              <a:rPr sz="800">
                <a:latin typeface="Arial"/>
              </a:rPr>
              <a:t>must be -1.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4926" y="1046861"/>
            <a:ext cx="914965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True</a:t>
            </a:r>
          </a:p>
          <a:p>
            <a:pPr algn="l"/>
            <a:r>
              <a:rPr sz="800">
                <a:latin typeface="Arial"/>
              </a:rPr>
              <a:t>Starts with file://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1993" y="1278021"/>
            <a:ext cx="951925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If uri ends with a page number</a:t>
            </a:r>
          </a:p>
          <a:p>
            <a:pPr algn="l"/>
            <a:r>
              <a:rPr sz="800">
                <a:latin typeface="Arial"/>
              </a:rPr>
              <a:t>(format: #page=n), generate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14020" y="1643781"/>
            <a:ext cx="2874463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87">
                <a:latin typeface="Arial"/>
              </a:rPr>
              <a:t>isExternal</a:t>
            </a:r>
          </a:p>
          <a:p>
            <a:pPr algn="l"/>
            <a:r>
              <a:rPr sz="887">
                <a:latin typeface="Arial"/>
              </a:rPr>
              <a:t>uri</a:t>
            </a:r>
          </a:p>
          <a:p>
            <a:pPr algn="l"/>
            <a:r>
              <a:rPr sz="887">
                <a:latin typeface="Arial"/>
              </a:rPr>
              <a:t>Links</a:t>
            </a:r>
          </a:p>
          <a:p>
            <a:pPr algn="l"/>
            <a:r>
              <a:rPr sz="887">
                <a:latin typeface="Arial"/>
              </a:rPr>
              <a:t>Outlines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7716" y="2009541"/>
            <a:ext cx="2998475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87">
                <a:latin typeface="Arial"/>
              </a:rPr>
              <a:t></a:t>
            </a:r>
          </a:p>
          <a:p>
            <a:pPr algn="l"/>
            <a:r>
              <a:rPr sz="887">
                <a:latin typeface="Arial"/>
              </a:rPr>
              <a:t>The following shows MuPDF’s behavior concerning links and how we interpret this in PyMuPDF.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7716" y="2375301"/>
            <a:ext cx="2779423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</a:t>
            </a:r>
          </a:p>
          <a:p>
            <a:pPr algn="l"/>
            <a:r>
              <a:rPr sz="800">
                <a:latin typeface="Arial"/>
              </a:rPr>
              <a:t>Document outline now additionally also contains page, isExternal and uri properties.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57716" y="2741061"/>
            <a:ext cx="3132039" cy="283446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</a:t>
            </a:r>
          </a:p>
          <a:p>
            <a:pPr algn="l"/>
            <a:r>
              <a:rPr sz="800">
                <a:latin typeface="Arial"/>
              </a:rPr>
              <a:t>The ďase Đlass foƌ PǇMuPDF’s linkDest, fz_link_dest_s has been deleted from MuPDF. In order to</a:t>
            </a:r>
          </a:p>
          <a:p>
            <a:pPr algn="l"/>
            <a:r>
              <a:rPr sz="800">
                <a:latin typeface="Arial"/>
              </a:rPr>
              <a:t>maintain backward compatibility, PyMuPDF provides an own linkDest class from available</a:t>
            </a:r>
          </a:p>
          <a:p>
            <a:pPr algn="l"/>
            <a:r>
              <a:rPr sz="800">
                <a:latin typeface="Arial"/>
              </a:rPr>
              <a:t>information as closely as possible.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57716" y="3115948"/>
            <a:ext cx="3179619" cy="284327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</a:t>
            </a:r>
          </a:p>
          <a:p>
            <a:pPr algn="l"/>
            <a:r>
              <a:rPr sz="800">
                <a:latin typeface="Arial"/>
              </a:rPr>
              <a:t>Link destinations objects are no longer maintained by MuPDF and information about destinations in</a:t>
            </a:r>
          </a:p>
          <a:p>
            <a:pPr algn="l"/>
            <a:r>
              <a:rPr sz="800">
                <a:latin typeface="Arial"/>
              </a:rPr>
              <a:t>general has been reduced. The only two variables containing such information now are isExternal (a</a:t>
            </a:r>
          </a:p>
          <a:p>
            <a:pPr algn="l"/>
            <a:r>
              <a:rPr sz="800">
                <a:latin typeface="Arial"/>
              </a:rPr>
              <a:t>bool) and uri, a string.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09040" y="3491715"/>
            <a:ext cx="1004639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87">
                <a:latin typeface="Arial"/>
              </a:rPr>
              <a:t>This contains significant changes: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09040" y="3857475"/>
            <a:ext cx="914400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1129">
                <a:latin typeface="Arial"/>
              </a:rPr>
              <a:t>API Change: Links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9040" y="4223235"/>
            <a:ext cx="1433066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87">
                <a:latin typeface="Arial"/>
              </a:rPr>
              <a:t>CoŶstƌuĐtoƌ Ŷow ƌeƋuiƌes the page’s ŵediaďoǆ.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09040" y="4588995"/>
            <a:ext cx="1074404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1129">
                <a:latin typeface="Arial"/>
              </a:rPr>
              <a:t>API Change: Text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9040" y="4954755"/>
            <a:ext cx="1449782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87">
                <a:latin typeface="Arial"/>
              </a:rPr>
              <a:t>CoŶstƌuĐtoƌ Ŷow ƌeƋuiƌes the page’s ŵediaďoǆ.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09040" y="5320515"/>
            <a:ext cx="1139504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1129">
                <a:latin typeface="Arial"/>
              </a:rPr>
              <a:t>API Change: Display List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09040" y="5686275"/>
            <a:ext cx="2928977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PyMuPDF Design Decision</a:t>
            </a:r>
          </a:p>
          <a:p>
            <a:pPr algn="l"/>
            <a:r>
              <a:rPr sz="800">
                <a:latin typeface="Arial"/>
              </a:rPr>
              <a:t>Where PyMuPDF constructors require an alpha parameter, we assume alpha = False by default.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72932" y="6052035"/>
            <a:ext cx="1661973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48">
                <a:latin typeface="Arial"/>
              </a:rPr>
              <a:t>o</a:t>
            </a:r>
          </a:p>
          <a:p>
            <a:pPr algn="l"/>
            <a:r>
              <a:rPr sz="848">
                <a:latin typeface="Arial"/>
              </a:rPr>
              <a:t>Pixmap.n – Pixmap.alpha = Colorspace.nbytes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2932" y="6400800"/>
            <a:ext cx="1380312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48">
                <a:latin typeface="Arial"/>
              </a:rPr>
              <a:t>o</a:t>
            </a:r>
          </a:p>
          <a:p>
            <a:pPr algn="l"/>
            <a:r>
              <a:rPr sz="848">
                <a:latin typeface="Arial"/>
              </a:rPr>
              <a:t>Pixmap.colorspace = Colorspace.name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2932" y="6400800"/>
            <a:ext cx="2940444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o</a:t>
            </a:r>
          </a:p>
          <a:p>
            <a:pPr algn="l"/>
            <a:r>
              <a:rPr sz="800">
                <a:latin typeface="Arial"/>
              </a:rPr>
              <a:t>Colorspace.name – string naming the colorspace, one of DeviceGray, DeviceRGB, DeviceCMYK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04892" y="6400800"/>
            <a:ext cx="1343365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DeviceGray, 3 = DeviceRGB, 4 = DeviceCMYK)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72932" y="6400800"/>
            <a:ext cx="2960783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o</a:t>
            </a:r>
          </a:p>
          <a:p>
            <a:pPr algn="l"/>
            <a:r>
              <a:rPr sz="800">
                <a:latin typeface="Arial"/>
              </a:rPr>
              <a:t>Colorspace.nbytes – integer containing the number of bytes used to determine the color (1 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72932" y="6400800"/>
            <a:ext cx="1940849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o</a:t>
            </a:r>
          </a:p>
          <a:p>
            <a:pPr algn="l"/>
            <a:r>
              <a:rPr sz="800">
                <a:latin typeface="Arial"/>
              </a:rPr>
              <a:t>Pixmap.n – integer containing the number of bytes per pixel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72932" y="6400800"/>
            <a:ext cx="2819919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o</a:t>
            </a:r>
          </a:p>
          <a:p>
            <a:pPr algn="l"/>
            <a:r>
              <a:rPr sz="800">
                <a:latin typeface="Arial"/>
              </a:rPr>
              <a:t>Pixmap.stride – integer containing the number of bytes of one line of the piǆŵap’s IReĐt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72932" y="6400800"/>
            <a:ext cx="914400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o</a:t>
            </a:r>
          </a:p>
          <a:p>
            <a:pPr algn="l"/>
            <a:r>
              <a:rPr sz="800">
                <a:latin typeface="Arial"/>
              </a:rPr>
              <a:t>Pixmap.alpha – bool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09040" y="6400800"/>
            <a:ext cx="3077339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</a:t>
            </a:r>
          </a:p>
          <a:p>
            <a:pPr algn="l"/>
            <a:r>
              <a:rPr sz="800">
                <a:latin typeface="Arial"/>
              </a:rPr>
              <a:t>The Pixmap and Colorspace classes have been extended with properties that help determine their</a:t>
            </a:r>
          </a:p>
          <a:p>
            <a:pPr algn="l"/>
            <a:r>
              <a:rPr sz="800">
                <a:latin typeface="Arial"/>
              </a:rPr>
              <a:t>characteristics – see the following list: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09042" y="6400800"/>
            <a:ext cx="3289428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87">
                <a:latin typeface="Arial"/>
              </a:rPr>
              <a:t></a:t>
            </a:r>
          </a:p>
          <a:p>
            <a:pPr algn="l"/>
            <a:r>
              <a:rPr sz="887">
                <a:latin typeface="Arial"/>
              </a:rPr>
              <a:t>Pixmaps created from PDF-internal images may or may not contain an alpha – this solely depends on how</a:t>
            </a:r>
          </a:p>
          <a:p>
            <a:pPr algn="l"/>
            <a:r>
              <a:rPr sz="887">
                <a:latin typeface="Arial"/>
              </a:rPr>
              <a:t>the image was stored in the PDF.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09040" y="6400800"/>
            <a:ext cx="3221706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</a:t>
            </a:r>
          </a:p>
          <a:p>
            <a:pPr algn="l"/>
            <a:r>
              <a:rPr sz="800">
                <a:latin typeface="Arial"/>
              </a:rPr>
              <a:t>The savealpha parameter disappeared: all methods saving pixmaps (writePNG and friends) now always</a:t>
            </a:r>
          </a:p>
          <a:p>
            <a:pPr algn="l"/>
            <a:r>
              <a:rPr sz="800">
                <a:latin typeface="Arial"/>
              </a:rPr>
              <a:t>store the complete pixmap.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09040" y="6400800"/>
            <a:ext cx="2884993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87">
                <a:latin typeface="Arial"/>
              </a:rPr>
              <a:t></a:t>
            </a:r>
          </a:p>
          <a:p>
            <a:pPr algn="l"/>
            <a:r>
              <a:rPr sz="887">
                <a:latin typeface="Arial"/>
              </a:rPr>
              <a:t>In general, the alpha channel should be avoided to benefit from significant memory savings.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09040" y="6390793"/>
            <a:ext cx="3256699" cy="284326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87">
                <a:latin typeface="Arial"/>
              </a:rPr>
              <a:t></a:t>
            </a:r>
          </a:p>
          <a:p>
            <a:pPr algn="l"/>
            <a:r>
              <a:rPr sz="887">
                <a:latin typeface="Arial"/>
              </a:rPr>
              <a:t>Handling of pixmaps needs to take the alpha parameter into account. An decision has to be made during</a:t>
            </a:r>
          </a:p>
          <a:p>
            <a:pPr algn="l"/>
            <a:r>
              <a:rPr sz="887">
                <a:latin typeface="Arial"/>
              </a:rPr>
              <a:t>pixmap creation. Pixmaps coming from other sources or generated by some functions may or may not</a:t>
            </a:r>
          </a:p>
          <a:p>
            <a:pPr algn="l"/>
            <a:r>
              <a:rPr sz="887">
                <a:latin typeface="Arial"/>
              </a:rPr>
              <a:t>contain an alpha, which therefore needs to be checked.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09040" y="6400800"/>
            <a:ext cx="3329040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87">
                <a:latin typeface="Arial"/>
              </a:rPr>
              <a:t></a:t>
            </a:r>
          </a:p>
          <a:p>
            <a:pPr algn="l"/>
            <a:r>
              <a:rPr sz="887">
                <a:latin typeface="Arial"/>
              </a:rPr>
              <a:t>The size of one pixel can be two different values. For e.g. colorspace RGB, this size may be 3 (no alpha) or 4</a:t>
            </a:r>
          </a:p>
          <a:p>
            <a:pPr algn="l"/>
            <a:r>
              <a:rPr sz="887">
                <a:latin typeface="Arial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09040" y="6400800"/>
            <a:ext cx="3270198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00">
                <a:latin typeface="Arial"/>
              </a:rPr>
              <a:t>The alpha channel is now optional. Its presence is controlled by a new boolean parameter (called alpha). This</a:t>
            </a:r>
          </a:p>
          <a:p>
            <a:pPr algn="l"/>
            <a:r>
              <a:rPr sz="800">
                <a:latin typeface="Arial"/>
              </a:rPr>
              <a:t>has the following consequences: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09040" y="6400800"/>
            <a:ext cx="914400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1129">
                <a:latin typeface="Arial"/>
              </a:rPr>
              <a:t>Pixmap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83177" y="6400800"/>
            <a:ext cx="1793931" cy="274320"/>
          </a:xfrm>
          <a:prstGeom prst="rect">
            <a:avLst/>
          </a:prstGeom>
          <a:noFill/>
        </p:spPr>
        <p:txBody>
          <a:bodyPr wrap="square" lIns="45720" rIns="45720" tIns="18288" bIns="18288">
            <a:spAutoFit/>
          </a:bodyPr>
          <a:lstStyle/>
          <a:p>
            <a:pPr algn="l"/>
            <a:r>
              <a:rPr sz="887">
                <a:latin typeface="Arial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