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5664" autoAdjust="0"/>
  </p:normalViewPr>
  <p:slideViewPr>
    <p:cSldViewPr snapToGrid="0">
      <p:cViewPr varScale="1">
        <p:scale>
          <a:sx n="97" d="100"/>
          <a:sy n="97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D3855-FB4A-45A6-ACCF-F6EED6FDCE36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70F4-200D-4AE0-B353-B06B98DB2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37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Investigate different stochastic algorithms: randomly assigning numbers to empty cells, shuffle number methods.</a:t>
            </a:r>
          </a:p>
          <a:p>
            <a:r>
              <a:rPr lang="en-GB" dirty="0"/>
              <a:t>Sudoku test bed and sudoku creation research / implementation</a:t>
            </a:r>
          </a:p>
          <a:p>
            <a:r>
              <a:rPr lang="en-GB" dirty="0"/>
              <a:t>Algorithm implementation</a:t>
            </a:r>
          </a:p>
          <a:p>
            <a:r>
              <a:rPr lang="en-GB" dirty="0"/>
              <a:t>Write up</a:t>
            </a:r>
          </a:p>
          <a:p>
            <a:r>
              <a:rPr lang="en-GB" dirty="0"/>
              <a:t>Agile Methodology – adding things incrementally: algorithms 1 at a time, test bed and test data creation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70F4-200D-4AE0-B353-B06B98DB268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80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07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62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70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955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47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481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189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01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6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72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72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07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87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7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9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F38-0CBF-4432-8310-E4B1F4216AC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04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23FF38-0CBF-4432-8310-E4B1F4216AC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3624171-C70D-4EA2-A4CC-B0FC33269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309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slideLayout" Target="../slideLayouts/slideLayout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29034832" TargetMode="External"/><Relationship Id="rId2" Type="http://schemas.openxmlformats.org/officeDocument/2006/relationships/hyperlink" Target="https://www-cdf.fnal.gov/~qgliu/Misc/sudoku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fficetimelin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8AA9-2A3A-4F73-8076-1F059B402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Comparison of Sudoku Solving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9213D-4855-4952-AD3A-34B2C3EB3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9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45B4-E8BD-4D36-B1D9-84A93770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1883"/>
            <a:ext cx="10353762" cy="970450"/>
          </a:xfrm>
        </p:spPr>
        <p:txBody>
          <a:bodyPr/>
          <a:lstStyle/>
          <a:p>
            <a:r>
              <a:rPr lang="en-GB" dirty="0"/>
              <a:t>Introduction: What is Sudoku?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48CEB-E669-4057-BC35-91C9A00D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63431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600" dirty="0"/>
              <a:t>Row</a:t>
            </a:r>
          </a:p>
          <a:p>
            <a:pPr marL="0" indent="0">
              <a:buNone/>
            </a:pPr>
            <a:r>
              <a:rPr lang="en-GB" sz="3600" dirty="0"/>
              <a:t>Column</a:t>
            </a:r>
          </a:p>
          <a:p>
            <a:pPr marL="0" indent="0">
              <a:buNone/>
            </a:pPr>
            <a:r>
              <a:rPr lang="en-GB" sz="3600" dirty="0"/>
              <a:t>3x3 Box</a:t>
            </a:r>
          </a:p>
        </p:txBody>
      </p:sp>
      <p:pic>
        <p:nvPicPr>
          <p:cNvPr id="1026" name="Picture 2" descr="Image result for sudoku">
            <a:extLst>
              <a:ext uri="{FF2B5EF4-FFF2-40B4-BE49-F238E27FC236}">
                <a16:creationId xmlns:a16="http://schemas.microsoft.com/office/drawing/2014/main" id="{E4D1558B-F107-4D56-8DCA-B1ECE8D6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415" y="2029090"/>
            <a:ext cx="3821652" cy="38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771950-1FAA-417C-95F4-5137ACDC10FC}"/>
              </a:ext>
            </a:extLst>
          </p:cNvPr>
          <p:cNvSpPr/>
          <p:nvPr/>
        </p:nvSpPr>
        <p:spPr>
          <a:xfrm>
            <a:off x="6403415" y="2029091"/>
            <a:ext cx="3821652" cy="456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5411A-F64C-4A21-BB48-A96D69087223}"/>
              </a:ext>
            </a:extLst>
          </p:cNvPr>
          <p:cNvSpPr/>
          <p:nvPr/>
        </p:nvSpPr>
        <p:spPr>
          <a:xfrm>
            <a:off x="6832651" y="2029092"/>
            <a:ext cx="426223" cy="3821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519D7-407D-44A6-86FC-053DBD324FEA}"/>
              </a:ext>
            </a:extLst>
          </p:cNvPr>
          <p:cNvSpPr/>
          <p:nvPr/>
        </p:nvSpPr>
        <p:spPr>
          <a:xfrm>
            <a:off x="7688110" y="3303627"/>
            <a:ext cx="1273730" cy="1274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6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10C7-280F-4BA4-90E4-8FC2A44B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/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6AA8-534A-49BF-9A2E-B7B41285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Aim: Create a test bed that takes a range of sudoku solving algorithms and compares them using a range of difficulty of puzzles.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Objectives: </a:t>
            </a:r>
          </a:p>
          <a:p>
            <a:r>
              <a:rPr lang="en-GB" dirty="0"/>
              <a:t>Explore current methods of sudoku solving.</a:t>
            </a:r>
          </a:p>
          <a:p>
            <a:r>
              <a:rPr lang="en-GB" dirty="0"/>
              <a:t>Establish test data that would allow for comparison of different algorithms.</a:t>
            </a:r>
          </a:p>
          <a:p>
            <a:r>
              <a:rPr lang="en-GB" dirty="0"/>
              <a:t>Select algorithms for sudoku solving that are to be compared.</a:t>
            </a:r>
          </a:p>
          <a:p>
            <a:r>
              <a:rPr lang="en-GB" dirty="0"/>
              <a:t>Develop test bed to allow comparison of algorithms. </a:t>
            </a:r>
          </a:p>
          <a:p>
            <a:r>
              <a:rPr lang="en-GB" dirty="0"/>
              <a:t>Evaluate implemented sudoku algorithms on their effectiveness at solving a rank of complexities of puzzle.</a:t>
            </a:r>
          </a:p>
        </p:txBody>
      </p:sp>
    </p:spTree>
    <p:extLst>
      <p:ext uri="{BB962C8B-B14F-4D97-AF65-F5344CB8AC3E}">
        <p14:creationId xmlns:p14="http://schemas.microsoft.com/office/powerpoint/2010/main" val="224624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15D0-A3F5-4EA1-924E-DDCDB61E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565-A231-4F1A-BDF1-8757A6974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022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Backtracking</a:t>
            </a:r>
          </a:p>
          <a:p>
            <a:r>
              <a:rPr lang="en-GB" dirty="0"/>
              <a:t>Brute-force algorithm</a:t>
            </a:r>
          </a:p>
          <a:p>
            <a:r>
              <a:rPr lang="en-GB" dirty="0"/>
              <a:t>Cycles through numbers, until rule broken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Stochastic Algorithms</a:t>
            </a:r>
          </a:p>
          <a:p>
            <a:r>
              <a:rPr lang="en-GB" dirty="0"/>
              <a:t>randomly assign numbers</a:t>
            </a:r>
          </a:p>
          <a:p>
            <a:r>
              <a:rPr lang="en-GB" dirty="0"/>
              <a:t>Calculate Errors</a:t>
            </a:r>
          </a:p>
          <a:p>
            <a:r>
              <a:rPr lang="en-GB" dirty="0"/>
              <a:t>Shuffle inserted numbers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F5916-6208-436D-85AB-8A5E102E3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332" y="1742266"/>
            <a:ext cx="3373468" cy="337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2A24-1C96-45A8-839D-57048BC9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sp>
        <p:nvSpPr>
          <p:cNvPr id="3" name="OTLSHAPE_TB_00000000000000000000000000000000_LeftEndCaps">
            <a:extLst>
              <a:ext uri="{FF2B5EF4-FFF2-40B4-BE49-F238E27FC236}">
                <a16:creationId xmlns:a16="http://schemas.microsoft.com/office/drawing/2014/main" id="{51EDA9F8-361B-46EF-8482-5804BA752BE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3468" y="2082960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4" name="OTLSHAPE_TB_00000000000000000000000000000000_RightEndCaps">
            <a:extLst>
              <a:ext uri="{FF2B5EF4-FFF2-40B4-BE49-F238E27FC236}">
                <a16:creationId xmlns:a16="http://schemas.microsoft.com/office/drawing/2014/main" id="{0C266CD3-CDDC-471A-A544-724A37DAA8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607002" y="2082960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5" name="OTLSHAPE_T_e071cfd05f714f4f9d13b0fc4b54db51_HorizontalConnector1">
            <a:extLst>
              <a:ext uri="{FF2B5EF4-FFF2-40B4-BE49-F238E27FC236}">
                <a16:creationId xmlns:a16="http://schemas.microsoft.com/office/drawing/2014/main" id="{6478D548-A9A7-47AF-B290-D144C7A19DB2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746469" y="3030846"/>
            <a:ext cx="51334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bd3f9738f9f348f99603681660e14dae_HorizontalConnector1">
            <a:extLst>
              <a:ext uri="{FF2B5EF4-FFF2-40B4-BE49-F238E27FC236}">
                <a16:creationId xmlns:a16="http://schemas.microsoft.com/office/drawing/2014/main" id="{E19CED5E-1A4A-4201-A187-CB5B356D8C3E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263784" y="3297546"/>
            <a:ext cx="216421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1b6eb13aeec546a2ad33adee28f8553d_HorizontalConnector1">
            <a:extLst>
              <a:ext uri="{FF2B5EF4-FFF2-40B4-BE49-F238E27FC236}">
                <a16:creationId xmlns:a16="http://schemas.microsoft.com/office/drawing/2014/main" id="{D035769D-E036-4A15-8043-6BB188D125AA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503856" y="3564246"/>
            <a:ext cx="188645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61ae703ca9834188997e7f2a06493b07_HorizontalConnector1">
            <a:extLst>
              <a:ext uri="{FF2B5EF4-FFF2-40B4-BE49-F238E27FC236}">
                <a16:creationId xmlns:a16="http://schemas.microsoft.com/office/drawing/2014/main" id="{5F889468-6765-4FA1-8367-CBCA194FA0AD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1271277" y="3830946"/>
            <a:ext cx="291041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7328872733b8498992a0d8a72bf8ed03_HorizontalConnector1">
            <a:extLst>
              <a:ext uri="{FF2B5EF4-FFF2-40B4-BE49-F238E27FC236}">
                <a16:creationId xmlns:a16="http://schemas.microsoft.com/office/drawing/2014/main" id="{B8A971FB-33E7-4230-ACBF-A767209425DD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132889" y="4097646"/>
            <a:ext cx="757082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c43fbad6f74846f8ac5d5bf489976728_HorizontalConnector1">
            <a:extLst>
              <a:ext uri="{FF2B5EF4-FFF2-40B4-BE49-F238E27FC236}">
                <a16:creationId xmlns:a16="http://schemas.microsoft.com/office/drawing/2014/main" id="{42BA2F8A-1DE9-4891-8E9F-83699EFB43D3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343963" y="4364346"/>
            <a:ext cx="114197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c3b9106d32a744429633fb1eaf3aa454_HorizontalConnector1">
            <a:extLst>
              <a:ext uri="{FF2B5EF4-FFF2-40B4-BE49-F238E27FC236}">
                <a16:creationId xmlns:a16="http://schemas.microsoft.com/office/drawing/2014/main" id="{93B874E3-03BF-4CED-9382-8E2731B295FB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576712" y="4631046"/>
            <a:ext cx="249193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53b1c3f96bd44d38801eae1257ccc120_HorizontalConnector1">
            <a:extLst>
              <a:ext uri="{FF2B5EF4-FFF2-40B4-BE49-F238E27FC236}">
                <a16:creationId xmlns:a16="http://schemas.microsoft.com/office/drawing/2014/main" id="{2107F084-A208-48E6-89DB-63DD8AD33DA2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2093433" y="4897746"/>
            <a:ext cx="201289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a51ac15902034727a60295c6c4626216_HorizontalConnector1">
            <a:extLst>
              <a:ext uri="{FF2B5EF4-FFF2-40B4-BE49-F238E27FC236}">
                <a16:creationId xmlns:a16="http://schemas.microsoft.com/office/drawing/2014/main" id="{3FEE1DE0-2E95-4B3C-82E6-C5565965B9C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1586364" y="5164446"/>
            <a:ext cx="512012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e8aac98c769f4516831411081c54833c_HorizontalConnector1">
            <a:extLst>
              <a:ext uri="{FF2B5EF4-FFF2-40B4-BE49-F238E27FC236}">
                <a16:creationId xmlns:a16="http://schemas.microsoft.com/office/drawing/2014/main" id="{BEB920D6-FB26-434A-B693-B336367E0EDA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023288" y="5964546"/>
            <a:ext cx="274388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ab3e7a7800de466e89f479611d05c5c6_HorizontalConnector1">
            <a:extLst>
              <a:ext uri="{FF2B5EF4-FFF2-40B4-BE49-F238E27FC236}">
                <a16:creationId xmlns:a16="http://schemas.microsoft.com/office/drawing/2014/main" id="{112F63D8-CC90-4BC0-AED5-B6489F80BB55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2075653" y="5431146"/>
            <a:ext cx="534681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b6718740e64a40248e2ae07d7d0a544d_HorizontalConnector1">
            <a:extLst>
              <a:ext uri="{FF2B5EF4-FFF2-40B4-BE49-F238E27FC236}">
                <a16:creationId xmlns:a16="http://schemas.microsoft.com/office/drawing/2014/main" id="{4585084F-C996-4DD0-BD66-D916E23C2226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1627089" y="5697846"/>
            <a:ext cx="658673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TLSHAPE_TB_00000000000000000000000000000000_ScaleContainer">
            <a:extLst>
              <a:ext uri="{FF2B5EF4-FFF2-40B4-BE49-F238E27FC236}">
                <a16:creationId xmlns:a16="http://schemas.microsoft.com/office/drawing/2014/main" id="{9CA5FB2C-A55B-47DB-8D4D-4AD80436342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129333" y="2031991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TLSHAPE_TB_00000000000000000000000000000000_TimescaleInterval1">
            <a:extLst>
              <a:ext uri="{FF2B5EF4-FFF2-40B4-BE49-F238E27FC236}">
                <a16:creationId xmlns:a16="http://schemas.microsoft.com/office/drawing/2014/main" id="{49A842FF-DE18-4559-B650-0D6F24B4E33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192833" y="2129464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9" name="OTLSHAPE_TB_00000000000000000000000000000000_TimescaleInterval2">
            <a:extLst>
              <a:ext uri="{FF2B5EF4-FFF2-40B4-BE49-F238E27FC236}">
                <a16:creationId xmlns:a16="http://schemas.microsoft.com/office/drawing/2014/main" id="{E971FBEC-A8BE-401C-8ADC-3AC2886C14B4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2323337" y="2129464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20" name="OTLSHAPE_TB_00000000000000000000000000000000_TimescaleInterval3">
            <a:extLst>
              <a:ext uri="{FF2B5EF4-FFF2-40B4-BE49-F238E27FC236}">
                <a16:creationId xmlns:a16="http://schemas.microsoft.com/office/drawing/2014/main" id="{8237D682-1AF7-455D-9A79-E801AA37EFD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491525" y="2129464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21" name="OTLSHAPE_TB_00000000000000000000000000000000_TimescaleInterval4">
            <a:extLst>
              <a:ext uri="{FF2B5EF4-FFF2-40B4-BE49-F238E27FC236}">
                <a16:creationId xmlns:a16="http://schemas.microsoft.com/office/drawing/2014/main" id="{50431C82-FE63-4CB0-A323-0FE0953166B7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4622029" y="2129464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22" name="OTLSHAPE_TB_00000000000000000000000000000000_TimescaleInterval5">
            <a:extLst>
              <a:ext uri="{FF2B5EF4-FFF2-40B4-BE49-F238E27FC236}">
                <a16:creationId xmlns:a16="http://schemas.microsoft.com/office/drawing/2014/main" id="{7635DD76-D412-466C-A10B-A52EE3752B66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790216" y="2129464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23" name="OTLSHAPE_TB_00000000000000000000000000000000_TimescaleInterval6">
            <a:extLst>
              <a:ext uri="{FF2B5EF4-FFF2-40B4-BE49-F238E27FC236}">
                <a16:creationId xmlns:a16="http://schemas.microsoft.com/office/drawing/2014/main" id="{1FC966DA-015F-4398-8195-DF244FC06255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958404" y="2129464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24" name="OTLSHAPE_TB_00000000000000000000000000000000_TimescaleInterval7">
            <a:extLst>
              <a:ext uri="{FF2B5EF4-FFF2-40B4-BE49-F238E27FC236}">
                <a16:creationId xmlns:a16="http://schemas.microsoft.com/office/drawing/2014/main" id="{A2FB3216-9C1C-4028-BDC4-2A7B84247140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8051224" y="2129464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25" name="OTLSHAPE_TB_00000000000000000000000000000000_TimescaleInterval8">
            <a:extLst>
              <a:ext uri="{FF2B5EF4-FFF2-40B4-BE49-F238E27FC236}">
                <a16:creationId xmlns:a16="http://schemas.microsoft.com/office/drawing/2014/main" id="{C61609BF-886D-41DF-8D5E-6F508A34461E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9219412" y="2129464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26" name="OTLSHAPE_TB_00000000000000000000000000000000_TimescaleInterval9">
            <a:extLst>
              <a:ext uri="{FF2B5EF4-FFF2-40B4-BE49-F238E27FC236}">
                <a16:creationId xmlns:a16="http://schemas.microsoft.com/office/drawing/2014/main" id="{C2D028F7-11DB-4F95-83AA-9B24FB805C88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0349916" y="2129464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cxnSp>
        <p:nvCxnSpPr>
          <p:cNvPr id="27" name="OTLSHAPE_TB_00000000000000000000000000000000_Separator1">
            <a:extLst>
              <a:ext uri="{FF2B5EF4-FFF2-40B4-BE49-F238E27FC236}">
                <a16:creationId xmlns:a16="http://schemas.microsoft.com/office/drawing/2014/main" id="{8B934742-9010-4483-8364-DBD9CB696C23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2259837" y="2120891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B_00000000000000000000000000000000_Separator2">
            <a:extLst>
              <a:ext uri="{FF2B5EF4-FFF2-40B4-BE49-F238E27FC236}">
                <a16:creationId xmlns:a16="http://schemas.microsoft.com/office/drawing/2014/main" id="{8FA03710-57CA-4998-AF4E-1A3593785629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3428024" y="2120891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Separator3">
            <a:extLst>
              <a:ext uri="{FF2B5EF4-FFF2-40B4-BE49-F238E27FC236}">
                <a16:creationId xmlns:a16="http://schemas.microsoft.com/office/drawing/2014/main" id="{73F2965C-F955-46B6-9102-9D8877239798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4558528" y="2120891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B_00000000000000000000000000000000_Separator4">
            <a:extLst>
              <a:ext uri="{FF2B5EF4-FFF2-40B4-BE49-F238E27FC236}">
                <a16:creationId xmlns:a16="http://schemas.microsoft.com/office/drawing/2014/main" id="{70F6D538-244C-4D94-85AF-28C828F9174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5726716" y="2120891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Separator5">
            <a:extLst>
              <a:ext uri="{FF2B5EF4-FFF2-40B4-BE49-F238E27FC236}">
                <a16:creationId xmlns:a16="http://schemas.microsoft.com/office/drawing/2014/main" id="{A38422AF-DA7B-452D-B5F3-8C2C0526DE37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6894903" y="2120891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B_00000000000000000000000000000000_Separator6">
            <a:extLst>
              <a:ext uri="{FF2B5EF4-FFF2-40B4-BE49-F238E27FC236}">
                <a16:creationId xmlns:a16="http://schemas.microsoft.com/office/drawing/2014/main" id="{DC829959-C1CF-4F7D-84A2-0478E2D48245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7987723" y="2120891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B_00000000000000000000000000000000_Separator7">
            <a:extLst>
              <a:ext uri="{FF2B5EF4-FFF2-40B4-BE49-F238E27FC236}">
                <a16:creationId xmlns:a16="http://schemas.microsoft.com/office/drawing/2014/main" id="{1C6D21CB-B3B9-41B8-A9B5-A0F01EBC3569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9155911" y="2120891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B_00000000000000000000000000000000_Separator8">
            <a:extLst>
              <a:ext uri="{FF2B5EF4-FFF2-40B4-BE49-F238E27FC236}">
                <a16:creationId xmlns:a16="http://schemas.microsoft.com/office/drawing/2014/main" id="{08556D25-99BF-4B7D-805F-E68BA5FD0193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10286415" y="2120891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TLSHAPE_T_e071cfd05f714f4f9d13b0fc4b54db51_Shape">
            <a:extLst>
              <a:ext uri="{FF2B5EF4-FFF2-40B4-BE49-F238E27FC236}">
                <a16:creationId xmlns:a16="http://schemas.microsoft.com/office/drawing/2014/main" id="{DE7A7FDA-95A0-4C83-A8F0-8DE722BE5C29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259811" y="2929246"/>
            <a:ext cx="2667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TLSHAPE_T_bd3f9738f9f348f99603681660e14dae_Shape">
            <a:extLst>
              <a:ext uri="{FF2B5EF4-FFF2-40B4-BE49-F238E27FC236}">
                <a16:creationId xmlns:a16="http://schemas.microsoft.com/office/drawing/2014/main" id="{6726762B-8FE0-490C-9F95-AD85088DA92D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427999" y="3195946"/>
            <a:ext cx="50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T_1b6eb13aeec546a2ad33adee28f8553d_Shape">
            <a:extLst>
              <a:ext uri="{FF2B5EF4-FFF2-40B4-BE49-F238E27FC236}">
                <a16:creationId xmlns:a16="http://schemas.microsoft.com/office/drawing/2014/main" id="{DB4480A3-2188-4039-8D67-679BE0B31E7C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390315" y="3462646"/>
            <a:ext cx="1905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T_61ae703ca9834188997e7f2a06493b07_Shape">
            <a:extLst>
              <a:ext uri="{FF2B5EF4-FFF2-40B4-BE49-F238E27FC236}">
                <a16:creationId xmlns:a16="http://schemas.microsoft.com/office/drawing/2014/main" id="{F76C10EF-C09D-4755-BD29-86C7612F1147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4181694" y="3729346"/>
            <a:ext cx="342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TLSHAPE_T_7328872733b8498992a0d8a72bf8ed03_Shape">
            <a:extLst>
              <a:ext uri="{FF2B5EF4-FFF2-40B4-BE49-F238E27FC236}">
                <a16:creationId xmlns:a16="http://schemas.microsoft.com/office/drawing/2014/main" id="{4CD879E7-BAF1-4985-BD57-36A8BCF3419E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8703710" y="3996046"/>
            <a:ext cx="304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TLSHAPE_T_c43fbad6f74846f8ac5d5bf489976728_Shape">
            <a:extLst>
              <a:ext uri="{FF2B5EF4-FFF2-40B4-BE49-F238E27FC236}">
                <a16:creationId xmlns:a16="http://schemas.microsoft.com/office/drawing/2014/main" id="{C763970D-C32E-429C-9841-A7D8B73FCC76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485938" y="4262746"/>
            <a:ext cx="20066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TLSHAPE_T_c3b9106d32a744429633fb1eaf3aa454_Shape">
            <a:extLst>
              <a:ext uri="{FF2B5EF4-FFF2-40B4-BE49-F238E27FC236}">
                <a16:creationId xmlns:a16="http://schemas.microsoft.com/office/drawing/2014/main" id="{A19CAE75-D549-4CAA-ABA9-81CE2588CE4D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4068644" y="4529446"/>
            <a:ext cx="685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T_53b1c3f96bd44d38801eae1257ccc120_Shape">
            <a:extLst>
              <a:ext uri="{FF2B5EF4-FFF2-40B4-BE49-F238E27FC236}">
                <a16:creationId xmlns:a16="http://schemas.microsoft.com/office/drawing/2014/main" id="{CB915CC9-5461-40D4-9C6F-21C47A9E62EC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4106327" y="4796146"/>
            <a:ext cx="9525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TLSHAPE_T_a51ac15902034727a60295c6c4626216_Shape">
            <a:extLst>
              <a:ext uri="{FF2B5EF4-FFF2-40B4-BE49-F238E27FC236}">
                <a16:creationId xmlns:a16="http://schemas.microsoft.com/office/drawing/2014/main" id="{1433EDA4-B340-47AB-9F21-CADE29108774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706486" y="5062846"/>
            <a:ext cx="6477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TLSHAPE_T_e8aac98c769f4516831411081c54833c_Shape">
            <a:extLst>
              <a:ext uri="{FF2B5EF4-FFF2-40B4-BE49-F238E27FC236}">
                <a16:creationId xmlns:a16="http://schemas.microsoft.com/office/drawing/2014/main" id="{D1373997-DD8D-412C-AAFE-B09741B15683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3767176" y="5862946"/>
            <a:ext cx="6565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T_ab3e7a7800de466e89f479611d05c5c6_Shape">
            <a:extLst>
              <a:ext uri="{FF2B5EF4-FFF2-40B4-BE49-F238E27FC236}">
                <a16:creationId xmlns:a16="http://schemas.microsoft.com/office/drawing/2014/main" id="{B8A34DA9-19F0-4E0E-9371-B82F43362BD1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7422472" y="5329546"/>
            <a:ext cx="8001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TLSHAPE_T_b6718740e64a40248e2ae07d7d0a544d_Shape">
            <a:extLst>
              <a:ext uri="{FF2B5EF4-FFF2-40B4-BE49-F238E27FC236}">
                <a16:creationId xmlns:a16="http://schemas.microsoft.com/office/drawing/2014/main" id="{94AA19D6-3CAB-44FA-93C4-75EA6D94B7AB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8213825" y="5596246"/>
            <a:ext cx="6477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TLSHAPE_T_e071cfd05f714f4f9d13b0fc4b54db51_JoinedDate">
            <a:extLst>
              <a:ext uri="{FF2B5EF4-FFF2-40B4-BE49-F238E27FC236}">
                <a16:creationId xmlns:a16="http://schemas.microsoft.com/office/drawing/2014/main" id="{F0DA987F-1D35-46A4-A55E-85FBA2710CA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2574395" y="2953334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30 - Oct 7</a:t>
            </a:r>
          </a:p>
        </p:txBody>
      </p:sp>
      <p:sp>
        <p:nvSpPr>
          <p:cNvPr id="48" name="OTLSHAPE_T_e071cfd05f714f4f9d13b0fc4b54db51_Title">
            <a:extLst>
              <a:ext uri="{FF2B5EF4-FFF2-40B4-BE49-F238E27FC236}">
                <a16:creationId xmlns:a16="http://schemas.microsoft.com/office/drawing/2014/main" id="{5643758C-802F-4FA5-8F82-AF905F5B6901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322968" y="2945587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dirty="0">
                <a:latin typeface="Calibri" panose="020F0502020204030204" pitchFamily="34" charset="0"/>
              </a:rPr>
              <a:t>Researching Project Idea</a:t>
            </a:r>
          </a:p>
        </p:txBody>
      </p:sp>
      <p:sp>
        <p:nvSpPr>
          <p:cNvPr id="49" name="OTLSHAPE_T_bd3f9738f9f348f99603681660e14dae_JoinedDate">
            <a:extLst>
              <a:ext uri="{FF2B5EF4-FFF2-40B4-BE49-F238E27FC236}">
                <a16:creationId xmlns:a16="http://schemas.microsoft.com/office/drawing/2014/main" id="{EC33A4EC-C12D-45B1-A428-4E29211320B8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3529599" y="3220034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Oct 31 - Nov 1</a:t>
            </a:r>
          </a:p>
        </p:txBody>
      </p:sp>
      <p:sp>
        <p:nvSpPr>
          <p:cNvPr id="50" name="OTLSHAPE_T_bd3f9738f9f348f99603681660e14dae_Title">
            <a:extLst>
              <a:ext uri="{FF2B5EF4-FFF2-40B4-BE49-F238E27FC236}">
                <a16:creationId xmlns:a16="http://schemas.microsoft.com/office/drawing/2014/main" id="{BE763C9B-EE1C-4816-9DCC-502EAB57D69A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322968" y="3212287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latin typeface="Calibri" panose="020F0502020204030204" pitchFamily="34" charset="0"/>
              </a:rPr>
              <a:t>Ethical Approval</a:t>
            </a:r>
          </a:p>
        </p:txBody>
      </p:sp>
      <p:sp>
        <p:nvSpPr>
          <p:cNvPr id="51" name="OTLSHAPE_T_1b6eb13aeec546a2ad33adee28f8553d_JoinedDate">
            <a:extLst>
              <a:ext uri="{FF2B5EF4-FFF2-40B4-BE49-F238E27FC236}">
                <a16:creationId xmlns:a16="http://schemas.microsoft.com/office/drawing/2014/main" id="{C599CECA-F275-431B-879E-9EE960695D17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629532" y="3486734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Oct 30 - Nov 4</a:t>
            </a:r>
          </a:p>
        </p:txBody>
      </p:sp>
      <p:sp>
        <p:nvSpPr>
          <p:cNvPr id="52" name="OTLSHAPE_T_1b6eb13aeec546a2ad33adee28f8553d_Title">
            <a:extLst>
              <a:ext uri="{FF2B5EF4-FFF2-40B4-BE49-F238E27FC236}">
                <a16:creationId xmlns:a16="http://schemas.microsoft.com/office/drawing/2014/main" id="{7DA5750A-521B-42E7-A705-812AFECD8DB3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322968" y="3478987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latin typeface="Calibri" panose="020F0502020204030204" pitchFamily="34" charset="0"/>
              </a:rPr>
              <a:t>Project Presentation</a:t>
            </a:r>
          </a:p>
        </p:txBody>
      </p:sp>
      <p:sp>
        <p:nvSpPr>
          <p:cNvPr id="53" name="OTLSHAPE_T_61ae703ca9834188997e7f2a06493b07_JoinedDate">
            <a:extLst>
              <a:ext uri="{FF2B5EF4-FFF2-40B4-BE49-F238E27FC236}">
                <a16:creationId xmlns:a16="http://schemas.microsoft.com/office/drawing/2014/main" id="{9E9AA495-A287-4E0D-8625-86A79A7FD0B8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4571619" y="3753434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21 - Nov 29</a:t>
            </a:r>
          </a:p>
        </p:txBody>
      </p:sp>
      <p:sp>
        <p:nvSpPr>
          <p:cNvPr id="54" name="OTLSHAPE_T_61ae703ca9834188997e7f2a06493b07_Title">
            <a:extLst>
              <a:ext uri="{FF2B5EF4-FFF2-40B4-BE49-F238E27FC236}">
                <a16:creationId xmlns:a16="http://schemas.microsoft.com/office/drawing/2014/main" id="{A4BC31EA-0F60-43A5-9D44-144405A4FEB2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322968" y="3745687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latin typeface="Calibri" panose="020F0502020204030204" pitchFamily="34" charset="0"/>
              </a:rPr>
              <a:t>Project Proposal</a:t>
            </a:r>
          </a:p>
        </p:txBody>
      </p:sp>
      <p:sp>
        <p:nvSpPr>
          <p:cNvPr id="55" name="OTLSHAPE_T_7328872733b8498992a0d8a72bf8ed03_JoinedDate">
            <a:extLst>
              <a:ext uri="{FF2B5EF4-FFF2-40B4-BE49-F238E27FC236}">
                <a16:creationId xmlns:a16="http://schemas.microsoft.com/office/drawing/2014/main" id="{FB6C0E9B-E319-401F-9506-DD427AD3B50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9055952" y="4020134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20 - Mar 27</a:t>
            </a:r>
          </a:p>
        </p:txBody>
      </p:sp>
      <p:sp>
        <p:nvSpPr>
          <p:cNvPr id="56" name="OTLSHAPE_T_7328872733b8498992a0d8a72bf8ed03_Title">
            <a:extLst>
              <a:ext uri="{FF2B5EF4-FFF2-40B4-BE49-F238E27FC236}">
                <a16:creationId xmlns:a16="http://schemas.microsoft.com/office/drawing/2014/main" id="{9AF6A47C-3CF1-4169-AF1F-F960DC267C08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322968" y="4012387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latin typeface="Calibri" panose="020F0502020204030204" pitchFamily="34" charset="0"/>
              </a:rPr>
              <a:t>Project Poster</a:t>
            </a:r>
          </a:p>
        </p:txBody>
      </p:sp>
      <p:sp>
        <p:nvSpPr>
          <p:cNvPr id="57" name="OTLSHAPE_T_c43fbad6f74846f8ac5d5bf489976728_JoinedDate">
            <a:extLst>
              <a:ext uri="{FF2B5EF4-FFF2-40B4-BE49-F238E27FC236}">
                <a16:creationId xmlns:a16="http://schemas.microsoft.com/office/drawing/2014/main" id="{2121F573-AD6B-4639-A4C3-4E11E54BA05D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4533936" y="4286834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Oct 7 - Nov 28</a:t>
            </a:r>
          </a:p>
        </p:txBody>
      </p:sp>
      <p:sp>
        <p:nvSpPr>
          <p:cNvPr id="58" name="OTLSHAPE_T_c43fbad6f74846f8ac5d5bf489976728_Title">
            <a:extLst>
              <a:ext uri="{FF2B5EF4-FFF2-40B4-BE49-F238E27FC236}">
                <a16:creationId xmlns:a16="http://schemas.microsoft.com/office/drawing/2014/main" id="{295FB6AF-B3F6-4113-811D-BB0E4E1ED96C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322968" y="4279087"/>
            <a:ext cx="1028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latin typeface="Calibri" panose="020F0502020204030204" pitchFamily="34" charset="0"/>
              </a:rPr>
              <a:t>Reading Research</a:t>
            </a:r>
          </a:p>
        </p:txBody>
      </p:sp>
      <p:sp>
        <p:nvSpPr>
          <p:cNvPr id="59" name="OTLSHAPE_T_c3b9106d32a744429633fb1eaf3aa454_JoinedDate">
            <a:extLst>
              <a:ext uri="{FF2B5EF4-FFF2-40B4-BE49-F238E27FC236}">
                <a16:creationId xmlns:a16="http://schemas.microsoft.com/office/drawing/2014/main" id="{93976E96-5781-46F2-9AC1-E3795FEBE34B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4797720" y="4553534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18 - Dec 5</a:t>
            </a:r>
          </a:p>
        </p:txBody>
      </p:sp>
      <p:sp>
        <p:nvSpPr>
          <p:cNvPr id="60" name="OTLSHAPE_T_c3b9106d32a744429633fb1eaf3aa454_Title">
            <a:extLst>
              <a:ext uri="{FF2B5EF4-FFF2-40B4-BE49-F238E27FC236}">
                <a16:creationId xmlns:a16="http://schemas.microsoft.com/office/drawing/2014/main" id="{4C83E6B2-8375-42AC-BF6E-140C177E9726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322968" y="4545787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latin typeface="Calibri" panose="020F0502020204030204" pitchFamily="34" charset="0"/>
              </a:rPr>
              <a:t>Modelling Algorithms</a:t>
            </a:r>
          </a:p>
        </p:txBody>
      </p:sp>
      <p:sp>
        <p:nvSpPr>
          <p:cNvPr id="61" name="OTLSHAPE_T_53b1c3f96bd44d38801eae1257ccc120_JoinedDate">
            <a:extLst>
              <a:ext uri="{FF2B5EF4-FFF2-40B4-BE49-F238E27FC236}">
                <a16:creationId xmlns:a16="http://schemas.microsoft.com/office/drawing/2014/main" id="{325E3372-16DB-4B51-B837-1AC5C179EB0E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5099188" y="4820234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19 - Dec 13</a:t>
            </a:r>
          </a:p>
        </p:txBody>
      </p:sp>
      <p:sp>
        <p:nvSpPr>
          <p:cNvPr id="62" name="OTLSHAPE_T_53b1c3f96bd44d38801eae1257ccc120_Title">
            <a:extLst>
              <a:ext uri="{FF2B5EF4-FFF2-40B4-BE49-F238E27FC236}">
                <a16:creationId xmlns:a16="http://schemas.microsoft.com/office/drawing/2014/main" id="{EA2D3FA9-221D-41FC-BD10-99E7C984E043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322968" y="4812487"/>
            <a:ext cx="1778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latin typeface="Calibri" panose="020F0502020204030204" pitchFamily="34" charset="0"/>
              </a:rPr>
              <a:t>Test Bed: First Implementation</a:t>
            </a:r>
          </a:p>
        </p:txBody>
      </p:sp>
      <p:sp>
        <p:nvSpPr>
          <p:cNvPr id="63" name="OTLSHAPE_T_a51ac15902034727a60295c6c4626216_JoinedDate">
            <a:extLst>
              <a:ext uri="{FF2B5EF4-FFF2-40B4-BE49-F238E27FC236}">
                <a16:creationId xmlns:a16="http://schemas.microsoft.com/office/drawing/2014/main" id="{10929DE6-E19F-44A8-AE4C-87DC3D0939DD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7397879" y="5086934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27 - Feb 12</a:t>
            </a:r>
          </a:p>
        </p:txBody>
      </p:sp>
      <p:sp>
        <p:nvSpPr>
          <p:cNvPr id="64" name="OTLSHAPE_T_a51ac15902034727a60295c6c4626216_Title">
            <a:extLst>
              <a:ext uri="{FF2B5EF4-FFF2-40B4-BE49-F238E27FC236}">
                <a16:creationId xmlns:a16="http://schemas.microsoft.com/office/drawing/2014/main" id="{F4F27311-F907-43A2-BE78-FF0A191305FE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322967" y="5079808"/>
            <a:ext cx="130412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latin typeface="Calibri" panose="020F0502020204030204" pitchFamily="34" charset="0"/>
              </a:rPr>
              <a:t>Test bed and test data</a:t>
            </a:r>
          </a:p>
        </p:txBody>
      </p:sp>
      <p:sp>
        <p:nvSpPr>
          <p:cNvPr id="65" name="OTLSHAPE_T_e8aac98c769f4516831411081c54833c_JoinedDate">
            <a:extLst>
              <a:ext uri="{FF2B5EF4-FFF2-40B4-BE49-F238E27FC236}">
                <a16:creationId xmlns:a16="http://schemas.microsoft.com/office/drawing/2014/main" id="{16CF17AC-6162-474A-A8B3-62F5CA093700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0374873" y="588703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10 - May 1</a:t>
            </a:r>
          </a:p>
        </p:txBody>
      </p:sp>
      <p:sp>
        <p:nvSpPr>
          <p:cNvPr id="66" name="OTLSHAPE_T_e8aac98c769f4516831411081c54833c_Title">
            <a:extLst>
              <a:ext uri="{FF2B5EF4-FFF2-40B4-BE49-F238E27FC236}">
                <a16:creationId xmlns:a16="http://schemas.microsoft.com/office/drawing/2014/main" id="{DD94AD47-08A5-4EC7-A8B8-3A262AC80500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322968" y="5879287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latin typeface="Calibri" panose="020F0502020204030204" pitchFamily="34" charset="0"/>
              </a:rPr>
              <a:t>Dissertation</a:t>
            </a:r>
          </a:p>
        </p:txBody>
      </p:sp>
      <p:sp>
        <p:nvSpPr>
          <p:cNvPr id="67" name="OTLSHAPE_T_ab3e7a7800de466e89f479611d05c5c6_JoinedDate">
            <a:extLst>
              <a:ext uri="{FF2B5EF4-FFF2-40B4-BE49-F238E27FC236}">
                <a16:creationId xmlns:a16="http://schemas.microsoft.com/office/drawing/2014/main" id="{EECDFB5B-ADAE-4F17-978D-DF99082D60BC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8264599" y="5353634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Feb 15 - Mar 6</a:t>
            </a:r>
          </a:p>
        </p:txBody>
      </p:sp>
      <p:sp>
        <p:nvSpPr>
          <p:cNvPr id="68" name="OTLSHAPE_T_ab3e7a7800de466e89f479611d05c5c6_Title">
            <a:extLst>
              <a:ext uri="{FF2B5EF4-FFF2-40B4-BE49-F238E27FC236}">
                <a16:creationId xmlns:a16="http://schemas.microsoft.com/office/drawing/2014/main" id="{202810BF-509B-45E7-8C8E-A4739AFB7DB3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322968" y="5345887"/>
            <a:ext cx="176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latin typeface="Calibri" panose="020F0502020204030204" pitchFamily="34" charset="0"/>
              </a:rPr>
              <a:t>Implementation of Algorithms</a:t>
            </a:r>
          </a:p>
        </p:txBody>
      </p:sp>
      <p:sp>
        <p:nvSpPr>
          <p:cNvPr id="69" name="OTLSHAPE_T_b6718740e64a40248e2ae07d7d0a544d_JoinedDate">
            <a:extLst>
              <a:ext uri="{FF2B5EF4-FFF2-40B4-BE49-F238E27FC236}">
                <a16:creationId xmlns:a16="http://schemas.microsoft.com/office/drawing/2014/main" id="{3801A193-0D26-49F1-9A73-419AE50256E8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905218" y="5620334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7 - Mar 23</a:t>
            </a:r>
          </a:p>
        </p:txBody>
      </p:sp>
      <p:sp>
        <p:nvSpPr>
          <p:cNvPr id="70" name="OTLSHAPE_T_b6718740e64a40248e2ae07d7d0a544d_Title">
            <a:extLst>
              <a:ext uri="{FF2B5EF4-FFF2-40B4-BE49-F238E27FC236}">
                <a16:creationId xmlns:a16="http://schemas.microsoft.com/office/drawing/2014/main" id="{14FD1B21-5213-4C1B-B61C-920DCBC16ACD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322968" y="5612587"/>
            <a:ext cx="1308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latin typeface="Calibri" panose="020F0502020204030204" pitchFamily="34" charset="0"/>
              </a:rPr>
              <a:t>First Dissertation Draft</a:t>
            </a:r>
          </a:p>
        </p:txBody>
      </p:sp>
    </p:spTree>
    <p:extLst>
      <p:ext uri="{BB962C8B-B14F-4D97-AF65-F5344CB8AC3E}">
        <p14:creationId xmlns:p14="http://schemas.microsoft.com/office/powerpoint/2010/main" val="79298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6468-AFC2-4322-8A98-27DD6741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/ Risks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4303-AB34-4F58-83E2-222C0664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Algorithm Complexity</a:t>
            </a:r>
          </a:p>
          <a:p>
            <a:r>
              <a:rPr lang="en-GB" dirty="0"/>
              <a:t>Feasible within timeframe</a:t>
            </a:r>
          </a:p>
          <a:p>
            <a:r>
              <a:rPr lang="en-GB" dirty="0"/>
              <a:t>My own skills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Test bed implementation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Deliver project on time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85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DE77-52A8-4DEC-B9A7-CC2EF1A2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3CFE-9F8A-49AC-A31F-9EF312592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29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853C-101B-4A3C-8CFB-A1B259AA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1EC2-7936-4DA7-AB99-353C6E1D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https://www-cdf.fnal.gov/~qgliu/Misc/sudoku.html</a:t>
            </a:r>
            <a:endParaRPr lang="en-GB" dirty="0"/>
          </a:p>
          <a:p>
            <a:r>
              <a:rPr lang="en-GB" dirty="0"/>
              <a:t>Animation By Simpsons contributor - Program written in Java, letter images made in Photoshop, CC BY-SA 3.0, </a:t>
            </a:r>
            <a:r>
              <a:rPr lang="en-GB" dirty="0">
                <a:hlinkClick r:id="rId3"/>
              </a:rPr>
              <a:t>https://commons.wikimedia.org/w/index.php?curid=29034832</a:t>
            </a:r>
            <a:endParaRPr lang="en-GB" dirty="0"/>
          </a:p>
          <a:p>
            <a:r>
              <a:rPr lang="en-GB" dirty="0">
                <a:hlinkClick r:id="rId4"/>
              </a:rPr>
              <a:t>https://www.officetimeline.com/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905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2849</TotalTime>
  <Words>358</Words>
  <Application>Microsoft Office PowerPoint</Application>
  <PresentationFormat>Widescreen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Calisto MT</vt:lpstr>
      <vt:lpstr>Wingdings 2</vt:lpstr>
      <vt:lpstr>Slate</vt:lpstr>
      <vt:lpstr>Comparison of Sudoku Solving Algorithms</vt:lpstr>
      <vt:lpstr>Introduction: What is Sudoku?</vt:lpstr>
      <vt:lpstr>Aims / Objectives</vt:lpstr>
      <vt:lpstr>Research so far</vt:lpstr>
      <vt:lpstr>Timeline</vt:lpstr>
      <vt:lpstr>Issues / Risks 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Sudoku Solving Algorithms</dc:title>
  <dc:creator>Calum Harvey</dc:creator>
  <cp:lastModifiedBy>Calum Harvey</cp:lastModifiedBy>
  <cp:revision>27</cp:revision>
  <dcterms:created xsi:type="dcterms:W3CDTF">2019-11-01T14:36:40Z</dcterms:created>
  <dcterms:modified xsi:type="dcterms:W3CDTF">2019-11-06T04:43:21Z</dcterms:modified>
</cp:coreProperties>
</file>