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2" r:id="rId4"/>
    <p:sldId id="258" r:id="rId5"/>
    <p:sldId id="259" r:id="rId6"/>
    <p:sldId id="268" r:id="rId7"/>
    <p:sldId id="274" r:id="rId8"/>
    <p:sldId id="269" r:id="rId9"/>
    <p:sldId id="266" r:id="rId10"/>
    <p:sldId id="275" r:id="rId11"/>
    <p:sldId id="270" r:id="rId12"/>
    <p:sldId id="273" r:id="rId13"/>
    <p:sldId id="267" r:id="rId14"/>
    <p:sldId id="271"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98899-C4DB-961F-6C88-8A7AF4C481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96F064F-7B04-5E2C-F5BA-237B337650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05DB893-C060-438E-B4E7-83AC54342B8B}"/>
              </a:ext>
            </a:extLst>
          </p:cNvPr>
          <p:cNvSpPr>
            <a:spLocks noGrp="1"/>
          </p:cNvSpPr>
          <p:nvPr>
            <p:ph type="dt" sz="half" idx="10"/>
          </p:nvPr>
        </p:nvSpPr>
        <p:spPr/>
        <p:txBody>
          <a:bodyPr/>
          <a:lstStyle/>
          <a:p>
            <a:fld id="{D23A6448-596D-4E74-970B-1A364A3D8151}" type="datetimeFigureOut">
              <a:rPr lang="en-GB" smtClean="0"/>
              <a:t>18/01/2023</a:t>
            </a:fld>
            <a:endParaRPr lang="en-GB"/>
          </a:p>
        </p:txBody>
      </p:sp>
      <p:sp>
        <p:nvSpPr>
          <p:cNvPr id="5" name="Footer Placeholder 4">
            <a:extLst>
              <a:ext uri="{FF2B5EF4-FFF2-40B4-BE49-F238E27FC236}">
                <a16:creationId xmlns:a16="http://schemas.microsoft.com/office/drawing/2014/main" id="{6E06FEAB-5635-1710-6DD1-458376AC03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1FCAB7-C204-E7AC-CC27-8028D4B852D0}"/>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1641887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377C5-0822-2EE1-225F-7D6253131BD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C0A6C5A-7949-25EE-DF2C-53228F0A59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47C250-8D9A-CE34-9C59-6A8258D02A97}"/>
              </a:ext>
            </a:extLst>
          </p:cNvPr>
          <p:cNvSpPr>
            <a:spLocks noGrp="1"/>
          </p:cNvSpPr>
          <p:nvPr>
            <p:ph type="dt" sz="half" idx="10"/>
          </p:nvPr>
        </p:nvSpPr>
        <p:spPr/>
        <p:txBody>
          <a:bodyPr/>
          <a:lstStyle/>
          <a:p>
            <a:fld id="{D23A6448-596D-4E74-970B-1A364A3D8151}" type="datetimeFigureOut">
              <a:rPr lang="en-GB" smtClean="0"/>
              <a:t>18/01/2023</a:t>
            </a:fld>
            <a:endParaRPr lang="en-GB"/>
          </a:p>
        </p:txBody>
      </p:sp>
      <p:sp>
        <p:nvSpPr>
          <p:cNvPr id="5" name="Footer Placeholder 4">
            <a:extLst>
              <a:ext uri="{FF2B5EF4-FFF2-40B4-BE49-F238E27FC236}">
                <a16:creationId xmlns:a16="http://schemas.microsoft.com/office/drawing/2014/main" id="{9D47C944-2AC6-8F09-0055-3963D5569F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3D2B40-063A-83D8-133F-4D9B45FBF0DD}"/>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3204498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C4F6E5-93D9-C0E7-65A3-693156DC09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ACA3235-BF29-9F55-A3B9-70AA6EA11D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33CA13-D58E-9A40-A48F-93E74868517C}"/>
              </a:ext>
            </a:extLst>
          </p:cNvPr>
          <p:cNvSpPr>
            <a:spLocks noGrp="1"/>
          </p:cNvSpPr>
          <p:nvPr>
            <p:ph type="dt" sz="half" idx="10"/>
          </p:nvPr>
        </p:nvSpPr>
        <p:spPr/>
        <p:txBody>
          <a:bodyPr/>
          <a:lstStyle/>
          <a:p>
            <a:fld id="{D23A6448-596D-4E74-970B-1A364A3D8151}" type="datetimeFigureOut">
              <a:rPr lang="en-GB" smtClean="0"/>
              <a:t>18/01/2023</a:t>
            </a:fld>
            <a:endParaRPr lang="en-GB"/>
          </a:p>
        </p:txBody>
      </p:sp>
      <p:sp>
        <p:nvSpPr>
          <p:cNvPr id="5" name="Footer Placeholder 4">
            <a:extLst>
              <a:ext uri="{FF2B5EF4-FFF2-40B4-BE49-F238E27FC236}">
                <a16:creationId xmlns:a16="http://schemas.microsoft.com/office/drawing/2014/main" id="{170134EF-9A9E-BD2A-A136-E06EAB9CDE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88B185-E5CA-75D6-85E8-B5494256549B}"/>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1385981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44EA-C17B-6BEB-1F5A-85F56778168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DA9DE2B-8BFB-441B-15B0-D416305B76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43DEEB-2162-FC09-E491-5583701FEFAF}"/>
              </a:ext>
            </a:extLst>
          </p:cNvPr>
          <p:cNvSpPr>
            <a:spLocks noGrp="1"/>
          </p:cNvSpPr>
          <p:nvPr>
            <p:ph type="dt" sz="half" idx="10"/>
          </p:nvPr>
        </p:nvSpPr>
        <p:spPr/>
        <p:txBody>
          <a:bodyPr/>
          <a:lstStyle/>
          <a:p>
            <a:fld id="{D23A6448-596D-4E74-970B-1A364A3D8151}" type="datetimeFigureOut">
              <a:rPr lang="en-GB" smtClean="0"/>
              <a:t>18/01/2023</a:t>
            </a:fld>
            <a:endParaRPr lang="en-GB"/>
          </a:p>
        </p:txBody>
      </p:sp>
      <p:sp>
        <p:nvSpPr>
          <p:cNvPr id="5" name="Footer Placeholder 4">
            <a:extLst>
              <a:ext uri="{FF2B5EF4-FFF2-40B4-BE49-F238E27FC236}">
                <a16:creationId xmlns:a16="http://schemas.microsoft.com/office/drawing/2014/main" id="{3B2EAF5A-89B8-7842-E715-E43B1D8080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8D300F-95D2-896C-8724-5E0D6B4F4973}"/>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274759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AEEDB-6106-0003-AA23-9BAE102D91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F1B5DE6-2334-3065-14CB-23638AF585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7B9F63-DAE0-F80F-F266-DA87432E8B60}"/>
              </a:ext>
            </a:extLst>
          </p:cNvPr>
          <p:cNvSpPr>
            <a:spLocks noGrp="1"/>
          </p:cNvSpPr>
          <p:nvPr>
            <p:ph type="dt" sz="half" idx="10"/>
          </p:nvPr>
        </p:nvSpPr>
        <p:spPr/>
        <p:txBody>
          <a:bodyPr/>
          <a:lstStyle/>
          <a:p>
            <a:fld id="{D23A6448-596D-4E74-970B-1A364A3D8151}" type="datetimeFigureOut">
              <a:rPr lang="en-GB" smtClean="0"/>
              <a:t>18/01/2023</a:t>
            </a:fld>
            <a:endParaRPr lang="en-GB"/>
          </a:p>
        </p:txBody>
      </p:sp>
      <p:sp>
        <p:nvSpPr>
          <p:cNvPr id="5" name="Footer Placeholder 4">
            <a:extLst>
              <a:ext uri="{FF2B5EF4-FFF2-40B4-BE49-F238E27FC236}">
                <a16:creationId xmlns:a16="http://schemas.microsoft.com/office/drawing/2014/main" id="{9196358E-3982-1099-F144-67FDAA000B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12CCDF-32FD-6970-7B5F-A41F510E52E0}"/>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3571331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10D7-18AC-D7BF-38F7-B407BC7CE86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6E71263-F58C-748E-E562-E817660564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9E8271F-8327-3F72-5AE6-38E0F8F313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EB789DD-AC15-6229-424B-98A1A46386CF}"/>
              </a:ext>
            </a:extLst>
          </p:cNvPr>
          <p:cNvSpPr>
            <a:spLocks noGrp="1"/>
          </p:cNvSpPr>
          <p:nvPr>
            <p:ph type="dt" sz="half" idx="10"/>
          </p:nvPr>
        </p:nvSpPr>
        <p:spPr/>
        <p:txBody>
          <a:bodyPr/>
          <a:lstStyle/>
          <a:p>
            <a:fld id="{D23A6448-596D-4E74-970B-1A364A3D8151}" type="datetimeFigureOut">
              <a:rPr lang="en-GB" smtClean="0"/>
              <a:t>18/01/2023</a:t>
            </a:fld>
            <a:endParaRPr lang="en-GB"/>
          </a:p>
        </p:txBody>
      </p:sp>
      <p:sp>
        <p:nvSpPr>
          <p:cNvPr id="6" name="Footer Placeholder 5">
            <a:extLst>
              <a:ext uri="{FF2B5EF4-FFF2-40B4-BE49-F238E27FC236}">
                <a16:creationId xmlns:a16="http://schemas.microsoft.com/office/drawing/2014/main" id="{7C7EF821-B06F-5109-475E-0517EEEF71F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53B80E-E4EC-50CD-4F4D-BBFB7FD47F55}"/>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1762184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4DFC2-1F8D-310A-FF5A-6B2472EDDE9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94EEB65-1F10-770C-AAA5-15EEA73747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1141E8-5C1D-168A-C1D3-D97C1D53C9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0F50C14-CD28-1CEB-AE99-F7A69DB370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7A6D8-DE3D-246C-0DF1-D8D9B3AF69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C6DA0CE-0867-6BC6-9143-CF7A8D1BDFC2}"/>
              </a:ext>
            </a:extLst>
          </p:cNvPr>
          <p:cNvSpPr>
            <a:spLocks noGrp="1"/>
          </p:cNvSpPr>
          <p:nvPr>
            <p:ph type="dt" sz="half" idx="10"/>
          </p:nvPr>
        </p:nvSpPr>
        <p:spPr/>
        <p:txBody>
          <a:bodyPr/>
          <a:lstStyle/>
          <a:p>
            <a:fld id="{D23A6448-596D-4E74-970B-1A364A3D8151}" type="datetimeFigureOut">
              <a:rPr lang="en-GB" smtClean="0"/>
              <a:t>18/01/2023</a:t>
            </a:fld>
            <a:endParaRPr lang="en-GB"/>
          </a:p>
        </p:txBody>
      </p:sp>
      <p:sp>
        <p:nvSpPr>
          <p:cNvPr id="8" name="Footer Placeholder 7">
            <a:extLst>
              <a:ext uri="{FF2B5EF4-FFF2-40B4-BE49-F238E27FC236}">
                <a16:creationId xmlns:a16="http://schemas.microsoft.com/office/drawing/2014/main" id="{44342E1F-57C2-C686-E9C0-54B04226EEA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5BC99BE-C82F-96A7-0DE6-C43FE24079CC}"/>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1730434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D4DF1-5FFA-1FE5-2D8D-AAA0DDDAFAD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8BB75C2-3D4D-4E59-5493-24D745DD8DD2}"/>
              </a:ext>
            </a:extLst>
          </p:cNvPr>
          <p:cNvSpPr>
            <a:spLocks noGrp="1"/>
          </p:cNvSpPr>
          <p:nvPr>
            <p:ph type="dt" sz="half" idx="10"/>
          </p:nvPr>
        </p:nvSpPr>
        <p:spPr/>
        <p:txBody>
          <a:bodyPr/>
          <a:lstStyle/>
          <a:p>
            <a:fld id="{D23A6448-596D-4E74-970B-1A364A3D8151}" type="datetimeFigureOut">
              <a:rPr lang="en-GB" smtClean="0"/>
              <a:t>18/01/2023</a:t>
            </a:fld>
            <a:endParaRPr lang="en-GB"/>
          </a:p>
        </p:txBody>
      </p:sp>
      <p:sp>
        <p:nvSpPr>
          <p:cNvPr id="4" name="Footer Placeholder 3">
            <a:extLst>
              <a:ext uri="{FF2B5EF4-FFF2-40B4-BE49-F238E27FC236}">
                <a16:creationId xmlns:a16="http://schemas.microsoft.com/office/drawing/2014/main" id="{D1517B94-DA5A-61C7-CFE3-F579D75426B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E4CE657-1E5C-1629-B338-F82A386FE27D}"/>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644205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15A95-CFDD-8C25-F7A5-756D18492D13}"/>
              </a:ext>
            </a:extLst>
          </p:cNvPr>
          <p:cNvSpPr>
            <a:spLocks noGrp="1"/>
          </p:cNvSpPr>
          <p:nvPr>
            <p:ph type="dt" sz="half" idx="10"/>
          </p:nvPr>
        </p:nvSpPr>
        <p:spPr/>
        <p:txBody>
          <a:bodyPr/>
          <a:lstStyle/>
          <a:p>
            <a:fld id="{D23A6448-596D-4E74-970B-1A364A3D8151}" type="datetimeFigureOut">
              <a:rPr lang="en-GB" smtClean="0"/>
              <a:t>18/01/2023</a:t>
            </a:fld>
            <a:endParaRPr lang="en-GB"/>
          </a:p>
        </p:txBody>
      </p:sp>
      <p:sp>
        <p:nvSpPr>
          <p:cNvPr id="3" name="Footer Placeholder 2">
            <a:extLst>
              <a:ext uri="{FF2B5EF4-FFF2-40B4-BE49-F238E27FC236}">
                <a16:creationId xmlns:a16="http://schemas.microsoft.com/office/drawing/2014/main" id="{2258EED1-BB05-D37F-97E9-14630EDDA28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18AE8E5-9482-CF53-3603-263F1F6CE515}"/>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3423808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D3BA5-06F4-477E-A889-9A0631380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4E6467A-3658-E475-62C8-75482F5EB6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E132E98-2EAC-521A-F8BE-002AA7898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117A05-77C2-0F83-BC46-127F8FBA8CB2}"/>
              </a:ext>
            </a:extLst>
          </p:cNvPr>
          <p:cNvSpPr>
            <a:spLocks noGrp="1"/>
          </p:cNvSpPr>
          <p:nvPr>
            <p:ph type="dt" sz="half" idx="10"/>
          </p:nvPr>
        </p:nvSpPr>
        <p:spPr/>
        <p:txBody>
          <a:bodyPr/>
          <a:lstStyle/>
          <a:p>
            <a:fld id="{D23A6448-596D-4E74-970B-1A364A3D8151}" type="datetimeFigureOut">
              <a:rPr lang="en-GB" smtClean="0"/>
              <a:t>18/01/2023</a:t>
            </a:fld>
            <a:endParaRPr lang="en-GB"/>
          </a:p>
        </p:txBody>
      </p:sp>
      <p:sp>
        <p:nvSpPr>
          <p:cNvPr id="6" name="Footer Placeholder 5">
            <a:extLst>
              <a:ext uri="{FF2B5EF4-FFF2-40B4-BE49-F238E27FC236}">
                <a16:creationId xmlns:a16="http://schemas.microsoft.com/office/drawing/2014/main" id="{E90FF712-CA3A-F5A1-4156-F102BDEAD8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461C396-2132-4367-7CA7-74940C2495DD}"/>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246066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87C1A-BF9A-567E-E2F8-2BDE18EBB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CF1D25E-58A7-5AA5-09A5-AF9650D233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D9F3B35-6245-4742-C41D-F19925EC2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A82B05-4023-302F-4667-B9D923828BB1}"/>
              </a:ext>
            </a:extLst>
          </p:cNvPr>
          <p:cNvSpPr>
            <a:spLocks noGrp="1"/>
          </p:cNvSpPr>
          <p:nvPr>
            <p:ph type="dt" sz="half" idx="10"/>
          </p:nvPr>
        </p:nvSpPr>
        <p:spPr/>
        <p:txBody>
          <a:bodyPr/>
          <a:lstStyle/>
          <a:p>
            <a:fld id="{D23A6448-596D-4E74-970B-1A364A3D8151}" type="datetimeFigureOut">
              <a:rPr lang="en-GB" smtClean="0"/>
              <a:t>18/01/2023</a:t>
            </a:fld>
            <a:endParaRPr lang="en-GB"/>
          </a:p>
        </p:txBody>
      </p:sp>
      <p:sp>
        <p:nvSpPr>
          <p:cNvPr id="6" name="Footer Placeholder 5">
            <a:extLst>
              <a:ext uri="{FF2B5EF4-FFF2-40B4-BE49-F238E27FC236}">
                <a16:creationId xmlns:a16="http://schemas.microsoft.com/office/drawing/2014/main" id="{42B40893-BFCB-53E5-8DBB-55D29FDCA0C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721E0D0-65C4-03D5-F4CF-41D59EAF8C1B}"/>
              </a:ext>
            </a:extLst>
          </p:cNvPr>
          <p:cNvSpPr>
            <a:spLocks noGrp="1"/>
          </p:cNvSpPr>
          <p:nvPr>
            <p:ph type="sldNum" sz="quarter" idx="12"/>
          </p:nvPr>
        </p:nvSpPr>
        <p:spPr/>
        <p:txBody>
          <a:bodyPr/>
          <a:lstStyle/>
          <a:p>
            <a:fld id="{AE727F2D-87AA-44E6-95E5-9CD0922B8E48}" type="slidenum">
              <a:rPr lang="en-GB" smtClean="0"/>
              <a:t>‹#›</a:t>
            </a:fld>
            <a:endParaRPr lang="en-GB"/>
          </a:p>
        </p:txBody>
      </p:sp>
    </p:spTree>
    <p:extLst>
      <p:ext uri="{BB962C8B-B14F-4D97-AF65-F5344CB8AC3E}">
        <p14:creationId xmlns:p14="http://schemas.microsoft.com/office/powerpoint/2010/main" val="146121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gs>
            <a:gs pos="9000">
              <a:schemeClr val="accent6">
                <a:lumMod val="60000"/>
                <a:lumOff val="40000"/>
              </a:schemeClr>
            </a:gs>
            <a:gs pos="20000">
              <a:schemeClr val="accent6">
                <a:lumMod val="20000"/>
                <a:lumOff val="80000"/>
              </a:schemeClr>
            </a:gs>
            <a:gs pos="3000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9BF496-B929-DAB2-2A74-64486AB364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2752EA3-3F95-A94F-3C1B-F5C1DD9770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1B93DA6-F34F-4AE6-81AD-A374ADEED0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3A6448-596D-4E74-970B-1A364A3D8151}" type="datetimeFigureOut">
              <a:rPr lang="en-GB" smtClean="0"/>
              <a:t>18/01/2023</a:t>
            </a:fld>
            <a:endParaRPr lang="en-GB"/>
          </a:p>
        </p:txBody>
      </p:sp>
      <p:sp>
        <p:nvSpPr>
          <p:cNvPr id="5" name="Footer Placeholder 4">
            <a:extLst>
              <a:ext uri="{FF2B5EF4-FFF2-40B4-BE49-F238E27FC236}">
                <a16:creationId xmlns:a16="http://schemas.microsoft.com/office/drawing/2014/main" id="{C417AB48-0DA0-6EB4-8791-8CF74524FF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59EBBB4-041A-0C69-B0BC-7E0284FB16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727F2D-87AA-44E6-95E5-9CD0922B8E48}" type="slidenum">
              <a:rPr lang="en-GB" smtClean="0"/>
              <a:t>‹#›</a:t>
            </a:fld>
            <a:endParaRPr lang="en-GB"/>
          </a:p>
        </p:txBody>
      </p:sp>
    </p:spTree>
    <p:extLst>
      <p:ext uri="{BB962C8B-B14F-4D97-AF65-F5344CB8AC3E}">
        <p14:creationId xmlns:p14="http://schemas.microsoft.com/office/powerpoint/2010/main" val="536458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85440-DF7F-802A-D78D-14D810955C74}"/>
              </a:ext>
            </a:extLst>
          </p:cNvPr>
          <p:cNvSpPr>
            <a:spLocks noGrp="1"/>
          </p:cNvSpPr>
          <p:nvPr>
            <p:ph type="ctrTitle"/>
          </p:nvPr>
        </p:nvSpPr>
        <p:spPr/>
        <p:txBody>
          <a:bodyPr>
            <a:normAutofit/>
          </a:bodyPr>
          <a:lstStyle/>
          <a:p>
            <a:r>
              <a:rPr lang="en-GB" sz="4400" dirty="0"/>
              <a:t>Investigation and Analysis of Phenomena in the Far-Infrared Region</a:t>
            </a:r>
          </a:p>
        </p:txBody>
      </p:sp>
      <p:sp>
        <p:nvSpPr>
          <p:cNvPr id="3" name="Subtitle 2">
            <a:extLst>
              <a:ext uri="{FF2B5EF4-FFF2-40B4-BE49-F238E27FC236}">
                <a16:creationId xmlns:a16="http://schemas.microsoft.com/office/drawing/2014/main" id="{2AEBBA0C-6E71-3E4F-0168-3B8C58E05A6F}"/>
              </a:ext>
            </a:extLst>
          </p:cNvPr>
          <p:cNvSpPr>
            <a:spLocks noGrp="1"/>
          </p:cNvSpPr>
          <p:nvPr>
            <p:ph type="subTitle" idx="1"/>
          </p:nvPr>
        </p:nvSpPr>
        <p:spPr/>
        <p:txBody>
          <a:bodyPr/>
          <a:lstStyle/>
          <a:p>
            <a:r>
              <a:rPr lang="en-GB" dirty="0"/>
              <a:t>VIVA Presentation</a:t>
            </a:r>
          </a:p>
          <a:p>
            <a:r>
              <a:rPr lang="en-GB" dirty="0"/>
              <a:t>Calum Towler, </a:t>
            </a:r>
            <a:r>
              <a:rPr lang="en-GB" dirty="0" err="1"/>
              <a:t>MChem</a:t>
            </a:r>
            <a:endParaRPr lang="en-GB" dirty="0"/>
          </a:p>
        </p:txBody>
      </p:sp>
    </p:spTree>
    <p:extLst>
      <p:ext uri="{BB962C8B-B14F-4D97-AF65-F5344CB8AC3E}">
        <p14:creationId xmlns:p14="http://schemas.microsoft.com/office/powerpoint/2010/main" val="142478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D6E8A18C-E8EF-456C-2AC8-57FABD467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466" y="0"/>
            <a:ext cx="8461068" cy="6858000"/>
          </a:xfrm>
          <a:prstGeom prst="rect">
            <a:avLst/>
          </a:prstGeom>
        </p:spPr>
      </p:pic>
    </p:spTree>
    <p:extLst>
      <p:ext uri="{BB962C8B-B14F-4D97-AF65-F5344CB8AC3E}">
        <p14:creationId xmlns:p14="http://schemas.microsoft.com/office/powerpoint/2010/main" val="1992448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CF20-BB56-6F34-839D-D0EC8B41BF7E}"/>
              </a:ext>
            </a:extLst>
          </p:cNvPr>
          <p:cNvSpPr>
            <a:spLocks noGrp="1"/>
          </p:cNvSpPr>
          <p:nvPr>
            <p:ph type="title"/>
          </p:nvPr>
        </p:nvSpPr>
        <p:spPr/>
        <p:txBody>
          <a:bodyPr/>
          <a:lstStyle/>
          <a:p>
            <a:r>
              <a:rPr lang="en-GB" dirty="0"/>
              <a:t>Key Results – Quasi-Harmonic Approximation</a:t>
            </a:r>
          </a:p>
        </p:txBody>
      </p:sp>
      <p:sp>
        <p:nvSpPr>
          <p:cNvPr id="3" name="Content Placeholder 2">
            <a:extLst>
              <a:ext uri="{FF2B5EF4-FFF2-40B4-BE49-F238E27FC236}">
                <a16:creationId xmlns:a16="http://schemas.microsoft.com/office/drawing/2014/main" id="{579CF973-B451-55D2-6155-95A27B39F348}"/>
              </a:ext>
            </a:extLst>
          </p:cNvPr>
          <p:cNvSpPr>
            <a:spLocks noGrp="1"/>
          </p:cNvSpPr>
          <p:nvPr>
            <p:ph idx="1"/>
          </p:nvPr>
        </p:nvSpPr>
        <p:spPr>
          <a:xfrm>
            <a:off x="696285" y="1825625"/>
            <a:ext cx="7449425" cy="4351338"/>
          </a:xfrm>
        </p:spPr>
        <p:txBody>
          <a:bodyPr/>
          <a:lstStyle/>
          <a:p>
            <a:r>
              <a:rPr lang="en-GB" dirty="0"/>
              <a:t>Using the QHA, the volume-temperature relationship was established. </a:t>
            </a:r>
          </a:p>
          <a:p>
            <a:r>
              <a:rPr lang="en-GB" dirty="0"/>
              <a:t>This matched reasonably well but some discrepancy at 300 K.</a:t>
            </a:r>
          </a:p>
          <a:p>
            <a:r>
              <a:rPr lang="en-GB" dirty="0"/>
              <a:t>Unit cell with calculated volume at 300 K was used to produce a calculated THz absorption spectrum at 300 K.</a:t>
            </a:r>
          </a:p>
          <a:p>
            <a:r>
              <a:rPr lang="en-GB" dirty="0"/>
              <a:t>This matched well with experiment.</a:t>
            </a:r>
          </a:p>
        </p:txBody>
      </p:sp>
      <p:pic>
        <p:nvPicPr>
          <p:cNvPr id="6" name="Picture 5" descr="Chart, histogram&#10;&#10;Description automatically generated">
            <a:extLst>
              <a:ext uri="{FF2B5EF4-FFF2-40B4-BE49-F238E27FC236}">
                <a16:creationId xmlns:a16="http://schemas.microsoft.com/office/drawing/2014/main" id="{E628619A-B5C2-8125-86EE-BEB3DBF3E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208" y="3914727"/>
            <a:ext cx="3134013" cy="2840596"/>
          </a:xfrm>
          <a:prstGeom prst="rect">
            <a:avLst/>
          </a:prstGeom>
        </p:spPr>
      </p:pic>
      <p:pic>
        <p:nvPicPr>
          <p:cNvPr id="8" name="Picture 7" descr="Chart&#10;&#10;Description automatically generated">
            <a:extLst>
              <a:ext uri="{FF2B5EF4-FFF2-40B4-BE49-F238E27FC236}">
                <a16:creationId xmlns:a16="http://schemas.microsoft.com/office/drawing/2014/main" id="{D900675B-08C9-7475-91D6-939AF4EC7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6208" y="1299562"/>
            <a:ext cx="3053326" cy="2495376"/>
          </a:xfrm>
          <a:prstGeom prst="rect">
            <a:avLst/>
          </a:prstGeom>
        </p:spPr>
      </p:pic>
    </p:spTree>
    <p:extLst>
      <p:ext uri="{BB962C8B-B14F-4D97-AF65-F5344CB8AC3E}">
        <p14:creationId xmlns:p14="http://schemas.microsoft.com/office/powerpoint/2010/main" val="1331352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CF20-BB56-6F34-839D-D0EC8B41BF7E}"/>
              </a:ext>
            </a:extLst>
          </p:cNvPr>
          <p:cNvSpPr>
            <a:spLocks noGrp="1"/>
          </p:cNvSpPr>
          <p:nvPr>
            <p:ph type="title"/>
          </p:nvPr>
        </p:nvSpPr>
        <p:spPr/>
        <p:txBody>
          <a:bodyPr/>
          <a:lstStyle/>
          <a:p>
            <a:r>
              <a:rPr lang="en-GB" dirty="0"/>
              <a:t>Key Results – Quasi-Harmonic Approximation</a:t>
            </a:r>
          </a:p>
        </p:txBody>
      </p:sp>
      <p:sp>
        <p:nvSpPr>
          <p:cNvPr id="3" name="Content Placeholder 2">
            <a:extLst>
              <a:ext uri="{FF2B5EF4-FFF2-40B4-BE49-F238E27FC236}">
                <a16:creationId xmlns:a16="http://schemas.microsoft.com/office/drawing/2014/main" id="{579CF973-B451-55D2-6155-95A27B39F348}"/>
              </a:ext>
            </a:extLst>
          </p:cNvPr>
          <p:cNvSpPr>
            <a:spLocks noGrp="1"/>
          </p:cNvSpPr>
          <p:nvPr>
            <p:ph idx="1"/>
          </p:nvPr>
        </p:nvSpPr>
        <p:spPr>
          <a:xfrm>
            <a:off x="696285" y="1825625"/>
            <a:ext cx="7449425" cy="4351338"/>
          </a:xfrm>
        </p:spPr>
        <p:txBody>
          <a:bodyPr/>
          <a:lstStyle/>
          <a:p>
            <a:r>
              <a:rPr lang="en-GB" dirty="0"/>
              <a:t>Using the QHA, the volume-temperature relationship was established. </a:t>
            </a:r>
          </a:p>
          <a:p>
            <a:r>
              <a:rPr lang="en-GB" dirty="0"/>
              <a:t>This matched reasonably well but some discrepancy at 300 K.</a:t>
            </a:r>
          </a:p>
          <a:p>
            <a:r>
              <a:rPr lang="en-GB" dirty="0"/>
              <a:t>Unit cell with calculated volume at 300 K was used to produce a calculated THz absorption spectrum at 300 K.</a:t>
            </a:r>
          </a:p>
          <a:p>
            <a:r>
              <a:rPr lang="en-GB" dirty="0"/>
              <a:t>This matched well with experiment.</a:t>
            </a:r>
          </a:p>
        </p:txBody>
      </p:sp>
      <p:pic>
        <p:nvPicPr>
          <p:cNvPr id="8" name="Picture 7" descr="Chart&#10;&#10;Description automatically generated">
            <a:extLst>
              <a:ext uri="{FF2B5EF4-FFF2-40B4-BE49-F238E27FC236}">
                <a16:creationId xmlns:a16="http://schemas.microsoft.com/office/drawing/2014/main" id="{D900675B-08C9-7475-91D6-939AF4EC79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208" y="1298989"/>
            <a:ext cx="3053326" cy="2495376"/>
          </a:xfrm>
          <a:prstGeom prst="rect">
            <a:avLst/>
          </a:prstGeom>
        </p:spPr>
      </p:pic>
      <p:pic>
        <p:nvPicPr>
          <p:cNvPr id="7" name="Picture 6" descr="Chart, line chart&#10;&#10;Description automatically generated">
            <a:extLst>
              <a:ext uri="{FF2B5EF4-FFF2-40B4-BE49-F238E27FC236}">
                <a16:creationId xmlns:a16="http://schemas.microsoft.com/office/drawing/2014/main" id="{4987CDDA-C8C2-3427-217C-44E76AA6E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6209" y="3997499"/>
            <a:ext cx="3063690" cy="2495376"/>
          </a:xfrm>
          <a:prstGeom prst="rect">
            <a:avLst/>
          </a:prstGeom>
        </p:spPr>
      </p:pic>
    </p:spTree>
    <p:extLst>
      <p:ext uri="{BB962C8B-B14F-4D97-AF65-F5344CB8AC3E}">
        <p14:creationId xmlns:p14="http://schemas.microsoft.com/office/powerpoint/2010/main" val="3919250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CF20-BB56-6F34-839D-D0EC8B41BF7E}"/>
              </a:ext>
            </a:extLst>
          </p:cNvPr>
          <p:cNvSpPr>
            <a:spLocks noGrp="1"/>
          </p:cNvSpPr>
          <p:nvPr>
            <p:ph type="title"/>
          </p:nvPr>
        </p:nvSpPr>
        <p:spPr/>
        <p:txBody>
          <a:bodyPr/>
          <a:lstStyle/>
          <a:p>
            <a:r>
              <a:rPr lang="en-GB" dirty="0"/>
              <a:t>Key Results – Photoconductive Emitters</a:t>
            </a:r>
          </a:p>
        </p:txBody>
      </p:sp>
      <p:sp>
        <p:nvSpPr>
          <p:cNvPr id="3" name="Content Placeholder 2">
            <a:extLst>
              <a:ext uri="{FF2B5EF4-FFF2-40B4-BE49-F238E27FC236}">
                <a16:creationId xmlns:a16="http://schemas.microsoft.com/office/drawing/2014/main" id="{579CF973-B451-55D2-6155-95A27B39F348}"/>
              </a:ext>
            </a:extLst>
          </p:cNvPr>
          <p:cNvSpPr>
            <a:spLocks noGrp="1"/>
          </p:cNvSpPr>
          <p:nvPr>
            <p:ph idx="1"/>
          </p:nvPr>
        </p:nvSpPr>
        <p:spPr>
          <a:xfrm>
            <a:off x="838200" y="1825625"/>
            <a:ext cx="4430086" cy="4351338"/>
          </a:xfrm>
        </p:spPr>
        <p:txBody>
          <a:bodyPr>
            <a:normAutofit lnSpcReduction="10000"/>
          </a:bodyPr>
          <a:lstStyle/>
          <a:p>
            <a:r>
              <a:rPr lang="en-GB" dirty="0"/>
              <a:t>It was found that a 20 µm gap size was the optimal choice for an incident laser power of 70 mW.</a:t>
            </a:r>
          </a:p>
          <a:p>
            <a:r>
              <a:rPr lang="en-GB" dirty="0"/>
              <a:t>Devices on a GaAs substrate performed better than sapphire counterparts at times.</a:t>
            </a:r>
          </a:p>
          <a:p>
            <a:r>
              <a:rPr lang="en-GB" dirty="0"/>
              <a:t>This is attributed to less complex fabrication and ease of alignment. </a:t>
            </a:r>
          </a:p>
        </p:txBody>
      </p:sp>
      <p:pic>
        <p:nvPicPr>
          <p:cNvPr id="7" name="Picture 6" descr="Chart, line chart&#10;&#10;Description automatically generated">
            <a:extLst>
              <a:ext uri="{FF2B5EF4-FFF2-40B4-BE49-F238E27FC236}">
                <a16:creationId xmlns:a16="http://schemas.microsoft.com/office/drawing/2014/main" id="{989C3894-52FE-3998-4CCE-6CA5D24B0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4377" y="1690688"/>
            <a:ext cx="6306641" cy="5032375"/>
          </a:xfrm>
          <a:prstGeom prst="rect">
            <a:avLst/>
          </a:prstGeom>
        </p:spPr>
      </p:pic>
    </p:spTree>
    <p:extLst>
      <p:ext uri="{BB962C8B-B14F-4D97-AF65-F5344CB8AC3E}">
        <p14:creationId xmlns:p14="http://schemas.microsoft.com/office/powerpoint/2010/main" val="3700538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CF20-BB56-6F34-839D-D0EC8B41BF7E}"/>
              </a:ext>
            </a:extLst>
          </p:cNvPr>
          <p:cNvSpPr>
            <a:spLocks noGrp="1"/>
          </p:cNvSpPr>
          <p:nvPr>
            <p:ph type="title"/>
          </p:nvPr>
        </p:nvSpPr>
        <p:spPr/>
        <p:txBody>
          <a:bodyPr/>
          <a:lstStyle/>
          <a:p>
            <a:r>
              <a:rPr lang="en-GB" dirty="0"/>
              <a:t>Other Investigations</a:t>
            </a:r>
          </a:p>
        </p:txBody>
      </p:sp>
      <p:sp>
        <p:nvSpPr>
          <p:cNvPr id="3" name="Content Placeholder 2">
            <a:extLst>
              <a:ext uri="{FF2B5EF4-FFF2-40B4-BE49-F238E27FC236}">
                <a16:creationId xmlns:a16="http://schemas.microsoft.com/office/drawing/2014/main" id="{579CF973-B451-55D2-6155-95A27B39F348}"/>
              </a:ext>
            </a:extLst>
          </p:cNvPr>
          <p:cNvSpPr>
            <a:spLocks noGrp="1"/>
          </p:cNvSpPr>
          <p:nvPr>
            <p:ph idx="1"/>
          </p:nvPr>
        </p:nvSpPr>
        <p:spPr>
          <a:xfrm>
            <a:off x="838199" y="1825625"/>
            <a:ext cx="10919691" cy="1603375"/>
          </a:xfrm>
        </p:spPr>
        <p:txBody>
          <a:bodyPr>
            <a:normAutofit/>
          </a:bodyPr>
          <a:lstStyle/>
          <a:p>
            <a:r>
              <a:rPr lang="en-GB" dirty="0"/>
              <a:t>Other systems were investigated but these were not finished owing either to computational resources or work being halted for COVID.</a:t>
            </a:r>
          </a:p>
        </p:txBody>
      </p:sp>
      <p:pic>
        <p:nvPicPr>
          <p:cNvPr id="4" name="Picture 3">
            <a:extLst>
              <a:ext uri="{FF2B5EF4-FFF2-40B4-BE49-F238E27FC236}">
                <a16:creationId xmlns:a16="http://schemas.microsoft.com/office/drawing/2014/main" id="{CCB9BD33-1969-2920-8B1B-9F55E425E9E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537" t="1846" r="11712" b="6575"/>
          <a:stretch/>
        </p:blipFill>
        <p:spPr bwMode="auto">
          <a:xfrm>
            <a:off x="4307397" y="3591040"/>
            <a:ext cx="3500248" cy="3115254"/>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BF3125FC-479D-88E3-AAE8-34C6D791FDB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653" t="3000" r="11183" b="5883"/>
          <a:stretch/>
        </p:blipFill>
        <p:spPr bwMode="auto">
          <a:xfrm>
            <a:off x="8082420" y="3636596"/>
            <a:ext cx="3578277" cy="3115255"/>
          </a:xfrm>
          <a:prstGeom prst="rect">
            <a:avLst/>
          </a:prstGeom>
          <a:ln>
            <a:noFill/>
          </a:ln>
          <a:extLst>
            <a:ext uri="{53640926-AAD7-44D8-BBD7-CCE9431645EC}">
              <a14:shadowObscured xmlns:a14="http://schemas.microsoft.com/office/drawing/2010/main"/>
            </a:ext>
          </a:extLst>
        </p:spPr>
      </p:pic>
      <p:pic>
        <p:nvPicPr>
          <p:cNvPr id="5" name="Picture 4" descr="A close up of a map&#10;&#10;Description automatically generated">
            <a:extLst>
              <a:ext uri="{FF2B5EF4-FFF2-40B4-BE49-F238E27FC236}">
                <a16:creationId xmlns:a16="http://schemas.microsoft.com/office/drawing/2014/main" id="{458AE397-982A-DE7A-BE20-0D4FCB2B913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446" t="6375" r="4728" b="5549"/>
          <a:stretch/>
        </p:blipFill>
        <p:spPr bwMode="auto">
          <a:xfrm>
            <a:off x="314361" y="3519055"/>
            <a:ext cx="3718261" cy="3232796"/>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71B63629-9D9A-7D40-7F8E-39E48C755888}"/>
              </a:ext>
            </a:extLst>
          </p:cNvPr>
          <p:cNvSpPr txBox="1"/>
          <p:nvPr/>
        </p:nvSpPr>
        <p:spPr>
          <a:xfrm>
            <a:off x="1191492" y="3154279"/>
            <a:ext cx="2409634" cy="369332"/>
          </a:xfrm>
          <a:prstGeom prst="rect">
            <a:avLst/>
          </a:prstGeom>
          <a:noFill/>
        </p:spPr>
        <p:txBody>
          <a:bodyPr wrap="none" rtlCol="0">
            <a:spAutoFit/>
          </a:bodyPr>
          <a:lstStyle/>
          <a:p>
            <a:r>
              <a:rPr lang="en-GB" dirty="0"/>
              <a:t>Pt Complex and Ligands</a:t>
            </a:r>
          </a:p>
        </p:txBody>
      </p:sp>
      <p:sp>
        <p:nvSpPr>
          <p:cNvPr id="8" name="TextBox 7">
            <a:extLst>
              <a:ext uri="{FF2B5EF4-FFF2-40B4-BE49-F238E27FC236}">
                <a16:creationId xmlns:a16="http://schemas.microsoft.com/office/drawing/2014/main" id="{F7699974-A8AA-79D1-92FA-627100FE61C3}"/>
              </a:ext>
            </a:extLst>
          </p:cNvPr>
          <p:cNvSpPr txBox="1"/>
          <p:nvPr/>
        </p:nvSpPr>
        <p:spPr>
          <a:xfrm>
            <a:off x="5568829" y="3158960"/>
            <a:ext cx="977383" cy="369332"/>
          </a:xfrm>
          <a:prstGeom prst="rect">
            <a:avLst/>
          </a:prstGeom>
          <a:noFill/>
        </p:spPr>
        <p:txBody>
          <a:bodyPr wrap="none" rtlCol="0">
            <a:spAutoFit/>
          </a:bodyPr>
          <a:lstStyle/>
          <a:p>
            <a:r>
              <a:rPr lang="en-GB" dirty="0"/>
              <a:t>Cysteine</a:t>
            </a:r>
          </a:p>
        </p:txBody>
      </p:sp>
      <p:sp>
        <p:nvSpPr>
          <p:cNvPr id="9" name="TextBox 8">
            <a:extLst>
              <a:ext uri="{FF2B5EF4-FFF2-40B4-BE49-F238E27FC236}">
                <a16:creationId xmlns:a16="http://schemas.microsoft.com/office/drawing/2014/main" id="{39B29754-C79C-3C35-1DE0-67D8FD8EE705}"/>
              </a:ext>
            </a:extLst>
          </p:cNvPr>
          <p:cNvSpPr txBox="1"/>
          <p:nvPr/>
        </p:nvSpPr>
        <p:spPr>
          <a:xfrm>
            <a:off x="9353082" y="3158960"/>
            <a:ext cx="1036951" cy="369332"/>
          </a:xfrm>
          <a:prstGeom prst="rect">
            <a:avLst/>
          </a:prstGeom>
          <a:noFill/>
        </p:spPr>
        <p:txBody>
          <a:bodyPr wrap="none" rtlCol="0">
            <a:spAutoFit/>
          </a:bodyPr>
          <a:lstStyle/>
          <a:p>
            <a:r>
              <a:rPr lang="en-GB" dirty="0"/>
              <a:t>Fe(</a:t>
            </a:r>
            <a:r>
              <a:rPr lang="en-GB" dirty="0" err="1"/>
              <a:t>acac</a:t>
            </a:r>
            <a:r>
              <a:rPr lang="en-GB" dirty="0"/>
              <a:t>)</a:t>
            </a:r>
            <a:r>
              <a:rPr lang="en-GB" baseline="-25000" dirty="0"/>
              <a:t>3</a:t>
            </a:r>
            <a:endParaRPr lang="en-GB" dirty="0"/>
          </a:p>
        </p:txBody>
      </p:sp>
    </p:spTree>
    <p:extLst>
      <p:ext uri="{BB962C8B-B14F-4D97-AF65-F5344CB8AC3E}">
        <p14:creationId xmlns:p14="http://schemas.microsoft.com/office/powerpoint/2010/main" val="523876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647AC-9932-7A68-370E-E1621D2C945F}"/>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AFFAF48A-7566-70F4-90F6-7B2AFD3727CC}"/>
              </a:ext>
            </a:extLst>
          </p:cNvPr>
          <p:cNvSpPr>
            <a:spLocks noGrp="1"/>
          </p:cNvSpPr>
          <p:nvPr>
            <p:ph idx="1"/>
          </p:nvPr>
        </p:nvSpPr>
        <p:spPr/>
        <p:txBody>
          <a:bodyPr/>
          <a:lstStyle/>
          <a:p>
            <a:r>
              <a:rPr lang="en-GB" dirty="0"/>
              <a:t>It was found that the D3 correction was the most suitable for </a:t>
            </a:r>
            <a:r>
              <a:rPr lang="el-GR" dirty="0"/>
              <a:t>α</a:t>
            </a:r>
            <a:r>
              <a:rPr lang="en-GB" dirty="0"/>
              <a:t>LM, which would suggest that it should be used for further study of organic crystals.</a:t>
            </a:r>
          </a:p>
          <a:p>
            <a:r>
              <a:rPr lang="en-GB" dirty="0"/>
              <a:t>The calculated spectrum at 300 K showed excellent correlation with experiment but some thermodynamic properties were not accurately calculated. Additionally, one mode is still not properly represented.</a:t>
            </a:r>
          </a:p>
          <a:p>
            <a:r>
              <a:rPr lang="en-GB" dirty="0"/>
              <a:t>A 20 µm gap size was deemed as optimal for an incident laser power of 70 mW. Whilst GaAs devices are easier to align and have similar THz outputs, the transparency of sapphire devices is a key factor for future work.</a:t>
            </a:r>
          </a:p>
        </p:txBody>
      </p:sp>
    </p:spTree>
    <p:extLst>
      <p:ext uri="{BB962C8B-B14F-4D97-AF65-F5344CB8AC3E}">
        <p14:creationId xmlns:p14="http://schemas.microsoft.com/office/powerpoint/2010/main" val="4167899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1B1CD-69B1-89C8-119A-1A7176702559}"/>
              </a:ext>
            </a:extLst>
          </p:cNvPr>
          <p:cNvSpPr>
            <a:spLocks noGrp="1"/>
          </p:cNvSpPr>
          <p:nvPr>
            <p:ph type="title"/>
          </p:nvPr>
        </p:nvSpPr>
        <p:spPr/>
        <p:txBody>
          <a:bodyPr/>
          <a:lstStyle/>
          <a:p>
            <a:r>
              <a:rPr lang="en-GB" dirty="0"/>
              <a:t>Project Aims</a:t>
            </a:r>
          </a:p>
        </p:txBody>
      </p:sp>
      <p:sp>
        <p:nvSpPr>
          <p:cNvPr id="3" name="Content Placeholder 2">
            <a:extLst>
              <a:ext uri="{FF2B5EF4-FFF2-40B4-BE49-F238E27FC236}">
                <a16:creationId xmlns:a16="http://schemas.microsoft.com/office/drawing/2014/main" id="{1041B9E5-7CFE-A548-87A6-821053CE51E0}"/>
              </a:ext>
            </a:extLst>
          </p:cNvPr>
          <p:cNvSpPr>
            <a:spLocks noGrp="1"/>
          </p:cNvSpPr>
          <p:nvPr>
            <p:ph idx="1"/>
          </p:nvPr>
        </p:nvSpPr>
        <p:spPr/>
        <p:txBody>
          <a:bodyPr>
            <a:normAutofit/>
          </a:bodyPr>
          <a:lstStyle/>
          <a:p>
            <a:r>
              <a:rPr lang="en-GB" dirty="0"/>
              <a:t>To improve the interpretation of THz absorption spectra of crystalline materials, particularly at room temperature.</a:t>
            </a:r>
          </a:p>
          <a:p>
            <a:endParaRPr lang="en-GB" dirty="0"/>
          </a:p>
          <a:p>
            <a:r>
              <a:rPr lang="en-GB" dirty="0"/>
              <a:t>Particularly to focus on </a:t>
            </a:r>
            <a:r>
              <a:rPr lang="el-GR" dirty="0"/>
              <a:t>α</a:t>
            </a:r>
            <a:r>
              <a:rPr lang="en-GB" dirty="0"/>
              <a:t>LM which is a common THz standard</a:t>
            </a:r>
          </a:p>
          <a:p>
            <a:endParaRPr lang="en-GB" dirty="0"/>
          </a:p>
          <a:p>
            <a:r>
              <a:rPr lang="en-GB" dirty="0"/>
              <a:t>Construct a compact THz-TDS ATR system using LT-GaAs emitters.</a:t>
            </a:r>
          </a:p>
          <a:p>
            <a:endParaRPr lang="en-GB" dirty="0"/>
          </a:p>
          <a:p>
            <a:pPr marL="0" indent="0">
              <a:buNone/>
            </a:pPr>
            <a:endParaRPr lang="en-GB" sz="2400" dirty="0"/>
          </a:p>
        </p:txBody>
      </p:sp>
    </p:spTree>
    <p:extLst>
      <p:ext uri="{BB962C8B-B14F-4D97-AF65-F5344CB8AC3E}">
        <p14:creationId xmlns:p14="http://schemas.microsoft.com/office/powerpoint/2010/main" val="37237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1B1CD-69B1-89C8-119A-1A7176702559}"/>
              </a:ext>
            </a:extLst>
          </p:cNvPr>
          <p:cNvSpPr>
            <a:spLocks noGrp="1"/>
          </p:cNvSpPr>
          <p:nvPr>
            <p:ph type="title"/>
          </p:nvPr>
        </p:nvSpPr>
        <p:spPr/>
        <p:txBody>
          <a:bodyPr/>
          <a:lstStyle/>
          <a:p>
            <a:r>
              <a:rPr lang="el-GR" dirty="0"/>
              <a:t>α</a:t>
            </a:r>
            <a:r>
              <a:rPr lang="en-GB" dirty="0"/>
              <a:t>-Lactose Monohydrate </a:t>
            </a:r>
          </a:p>
        </p:txBody>
      </p:sp>
      <p:sp>
        <p:nvSpPr>
          <p:cNvPr id="3" name="Content Placeholder 2">
            <a:extLst>
              <a:ext uri="{FF2B5EF4-FFF2-40B4-BE49-F238E27FC236}">
                <a16:creationId xmlns:a16="http://schemas.microsoft.com/office/drawing/2014/main" id="{1041B9E5-7CFE-A548-87A6-821053CE51E0}"/>
              </a:ext>
            </a:extLst>
          </p:cNvPr>
          <p:cNvSpPr>
            <a:spLocks noGrp="1"/>
          </p:cNvSpPr>
          <p:nvPr>
            <p:ph idx="1"/>
          </p:nvPr>
        </p:nvSpPr>
        <p:spPr>
          <a:xfrm>
            <a:off x="838200" y="1825625"/>
            <a:ext cx="5445154" cy="4351338"/>
          </a:xfrm>
        </p:spPr>
        <p:txBody>
          <a:bodyPr/>
          <a:lstStyle/>
          <a:p>
            <a:r>
              <a:rPr lang="el-GR" dirty="0"/>
              <a:t>α</a:t>
            </a:r>
            <a:r>
              <a:rPr lang="en-GB" dirty="0"/>
              <a:t>LM was focused on in this work because of its sharp peak at 0.52 THz.</a:t>
            </a:r>
          </a:p>
          <a:p>
            <a:r>
              <a:rPr lang="en-GB" dirty="0"/>
              <a:t>This peak does not shift with temperature which is unusual for phonon modes.</a:t>
            </a:r>
          </a:p>
          <a:p>
            <a:r>
              <a:rPr lang="el-GR" dirty="0"/>
              <a:t>α</a:t>
            </a:r>
            <a:r>
              <a:rPr lang="en-GB" dirty="0"/>
              <a:t>LM is a good THz standard.</a:t>
            </a:r>
          </a:p>
        </p:txBody>
      </p:sp>
      <p:pic>
        <p:nvPicPr>
          <p:cNvPr id="5" name="Picture 4" descr="Diagram&#10;&#10;Description automatically generated">
            <a:extLst>
              <a:ext uri="{FF2B5EF4-FFF2-40B4-BE49-F238E27FC236}">
                <a16:creationId xmlns:a16="http://schemas.microsoft.com/office/drawing/2014/main" id="{256EB01B-8462-B1C1-AB44-9C4B8CE064F2}"/>
              </a:ext>
            </a:extLst>
          </p:cNvPr>
          <p:cNvPicPr>
            <a:picLocks noChangeAspect="1"/>
          </p:cNvPicPr>
          <p:nvPr/>
        </p:nvPicPr>
        <p:blipFill rotWithShape="1">
          <a:blip r:embed="rId2">
            <a:extLst>
              <a:ext uri="{28A0092B-C50C-407E-A947-70E740481C1C}">
                <a14:useLocalDpi xmlns:a14="http://schemas.microsoft.com/office/drawing/2010/main" val="0"/>
              </a:ext>
            </a:extLst>
          </a:blip>
          <a:srcRect l="9001" t="2404" r="10812" b="6406"/>
          <a:stretch/>
        </p:blipFill>
        <p:spPr>
          <a:xfrm>
            <a:off x="6096000" y="1690688"/>
            <a:ext cx="5902036" cy="5137242"/>
          </a:xfrm>
          <a:prstGeom prst="rect">
            <a:avLst/>
          </a:prstGeom>
        </p:spPr>
      </p:pic>
    </p:spTree>
    <p:extLst>
      <p:ext uri="{BB962C8B-B14F-4D97-AF65-F5344CB8AC3E}">
        <p14:creationId xmlns:p14="http://schemas.microsoft.com/office/powerpoint/2010/main" val="606679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08531-B164-5EE2-A81A-339DC63E1BAB}"/>
              </a:ext>
            </a:extLst>
          </p:cNvPr>
          <p:cNvSpPr>
            <a:spLocks noGrp="1"/>
          </p:cNvSpPr>
          <p:nvPr>
            <p:ph type="title"/>
          </p:nvPr>
        </p:nvSpPr>
        <p:spPr/>
        <p:txBody>
          <a:bodyPr/>
          <a:lstStyle/>
          <a:p>
            <a:r>
              <a:rPr lang="en-GB" dirty="0"/>
              <a:t>Experimental Methods</a:t>
            </a:r>
          </a:p>
        </p:txBody>
      </p:sp>
      <p:sp>
        <p:nvSpPr>
          <p:cNvPr id="3" name="Content Placeholder 2">
            <a:extLst>
              <a:ext uri="{FF2B5EF4-FFF2-40B4-BE49-F238E27FC236}">
                <a16:creationId xmlns:a16="http://schemas.microsoft.com/office/drawing/2014/main" id="{F0CAB385-3D50-B259-37BD-A5C62AE54654}"/>
              </a:ext>
            </a:extLst>
          </p:cNvPr>
          <p:cNvSpPr>
            <a:spLocks noGrp="1"/>
          </p:cNvSpPr>
          <p:nvPr>
            <p:ph idx="1"/>
          </p:nvPr>
        </p:nvSpPr>
        <p:spPr>
          <a:xfrm>
            <a:off x="838200" y="1825625"/>
            <a:ext cx="6376332" cy="4351338"/>
          </a:xfrm>
        </p:spPr>
        <p:txBody>
          <a:bodyPr>
            <a:normAutofit lnSpcReduction="10000"/>
          </a:bodyPr>
          <a:lstStyle/>
          <a:p>
            <a:r>
              <a:rPr lang="en-GB" dirty="0"/>
              <a:t>THz-TDS was performed on two systems.</a:t>
            </a:r>
          </a:p>
          <a:p>
            <a:r>
              <a:rPr lang="en-GB" dirty="0"/>
              <a:t>Primarily using PC antennas but EO crystals were also used.</a:t>
            </a:r>
          </a:p>
          <a:p>
            <a:r>
              <a:rPr lang="en-GB" dirty="0"/>
              <a:t>Variable-temperature measurements were performed.</a:t>
            </a:r>
          </a:p>
          <a:p>
            <a:r>
              <a:rPr lang="en-GB" dirty="0"/>
              <a:t>PC antennas with gap sizes of 5, 10, 20 and 40 µm were tested using varying incident laser powers.</a:t>
            </a:r>
          </a:p>
          <a:p>
            <a:r>
              <a:rPr lang="en-GB" dirty="0"/>
              <a:t>The new THz-TDS system was mostly constructed.</a:t>
            </a:r>
          </a:p>
          <a:p>
            <a:endParaRPr lang="en-GB" dirty="0"/>
          </a:p>
        </p:txBody>
      </p:sp>
      <p:pic>
        <p:nvPicPr>
          <p:cNvPr id="5" name="Picture 4" descr="Arrow&#10;&#10;Description automatically generated">
            <a:extLst>
              <a:ext uri="{FF2B5EF4-FFF2-40B4-BE49-F238E27FC236}">
                <a16:creationId xmlns:a16="http://schemas.microsoft.com/office/drawing/2014/main" id="{C808A3B1-DBB2-7671-DE8D-CB81E68E9E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4532" y="1027906"/>
            <a:ext cx="4599710" cy="2793560"/>
          </a:xfrm>
          <a:prstGeom prst="rect">
            <a:avLst/>
          </a:prstGeom>
        </p:spPr>
      </p:pic>
      <p:pic>
        <p:nvPicPr>
          <p:cNvPr id="7" name="Picture 6" descr="Chart&#10;&#10;Description automatically generated">
            <a:extLst>
              <a:ext uri="{FF2B5EF4-FFF2-40B4-BE49-F238E27FC236}">
                <a16:creationId xmlns:a16="http://schemas.microsoft.com/office/drawing/2014/main" id="{F1A49327-85F4-BCC1-0059-9E64F0B31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3162" y="4001294"/>
            <a:ext cx="2242450" cy="2793561"/>
          </a:xfrm>
          <a:prstGeom prst="rect">
            <a:avLst/>
          </a:prstGeom>
        </p:spPr>
      </p:pic>
    </p:spTree>
    <p:extLst>
      <p:ext uri="{BB962C8B-B14F-4D97-AF65-F5344CB8AC3E}">
        <p14:creationId xmlns:p14="http://schemas.microsoft.com/office/powerpoint/2010/main" val="1830735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FB7DE-17BF-792E-316B-3D664E3B1989}"/>
              </a:ext>
            </a:extLst>
          </p:cNvPr>
          <p:cNvSpPr>
            <a:spLocks noGrp="1"/>
          </p:cNvSpPr>
          <p:nvPr>
            <p:ph type="title"/>
          </p:nvPr>
        </p:nvSpPr>
        <p:spPr/>
        <p:txBody>
          <a:bodyPr/>
          <a:lstStyle/>
          <a:p>
            <a:r>
              <a:rPr lang="en-GB" dirty="0"/>
              <a:t>Computational Methods</a:t>
            </a:r>
          </a:p>
        </p:txBody>
      </p:sp>
      <p:sp>
        <p:nvSpPr>
          <p:cNvPr id="3" name="Content Placeholder 2">
            <a:extLst>
              <a:ext uri="{FF2B5EF4-FFF2-40B4-BE49-F238E27FC236}">
                <a16:creationId xmlns:a16="http://schemas.microsoft.com/office/drawing/2014/main" id="{F7437915-7DE1-421B-A51C-532F29CD359B}"/>
              </a:ext>
            </a:extLst>
          </p:cNvPr>
          <p:cNvSpPr>
            <a:spLocks noGrp="1"/>
          </p:cNvSpPr>
          <p:nvPr>
            <p:ph idx="1"/>
          </p:nvPr>
        </p:nvSpPr>
        <p:spPr/>
        <p:txBody>
          <a:bodyPr/>
          <a:lstStyle/>
          <a:p>
            <a:r>
              <a:rPr lang="en-GB" dirty="0"/>
              <a:t>DFT (VASP) was used throughout to calculate the phonon modes.</a:t>
            </a:r>
          </a:p>
          <a:p>
            <a:r>
              <a:rPr lang="en-GB" dirty="0"/>
              <a:t>PDielec was used to construct a THz absorption spectrum from the DFT calculation to compare with experiment.</a:t>
            </a:r>
          </a:p>
          <a:p>
            <a:r>
              <a:rPr lang="en-GB" dirty="0"/>
              <a:t>An investigation into dispersion corrections, which account for non-local bonding, was undertaken as these are vital for systems such as </a:t>
            </a:r>
            <a:r>
              <a:rPr lang="el-GR" dirty="0"/>
              <a:t>α</a:t>
            </a:r>
            <a:r>
              <a:rPr lang="en-GB" dirty="0"/>
              <a:t>LM.</a:t>
            </a:r>
          </a:p>
          <a:p>
            <a:r>
              <a:rPr lang="en-GB" dirty="0"/>
              <a:t>The Quasi-Harmonic Approximation was used to calculate the thermal properties of </a:t>
            </a:r>
            <a:r>
              <a:rPr lang="el-GR" dirty="0"/>
              <a:t>α</a:t>
            </a:r>
            <a:r>
              <a:rPr lang="en-GB" dirty="0"/>
              <a:t>LM, which were used to calculate a room-temperature THz absorption spectrum.</a:t>
            </a:r>
          </a:p>
        </p:txBody>
      </p:sp>
    </p:spTree>
    <p:extLst>
      <p:ext uri="{BB962C8B-B14F-4D97-AF65-F5344CB8AC3E}">
        <p14:creationId xmlns:p14="http://schemas.microsoft.com/office/powerpoint/2010/main" val="1259095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CF20-BB56-6F34-839D-D0EC8B41BF7E}"/>
              </a:ext>
            </a:extLst>
          </p:cNvPr>
          <p:cNvSpPr>
            <a:spLocks noGrp="1"/>
          </p:cNvSpPr>
          <p:nvPr>
            <p:ph type="title"/>
          </p:nvPr>
        </p:nvSpPr>
        <p:spPr/>
        <p:txBody>
          <a:bodyPr/>
          <a:lstStyle/>
          <a:p>
            <a:r>
              <a:rPr lang="en-GB" dirty="0"/>
              <a:t>Key Results – Dispersion Corrections</a:t>
            </a:r>
          </a:p>
        </p:txBody>
      </p:sp>
      <p:sp>
        <p:nvSpPr>
          <p:cNvPr id="3" name="Content Placeholder 2">
            <a:extLst>
              <a:ext uri="{FF2B5EF4-FFF2-40B4-BE49-F238E27FC236}">
                <a16:creationId xmlns:a16="http://schemas.microsoft.com/office/drawing/2014/main" id="{579CF973-B451-55D2-6155-95A27B39F348}"/>
              </a:ext>
            </a:extLst>
          </p:cNvPr>
          <p:cNvSpPr>
            <a:spLocks noGrp="1"/>
          </p:cNvSpPr>
          <p:nvPr>
            <p:ph idx="1"/>
          </p:nvPr>
        </p:nvSpPr>
        <p:spPr>
          <a:xfrm>
            <a:off x="838200" y="1825625"/>
            <a:ext cx="7441370" cy="4351338"/>
          </a:xfrm>
        </p:spPr>
        <p:txBody>
          <a:bodyPr/>
          <a:lstStyle/>
          <a:p>
            <a:r>
              <a:rPr lang="en-GB" dirty="0"/>
              <a:t>A number of dispersion corrections were tested.</a:t>
            </a:r>
          </a:p>
          <a:p>
            <a:r>
              <a:rPr lang="en-GB" dirty="0"/>
              <a:t>Explored a number of ways to systematically compare experiment and calculation</a:t>
            </a:r>
          </a:p>
          <a:p>
            <a:r>
              <a:rPr lang="en-GB" dirty="0"/>
              <a:t>Using PDielec, the calculated spectra with the highest correlation and lowest RMS error when compared to experiment was the D3 correction.</a:t>
            </a:r>
          </a:p>
        </p:txBody>
      </p:sp>
      <p:pic>
        <p:nvPicPr>
          <p:cNvPr id="5" name="Picture 4" descr="Chart, histogram&#10;&#10;Description automatically generated">
            <a:extLst>
              <a:ext uri="{FF2B5EF4-FFF2-40B4-BE49-F238E27FC236}">
                <a16:creationId xmlns:a16="http://schemas.microsoft.com/office/drawing/2014/main" id="{80600EBA-9AA8-0632-09F4-AB094961B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3139" y="1195785"/>
            <a:ext cx="3070661" cy="2799353"/>
          </a:xfrm>
          <a:prstGeom prst="rect">
            <a:avLst/>
          </a:prstGeom>
        </p:spPr>
      </p:pic>
      <p:pic>
        <p:nvPicPr>
          <p:cNvPr id="7" name="Picture 6" descr="Chart, histogram&#10;&#10;Description automatically generated">
            <a:extLst>
              <a:ext uri="{FF2B5EF4-FFF2-40B4-BE49-F238E27FC236}">
                <a16:creationId xmlns:a16="http://schemas.microsoft.com/office/drawing/2014/main" id="{2BE915E0-C767-307C-8720-8DABAD9611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3139" y="3995138"/>
            <a:ext cx="3067091" cy="2799353"/>
          </a:xfrm>
          <a:prstGeom prst="rect">
            <a:avLst/>
          </a:prstGeom>
        </p:spPr>
      </p:pic>
    </p:spTree>
    <p:extLst>
      <p:ext uri="{BB962C8B-B14F-4D97-AF65-F5344CB8AC3E}">
        <p14:creationId xmlns:p14="http://schemas.microsoft.com/office/powerpoint/2010/main" val="2953959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hart, histogram&#10;&#10;Description automatically generated">
            <a:extLst>
              <a:ext uri="{FF2B5EF4-FFF2-40B4-BE49-F238E27FC236}">
                <a16:creationId xmlns:a16="http://schemas.microsoft.com/office/drawing/2014/main" id="{7A84D7FF-FE3C-B108-4FAF-D4324EF5B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041" y="0"/>
            <a:ext cx="7513918" cy="6858000"/>
          </a:xfrm>
          <a:prstGeom prst="rect">
            <a:avLst/>
          </a:prstGeom>
        </p:spPr>
      </p:pic>
    </p:spTree>
    <p:extLst>
      <p:ext uri="{BB962C8B-B14F-4D97-AF65-F5344CB8AC3E}">
        <p14:creationId xmlns:p14="http://schemas.microsoft.com/office/powerpoint/2010/main" val="3381468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CF20-BB56-6F34-839D-D0EC8B41BF7E}"/>
              </a:ext>
            </a:extLst>
          </p:cNvPr>
          <p:cNvSpPr>
            <a:spLocks noGrp="1"/>
          </p:cNvSpPr>
          <p:nvPr>
            <p:ph type="title"/>
          </p:nvPr>
        </p:nvSpPr>
        <p:spPr/>
        <p:txBody>
          <a:bodyPr/>
          <a:lstStyle/>
          <a:p>
            <a:r>
              <a:rPr lang="en-GB" dirty="0"/>
              <a:t>Key Results – Dispersion Corrections</a:t>
            </a:r>
          </a:p>
        </p:txBody>
      </p:sp>
      <p:sp>
        <p:nvSpPr>
          <p:cNvPr id="3" name="Content Placeholder 2">
            <a:extLst>
              <a:ext uri="{FF2B5EF4-FFF2-40B4-BE49-F238E27FC236}">
                <a16:creationId xmlns:a16="http://schemas.microsoft.com/office/drawing/2014/main" id="{579CF973-B451-55D2-6155-95A27B39F348}"/>
              </a:ext>
            </a:extLst>
          </p:cNvPr>
          <p:cNvSpPr>
            <a:spLocks noGrp="1"/>
          </p:cNvSpPr>
          <p:nvPr>
            <p:ph idx="1"/>
          </p:nvPr>
        </p:nvSpPr>
        <p:spPr>
          <a:xfrm>
            <a:off x="838200" y="1825625"/>
            <a:ext cx="5257800" cy="4351338"/>
          </a:xfrm>
        </p:spPr>
        <p:txBody>
          <a:bodyPr>
            <a:normAutofit/>
          </a:bodyPr>
          <a:lstStyle/>
          <a:p>
            <a:r>
              <a:rPr lang="en-GB" dirty="0"/>
              <a:t>Difficult to link structural change to spectral change.</a:t>
            </a:r>
          </a:p>
          <a:p>
            <a:r>
              <a:rPr lang="en-GB" dirty="0"/>
              <a:t>Developed ways to make this comparison easier</a:t>
            </a:r>
          </a:p>
          <a:p>
            <a:r>
              <a:rPr lang="en-GB" dirty="0"/>
              <a:t>Trends were very similar for nearly all calculations with the exception of D2.</a:t>
            </a:r>
          </a:p>
          <a:p>
            <a:r>
              <a:rPr lang="en-GB" dirty="0"/>
              <a:t>This shows the sensitivity of these calculated spectra to ionic positions.</a:t>
            </a:r>
          </a:p>
        </p:txBody>
      </p:sp>
      <p:grpSp>
        <p:nvGrpSpPr>
          <p:cNvPr id="12" name="Group 11">
            <a:extLst>
              <a:ext uri="{FF2B5EF4-FFF2-40B4-BE49-F238E27FC236}">
                <a16:creationId xmlns:a16="http://schemas.microsoft.com/office/drawing/2014/main" id="{C8C4B80F-7034-7235-0934-760D8160F565}"/>
              </a:ext>
            </a:extLst>
          </p:cNvPr>
          <p:cNvGrpSpPr/>
          <p:nvPr/>
        </p:nvGrpSpPr>
        <p:grpSpPr>
          <a:xfrm>
            <a:off x="6190022" y="1189384"/>
            <a:ext cx="3129657" cy="5595140"/>
            <a:chOff x="8598152" y="1341984"/>
            <a:chExt cx="2945099" cy="5265191"/>
          </a:xfrm>
        </p:grpSpPr>
        <p:pic>
          <p:nvPicPr>
            <p:cNvPr id="13" name="Picture 12" descr="Chart&#10;&#10;Description automatically generated with medium confidence">
              <a:extLst>
                <a:ext uri="{FF2B5EF4-FFF2-40B4-BE49-F238E27FC236}">
                  <a16:creationId xmlns:a16="http://schemas.microsoft.com/office/drawing/2014/main" id="{1551C540-5247-933E-846B-2650C4E122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8152" y="1341984"/>
              <a:ext cx="2945099" cy="2699517"/>
            </a:xfrm>
            <a:prstGeom prst="rect">
              <a:avLst/>
            </a:prstGeom>
          </p:spPr>
        </p:pic>
        <p:pic>
          <p:nvPicPr>
            <p:cNvPr id="14" name="Picture 13" descr="Chart, radar chart&#10;&#10;Description automatically generated">
              <a:extLst>
                <a:ext uri="{FF2B5EF4-FFF2-40B4-BE49-F238E27FC236}">
                  <a16:creationId xmlns:a16="http://schemas.microsoft.com/office/drawing/2014/main" id="{387BCC91-937A-FF58-981E-1F2DDBE39C0D}"/>
                </a:ext>
              </a:extLst>
            </p:cNvPr>
            <p:cNvPicPr>
              <a:picLocks noChangeAspect="1"/>
            </p:cNvPicPr>
            <p:nvPr/>
          </p:nvPicPr>
          <p:blipFill rotWithShape="1">
            <a:blip r:embed="rId3">
              <a:extLst>
                <a:ext uri="{28A0092B-C50C-407E-A947-70E740481C1C}">
                  <a14:useLocalDpi xmlns:a14="http://schemas.microsoft.com/office/drawing/2010/main" val="0"/>
                </a:ext>
              </a:extLst>
            </a:blip>
            <a:srcRect b="1980"/>
            <a:stretch/>
          </p:blipFill>
          <p:spPr>
            <a:xfrm>
              <a:off x="8598152" y="3961086"/>
              <a:ext cx="2945099" cy="2646089"/>
            </a:xfrm>
            <a:prstGeom prst="rect">
              <a:avLst/>
            </a:prstGeom>
          </p:spPr>
        </p:pic>
      </p:grpSp>
      <p:pic>
        <p:nvPicPr>
          <p:cNvPr id="16" name="Picture 15" descr="A picture containing chart&#10;&#10;Description automatically generated">
            <a:extLst>
              <a:ext uri="{FF2B5EF4-FFF2-40B4-BE49-F238E27FC236}">
                <a16:creationId xmlns:a16="http://schemas.microsoft.com/office/drawing/2014/main" id="{D60829E3-6103-3304-F560-A499426602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19679" y="2871825"/>
            <a:ext cx="2855116" cy="2230259"/>
          </a:xfrm>
          <a:prstGeom prst="rect">
            <a:avLst/>
          </a:prstGeom>
        </p:spPr>
      </p:pic>
    </p:spTree>
    <p:extLst>
      <p:ext uri="{BB962C8B-B14F-4D97-AF65-F5344CB8AC3E}">
        <p14:creationId xmlns:p14="http://schemas.microsoft.com/office/powerpoint/2010/main" val="89246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CF20-BB56-6F34-839D-D0EC8B41BF7E}"/>
              </a:ext>
            </a:extLst>
          </p:cNvPr>
          <p:cNvSpPr>
            <a:spLocks noGrp="1"/>
          </p:cNvSpPr>
          <p:nvPr>
            <p:ph type="title"/>
          </p:nvPr>
        </p:nvSpPr>
        <p:spPr/>
        <p:txBody>
          <a:bodyPr/>
          <a:lstStyle/>
          <a:p>
            <a:r>
              <a:rPr lang="en-GB" dirty="0"/>
              <a:t>Key Results – Quasi-Harmonic Approximation</a:t>
            </a:r>
          </a:p>
        </p:txBody>
      </p:sp>
      <p:sp>
        <p:nvSpPr>
          <p:cNvPr id="3" name="Content Placeholder 2">
            <a:extLst>
              <a:ext uri="{FF2B5EF4-FFF2-40B4-BE49-F238E27FC236}">
                <a16:creationId xmlns:a16="http://schemas.microsoft.com/office/drawing/2014/main" id="{579CF973-B451-55D2-6155-95A27B39F348}"/>
              </a:ext>
            </a:extLst>
          </p:cNvPr>
          <p:cNvSpPr>
            <a:spLocks noGrp="1"/>
          </p:cNvSpPr>
          <p:nvPr>
            <p:ph idx="1"/>
          </p:nvPr>
        </p:nvSpPr>
        <p:spPr>
          <a:xfrm>
            <a:off x="838200" y="1825625"/>
            <a:ext cx="5668538" cy="4351338"/>
          </a:xfrm>
        </p:spPr>
        <p:txBody>
          <a:bodyPr/>
          <a:lstStyle/>
          <a:p>
            <a:r>
              <a:rPr lang="en-GB" dirty="0"/>
              <a:t>Experimental spectra were measured between 4 and 300 K in 50 K increments.</a:t>
            </a:r>
          </a:p>
          <a:p>
            <a:r>
              <a:rPr lang="en-GB" dirty="0"/>
              <a:t>Modes follow expected trend of red-shifting with temperature except 1</a:t>
            </a:r>
            <a:r>
              <a:rPr lang="en-GB" baseline="30000" dirty="0"/>
              <a:t>st</a:t>
            </a:r>
            <a:r>
              <a:rPr lang="en-GB" dirty="0"/>
              <a:t> mode.</a:t>
            </a:r>
          </a:p>
          <a:p>
            <a:endParaRPr lang="en-GB" dirty="0"/>
          </a:p>
        </p:txBody>
      </p:sp>
      <p:pic>
        <p:nvPicPr>
          <p:cNvPr id="5" name="Picture 4" descr="Chart&#10;&#10;Description automatically generated">
            <a:extLst>
              <a:ext uri="{FF2B5EF4-FFF2-40B4-BE49-F238E27FC236}">
                <a16:creationId xmlns:a16="http://schemas.microsoft.com/office/drawing/2014/main" id="{1D61CB55-5F55-B8BA-0876-873BBC9D3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6738" y="1825625"/>
            <a:ext cx="5070070" cy="4109474"/>
          </a:xfrm>
          <a:prstGeom prst="rect">
            <a:avLst/>
          </a:prstGeom>
        </p:spPr>
      </p:pic>
    </p:spTree>
    <p:extLst>
      <p:ext uri="{BB962C8B-B14F-4D97-AF65-F5344CB8AC3E}">
        <p14:creationId xmlns:p14="http://schemas.microsoft.com/office/powerpoint/2010/main" val="1297900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1814</TotalTime>
  <Words>657</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Investigation and Analysis of Phenomena in the Far-Infrared Region</vt:lpstr>
      <vt:lpstr>Project Aims</vt:lpstr>
      <vt:lpstr>α-Lactose Monohydrate </vt:lpstr>
      <vt:lpstr>Experimental Methods</vt:lpstr>
      <vt:lpstr>Computational Methods</vt:lpstr>
      <vt:lpstr>Key Results – Dispersion Corrections</vt:lpstr>
      <vt:lpstr>PowerPoint Presentation</vt:lpstr>
      <vt:lpstr>Key Results – Dispersion Corrections</vt:lpstr>
      <vt:lpstr>Key Results – Quasi-Harmonic Approximation</vt:lpstr>
      <vt:lpstr>PowerPoint Presentation</vt:lpstr>
      <vt:lpstr>Key Results – Quasi-Harmonic Approximation</vt:lpstr>
      <vt:lpstr>Key Results – Quasi-Harmonic Approximation</vt:lpstr>
      <vt:lpstr>Key Results – Photoconductive Emitters</vt:lpstr>
      <vt:lpstr>Other Investigations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Investigation and Analysis of Phenomena in the Far-Infrared Region</dc:title>
  <dc:creator>Calum Towler [cm14cnat]</dc:creator>
  <cp:lastModifiedBy>Calum Towler [cm14cnat]</cp:lastModifiedBy>
  <cp:revision>6</cp:revision>
  <dcterms:created xsi:type="dcterms:W3CDTF">2023-01-06T15:54:59Z</dcterms:created>
  <dcterms:modified xsi:type="dcterms:W3CDTF">2023-01-19T02:09:06Z</dcterms:modified>
</cp:coreProperties>
</file>