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2" r:id="rId5"/>
    <p:sldId id="258" r:id="rId6"/>
    <p:sldId id="259" r:id="rId7"/>
    <p:sldId id="268" r:id="rId8"/>
    <p:sldId id="269" r:id="rId9"/>
    <p:sldId id="266" r:id="rId10"/>
    <p:sldId id="270" r:id="rId11"/>
    <p:sldId id="267" r:id="rId12"/>
    <p:sldId id="271" r:id="rId13"/>
    <p:sldId id="27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8899-C4DB-961F-6C88-8A7AF4C48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6F064F-7B04-5E2C-F5BA-237B33765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05DB893-C060-438E-B4E7-83AC54342B8B}"/>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5" name="Footer Placeholder 4">
            <a:extLst>
              <a:ext uri="{FF2B5EF4-FFF2-40B4-BE49-F238E27FC236}">
                <a16:creationId xmlns:a16="http://schemas.microsoft.com/office/drawing/2014/main" id="{6E06FEAB-5635-1710-6DD1-458376AC03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FCAB7-C204-E7AC-CC27-8028D4B852D0}"/>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64188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77C5-0822-2EE1-225F-7D6253131B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0A6C5A-7949-25EE-DF2C-53228F0A59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47C250-8D9A-CE34-9C59-6A8258D02A97}"/>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5" name="Footer Placeholder 4">
            <a:extLst>
              <a:ext uri="{FF2B5EF4-FFF2-40B4-BE49-F238E27FC236}">
                <a16:creationId xmlns:a16="http://schemas.microsoft.com/office/drawing/2014/main" id="{9D47C944-2AC6-8F09-0055-3963D5569F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3D2B40-063A-83D8-133F-4D9B45FBF0DD}"/>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320449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C4F6E5-93D9-C0E7-65A3-693156DC09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CA3235-BF29-9F55-A3B9-70AA6EA11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33CA13-D58E-9A40-A48F-93E74868517C}"/>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5" name="Footer Placeholder 4">
            <a:extLst>
              <a:ext uri="{FF2B5EF4-FFF2-40B4-BE49-F238E27FC236}">
                <a16:creationId xmlns:a16="http://schemas.microsoft.com/office/drawing/2014/main" id="{170134EF-9A9E-BD2A-A136-E06EAB9CDE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88B185-E5CA-75D6-85E8-B5494256549B}"/>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38598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44EA-C17B-6BEB-1F5A-85F5677816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A9DE2B-8BFB-441B-15B0-D416305B7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43DEEB-2162-FC09-E491-5583701FEFAF}"/>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5" name="Footer Placeholder 4">
            <a:extLst>
              <a:ext uri="{FF2B5EF4-FFF2-40B4-BE49-F238E27FC236}">
                <a16:creationId xmlns:a16="http://schemas.microsoft.com/office/drawing/2014/main" id="{3B2EAF5A-89B8-7842-E715-E43B1D8080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8D300F-95D2-896C-8724-5E0D6B4F4973}"/>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274759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EEDB-6106-0003-AA23-9BAE102D9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F1B5DE6-2334-3065-14CB-23638AF58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B9F63-DAE0-F80F-F266-DA87432E8B60}"/>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5" name="Footer Placeholder 4">
            <a:extLst>
              <a:ext uri="{FF2B5EF4-FFF2-40B4-BE49-F238E27FC236}">
                <a16:creationId xmlns:a16="http://schemas.microsoft.com/office/drawing/2014/main" id="{9196358E-3982-1099-F144-67FDAA000B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12CCDF-32FD-6970-7B5F-A41F510E52E0}"/>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357133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10D7-18AC-D7BF-38F7-B407BC7CE8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E71263-F58C-748E-E562-E81766056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E8271F-8327-3F72-5AE6-38E0F8F31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B789DD-AC15-6229-424B-98A1A46386CF}"/>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6" name="Footer Placeholder 5">
            <a:extLst>
              <a:ext uri="{FF2B5EF4-FFF2-40B4-BE49-F238E27FC236}">
                <a16:creationId xmlns:a16="http://schemas.microsoft.com/office/drawing/2014/main" id="{7C7EF821-B06F-5109-475E-0517EEEF71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53B80E-E4EC-50CD-4F4D-BBFB7FD47F55}"/>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76218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DFC2-1F8D-310A-FF5A-6B2472EDDE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4EEB65-1F10-770C-AAA5-15EEA7374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1141E8-5C1D-168A-C1D3-D97C1D53C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F50C14-CD28-1CEB-AE99-F7A69DB37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7A6D8-DE3D-246C-0DF1-D8D9B3AF69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6DA0CE-0867-6BC6-9143-CF7A8D1BDFC2}"/>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8" name="Footer Placeholder 7">
            <a:extLst>
              <a:ext uri="{FF2B5EF4-FFF2-40B4-BE49-F238E27FC236}">
                <a16:creationId xmlns:a16="http://schemas.microsoft.com/office/drawing/2014/main" id="{44342E1F-57C2-C686-E9C0-54B04226EE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BC99BE-C82F-96A7-0DE6-C43FE24079CC}"/>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73043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4DF1-5FFA-1FE5-2D8D-AAA0DDDAFAD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BB75C2-3D4D-4E59-5493-24D745DD8DD2}"/>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4" name="Footer Placeholder 3">
            <a:extLst>
              <a:ext uri="{FF2B5EF4-FFF2-40B4-BE49-F238E27FC236}">
                <a16:creationId xmlns:a16="http://schemas.microsoft.com/office/drawing/2014/main" id="{D1517B94-DA5A-61C7-CFE3-F579D75426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4CE657-1E5C-1629-B338-F82A386FE27D}"/>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64420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15A95-CFDD-8C25-F7A5-756D18492D13}"/>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3" name="Footer Placeholder 2">
            <a:extLst>
              <a:ext uri="{FF2B5EF4-FFF2-40B4-BE49-F238E27FC236}">
                <a16:creationId xmlns:a16="http://schemas.microsoft.com/office/drawing/2014/main" id="{2258EED1-BB05-D37F-97E9-14630EDDA2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8AE8E5-9482-CF53-3603-263F1F6CE515}"/>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342380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3BA5-06F4-477E-A889-9A0631380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E6467A-3658-E475-62C8-75482F5EB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132E98-2EAC-521A-F8BE-002AA7898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17A05-77C2-0F83-BC46-127F8FBA8CB2}"/>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6" name="Footer Placeholder 5">
            <a:extLst>
              <a:ext uri="{FF2B5EF4-FFF2-40B4-BE49-F238E27FC236}">
                <a16:creationId xmlns:a16="http://schemas.microsoft.com/office/drawing/2014/main" id="{E90FF712-CA3A-F5A1-4156-F102BDEAD8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61C396-2132-4367-7CA7-74940C2495DD}"/>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246066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7C1A-BF9A-567E-E2F8-2BDE18EBB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F1D25E-58A7-5AA5-09A5-AF9650D23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D9F3B35-6245-4742-C41D-F19925EC2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82B05-4023-302F-4667-B9D923828BB1}"/>
              </a:ext>
            </a:extLst>
          </p:cNvPr>
          <p:cNvSpPr>
            <a:spLocks noGrp="1"/>
          </p:cNvSpPr>
          <p:nvPr>
            <p:ph type="dt" sz="half" idx="10"/>
          </p:nvPr>
        </p:nvSpPr>
        <p:spPr/>
        <p:txBody>
          <a:bodyPr/>
          <a:lstStyle/>
          <a:p>
            <a:fld id="{D23A6448-596D-4E74-970B-1A364A3D8151}" type="datetimeFigureOut">
              <a:rPr lang="en-GB" smtClean="0"/>
              <a:t>17/01/2023</a:t>
            </a:fld>
            <a:endParaRPr lang="en-GB"/>
          </a:p>
        </p:txBody>
      </p:sp>
      <p:sp>
        <p:nvSpPr>
          <p:cNvPr id="6" name="Footer Placeholder 5">
            <a:extLst>
              <a:ext uri="{FF2B5EF4-FFF2-40B4-BE49-F238E27FC236}">
                <a16:creationId xmlns:a16="http://schemas.microsoft.com/office/drawing/2014/main" id="{42B40893-BFCB-53E5-8DBB-55D29FDCA0C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21E0D0-65C4-03D5-F4CF-41D59EAF8C1B}"/>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46121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BF496-B929-DAB2-2A74-64486AB36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752EA3-3F95-A94F-3C1B-F5C1DD977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B93DA6-F34F-4AE6-81AD-A374ADEED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A6448-596D-4E74-970B-1A364A3D8151}" type="datetimeFigureOut">
              <a:rPr lang="en-GB" smtClean="0"/>
              <a:t>17/01/2023</a:t>
            </a:fld>
            <a:endParaRPr lang="en-GB"/>
          </a:p>
        </p:txBody>
      </p:sp>
      <p:sp>
        <p:nvSpPr>
          <p:cNvPr id="5" name="Footer Placeholder 4">
            <a:extLst>
              <a:ext uri="{FF2B5EF4-FFF2-40B4-BE49-F238E27FC236}">
                <a16:creationId xmlns:a16="http://schemas.microsoft.com/office/drawing/2014/main" id="{C417AB48-0DA0-6EB4-8791-8CF74524FF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59EBBB4-041A-0C69-B0BC-7E0284FB1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27F2D-87AA-44E6-95E5-9CD0922B8E48}" type="slidenum">
              <a:rPr lang="en-GB" smtClean="0"/>
              <a:t>‹#›</a:t>
            </a:fld>
            <a:endParaRPr lang="en-GB"/>
          </a:p>
        </p:txBody>
      </p:sp>
    </p:spTree>
    <p:extLst>
      <p:ext uri="{BB962C8B-B14F-4D97-AF65-F5344CB8AC3E}">
        <p14:creationId xmlns:p14="http://schemas.microsoft.com/office/powerpoint/2010/main" val="536458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5440-DF7F-802A-D78D-14D810955C74}"/>
              </a:ext>
            </a:extLst>
          </p:cNvPr>
          <p:cNvSpPr>
            <a:spLocks noGrp="1"/>
          </p:cNvSpPr>
          <p:nvPr>
            <p:ph type="ctrTitle"/>
          </p:nvPr>
        </p:nvSpPr>
        <p:spPr/>
        <p:txBody>
          <a:bodyPr>
            <a:normAutofit/>
          </a:bodyPr>
          <a:lstStyle/>
          <a:p>
            <a:r>
              <a:rPr lang="en-GB" sz="4400" dirty="0"/>
              <a:t>Investigation and Analysis of Phenomena in the Far-Infrared Region</a:t>
            </a:r>
          </a:p>
        </p:txBody>
      </p:sp>
      <p:sp>
        <p:nvSpPr>
          <p:cNvPr id="3" name="Subtitle 2">
            <a:extLst>
              <a:ext uri="{FF2B5EF4-FFF2-40B4-BE49-F238E27FC236}">
                <a16:creationId xmlns:a16="http://schemas.microsoft.com/office/drawing/2014/main" id="{2AEBBA0C-6E71-3E4F-0168-3B8C58E05A6F}"/>
              </a:ext>
            </a:extLst>
          </p:cNvPr>
          <p:cNvSpPr>
            <a:spLocks noGrp="1"/>
          </p:cNvSpPr>
          <p:nvPr>
            <p:ph type="subTitle" idx="1"/>
          </p:nvPr>
        </p:nvSpPr>
        <p:spPr/>
        <p:txBody>
          <a:bodyPr/>
          <a:lstStyle/>
          <a:p>
            <a:r>
              <a:rPr lang="en-GB" dirty="0"/>
              <a:t>VIVA Presentation</a:t>
            </a:r>
          </a:p>
          <a:p>
            <a:r>
              <a:rPr lang="en-GB" dirty="0"/>
              <a:t>Calum Towler, </a:t>
            </a:r>
            <a:r>
              <a:rPr lang="en-GB" dirty="0" err="1"/>
              <a:t>MChem</a:t>
            </a:r>
            <a:endParaRPr lang="en-GB" dirty="0"/>
          </a:p>
        </p:txBody>
      </p:sp>
    </p:spTree>
    <p:extLst>
      <p:ext uri="{BB962C8B-B14F-4D97-AF65-F5344CB8AC3E}">
        <p14:creationId xmlns:p14="http://schemas.microsoft.com/office/powerpoint/2010/main" val="142478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Quasi-Harmonic Approximation</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696285" y="1825625"/>
            <a:ext cx="7449425" cy="4351338"/>
          </a:xfrm>
        </p:spPr>
        <p:txBody>
          <a:bodyPr/>
          <a:lstStyle/>
          <a:p>
            <a:r>
              <a:rPr lang="en-GB" dirty="0"/>
              <a:t>Using the QHA, the volume-temperature relationship was established. </a:t>
            </a:r>
          </a:p>
          <a:p>
            <a:r>
              <a:rPr lang="en-GB" dirty="0"/>
              <a:t>This matched reasonably well but some discrepancy at 300 K.</a:t>
            </a:r>
          </a:p>
          <a:p>
            <a:r>
              <a:rPr lang="en-GB" dirty="0"/>
              <a:t>Unit cell with calculated volume at 300 K was used to produce a calculated THz absorption spectrum at 300 K.</a:t>
            </a:r>
          </a:p>
          <a:p>
            <a:r>
              <a:rPr lang="en-GB" dirty="0"/>
              <a:t>This matched well with experiment.</a:t>
            </a:r>
          </a:p>
        </p:txBody>
      </p:sp>
      <p:pic>
        <p:nvPicPr>
          <p:cNvPr id="6" name="Picture 5" descr="Chart, histogram&#10;&#10;Description automatically generated">
            <a:extLst>
              <a:ext uri="{FF2B5EF4-FFF2-40B4-BE49-F238E27FC236}">
                <a16:creationId xmlns:a16="http://schemas.microsoft.com/office/drawing/2014/main" id="{E628619A-B5C2-8125-86EE-BEB3DBF3E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208" y="3914727"/>
            <a:ext cx="3134013" cy="2840596"/>
          </a:xfrm>
          <a:prstGeom prst="rect">
            <a:avLst/>
          </a:prstGeom>
        </p:spPr>
      </p:pic>
      <p:pic>
        <p:nvPicPr>
          <p:cNvPr id="8" name="Picture 7" descr="Chart&#10;&#10;Description automatically generated">
            <a:extLst>
              <a:ext uri="{FF2B5EF4-FFF2-40B4-BE49-F238E27FC236}">
                <a16:creationId xmlns:a16="http://schemas.microsoft.com/office/drawing/2014/main" id="{D900675B-08C9-7475-91D6-939AF4EC7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208" y="1271281"/>
            <a:ext cx="3053326" cy="2495376"/>
          </a:xfrm>
          <a:prstGeom prst="rect">
            <a:avLst/>
          </a:prstGeom>
        </p:spPr>
      </p:pic>
    </p:spTree>
    <p:extLst>
      <p:ext uri="{BB962C8B-B14F-4D97-AF65-F5344CB8AC3E}">
        <p14:creationId xmlns:p14="http://schemas.microsoft.com/office/powerpoint/2010/main" val="133135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Photoconductive Emitters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4430086" cy="4351338"/>
          </a:xfrm>
        </p:spPr>
        <p:txBody>
          <a:bodyPr>
            <a:normAutofit lnSpcReduction="10000"/>
          </a:bodyPr>
          <a:lstStyle/>
          <a:p>
            <a:r>
              <a:rPr lang="en-GB" dirty="0"/>
              <a:t>It was found that a 20 µm gap size was the optimal choice for an incident laser power of 70 mW.</a:t>
            </a:r>
          </a:p>
          <a:p>
            <a:r>
              <a:rPr lang="en-GB" dirty="0"/>
              <a:t>Devices on a GaAs substrate performed better than sapphire counterparts at times.</a:t>
            </a:r>
          </a:p>
          <a:p>
            <a:r>
              <a:rPr lang="en-GB" dirty="0"/>
              <a:t>This is attributed to less complex fabrication and ease of alignment. </a:t>
            </a:r>
          </a:p>
        </p:txBody>
      </p:sp>
      <p:pic>
        <p:nvPicPr>
          <p:cNvPr id="5" name="Picture 4" descr="Chart, line chart&#10;&#10;Description automatically generated">
            <a:extLst>
              <a:ext uri="{FF2B5EF4-FFF2-40B4-BE49-F238E27FC236}">
                <a16:creationId xmlns:a16="http://schemas.microsoft.com/office/drawing/2014/main" id="{45F6BAA2-07A6-D790-4156-9C5CD8FBE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0823" y="4001294"/>
            <a:ext cx="3471798" cy="2830789"/>
          </a:xfrm>
          <a:prstGeom prst="rect">
            <a:avLst/>
          </a:prstGeom>
        </p:spPr>
      </p:pic>
      <p:pic>
        <p:nvPicPr>
          <p:cNvPr id="7" name="Picture 6" descr="Chart, line chart&#10;&#10;Description automatically generated">
            <a:extLst>
              <a:ext uri="{FF2B5EF4-FFF2-40B4-BE49-F238E27FC236}">
                <a16:creationId xmlns:a16="http://schemas.microsoft.com/office/drawing/2014/main" id="{989C3894-52FE-3998-4CCE-6CA5D24B0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345" y="4061766"/>
            <a:ext cx="3471799" cy="2770317"/>
          </a:xfrm>
          <a:prstGeom prst="rect">
            <a:avLst/>
          </a:prstGeom>
        </p:spPr>
      </p:pic>
      <p:pic>
        <p:nvPicPr>
          <p:cNvPr id="9" name="Picture 8" descr="Chart&#10;&#10;Description automatically generated">
            <a:extLst>
              <a:ext uri="{FF2B5EF4-FFF2-40B4-BE49-F238E27FC236}">
                <a16:creationId xmlns:a16="http://schemas.microsoft.com/office/drawing/2014/main" id="{BB131B3E-7CEC-578A-913C-5C9031BC5F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536" y="1247775"/>
            <a:ext cx="3397216" cy="2783755"/>
          </a:xfrm>
          <a:prstGeom prst="rect">
            <a:avLst/>
          </a:prstGeom>
        </p:spPr>
      </p:pic>
    </p:spTree>
    <p:extLst>
      <p:ext uri="{BB962C8B-B14F-4D97-AF65-F5344CB8AC3E}">
        <p14:creationId xmlns:p14="http://schemas.microsoft.com/office/powerpoint/2010/main" val="370053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Other Investigations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6938394" cy="4351338"/>
          </a:xfrm>
        </p:spPr>
        <p:txBody>
          <a:bodyPr>
            <a:normAutofit/>
          </a:bodyPr>
          <a:lstStyle/>
          <a:p>
            <a:r>
              <a:rPr lang="en-GB" dirty="0"/>
              <a:t>Other systems were investigated but these were not finished owing either to computational resources or work being halted for COVID.</a:t>
            </a:r>
          </a:p>
          <a:p>
            <a:r>
              <a:rPr lang="en-GB" dirty="0"/>
              <a:t>The THz absorption of Cysteine was measured but calculation proved challenging.</a:t>
            </a:r>
          </a:p>
          <a:p>
            <a:r>
              <a:rPr lang="en-GB" dirty="0"/>
              <a:t>Fe(</a:t>
            </a:r>
            <a:r>
              <a:rPr lang="en-GB" dirty="0" err="1"/>
              <a:t>acac</a:t>
            </a:r>
            <a:r>
              <a:rPr lang="en-GB" dirty="0"/>
              <a:t>)</a:t>
            </a:r>
            <a:r>
              <a:rPr lang="en-GB" baseline="-25000" dirty="0"/>
              <a:t>3 </a:t>
            </a:r>
            <a:r>
              <a:rPr lang="en-GB" dirty="0"/>
              <a:t>was measured but owing to the Fe centre and large ligands, this was unfeasible to calculated using DFT at present.</a:t>
            </a:r>
          </a:p>
        </p:txBody>
      </p:sp>
      <p:pic>
        <p:nvPicPr>
          <p:cNvPr id="4" name="Picture 3">
            <a:extLst>
              <a:ext uri="{FF2B5EF4-FFF2-40B4-BE49-F238E27FC236}">
                <a16:creationId xmlns:a16="http://schemas.microsoft.com/office/drawing/2014/main" id="{CCB9BD33-1969-2920-8B1B-9F55E425E9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537" t="1846" r="11712" b="6575"/>
          <a:stretch/>
        </p:blipFill>
        <p:spPr bwMode="auto">
          <a:xfrm>
            <a:off x="8147027" y="566899"/>
            <a:ext cx="3449061" cy="306969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BF3125FC-479D-88E3-AAE8-34C6D791FDB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53" t="3000" r="11183" b="5883"/>
          <a:stretch/>
        </p:blipFill>
        <p:spPr bwMode="auto">
          <a:xfrm>
            <a:off x="8082420" y="3636596"/>
            <a:ext cx="3578277" cy="31152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387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Other Investigations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6938394" cy="4351338"/>
          </a:xfrm>
        </p:spPr>
        <p:txBody>
          <a:bodyPr>
            <a:normAutofit/>
          </a:bodyPr>
          <a:lstStyle/>
          <a:p>
            <a:r>
              <a:rPr lang="en-GB" dirty="0"/>
              <a:t>JC1 is an organic molecule used as a ligand and JC2 is a Pt compound with a ligand similar to JC1.</a:t>
            </a:r>
          </a:p>
          <a:p>
            <a:r>
              <a:rPr lang="en-GB" dirty="0"/>
              <a:t>This would have been a collaboration with Sheffield University but was halted owing to COVID.</a:t>
            </a:r>
          </a:p>
        </p:txBody>
      </p:sp>
      <p:pic>
        <p:nvPicPr>
          <p:cNvPr id="5" name="Picture 4" descr="A close up of a map&#10;&#10;Description automatically generated">
            <a:extLst>
              <a:ext uri="{FF2B5EF4-FFF2-40B4-BE49-F238E27FC236}">
                <a16:creationId xmlns:a16="http://schemas.microsoft.com/office/drawing/2014/main" id="{65803AE4-4BC3-E6CB-162C-927502A4A2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446" t="6375" r="4728" b="5549"/>
          <a:stretch/>
        </p:blipFill>
        <p:spPr bwMode="auto">
          <a:xfrm>
            <a:off x="7650760" y="1971301"/>
            <a:ext cx="4001303" cy="34788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96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47AC-9932-7A68-370E-E1621D2C945F}"/>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FFAF48A-7566-70F4-90F6-7B2AFD3727CC}"/>
              </a:ext>
            </a:extLst>
          </p:cNvPr>
          <p:cNvSpPr>
            <a:spLocks noGrp="1"/>
          </p:cNvSpPr>
          <p:nvPr>
            <p:ph idx="1"/>
          </p:nvPr>
        </p:nvSpPr>
        <p:spPr/>
        <p:txBody>
          <a:bodyPr/>
          <a:lstStyle/>
          <a:p>
            <a:r>
              <a:rPr lang="en-GB" dirty="0"/>
              <a:t>It was found that the D3 correction was the most suitable for </a:t>
            </a:r>
            <a:r>
              <a:rPr lang="el-GR" dirty="0"/>
              <a:t>α</a:t>
            </a:r>
            <a:r>
              <a:rPr lang="en-GB" dirty="0"/>
              <a:t>LM, which would suggest that it should be used for further study of organic crystals.</a:t>
            </a:r>
          </a:p>
          <a:p>
            <a:r>
              <a:rPr lang="en-GB" dirty="0"/>
              <a:t>The calculated spectrum at 300 K showed excellent correlation with experiment but some thermodynamic properties were not accurately calculated.</a:t>
            </a:r>
          </a:p>
          <a:p>
            <a:r>
              <a:rPr lang="en-GB" dirty="0"/>
              <a:t>A 20 µm gap size was deemed as optimal for an incident laser power of 70 mW. Whilst GaAs devices are easier to align and have similar THz outputs, their transparency of sapphire devices is a key factor for future work.</a:t>
            </a:r>
          </a:p>
        </p:txBody>
      </p:sp>
    </p:spTree>
    <p:extLst>
      <p:ext uri="{BB962C8B-B14F-4D97-AF65-F5344CB8AC3E}">
        <p14:creationId xmlns:p14="http://schemas.microsoft.com/office/powerpoint/2010/main" val="416789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B1CD-69B1-89C8-119A-1A7176702559}"/>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1041B9E5-7CFE-A548-87A6-821053CE51E0}"/>
              </a:ext>
            </a:extLst>
          </p:cNvPr>
          <p:cNvSpPr>
            <a:spLocks noGrp="1"/>
          </p:cNvSpPr>
          <p:nvPr>
            <p:ph idx="1"/>
          </p:nvPr>
        </p:nvSpPr>
        <p:spPr/>
        <p:txBody>
          <a:bodyPr>
            <a:normAutofit/>
          </a:bodyPr>
          <a:lstStyle/>
          <a:p>
            <a:r>
              <a:rPr lang="en-GB" dirty="0"/>
              <a:t>Initially to improve the interpretation of THz-TD spectra to the point where 2D THz-TD spectra could be interpreted.</a:t>
            </a:r>
          </a:p>
          <a:p>
            <a:r>
              <a:rPr lang="en-GB" dirty="0"/>
              <a:t>Also to construct a new THz-TDS system that took advantage of optically transparent substrates and included an ATR unit.</a:t>
            </a:r>
          </a:p>
          <a:p>
            <a:r>
              <a:rPr lang="en-GB" dirty="0"/>
              <a:t>Owing to COVID-19 and other challenges, these targets had to be adjusted throughout.</a:t>
            </a:r>
          </a:p>
          <a:p>
            <a:pPr marL="0" indent="0">
              <a:buNone/>
            </a:pPr>
            <a:endParaRPr lang="en-GB" sz="2400" dirty="0"/>
          </a:p>
        </p:txBody>
      </p:sp>
    </p:spTree>
    <p:extLst>
      <p:ext uri="{BB962C8B-B14F-4D97-AF65-F5344CB8AC3E}">
        <p14:creationId xmlns:p14="http://schemas.microsoft.com/office/powerpoint/2010/main" val="372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B1CD-69B1-89C8-119A-1A7176702559}"/>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1041B9E5-7CFE-A548-87A6-821053CE51E0}"/>
              </a:ext>
            </a:extLst>
          </p:cNvPr>
          <p:cNvSpPr>
            <a:spLocks noGrp="1"/>
          </p:cNvSpPr>
          <p:nvPr>
            <p:ph idx="1"/>
          </p:nvPr>
        </p:nvSpPr>
        <p:spPr/>
        <p:txBody>
          <a:bodyPr>
            <a:normAutofit/>
          </a:bodyPr>
          <a:lstStyle/>
          <a:p>
            <a:r>
              <a:rPr lang="en-GB" dirty="0"/>
              <a:t>My focus switched to improving the correlation between experimental and calculated spectra and understanding the underlying phenomena.</a:t>
            </a:r>
          </a:p>
          <a:p>
            <a:r>
              <a:rPr lang="en-GB" dirty="0"/>
              <a:t>This was primarily with organic crystals, specifically </a:t>
            </a:r>
            <a:r>
              <a:rPr lang="el-GR" dirty="0"/>
              <a:t>α</a:t>
            </a:r>
            <a:r>
              <a:rPr lang="en-GB" dirty="0"/>
              <a:t>LM, but investigations into other types of systems were attempted.</a:t>
            </a:r>
          </a:p>
          <a:p>
            <a:r>
              <a:rPr lang="en-GB" dirty="0"/>
              <a:t>Additionally, owing to the constraints on the new THz-TDS system, the gap-sizes of PC emitters were optimised for lower laser powers.</a:t>
            </a:r>
          </a:p>
        </p:txBody>
      </p:sp>
    </p:spTree>
    <p:extLst>
      <p:ext uri="{BB962C8B-B14F-4D97-AF65-F5344CB8AC3E}">
        <p14:creationId xmlns:p14="http://schemas.microsoft.com/office/powerpoint/2010/main" val="425510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B1CD-69B1-89C8-119A-1A7176702559}"/>
              </a:ext>
            </a:extLst>
          </p:cNvPr>
          <p:cNvSpPr>
            <a:spLocks noGrp="1"/>
          </p:cNvSpPr>
          <p:nvPr>
            <p:ph type="title"/>
          </p:nvPr>
        </p:nvSpPr>
        <p:spPr/>
        <p:txBody>
          <a:bodyPr/>
          <a:lstStyle/>
          <a:p>
            <a:r>
              <a:rPr lang="el-GR" dirty="0"/>
              <a:t>α</a:t>
            </a:r>
            <a:r>
              <a:rPr lang="en-GB" dirty="0"/>
              <a:t>-Lactose Monohydrate </a:t>
            </a:r>
          </a:p>
        </p:txBody>
      </p:sp>
      <p:sp>
        <p:nvSpPr>
          <p:cNvPr id="3" name="Content Placeholder 2">
            <a:extLst>
              <a:ext uri="{FF2B5EF4-FFF2-40B4-BE49-F238E27FC236}">
                <a16:creationId xmlns:a16="http://schemas.microsoft.com/office/drawing/2014/main" id="{1041B9E5-7CFE-A548-87A6-821053CE51E0}"/>
              </a:ext>
            </a:extLst>
          </p:cNvPr>
          <p:cNvSpPr>
            <a:spLocks noGrp="1"/>
          </p:cNvSpPr>
          <p:nvPr>
            <p:ph idx="1"/>
          </p:nvPr>
        </p:nvSpPr>
        <p:spPr>
          <a:xfrm>
            <a:off x="838200" y="1825625"/>
            <a:ext cx="5445154" cy="4351338"/>
          </a:xfrm>
        </p:spPr>
        <p:txBody>
          <a:bodyPr/>
          <a:lstStyle/>
          <a:p>
            <a:r>
              <a:rPr lang="el-GR" dirty="0"/>
              <a:t>α</a:t>
            </a:r>
            <a:r>
              <a:rPr lang="en-GB" dirty="0"/>
              <a:t>LM was focused on in this work because of its sharp peak at 0.52 GHz.</a:t>
            </a:r>
          </a:p>
          <a:p>
            <a:r>
              <a:rPr lang="en-GB" dirty="0"/>
              <a:t>This peak does not shift with temperature which is unusual for phonon modes.</a:t>
            </a:r>
          </a:p>
        </p:txBody>
      </p:sp>
      <p:pic>
        <p:nvPicPr>
          <p:cNvPr id="5" name="Picture 4" descr="Diagram&#10;&#10;Description automatically generated">
            <a:extLst>
              <a:ext uri="{FF2B5EF4-FFF2-40B4-BE49-F238E27FC236}">
                <a16:creationId xmlns:a16="http://schemas.microsoft.com/office/drawing/2014/main" id="{256EB01B-8462-B1C1-AB44-9C4B8CE064F2}"/>
              </a:ext>
            </a:extLst>
          </p:cNvPr>
          <p:cNvPicPr>
            <a:picLocks noChangeAspect="1"/>
          </p:cNvPicPr>
          <p:nvPr/>
        </p:nvPicPr>
        <p:blipFill rotWithShape="1">
          <a:blip r:embed="rId2">
            <a:extLst>
              <a:ext uri="{28A0092B-C50C-407E-A947-70E740481C1C}">
                <a14:useLocalDpi xmlns:a14="http://schemas.microsoft.com/office/drawing/2010/main" val="0"/>
              </a:ext>
            </a:extLst>
          </a:blip>
          <a:srcRect l="9001" t="2404" r="10812" b="6406"/>
          <a:stretch/>
        </p:blipFill>
        <p:spPr>
          <a:xfrm>
            <a:off x="7701044" y="486562"/>
            <a:ext cx="3652756" cy="3179427"/>
          </a:xfrm>
          <a:prstGeom prst="rect">
            <a:avLst/>
          </a:prstGeom>
        </p:spPr>
      </p:pic>
      <p:pic>
        <p:nvPicPr>
          <p:cNvPr id="7" name="Picture 6" descr="Chart, line chart&#10;&#10;Description automatically generated">
            <a:extLst>
              <a:ext uri="{FF2B5EF4-FFF2-40B4-BE49-F238E27FC236}">
                <a16:creationId xmlns:a16="http://schemas.microsoft.com/office/drawing/2014/main" id="{4E358BC5-1F51-698D-1EC3-5DCC30B6D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1044" y="3659175"/>
            <a:ext cx="3558083" cy="3028324"/>
          </a:xfrm>
          <a:prstGeom prst="rect">
            <a:avLst/>
          </a:prstGeom>
        </p:spPr>
      </p:pic>
    </p:spTree>
    <p:extLst>
      <p:ext uri="{BB962C8B-B14F-4D97-AF65-F5344CB8AC3E}">
        <p14:creationId xmlns:p14="http://schemas.microsoft.com/office/powerpoint/2010/main" val="60667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8531-B164-5EE2-A81A-339DC63E1BAB}"/>
              </a:ext>
            </a:extLst>
          </p:cNvPr>
          <p:cNvSpPr>
            <a:spLocks noGrp="1"/>
          </p:cNvSpPr>
          <p:nvPr>
            <p:ph type="title"/>
          </p:nvPr>
        </p:nvSpPr>
        <p:spPr/>
        <p:txBody>
          <a:bodyPr/>
          <a:lstStyle/>
          <a:p>
            <a:r>
              <a:rPr lang="en-GB" dirty="0"/>
              <a:t>Experimental Methods</a:t>
            </a:r>
          </a:p>
        </p:txBody>
      </p:sp>
      <p:sp>
        <p:nvSpPr>
          <p:cNvPr id="3" name="Content Placeholder 2">
            <a:extLst>
              <a:ext uri="{FF2B5EF4-FFF2-40B4-BE49-F238E27FC236}">
                <a16:creationId xmlns:a16="http://schemas.microsoft.com/office/drawing/2014/main" id="{F0CAB385-3D50-B259-37BD-A5C62AE54654}"/>
              </a:ext>
            </a:extLst>
          </p:cNvPr>
          <p:cNvSpPr>
            <a:spLocks noGrp="1"/>
          </p:cNvSpPr>
          <p:nvPr>
            <p:ph idx="1"/>
          </p:nvPr>
        </p:nvSpPr>
        <p:spPr>
          <a:xfrm>
            <a:off x="838200" y="1825625"/>
            <a:ext cx="6376332" cy="4351338"/>
          </a:xfrm>
        </p:spPr>
        <p:txBody>
          <a:bodyPr/>
          <a:lstStyle/>
          <a:p>
            <a:r>
              <a:rPr lang="en-GB" dirty="0"/>
              <a:t>THz-TDS was performed on two systems.</a:t>
            </a:r>
          </a:p>
          <a:p>
            <a:r>
              <a:rPr lang="en-GB" dirty="0"/>
              <a:t>Primarily using PC antennas but EO crystals were also used.</a:t>
            </a:r>
          </a:p>
          <a:p>
            <a:r>
              <a:rPr lang="en-GB" dirty="0"/>
              <a:t>Room-temperature and low-temperature measurements were performed.</a:t>
            </a:r>
          </a:p>
          <a:p>
            <a:r>
              <a:rPr lang="en-GB" dirty="0"/>
              <a:t>PC antennas with gap sizes of 5, 10, 20 and 40 µm were tested using varying incident laser powers.</a:t>
            </a:r>
          </a:p>
          <a:p>
            <a:endParaRPr lang="en-GB" dirty="0"/>
          </a:p>
        </p:txBody>
      </p:sp>
      <p:pic>
        <p:nvPicPr>
          <p:cNvPr id="5" name="Picture 4" descr="Arrow&#10;&#10;Description automatically generated">
            <a:extLst>
              <a:ext uri="{FF2B5EF4-FFF2-40B4-BE49-F238E27FC236}">
                <a16:creationId xmlns:a16="http://schemas.microsoft.com/office/drawing/2014/main" id="{C808A3B1-DBB2-7671-DE8D-CB81E68E9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532" y="1027906"/>
            <a:ext cx="4599710" cy="2793560"/>
          </a:xfrm>
          <a:prstGeom prst="rect">
            <a:avLst/>
          </a:prstGeom>
        </p:spPr>
      </p:pic>
      <p:pic>
        <p:nvPicPr>
          <p:cNvPr id="7" name="Picture 6" descr="Chart&#10;&#10;Description automatically generated">
            <a:extLst>
              <a:ext uri="{FF2B5EF4-FFF2-40B4-BE49-F238E27FC236}">
                <a16:creationId xmlns:a16="http://schemas.microsoft.com/office/drawing/2014/main" id="{F1A49327-85F4-BCC1-0059-9E64F0B3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3162" y="4001294"/>
            <a:ext cx="2242450" cy="2793561"/>
          </a:xfrm>
          <a:prstGeom prst="rect">
            <a:avLst/>
          </a:prstGeom>
        </p:spPr>
      </p:pic>
    </p:spTree>
    <p:extLst>
      <p:ext uri="{BB962C8B-B14F-4D97-AF65-F5344CB8AC3E}">
        <p14:creationId xmlns:p14="http://schemas.microsoft.com/office/powerpoint/2010/main" val="183073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B7DE-17BF-792E-316B-3D664E3B1989}"/>
              </a:ext>
            </a:extLst>
          </p:cNvPr>
          <p:cNvSpPr>
            <a:spLocks noGrp="1"/>
          </p:cNvSpPr>
          <p:nvPr>
            <p:ph type="title"/>
          </p:nvPr>
        </p:nvSpPr>
        <p:spPr/>
        <p:txBody>
          <a:bodyPr/>
          <a:lstStyle/>
          <a:p>
            <a:r>
              <a:rPr lang="en-GB" dirty="0"/>
              <a:t>Computational Methods</a:t>
            </a:r>
          </a:p>
        </p:txBody>
      </p:sp>
      <p:sp>
        <p:nvSpPr>
          <p:cNvPr id="3" name="Content Placeholder 2">
            <a:extLst>
              <a:ext uri="{FF2B5EF4-FFF2-40B4-BE49-F238E27FC236}">
                <a16:creationId xmlns:a16="http://schemas.microsoft.com/office/drawing/2014/main" id="{F7437915-7DE1-421B-A51C-532F29CD359B}"/>
              </a:ext>
            </a:extLst>
          </p:cNvPr>
          <p:cNvSpPr>
            <a:spLocks noGrp="1"/>
          </p:cNvSpPr>
          <p:nvPr>
            <p:ph idx="1"/>
          </p:nvPr>
        </p:nvSpPr>
        <p:spPr/>
        <p:txBody>
          <a:bodyPr/>
          <a:lstStyle/>
          <a:p>
            <a:r>
              <a:rPr lang="en-GB" dirty="0"/>
              <a:t>DFT was used throughout to calculate the phonon modes of a system, their frequency and their nature.</a:t>
            </a:r>
          </a:p>
          <a:p>
            <a:r>
              <a:rPr lang="en-GB" dirty="0"/>
              <a:t>PDielec was used to construct a THz absorption spectrum from the DFT calculation to compare with experiment.</a:t>
            </a:r>
          </a:p>
          <a:p>
            <a:r>
              <a:rPr lang="en-GB" dirty="0"/>
              <a:t>An investigation into dispersion corrections, which account for non-local bonding, was undertaken as these are vital for systems such as </a:t>
            </a:r>
            <a:r>
              <a:rPr lang="el-GR" dirty="0"/>
              <a:t>α</a:t>
            </a:r>
            <a:r>
              <a:rPr lang="en-GB" dirty="0"/>
              <a:t>LM.</a:t>
            </a:r>
          </a:p>
          <a:p>
            <a:r>
              <a:rPr lang="en-GB" dirty="0"/>
              <a:t>The Quasi-Harmonic Approximation was used to calculate the thermal properties of </a:t>
            </a:r>
            <a:r>
              <a:rPr lang="el-GR" dirty="0"/>
              <a:t>α</a:t>
            </a:r>
            <a:r>
              <a:rPr lang="en-GB" dirty="0"/>
              <a:t>LM, which were used to calculate a room-temperature THz absorption spectrum.</a:t>
            </a:r>
          </a:p>
        </p:txBody>
      </p:sp>
    </p:spTree>
    <p:extLst>
      <p:ext uri="{BB962C8B-B14F-4D97-AF65-F5344CB8AC3E}">
        <p14:creationId xmlns:p14="http://schemas.microsoft.com/office/powerpoint/2010/main" val="125909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Dispersion Corrections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7441370" cy="4351338"/>
          </a:xfrm>
        </p:spPr>
        <p:txBody>
          <a:bodyPr/>
          <a:lstStyle/>
          <a:p>
            <a:r>
              <a:rPr lang="en-GB" dirty="0"/>
              <a:t>4 dispersion corrections were tested, along with a calculation with no dispersion for control</a:t>
            </a:r>
          </a:p>
          <a:p>
            <a:r>
              <a:rPr lang="en-GB" dirty="0"/>
              <a:t>Using PDielec, the calculated spectra with the highest correlation and lowest error with experiment was the D3 correction.</a:t>
            </a:r>
          </a:p>
          <a:p>
            <a:r>
              <a:rPr lang="en-GB" dirty="0"/>
              <a:t>The TS correction spectrum, whilst relatively underperforming in correlation with experiment, was altered the least by the optimisation process.</a:t>
            </a:r>
          </a:p>
        </p:txBody>
      </p:sp>
      <p:pic>
        <p:nvPicPr>
          <p:cNvPr id="5" name="Picture 4" descr="Chart, histogram&#10;&#10;Description automatically generated">
            <a:extLst>
              <a:ext uri="{FF2B5EF4-FFF2-40B4-BE49-F238E27FC236}">
                <a16:creationId xmlns:a16="http://schemas.microsoft.com/office/drawing/2014/main" id="{80600EBA-9AA8-0632-09F4-AB094961B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139" y="1195785"/>
            <a:ext cx="3070661" cy="2799353"/>
          </a:xfrm>
          <a:prstGeom prst="rect">
            <a:avLst/>
          </a:prstGeom>
        </p:spPr>
      </p:pic>
      <p:pic>
        <p:nvPicPr>
          <p:cNvPr id="7" name="Picture 6" descr="Chart, histogram&#10;&#10;Description automatically generated">
            <a:extLst>
              <a:ext uri="{FF2B5EF4-FFF2-40B4-BE49-F238E27FC236}">
                <a16:creationId xmlns:a16="http://schemas.microsoft.com/office/drawing/2014/main" id="{2BE915E0-C767-307C-8720-8DABAD961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139" y="3995138"/>
            <a:ext cx="3067091" cy="2799353"/>
          </a:xfrm>
          <a:prstGeom prst="rect">
            <a:avLst/>
          </a:prstGeom>
        </p:spPr>
      </p:pic>
    </p:spTree>
    <p:extLst>
      <p:ext uri="{BB962C8B-B14F-4D97-AF65-F5344CB8AC3E}">
        <p14:creationId xmlns:p14="http://schemas.microsoft.com/office/powerpoint/2010/main" val="295395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Dispersion Corrections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5257800" cy="4351338"/>
          </a:xfrm>
        </p:spPr>
        <p:txBody>
          <a:bodyPr/>
          <a:lstStyle/>
          <a:p>
            <a:r>
              <a:rPr lang="en-GB" dirty="0"/>
              <a:t>The changes between starting and final structures for each correction were examined.</a:t>
            </a:r>
          </a:p>
          <a:p>
            <a:r>
              <a:rPr lang="en-GB" dirty="0"/>
              <a:t>Trends were very similar for nearly all calculations with the exception of D2.</a:t>
            </a:r>
          </a:p>
          <a:p>
            <a:r>
              <a:rPr lang="en-GB" dirty="0"/>
              <a:t>This shows the sensitivity of these calculated spectra to ionic positions.</a:t>
            </a:r>
          </a:p>
        </p:txBody>
      </p:sp>
      <p:grpSp>
        <p:nvGrpSpPr>
          <p:cNvPr id="12" name="Group 11">
            <a:extLst>
              <a:ext uri="{FF2B5EF4-FFF2-40B4-BE49-F238E27FC236}">
                <a16:creationId xmlns:a16="http://schemas.microsoft.com/office/drawing/2014/main" id="{C8C4B80F-7034-7235-0934-760D8160F565}"/>
              </a:ext>
            </a:extLst>
          </p:cNvPr>
          <p:cNvGrpSpPr/>
          <p:nvPr/>
        </p:nvGrpSpPr>
        <p:grpSpPr>
          <a:xfrm>
            <a:off x="6190022" y="1189384"/>
            <a:ext cx="3129657" cy="5595140"/>
            <a:chOff x="8598152" y="1341984"/>
            <a:chExt cx="2945099" cy="5265191"/>
          </a:xfrm>
        </p:grpSpPr>
        <p:pic>
          <p:nvPicPr>
            <p:cNvPr id="13" name="Picture 12" descr="Chart&#10;&#10;Description automatically generated with medium confidence">
              <a:extLst>
                <a:ext uri="{FF2B5EF4-FFF2-40B4-BE49-F238E27FC236}">
                  <a16:creationId xmlns:a16="http://schemas.microsoft.com/office/drawing/2014/main" id="{1551C540-5247-933E-846B-2650C4E12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152" y="1341984"/>
              <a:ext cx="2945099" cy="2699517"/>
            </a:xfrm>
            <a:prstGeom prst="rect">
              <a:avLst/>
            </a:prstGeom>
          </p:spPr>
        </p:pic>
        <p:pic>
          <p:nvPicPr>
            <p:cNvPr id="14" name="Picture 13" descr="Chart, radar chart&#10;&#10;Description automatically generated">
              <a:extLst>
                <a:ext uri="{FF2B5EF4-FFF2-40B4-BE49-F238E27FC236}">
                  <a16:creationId xmlns:a16="http://schemas.microsoft.com/office/drawing/2014/main" id="{387BCC91-937A-FF58-981E-1F2DDBE39C0D}"/>
                </a:ext>
              </a:extLst>
            </p:cNvPr>
            <p:cNvPicPr>
              <a:picLocks noChangeAspect="1"/>
            </p:cNvPicPr>
            <p:nvPr/>
          </p:nvPicPr>
          <p:blipFill rotWithShape="1">
            <a:blip r:embed="rId3">
              <a:extLst>
                <a:ext uri="{28A0092B-C50C-407E-A947-70E740481C1C}">
                  <a14:useLocalDpi xmlns:a14="http://schemas.microsoft.com/office/drawing/2010/main" val="0"/>
                </a:ext>
              </a:extLst>
            </a:blip>
            <a:srcRect b="1980"/>
            <a:stretch/>
          </p:blipFill>
          <p:spPr>
            <a:xfrm>
              <a:off x="8598152" y="3961086"/>
              <a:ext cx="2945099" cy="2646089"/>
            </a:xfrm>
            <a:prstGeom prst="rect">
              <a:avLst/>
            </a:prstGeom>
          </p:spPr>
        </p:pic>
      </p:grpSp>
      <p:pic>
        <p:nvPicPr>
          <p:cNvPr id="16" name="Picture 15" descr="A picture containing chart&#10;&#10;Description automatically generated">
            <a:extLst>
              <a:ext uri="{FF2B5EF4-FFF2-40B4-BE49-F238E27FC236}">
                <a16:creationId xmlns:a16="http://schemas.microsoft.com/office/drawing/2014/main" id="{D60829E3-6103-3304-F560-A49942660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9679" y="2871825"/>
            <a:ext cx="2855116" cy="2230259"/>
          </a:xfrm>
          <a:prstGeom prst="rect">
            <a:avLst/>
          </a:prstGeom>
        </p:spPr>
      </p:pic>
    </p:spTree>
    <p:extLst>
      <p:ext uri="{BB962C8B-B14F-4D97-AF65-F5344CB8AC3E}">
        <p14:creationId xmlns:p14="http://schemas.microsoft.com/office/powerpoint/2010/main" val="8924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Quasi-Harmonic Approximation</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5668538" cy="4351338"/>
          </a:xfrm>
        </p:spPr>
        <p:txBody>
          <a:bodyPr/>
          <a:lstStyle/>
          <a:p>
            <a:r>
              <a:rPr lang="en-GB" dirty="0"/>
              <a:t>Experimental spectra were measured between 4 and 300 K in 50 K increments.</a:t>
            </a:r>
          </a:p>
          <a:p>
            <a:r>
              <a:rPr lang="en-GB" dirty="0"/>
              <a:t>Modes follow expected trend of red-shifting with temperature except 1</a:t>
            </a:r>
            <a:r>
              <a:rPr lang="en-GB" baseline="30000" dirty="0"/>
              <a:t>st</a:t>
            </a:r>
            <a:r>
              <a:rPr lang="en-GB" dirty="0"/>
              <a:t> mode.</a:t>
            </a:r>
          </a:p>
          <a:p>
            <a:endParaRPr lang="en-GB" dirty="0"/>
          </a:p>
        </p:txBody>
      </p:sp>
      <p:pic>
        <p:nvPicPr>
          <p:cNvPr id="5" name="Picture 4" descr="Chart&#10;&#10;Description automatically generated">
            <a:extLst>
              <a:ext uri="{FF2B5EF4-FFF2-40B4-BE49-F238E27FC236}">
                <a16:creationId xmlns:a16="http://schemas.microsoft.com/office/drawing/2014/main" id="{1D61CB55-5F55-B8BA-0876-873BBC9D3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738" y="1825625"/>
            <a:ext cx="5070070" cy="4109474"/>
          </a:xfrm>
          <a:prstGeom prst="rect">
            <a:avLst/>
          </a:prstGeom>
        </p:spPr>
      </p:pic>
    </p:spTree>
    <p:extLst>
      <p:ext uri="{BB962C8B-B14F-4D97-AF65-F5344CB8AC3E}">
        <p14:creationId xmlns:p14="http://schemas.microsoft.com/office/powerpoint/2010/main" val="1297900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747</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Investigation and Analysis of Phenomena in the Far-Infrared Region</vt:lpstr>
      <vt:lpstr>Project Aims</vt:lpstr>
      <vt:lpstr>Project Aims</vt:lpstr>
      <vt:lpstr>α-Lactose Monohydrate </vt:lpstr>
      <vt:lpstr>Experimental Methods</vt:lpstr>
      <vt:lpstr>Computational Methods</vt:lpstr>
      <vt:lpstr>Key Results – Dispersion Corrections</vt:lpstr>
      <vt:lpstr>Key Results – Dispersion Corrections</vt:lpstr>
      <vt:lpstr>Key Results – Quasi-Harmonic Approximation</vt:lpstr>
      <vt:lpstr>Key Results – Quasi-Harmonic Approximation</vt:lpstr>
      <vt:lpstr>Key Results – Photoconductive Emitters</vt:lpstr>
      <vt:lpstr>Other Investigations</vt:lpstr>
      <vt:lpstr>Other Investigations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and Analysis of Phenomena in the Far-Infrared Region</dc:title>
  <dc:creator>Calum Towler [cm14cnat]</dc:creator>
  <cp:lastModifiedBy>Calum Towler [cm14cnat]</cp:lastModifiedBy>
  <cp:revision>3</cp:revision>
  <dcterms:created xsi:type="dcterms:W3CDTF">2023-01-06T15:54:59Z</dcterms:created>
  <dcterms:modified xsi:type="dcterms:W3CDTF">2023-01-18T14:25:21Z</dcterms:modified>
</cp:coreProperties>
</file>