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72" r:id="rId5"/>
    <p:sldId id="259" r:id="rId6"/>
    <p:sldId id="274" r:id="rId7"/>
    <p:sldId id="260" r:id="rId8"/>
    <p:sldId id="263" r:id="rId9"/>
    <p:sldId id="257" r:id="rId10"/>
    <p:sldId id="268" r:id="rId11"/>
    <p:sldId id="264" r:id="rId12"/>
    <p:sldId id="261" r:id="rId13"/>
    <p:sldId id="265" r:id="rId14"/>
    <p:sldId id="266" r:id="rId15"/>
    <p:sldId id="267" r:id="rId16"/>
    <p:sldId id="271" r:id="rId17"/>
    <p:sldId id="273"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8" autoAdjust="0"/>
    <p:restoredTop sz="94660"/>
  </p:normalViewPr>
  <p:slideViewPr>
    <p:cSldViewPr snapToGrid="0">
      <p:cViewPr varScale="1">
        <p:scale>
          <a:sx n="65" d="100"/>
          <a:sy n="65" d="100"/>
        </p:scale>
        <p:origin x="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505F0-8F4F-49DE-9363-7C76D82A3B44}" type="datetimeFigureOut">
              <a:rPr lang="en-GB" smtClean="0"/>
              <a:t>20/03/2025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1FE95F-3144-4258-9BC5-5A2BBA8AA008}" type="slidenum">
              <a:rPr lang="en-GB" smtClean="0"/>
              <a:t>‹#›</a:t>
            </a:fld>
            <a:endParaRPr lang="en-GB"/>
          </a:p>
        </p:txBody>
      </p:sp>
    </p:spTree>
    <p:extLst>
      <p:ext uri="{BB962C8B-B14F-4D97-AF65-F5344CB8AC3E}">
        <p14:creationId xmlns:p14="http://schemas.microsoft.com/office/powerpoint/2010/main" val="3426099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C1FE95F-3144-4258-9BC5-5A2BBA8AA008}" type="slidenum">
              <a:rPr lang="en-GB" smtClean="0"/>
              <a:t>13</a:t>
            </a:fld>
            <a:endParaRPr lang="en-GB"/>
          </a:p>
        </p:txBody>
      </p:sp>
    </p:spTree>
    <p:extLst>
      <p:ext uri="{BB962C8B-B14F-4D97-AF65-F5344CB8AC3E}">
        <p14:creationId xmlns:p14="http://schemas.microsoft.com/office/powerpoint/2010/main" val="2847726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C1FE95F-3144-4258-9BC5-5A2BBA8AA008}" type="slidenum">
              <a:rPr lang="en-GB" smtClean="0"/>
              <a:t>14</a:t>
            </a:fld>
            <a:endParaRPr lang="en-GB"/>
          </a:p>
        </p:txBody>
      </p:sp>
    </p:spTree>
    <p:extLst>
      <p:ext uri="{BB962C8B-B14F-4D97-AF65-F5344CB8AC3E}">
        <p14:creationId xmlns:p14="http://schemas.microsoft.com/office/powerpoint/2010/main" val="508106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E2B0F-3A0D-3298-2D0C-BC27FE967EF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A17A22AF-F03E-974A-73A4-E252E28E6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7550749-4EA8-2ECE-A4F9-D96811CE8CE0}"/>
              </a:ext>
            </a:extLst>
          </p:cNvPr>
          <p:cNvSpPr>
            <a:spLocks noGrp="1"/>
          </p:cNvSpPr>
          <p:nvPr>
            <p:ph type="dt" sz="half" idx="10"/>
          </p:nvPr>
        </p:nvSpPr>
        <p:spPr/>
        <p:txBody>
          <a:bodyPr/>
          <a:lstStyle/>
          <a:p>
            <a:fld id="{9918DFA9-7E2B-4756-A03A-3D2484AACB24}" type="datetimeFigureOut">
              <a:rPr lang="en-GB" smtClean="0"/>
              <a:t>20/03/2025</a:t>
            </a:fld>
            <a:endParaRPr lang="en-GB"/>
          </a:p>
        </p:txBody>
      </p:sp>
      <p:sp>
        <p:nvSpPr>
          <p:cNvPr id="5" name="Footer Placeholder 4">
            <a:extLst>
              <a:ext uri="{FF2B5EF4-FFF2-40B4-BE49-F238E27FC236}">
                <a16:creationId xmlns:a16="http://schemas.microsoft.com/office/drawing/2014/main" id="{18A2C87A-2CA4-610F-E0ED-58971AD7B9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B33D63-0D07-FA59-4A63-D3ED2D12C622}"/>
              </a:ext>
            </a:extLst>
          </p:cNvPr>
          <p:cNvSpPr>
            <a:spLocks noGrp="1"/>
          </p:cNvSpPr>
          <p:nvPr>
            <p:ph type="sldNum" sz="quarter" idx="12"/>
          </p:nvPr>
        </p:nvSpPr>
        <p:spPr/>
        <p:txBody>
          <a:bodyPr/>
          <a:lstStyle/>
          <a:p>
            <a:fld id="{8C1DAAE2-D6EF-43DE-BAF2-68AEA70F8A3B}" type="slidenum">
              <a:rPr lang="en-GB" smtClean="0"/>
              <a:t>‹#›</a:t>
            </a:fld>
            <a:endParaRPr lang="en-GB"/>
          </a:p>
        </p:txBody>
      </p:sp>
    </p:spTree>
    <p:extLst>
      <p:ext uri="{BB962C8B-B14F-4D97-AF65-F5344CB8AC3E}">
        <p14:creationId xmlns:p14="http://schemas.microsoft.com/office/powerpoint/2010/main" val="183849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F23C-CD67-BF3F-4458-758CE8FC20E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14636B9-5121-C1D4-4CBE-35C6DDEB729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6CF7057-5F25-CD3D-B9D1-A65BA940B205}"/>
              </a:ext>
            </a:extLst>
          </p:cNvPr>
          <p:cNvSpPr>
            <a:spLocks noGrp="1"/>
          </p:cNvSpPr>
          <p:nvPr>
            <p:ph type="dt" sz="half" idx="10"/>
          </p:nvPr>
        </p:nvSpPr>
        <p:spPr/>
        <p:txBody>
          <a:bodyPr/>
          <a:lstStyle/>
          <a:p>
            <a:fld id="{9918DFA9-7E2B-4756-A03A-3D2484AACB24}" type="datetimeFigureOut">
              <a:rPr lang="en-GB" smtClean="0"/>
              <a:t>20/03/2025</a:t>
            </a:fld>
            <a:endParaRPr lang="en-GB"/>
          </a:p>
        </p:txBody>
      </p:sp>
      <p:sp>
        <p:nvSpPr>
          <p:cNvPr id="5" name="Footer Placeholder 4">
            <a:extLst>
              <a:ext uri="{FF2B5EF4-FFF2-40B4-BE49-F238E27FC236}">
                <a16:creationId xmlns:a16="http://schemas.microsoft.com/office/drawing/2014/main" id="{9DE4E9B8-C301-9C29-F428-098187DEE48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5A8376-45C1-9E73-2757-E898512F4ECE}"/>
              </a:ext>
            </a:extLst>
          </p:cNvPr>
          <p:cNvSpPr>
            <a:spLocks noGrp="1"/>
          </p:cNvSpPr>
          <p:nvPr>
            <p:ph type="sldNum" sz="quarter" idx="12"/>
          </p:nvPr>
        </p:nvSpPr>
        <p:spPr/>
        <p:txBody>
          <a:bodyPr/>
          <a:lstStyle/>
          <a:p>
            <a:fld id="{8C1DAAE2-D6EF-43DE-BAF2-68AEA70F8A3B}" type="slidenum">
              <a:rPr lang="en-GB" smtClean="0"/>
              <a:t>‹#›</a:t>
            </a:fld>
            <a:endParaRPr lang="en-GB"/>
          </a:p>
        </p:txBody>
      </p:sp>
    </p:spTree>
    <p:extLst>
      <p:ext uri="{BB962C8B-B14F-4D97-AF65-F5344CB8AC3E}">
        <p14:creationId xmlns:p14="http://schemas.microsoft.com/office/powerpoint/2010/main" val="2069177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B8A725-376A-73C6-35D1-12E449FFA06B}"/>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63A525C6-41C7-8E6A-4F30-8A67FC98DD6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D45CA56-51A1-B236-6141-53255F0C3F4D}"/>
              </a:ext>
            </a:extLst>
          </p:cNvPr>
          <p:cNvSpPr>
            <a:spLocks noGrp="1"/>
          </p:cNvSpPr>
          <p:nvPr>
            <p:ph type="dt" sz="half" idx="10"/>
          </p:nvPr>
        </p:nvSpPr>
        <p:spPr/>
        <p:txBody>
          <a:bodyPr/>
          <a:lstStyle/>
          <a:p>
            <a:fld id="{9918DFA9-7E2B-4756-A03A-3D2484AACB24}" type="datetimeFigureOut">
              <a:rPr lang="en-GB" smtClean="0"/>
              <a:t>20/03/2025</a:t>
            </a:fld>
            <a:endParaRPr lang="en-GB"/>
          </a:p>
        </p:txBody>
      </p:sp>
      <p:sp>
        <p:nvSpPr>
          <p:cNvPr id="5" name="Footer Placeholder 4">
            <a:extLst>
              <a:ext uri="{FF2B5EF4-FFF2-40B4-BE49-F238E27FC236}">
                <a16:creationId xmlns:a16="http://schemas.microsoft.com/office/drawing/2014/main" id="{C3A10655-5787-6B98-70F6-C66F6CFC0D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90A93E-8C5C-5424-730E-D46553DCAD61}"/>
              </a:ext>
            </a:extLst>
          </p:cNvPr>
          <p:cNvSpPr>
            <a:spLocks noGrp="1"/>
          </p:cNvSpPr>
          <p:nvPr>
            <p:ph type="sldNum" sz="quarter" idx="12"/>
          </p:nvPr>
        </p:nvSpPr>
        <p:spPr/>
        <p:txBody>
          <a:bodyPr/>
          <a:lstStyle/>
          <a:p>
            <a:fld id="{8C1DAAE2-D6EF-43DE-BAF2-68AEA70F8A3B}" type="slidenum">
              <a:rPr lang="en-GB" smtClean="0"/>
              <a:t>‹#›</a:t>
            </a:fld>
            <a:endParaRPr lang="en-GB"/>
          </a:p>
        </p:txBody>
      </p:sp>
    </p:spTree>
    <p:extLst>
      <p:ext uri="{BB962C8B-B14F-4D97-AF65-F5344CB8AC3E}">
        <p14:creationId xmlns:p14="http://schemas.microsoft.com/office/powerpoint/2010/main" val="85105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F05C7-7786-44AA-3494-5E34717EAEC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C3290C4-C920-C29A-B51A-5F48770B1B1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54C0932-E1B3-246C-C9E9-ABEF43579F17}"/>
              </a:ext>
            </a:extLst>
          </p:cNvPr>
          <p:cNvSpPr>
            <a:spLocks noGrp="1"/>
          </p:cNvSpPr>
          <p:nvPr>
            <p:ph type="dt" sz="half" idx="10"/>
          </p:nvPr>
        </p:nvSpPr>
        <p:spPr/>
        <p:txBody>
          <a:bodyPr/>
          <a:lstStyle/>
          <a:p>
            <a:fld id="{9918DFA9-7E2B-4756-A03A-3D2484AACB24}" type="datetimeFigureOut">
              <a:rPr lang="en-GB" smtClean="0"/>
              <a:t>20/03/2025</a:t>
            </a:fld>
            <a:endParaRPr lang="en-GB"/>
          </a:p>
        </p:txBody>
      </p:sp>
      <p:sp>
        <p:nvSpPr>
          <p:cNvPr id="5" name="Footer Placeholder 4">
            <a:extLst>
              <a:ext uri="{FF2B5EF4-FFF2-40B4-BE49-F238E27FC236}">
                <a16:creationId xmlns:a16="http://schemas.microsoft.com/office/drawing/2014/main" id="{3AECD166-21E7-EC78-E50E-7E112FD1C5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7F4A2C-3195-FD67-0B26-6F55E4F1ED71}"/>
              </a:ext>
            </a:extLst>
          </p:cNvPr>
          <p:cNvSpPr>
            <a:spLocks noGrp="1"/>
          </p:cNvSpPr>
          <p:nvPr>
            <p:ph type="sldNum" sz="quarter" idx="12"/>
          </p:nvPr>
        </p:nvSpPr>
        <p:spPr/>
        <p:txBody>
          <a:bodyPr/>
          <a:lstStyle/>
          <a:p>
            <a:fld id="{8C1DAAE2-D6EF-43DE-BAF2-68AEA70F8A3B}" type="slidenum">
              <a:rPr lang="en-GB" smtClean="0"/>
              <a:t>‹#›</a:t>
            </a:fld>
            <a:endParaRPr lang="en-GB"/>
          </a:p>
        </p:txBody>
      </p:sp>
    </p:spTree>
    <p:extLst>
      <p:ext uri="{BB962C8B-B14F-4D97-AF65-F5344CB8AC3E}">
        <p14:creationId xmlns:p14="http://schemas.microsoft.com/office/powerpoint/2010/main" val="2639406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4468-1DC4-A6DC-5053-D1E710A71B2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63C78D1-B0C9-35E8-D006-F9FD034F68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C0804D6-DE79-4491-A659-9EABDB25AEA1}"/>
              </a:ext>
            </a:extLst>
          </p:cNvPr>
          <p:cNvSpPr>
            <a:spLocks noGrp="1"/>
          </p:cNvSpPr>
          <p:nvPr>
            <p:ph type="dt" sz="half" idx="10"/>
          </p:nvPr>
        </p:nvSpPr>
        <p:spPr/>
        <p:txBody>
          <a:bodyPr/>
          <a:lstStyle/>
          <a:p>
            <a:fld id="{9918DFA9-7E2B-4756-A03A-3D2484AACB24}" type="datetimeFigureOut">
              <a:rPr lang="en-GB" smtClean="0"/>
              <a:t>20/03/2025</a:t>
            </a:fld>
            <a:endParaRPr lang="en-GB"/>
          </a:p>
        </p:txBody>
      </p:sp>
      <p:sp>
        <p:nvSpPr>
          <p:cNvPr id="5" name="Footer Placeholder 4">
            <a:extLst>
              <a:ext uri="{FF2B5EF4-FFF2-40B4-BE49-F238E27FC236}">
                <a16:creationId xmlns:a16="http://schemas.microsoft.com/office/drawing/2014/main" id="{E4F5A09E-D889-7B8D-DFA0-DFFACD4F6B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798F41-C743-3DB6-2E91-E737DD42D0C7}"/>
              </a:ext>
            </a:extLst>
          </p:cNvPr>
          <p:cNvSpPr>
            <a:spLocks noGrp="1"/>
          </p:cNvSpPr>
          <p:nvPr>
            <p:ph type="sldNum" sz="quarter" idx="12"/>
          </p:nvPr>
        </p:nvSpPr>
        <p:spPr/>
        <p:txBody>
          <a:bodyPr/>
          <a:lstStyle/>
          <a:p>
            <a:fld id="{8C1DAAE2-D6EF-43DE-BAF2-68AEA70F8A3B}" type="slidenum">
              <a:rPr lang="en-GB" smtClean="0"/>
              <a:t>‹#›</a:t>
            </a:fld>
            <a:endParaRPr lang="en-GB"/>
          </a:p>
        </p:txBody>
      </p:sp>
    </p:spTree>
    <p:extLst>
      <p:ext uri="{BB962C8B-B14F-4D97-AF65-F5344CB8AC3E}">
        <p14:creationId xmlns:p14="http://schemas.microsoft.com/office/powerpoint/2010/main" val="2500947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C2ECE-6E6F-11AE-7170-4A2902884C9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39CD2A8-CD72-1104-EF5B-BFBB1F438EA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91B69B2F-EAF7-4558-35B1-9EBB71706AC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F932C856-0BBE-61EE-A257-E9D0BF4747E3}"/>
              </a:ext>
            </a:extLst>
          </p:cNvPr>
          <p:cNvSpPr>
            <a:spLocks noGrp="1"/>
          </p:cNvSpPr>
          <p:nvPr>
            <p:ph type="dt" sz="half" idx="10"/>
          </p:nvPr>
        </p:nvSpPr>
        <p:spPr/>
        <p:txBody>
          <a:bodyPr/>
          <a:lstStyle/>
          <a:p>
            <a:fld id="{9918DFA9-7E2B-4756-A03A-3D2484AACB24}" type="datetimeFigureOut">
              <a:rPr lang="en-GB" smtClean="0"/>
              <a:t>20/03/2025</a:t>
            </a:fld>
            <a:endParaRPr lang="en-GB"/>
          </a:p>
        </p:txBody>
      </p:sp>
      <p:sp>
        <p:nvSpPr>
          <p:cNvPr id="6" name="Footer Placeholder 5">
            <a:extLst>
              <a:ext uri="{FF2B5EF4-FFF2-40B4-BE49-F238E27FC236}">
                <a16:creationId xmlns:a16="http://schemas.microsoft.com/office/drawing/2014/main" id="{33AE285D-9DA9-2C22-7A41-16057A9F33C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F41816-9393-C982-86D3-6580233F34A9}"/>
              </a:ext>
            </a:extLst>
          </p:cNvPr>
          <p:cNvSpPr>
            <a:spLocks noGrp="1"/>
          </p:cNvSpPr>
          <p:nvPr>
            <p:ph type="sldNum" sz="quarter" idx="12"/>
          </p:nvPr>
        </p:nvSpPr>
        <p:spPr/>
        <p:txBody>
          <a:bodyPr/>
          <a:lstStyle/>
          <a:p>
            <a:fld id="{8C1DAAE2-D6EF-43DE-BAF2-68AEA70F8A3B}" type="slidenum">
              <a:rPr lang="en-GB" smtClean="0"/>
              <a:t>‹#›</a:t>
            </a:fld>
            <a:endParaRPr lang="en-GB"/>
          </a:p>
        </p:txBody>
      </p:sp>
    </p:spTree>
    <p:extLst>
      <p:ext uri="{BB962C8B-B14F-4D97-AF65-F5344CB8AC3E}">
        <p14:creationId xmlns:p14="http://schemas.microsoft.com/office/powerpoint/2010/main" val="3660688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7E95-F42D-1F7F-ED4E-C56F38050AA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4DC3AC45-EF0F-E125-54BA-BCB2A8EE05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08D222D-9235-7396-4344-4EE81435048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49064B3-FE5D-F189-82F1-462870DE8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0F891A4-6CAB-EC7E-BA88-D45C6881DB3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9D64D3F-962E-6CEC-81EB-612F24B12CB5}"/>
              </a:ext>
            </a:extLst>
          </p:cNvPr>
          <p:cNvSpPr>
            <a:spLocks noGrp="1"/>
          </p:cNvSpPr>
          <p:nvPr>
            <p:ph type="dt" sz="half" idx="10"/>
          </p:nvPr>
        </p:nvSpPr>
        <p:spPr/>
        <p:txBody>
          <a:bodyPr/>
          <a:lstStyle/>
          <a:p>
            <a:fld id="{9918DFA9-7E2B-4756-A03A-3D2484AACB24}" type="datetimeFigureOut">
              <a:rPr lang="en-GB" smtClean="0"/>
              <a:t>20/03/2025</a:t>
            </a:fld>
            <a:endParaRPr lang="en-GB"/>
          </a:p>
        </p:txBody>
      </p:sp>
      <p:sp>
        <p:nvSpPr>
          <p:cNvPr id="8" name="Footer Placeholder 7">
            <a:extLst>
              <a:ext uri="{FF2B5EF4-FFF2-40B4-BE49-F238E27FC236}">
                <a16:creationId xmlns:a16="http://schemas.microsoft.com/office/drawing/2014/main" id="{7C543688-F1AD-5F39-6A92-AF0699E42EF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AF66605-DF80-B7F4-AD01-00D3C8ADFA30}"/>
              </a:ext>
            </a:extLst>
          </p:cNvPr>
          <p:cNvSpPr>
            <a:spLocks noGrp="1"/>
          </p:cNvSpPr>
          <p:nvPr>
            <p:ph type="sldNum" sz="quarter" idx="12"/>
          </p:nvPr>
        </p:nvSpPr>
        <p:spPr/>
        <p:txBody>
          <a:bodyPr/>
          <a:lstStyle/>
          <a:p>
            <a:fld id="{8C1DAAE2-D6EF-43DE-BAF2-68AEA70F8A3B}" type="slidenum">
              <a:rPr lang="en-GB" smtClean="0"/>
              <a:t>‹#›</a:t>
            </a:fld>
            <a:endParaRPr lang="en-GB"/>
          </a:p>
        </p:txBody>
      </p:sp>
    </p:spTree>
    <p:extLst>
      <p:ext uri="{BB962C8B-B14F-4D97-AF65-F5344CB8AC3E}">
        <p14:creationId xmlns:p14="http://schemas.microsoft.com/office/powerpoint/2010/main" val="3720063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3A328-2CC1-5DAB-1B4A-4C949055AEC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38DDFDB-9854-F09C-B264-80558A0E68A0}"/>
              </a:ext>
            </a:extLst>
          </p:cNvPr>
          <p:cNvSpPr>
            <a:spLocks noGrp="1"/>
          </p:cNvSpPr>
          <p:nvPr>
            <p:ph type="dt" sz="half" idx="10"/>
          </p:nvPr>
        </p:nvSpPr>
        <p:spPr/>
        <p:txBody>
          <a:bodyPr/>
          <a:lstStyle/>
          <a:p>
            <a:fld id="{9918DFA9-7E2B-4756-A03A-3D2484AACB24}" type="datetimeFigureOut">
              <a:rPr lang="en-GB" smtClean="0"/>
              <a:t>20/03/2025</a:t>
            </a:fld>
            <a:endParaRPr lang="en-GB"/>
          </a:p>
        </p:txBody>
      </p:sp>
      <p:sp>
        <p:nvSpPr>
          <p:cNvPr id="4" name="Footer Placeholder 3">
            <a:extLst>
              <a:ext uri="{FF2B5EF4-FFF2-40B4-BE49-F238E27FC236}">
                <a16:creationId xmlns:a16="http://schemas.microsoft.com/office/drawing/2014/main" id="{83FA933A-6365-76FB-E322-763B1104280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EA81416-FEBB-6046-29A3-CC043A187556}"/>
              </a:ext>
            </a:extLst>
          </p:cNvPr>
          <p:cNvSpPr>
            <a:spLocks noGrp="1"/>
          </p:cNvSpPr>
          <p:nvPr>
            <p:ph type="sldNum" sz="quarter" idx="12"/>
          </p:nvPr>
        </p:nvSpPr>
        <p:spPr/>
        <p:txBody>
          <a:bodyPr/>
          <a:lstStyle/>
          <a:p>
            <a:fld id="{8C1DAAE2-D6EF-43DE-BAF2-68AEA70F8A3B}" type="slidenum">
              <a:rPr lang="en-GB" smtClean="0"/>
              <a:t>‹#›</a:t>
            </a:fld>
            <a:endParaRPr lang="en-GB"/>
          </a:p>
        </p:txBody>
      </p:sp>
    </p:spTree>
    <p:extLst>
      <p:ext uri="{BB962C8B-B14F-4D97-AF65-F5344CB8AC3E}">
        <p14:creationId xmlns:p14="http://schemas.microsoft.com/office/powerpoint/2010/main" val="159010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DFC678-A684-04B2-47C6-022CE2079AB5}"/>
              </a:ext>
            </a:extLst>
          </p:cNvPr>
          <p:cNvSpPr>
            <a:spLocks noGrp="1"/>
          </p:cNvSpPr>
          <p:nvPr>
            <p:ph type="dt" sz="half" idx="10"/>
          </p:nvPr>
        </p:nvSpPr>
        <p:spPr/>
        <p:txBody>
          <a:bodyPr/>
          <a:lstStyle/>
          <a:p>
            <a:fld id="{9918DFA9-7E2B-4756-A03A-3D2484AACB24}" type="datetimeFigureOut">
              <a:rPr lang="en-GB" smtClean="0"/>
              <a:t>20/03/2025</a:t>
            </a:fld>
            <a:endParaRPr lang="en-GB"/>
          </a:p>
        </p:txBody>
      </p:sp>
      <p:sp>
        <p:nvSpPr>
          <p:cNvPr id="3" name="Footer Placeholder 2">
            <a:extLst>
              <a:ext uri="{FF2B5EF4-FFF2-40B4-BE49-F238E27FC236}">
                <a16:creationId xmlns:a16="http://schemas.microsoft.com/office/drawing/2014/main" id="{256CE144-455A-A9C2-EFFC-288AA9D1627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025D717-483E-3CA8-DF31-5A238BF1D44B}"/>
              </a:ext>
            </a:extLst>
          </p:cNvPr>
          <p:cNvSpPr>
            <a:spLocks noGrp="1"/>
          </p:cNvSpPr>
          <p:nvPr>
            <p:ph type="sldNum" sz="quarter" idx="12"/>
          </p:nvPr>
        </p:nvSpPr>
        <p:spPr/>
        <p:txBody>
          <a:bodyPr/>
          <a:lstStyle/>
          <a:p>
            <a:fld id="{8C1DAAE2-D6EF-43DE-BAF2-68AEA70F8A3B}" type="slidenum">
              <a:rPr lang="en-GB" smtClean="0"/>
              <a:t>‹#›</a:t>
            </a:fld>
            <a:endParaRPr lang="en-GB"/>
          </a:p>
        </p:txBody>
      </p:sp>
    </p:spTree>
    <p:extLst>
      <p:ext uri="{BB962C8B-B14F-4D97-AF65-F5344CB8AC3E}">
        <p14:creationId xmlns:p14="http://schemas.microsoft.com/office/powerpoint/2010/main" val="2911476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1B167-6D51-8BAB-33AC-4EBE1A4E50F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3390F52-1ED9-D6C9-AC6D-C69BC4FA1D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DEF68AD-911D-2CC7-C9CB-3AF57B424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F2FF45-CD38-1D02-86A6-23D7673034DB}"/>
              </a:ext>
            </a:extLst>
          </p:cNvPr>
          <p:cNvSpPr>
            <a:spLocks noGrp="1"/>
          </p:cNvSpPr>
          <p:nvPr>
            <p:ph type="dt" sz="half" idx="10"/>
          </p:nvPr>
        </p:nvSpPr>
        <p:spPr/>
        <p:txBody>
          <a:bodyPr/>
          <a:lstStyle/>
          <a:p>
            <a:fld id="{9918DFA9-7E2B-4756-A03A-3D2484AACB24}" type="datetimeFigureOut">
              <a:rPr lang="en-GB" smtClean="0"/>
              <a:t>20/03/2025</a:t>
            </a:fld>
            <a:endParaRPr lang="en-GB"/>
          </a:p>
        </p:txBody>
      </p:sp>
      <p:sp>
        <p:nvSpPr>
          <p:cNvPr id="6" name="Footer Placeholder 5">
            <a:extLst>
              <a:ext uri="{FF2B5EF4-FFF2-40B4-BE49-F238E27FC236}">
                <a16:creationId xmlns:a16="http://schemas.microsoft.com/office/drawing/2014/main" id="{EB22A66C-816A-ACB2-C56C-537DB463F1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296CB5-837A-AC5D-95E1-4A9E53F1BC6F}"/>
              </a:ext>
            </a:extLst>
          </p:cNvPr>
          <p:cNvSpPr>
            <a:spLocks noGrp="1"/>
          </p:cNvSpPr>
          <p:nvPr>
            <p:ph type="sldNum" sz="quarter" idx="12"/>
          </p:nvPr>
        </p:nvSpPr>
        <p:spPr/>
        <p:txBody>
          <a:bodyPr/>
          <a:lstStyle/>
          <a:p>
            <a:fld id="{8C1DAAE2-D6EF-43DE-BAF2-68AEA70F8A3B}" type="slidenum">
              <a:rPr lang="en-GB" smtClean="0"/>
              <a:t>‹#›</a:t>
            </a:fld>
            <a:endParaRPr lang="en-GB"/>
          </a:p>
        </p:txBody>
      </p:sp>
    </p:spTree>
    <p:extLst>
      <p:ext uri="{BB962C8B-B14F-4D97-AF65-F5344CB8AC3E}">
        <p14:creationId xmlns:p14="http://schemas.microsoft.com/office/powerpoint/2010/main" val="2902728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9385-4FE8-FE35-2E3F-CB1118C9993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07A72786-7760-AE76-966D-66C9C87E97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1D590D2-B0C3-6175-6151-B1B745E0EB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00B4666-3CE5-63F2-0D6D-F05BDE33B96E}"/>
              </a:ext>
            </a:extLst>
          </p:cNvPr>
          <p:cNvSpPr>
            <a:spLocks noGrp="1"/>
          </p:cNvSpPr>
          <p:nvPr>
            <p:ph type="dt" sz="half" idx="10"/>
          </p:nvPr>
        </p:nvSpPr>
        <p:spPr/>
        <p:txBody>
          <a:bodyPr/>
          <a:lstStyle/>
          <a:p>
            <a:fld id="{9918DFA9-7E2B-4756-A03A-3D2484AACB24}" type="datetimeFigureOut">
              <a:rPr lang="en-GB" smtClean="0"/>
              <a:t>20/03/2025</a:t>
            </a:fld>
            <a:endParaRPr lang="en-GB"/>
          </a:p>
        </p:txBody>
      </p:sp>
      <p:sp>
        <p:nvSpPr>
          <p:cNvPr id="6" name="Footer Placeholder 5">
            <a:extLst>
              <a:ext uri="{FF2B5EF4-FFF2-40B4-BE49-F238E27FC236}">
                <a16:creationId xmlns:a16="http://schemas.microsoft.com/office/drawing/2014/main" id="{2D847C29-A323-CEE5-FADB-1618593BB90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164527-7D39-7DEE-7C8D-8DAC0E88BB39}"/>
              </a:ext>
            </a:extLst>
          </p:cNvPr>
          <p:cNvSpPr>
            <a:spLocks noGrp="1"/>
          </p:cNvSpPr>
          <p:nvPr>
            <p:ph type="sldNum" sz="quarter" idx="12"/>
          </p:nvPr>
        </p:nvSpPr>
        <p:spPr/>
        <p:txBody>
          <a:bodyPr/>
          <a:lstStyle/>
          <a:p>
            <a:fld id="{8C1DAAE2-D6EF-43DE-BAF2-68AEA70F8A3B}" type="slidenum">
              <a:rPr lang="en-GB" smtClean="0"/>
              <a:t>‹#›</a:t>
            </a:fld>
            <a:endParaRPr lang="en-GB"/>
          </a:p>
        </p:txBody>
      </p:sp>
    </p:spTree>
    <p:extLst>
      <p:ext uri="{BB962C8B-B14F-4D97-AF65-F5344CB8AC3E}">
        <p14:creationId xmlns:p14="http://schemas.microsoft.com/office/powerpoint/2010/main" val="3024414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A18328-50F3-65C0-1712-CF87080065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05843C7-2264-233E-01E2-EED5859042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3F70E2A-4BCB-A243-D6EE-A558AAD6D5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918DFA9-7E2B-4756-A03A-3D2484AACB24}" type="datetimeFigureOut">
              <a:rPr lang="en-GB" smtClean="0"/>
              <a:t>20/03/2025</a:t>
            </a:fld>
            <a:endParaRPr lang="en-GB"/>
          </a:p>
        </p:txBody>
      </p:sp>
      <p:sp>
        <p:nvSpPr>
          <p:cNvPr id="5" name="Footer Placeholder 4">
            <a:extLst>
              <a:ext uri="{FF2B5EF4-FFF2-40B4-BE49-F238E27FC236}">
                <a16:creationId xmlns:a16="http://schemas.microsoft.com/office/drawing/2014/main" id="{740BE267-7E77-3C91-8B8E-593269422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EF26815-23CE-CD37-FD55-7CF4D0E714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1DAAE2-D6EF-43DE-BAF2-68AEA70F8A3B}" type="slidenum">
              <a:rPr lang="en-GB" smtClean="0"/>
              <a:t>‹#›</a:t>
            </a:fld>
            <a:endParaRPr lang="en-GB"/>
          </a:p>
        </p:txBody>
      </p:sp>
    </p:spTree>
    <p:extLst>
      <p:ext uri="{BB962C8B-B14F-4D97-AF65-F5344CB8AC3E}">
        <p14:creationId xmlns:p14="http://schemas.microsoft.com/office/powerpoint/2010/main" val="1865802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overleaf.com/latex/templates/ieee-conference-template/grfzhhncsfq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sun3d.cs.princeton.edu/"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rincetonVision/DepthTS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140442C6-9F05-4C48-66FA-65120549B74F}"/>
              </a:ext>
            </a:extLst>
          </p:cNvPr>
          <p:cNvSpPr>
            <a:spLocks noGrp="1" noRot="1" noMove="1" noResize="1" noEditPoints="1" noAdjustHandles="1" noChangeArrowheads="1" noChangeShapeType="1"/>
          </p:cNvSpPr>
          <p:nvPr>
            <p:ph idx="1"/>
          </p:nvPr>
        </p:nvSpPr>
        <p:spPr>
          <a:xfrm>
            <a:off x="838200" y="530942"/>
            <a:ext cx="10515600" cy="5646021"/>
          </a:xfrm>
        </p:spPr>
        <p:txBody>
          <a:bodyPr anchor="ctr">
            <a:normAutofit/>
          </a:bodyPr>
          <a:lstStyle/>
          <a:p>
            <a:pPr marL="914400" lvl="2" indent="0">
              <a:buNone/>
            </a:pPr>
            <a:endParaRPr lang="en-GB" dirty="0"/>
          </a:p>
          <a:p>
            <a:pPr marL="0" indent="0" algn="ctr">
              <a:buNone/>
            </a:pPr>
            <a:r>
              <a:rPr lang="en-GB" sz="4400" b="1" dirty="0"/>
              <a:t>Coursework 2 – COMP0248</a:t>
            </a:r>
          </a:p>
        </p:txBody>
      </p:sp>
    </p:spTree>
    <p:extLst>
      <p:ext uri="{BB962C8B-B14F-4D97-AF65-F5344CB8AC3E}">
        <p14:creationId xmlns:p14="http://schemas.microsoft.com/office/powerpoint/2010/main" val="2087481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140442C6-9F05-4C48-66FA-65120549B74F}"/>
              </a:ext>
            </a:extLst>
          </p:cNvPr>
          <p:cNvSpPr>
            <a:spLocks noGrp="1" noRot="1" noMove="1" noResize="1" noEditPoints="1" noAdjustHandles="1" noChangeArrowheads="1" noChangeShapeType="1"/>
          </p:cNvSpPr>
          <p:nvPr>
            <p:ph idx="1"/>
          </p:nvPr>
        </p:nvSpPr>
        <p:spPr>
          <a:xfrm>
            <a:off x="838200" y="530942"/>
            <a:ext cx="10515600" cy="5646021"/>
          </a:xfrm>
        </p:spPr>
        <p:txBody>
          <a:bodyPr>
            <a:normAutofit fontScale="92500" lnSpcReduction="10000"/>
          </a:bodyPr>
          <a:lstStyle/>
          <a:p>
            <a:pPr marL="0" indent="0">
              <a:buNone/>
            </a:pPr>
            <a:r>
              <a:rPr lang="en-GB" sz="3500" b="1" dirty="0"/>
              <a:t>Report Sections [maximum 6 pages + references]</a:t>
            </a:r>
          </a:p>
          <a:p>
            <a:pPr marL="0" indent="0">
              <a:buNone/>
            </a:pPr>
            <a:endParaRPr lang="en-GB" b="1" dirty="0"/>
          </a:p>
          <a:p>
            <a:pPr lvl="1"/>
            <a:r>
              <a:rPr lang="en-GB" b="1" dirty="0"/>
              <a:t>Introduction / Problem Statement [~0.5 pages]</a:t>
            </a:r>
          </a:p>
          <a:p>
            <a:pPr lvl="2"/>
            <a:r>
              <a:rPr lang="en-GB" b="1" dirty="0"/>
              <a:t>Precisely define the problem you are solving, detailing any assumptions you are making about the data when designing your models</a:t>
            </a:r>
          </a:p>
          <a:p>
            <a:pPr lvl="2"/>
            <a:r>
              <a:rPr lang="en-GB" b="1" dirty="0"/>
              <a:t>Cite the works you use as inspiration for your models, explaining why you chose them (pre-trained weights, architecture, training methodology, etc)</a:t>
            </a:r>
          </a:p>
          <a:p>
            <a:pPr lvl="1"/>
            <a:r>
              <a:rPr lang="en-GB" b="1" dirty="0"/>
              <a:t>Data processing [~1 page]</a:t>
            </a:r>
          </a:p>
          <a:p>
            <a:pPr lvl="2"/>
            <a:r>
              <a:rPr lang="en-GB" b="1" dirty="0"/>
              <a:t>Describe how you processed data to generate </a:t>
            </a:r>
            <a:r>
              <a:rPr lang="en-GB" b="1" dirty="0" err="1"/>
              <a:t>groundtruth</a:t>
            </a:r>
            <a:r>
              <a:rPr lang="en-GB" b="1" dirty="0"/>
              <a:t> classification/segmentation labels from polygon labels</a:t>
            </a:r>
          </a:p>
          <a:p>
            <a:pPr lvl="2"/>
            <a:r>
              <a:rPr lang="en-GB" b="1" dirty="0"/>
              <a:t>Describe any pre-processing steps</a:t>
            </a:r>
          </a:p>
          <a:p>
            <a:pPr lvl="2"/>
            <a:r>
              <a:rPr lang="en-GB" b="1" dirty="0"/>
              <a:t>Describe how you convert between different data types (e. g. from depth to point clouds, etc)</a:t>
            </a:r>
          </a:p>
          <a:p>
            <a:pPr lvl="1"/>
            <a:r>
              <a:rPr lang="en-GB" b="1" dirty="0"/>
              <a:t>Methods [~2 pages]</a:t>
            </a:r>
          </a:p>
          <a:p>
            <a:pPr lvl="2"/>
            <a:r>
              <a:rPr lang="en-GB" b="1" dirty="0"/>
              <a:t>Pipeline A</a:t>
            </a:r>
          </a:p>
          <a:p>
            <a:pPr lvl="2"/>
            <a:r>
              <a:rPr lang="en-GB" b="1" dirty="0"/>
              <a:t>Pipeline B</a:t>
            </a:r>
          </a:p>
          <a:p>
            <a:pPr lvl="2"/>
            <a:r>
              <a:rPr lang="en-GB" b="1" dirty="0"/>
              <a:t>Pipeline C</a:t>
            </a:r>
          </a:p>
        </p:txBody>
      </p:sp>
    </p:spTree>
    <p:extLst>
      <p:ext uri="{BB962C8B-B14F-4D97-AF65-F5344CB8AC3E}">
        <p14:creationId xmlns:p14="http://schemas.microsoft.com/office/powerpoint/2010/main" val="3394027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140442C6-9F05-4C48-66FA-65120549B74F}"/>
              </a:ext>
            </a:extLst>
          </p:cNvPr>
          <p:cNvSpPr>
            <a:spLocks noGrp="1" noRot="1" noMove="1" noResize="1" noEditPoints="1" noAdjustHandles="1" noChangeArrowheads="1" noChangeShapeType="1"/>
          </p:cNvSpPr>
          <p:nvPr>
            <p:ph idx="1"/>
          </p:nvPr>
        </p:nvSpPr>
        <p:spPr>
          <a:xfrm>
            <a:off x="838200" y="530942"/>
            <a:ext cx="10515600" cy="5646021"/>
          </a:xfrm>
        </p:spPr>
        <p:txBody>
          <a:bodyPr>
            <a:normAutofit lnSpcReduction="10000"/>
          </a:bodyPr>
          <a:lstStyle/>
          <a:p>
            <a:pPr marL="0" indent="0">
              <a:buNone/>
            </a:pPr>
            <a:r>
              <a:rPr lang="en-GB" sz="3200" b="1" dirty="0"/>
              <a:t>Report Sections [maximum 6 pages + references]</a:t>
            </a:r>
          </a:p>
          <a:p>
            <a:pPr marL="0" indent="0">
              <a:buNone/>
            </a:pPr>
            <a:endParaRPr lang="en-GB" sz="3200" b="1" dirty="0"/>
          </a:p>
          <a:p>
            <a:pPr lvl="1"/>
            <a:r>
              <a:rPr lang="en-GB" b="1" dirty="0"/>
              <a:t>Results [~1.5 pages]</a:t>
            </a:r>
          </a:p>
          <a:p>
            <a:pPr lvl="2"/>
            <a:r>
              <a:rPr lang="en-GB" b="1" dirty="0"/>
              <a:t>Classification performance for Pipeline A, Pipeline B</a:t>
            </a:r>
          </a:p>
          <a:p>
            <a:pPr lvl="2"/>
            <a:r>
              <a:rPr lang="en-GB" b="1" dirty="0"/>
              <a:t>Depth Estimation performance for Pipeline B</a:t>
            </a:r>
          </a:p>
          <a:p>
            <a:pPr lvl="2"/>
            <a:r>
              <a:rPr lang="en-GB" b="1" dirty="0"/>
              <a:t>Segmentation performance for Pipeline C</a:t>
            </a:r>
          </a:p>
          <a:p>
            <a:pPr lvl="2"/>
            <a:r>
              <a:rPr lang="en-GB" b="1" dirty="0"/>
              <a:t>Describe and justify the metrics you use and any other evaluation related processing steps</a:t>
            </a:r>
          </a:p>
          <a:p>
            <a:pPr lvl="1"/>
            <a:r>
              <a:rPr lang="en-GB" b="1" dirty="0"/>
              <a:t>Discussion [~0.75 pages]</a:t>
            </a:r>
          </a:p>
          <a:p>
            <a:pPr lvl="2"/>
            <a:r>
              <a:rPr lang="en-GB" b="1" dirty="0"/>
              <a:t>Compare performance of Pipelines A/B, describe and justify relative strengths/weaknesses based on obtained results</a:t>
            </a:r>
          </a:p>
          <a:p>
            <a:pPr lvl="2"/>
            <a:r>
              <a:rPr lang="en-GB" b="1" dirty="0"/>
              <a:t>Identify Pipeline C strengths and weaknesses based on obtained results</a:t>
            </a:r>
          </a:p>
          <a:p>
            <a:pPr lvl="1"/>
            <a:r>
              <a:rPr lang="en-GB" b="1" dirty="0"/>
              <a:t>Conclusions [~0.25 pages]</a:t>
            </a:r>
          </a:p>
          <a:p>
            <a:pPr lvl="2"/>
            <a:r>
              <a:rPr lang="en-GB" b="1" dirty="0"/>
              <a:t>What are the limitations of the explored approaches?</a:t>
            </a:r>
          </a:p>
          <a:p>
            <a:pPr lvl="2"/>
            <a:r>
              <a:rPr lang="en-GB" b="1" dirty="0"/>
              <a:t>How could the methods be improved?</a:t>
            </a:r>
          </a:p>
          <a:p>
            <a:pPr lvl="1"/>
            <a:r>
              <a:rPr lang="en-GB" b="1" dirty="0"/>
              <a:t>References [use as much space as you need]</a:t>
            </a:r>
          </a:p>
        </p:txBody>
      </p:sp>
    </p:spTree>
    <p:extLst>
      <p:ext uri="{BB962C8B-B14F-4D97-AF65-F5344CB8AC3E}">
        <p14:creationId xmlns:p14="http://schemas.microsoft.com/office/powerpoint/2010/main" val="3085254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140442C6-9F05-4C48-66FA-65120549B74F}"/>
              </a:ext>
            </a:extLst>
          </p:cNvPr>
          <p:cNvSpPr>
            <a:spLocks noGrp="1" noRot="1" noMove="1" noResize="1" noEditPoints="1" noAdjustHandles="1" noChangeArrowheads="1" noChangeShapeType="1"/>
          </p:cNvSpPr>
          <p:nvPr>
            <p:ph idx="1"/>
          </p:nvPr>
        </p:nvSpPr>
        <p:spPr>
          <a:xfrm>
            <a:off x="838200" y="530942"/>
            <a:ext cx="10515600" cy="5646021"/>
          </a:xfrm>
        </p:spPr>
        <p:txBody>
          <a:bodyPr>
            <a:normAutofit fontScale="70000" lnSpcReduction="20000"/>
          </a:bodyPr>
          <a:lstStyle/>
          <a:p>
            <a:pPr marL="0" indent="0">
              <a:buNone/>
            </a:pPr>
            <a:r>
              <a:rPr lang="en-GB" sz="4600" b="1" dirty="0"/>
              <a:t>Marking</a:t>
            </a:r>
            <a:r>
              <a:rPr lang="en-GB" sz="3800" b="1" dirty="0"/>
              <a:t> [total 100]</a:t>
            </a:r>
          </a:p>
          <a:p>
            <a:pPr marL="0" indent="0">
              <a:buNone/>
            </a:pPr>
            <a:endParaRPr lang="en-GB" sz="3800" b="1" dirty="0"/>
          </a:p>
          <a:p>
            <a:pPr lvl="1"/>
            <a:r>
              <a:rPr lang="en-GB" sz="2600" b="1" dirty="0"/>
              <a:t>[16]: Good understanding of the problem</a:t>
            </a:r>
          </a:p>
          <a:p>
            <a:pPr lvl="2"/>
            <a:r>
              <a:rPr lang="en-GB" sz="2300" b="1" dirty="0"/>
              <a:t>Report: “Introduction”, “Discussion”, “Conclusions”</a:t>
            </a:r>
          </a:p>
          <a:p>
            <a:pPr lvl="1"/>
            <a:r>
              <a:rPr lang="en-GB" sz="2600" b="1" dirty="0"/>
              <a:t>[15]: Data processing </a:t>
            </a:r>
          </a:p>
          <a:p>
            <a:pPr lvl="2"/>
            <a:r>
              <a:rPr lang="en-GB" sz="2300" b="1" dirty="0"/>
              <a:t>Code</a:t>
            </a:r>
          </a:p>
          <a:p>
            <a:pPr lvl="2"/>
            <a:r>
              <a:rPr lang="en-GB" sz="2300" b="1" dirty="0"/>
              <a:t>Report: “Data Processing”</a:t>
            </a:r>
          </a:p>
          <a:p>
            <a:pPr lvl="1"/>
            <a:r>
              <a:rPr lang="en-GB" sz="2600" b="1" dirty="0"/>
              <a:t>[36]: Model Implementation</a:t>
            </a:r>
          </a:p>
          <a:p>
            <a:pPr lvl="2"/>
            <a:r>
              <a:rPr lang="en-GB" sz="2300" b="1" dirty="0"/>
              <a:t>Code</a:t>
            </a:r>
          </a:p>
          <a:p>
            <a:pPr lvl="2"/>
            <a:r>
              <a:rPr lang="en-GB" sz="2300" b="1" dirty="0"/>
              <a:t>Report: “Methods”</a:t>
            </a:r>
          </a:p>
          <a:p>
            <a:pPr lvl="2"/>
            <a:r>
              <a:rPr lang="en-GB" sz="2300" b="1" dirty="0"/>
              <a:t>[12] for each pipeline</a:t>
            </a:r>
          </a:p>
          <a:p>
            <a:pPr lvl="2"/>
            <a:r>
              <a:rPr lang="en-GB" sz="2300" b="1" dirty="0"/>
              <a:t>Up to [8] for each pipeline if you use exact same model as tutorials (vanilla </a:t>
            </a:r>
            <a:r>
              <a:rPr lang="en-GB" sz="2300" b="1" dirty="0" err="1"/>
              <a:t>PointNet</a:t>
            </a:r>
            <a:r>
              <a:rPr lang="en-GB" sz="2300" b="1" dirty="0"/>
              <a:t>, MonoDepth2 pre-trained on KITTI, etc)</a:t>
            </a:r>
          </a:p>
          <a:p>
            <a:pPr lvl="1"/>
            <a:r>
              <a:rPr lang="en-GB" sz="2600" b="1" dirty="0"/>
              <a:t>[20]: Evaluation on CW2 dataset</a:t>
            </a:r>
          </a:p>
          <a:p>
            <a:pPr lvl="2"/>
            <a:r>
              <a:rPr lang="en-GB" sz="2300" b="1" dirty="0"/>
              <a:t>Code</a:t>
            </a:r>
          </a:p>
          <a:p>
            <a:pPr lvl="2"/>
            <a:r>
              <a:rPr lang="en-GB" sz="2300" b="1" dirty="0"/>
              <a:t>Report: “Results”</a:t>
            </a:r>
          </a:p>
          <a:p>
            <a:pPr lvl="2"/>
            <a:r>
              <a:rPr lang="en-GB" sz="2300" b="1" dirty="0"/>
              <a:t>Maximum [10] if only 1 pipeline is evaluated</a:t>
            </a:r>
          </a:p>
          <a:p>
            <a:pPr lvl="2"/>
            <a:r>
              <a:rPr lang="en-GB" sz="2300" b="1" dirty="0"/>
              <a:t>Maximum [15] if only 2 pipelines are evaluated</a:t>
            </a:r>
          </a:p>
          <a:p>
            <a:pPr lvl="1"/>
            <a:r>
              <a:rPr lang="en-GB" sz="2600" b="1" dirty="0"/>
              <a:t>[10]: Capture and evaluation on RealSense data </a:t>
            </a:r>
          </a:p>
          <a:p>
            <a:pPr lvl="2"/>
            <a:r>
              <a:rPr lang="en-GB" sz="2300" b="1" dirty="0"/>
              <a:t>Code</a:t>
            </a:r>
          </a:p>
          <a:p>
            <a:pPr lvl="2"/>
            <a:r>
              <a:rPr lang="en-GB" sz="2300" b="1" dirty="0"/>
              <a:t>Report: “Results”</a:t>
            </a:r>
          </a:p>
          <a:p>
            <a:pPr lvl="1"/>
            <a:r>
              <a:rPr lang="en-GB" sz="2600" b="1" dirty="0"/>
              <a:t>Except for references, anything beyond the page limit (6 pages) will be ignored for marking</a:t>
            </a:r>
          </a:p>
        </p:txBody>
      </p:sp>
    </p:spTree>
    <p:extLst>
      <p:ext uri="{BB962C8B-B14F-4D97-AF65-F5344CB8AC3E}">
        <p14:creationId xmlns:p14="http://schemas.microsoft.com/office/powerpoint/2010/main" val="2648604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140442C6-9F05-4C48-66FA-65120549B74F}"/>
              </a:ext>
            </a:extLst>
          </p:cNvPr>
          <p:cNvSpPr>
            <a:spLocks noGrp="1" noRot="1" noMove="1" noResize="1" noEditPoints="1" noAdjustHandles="1" noChangeArrowheads="1" noChangeShapeType="1"/>
          </p:cNvSpPr>
          <p:nvPr>
            <p:ph idx="1"/>
          </p:nvPr>
        </p:nvSpPr>
        <p:spPr>
          <a:xfrm>
            <a:off x="838200" y="530942"/>
            <a:ext cx="10515600" cy="5646021"/>
          </a:xfrm>
        </p:spPr>
        <p:txBody>
          <a:bodyPr>
            <a:normAutofit lnSpcReduction="10000"/>
          </a:bodyPr>
          <a:lstStyle/>
          <a:p>
            <a:pPr marL="0" indent="0">
              <a:buNone/>
            </a:pPr>
            <a:r>
              <a:rPr lang="en-GB" sz="3200" b="1" dirty="0"/>
              <a:t>Marking – General guidelines</a:t>
            </a:r>
          </a:p>
          <a:p>
            <a:pPr marL="0" indent="0">
              <a:buNone/>
            </a:pPr>
            <a:endParaRPr lang="en-GB" sz="3200" b="1" dirty="0"/>
          </a:p>
          <a:p>
            <a:r>
              <a:rPr lang="en-GB" b="1" dirty="0"/>
              <a:t>Justify your implementation choices (what favours them compared to alternatives?)</a:t>
            </a:r>
          </a:p>
          <a:p>
            <a:r>
              <a:rPr lang="en-GB" b="1" dirty="0"/>
              <a:t>There is no strict minimum model performance you need to achieve. For results, focus on rigorous, fair, and well justified evaluation. If your model fails sometimes, explain what do you think the reasons are in the discussion section.</a:t>
            </a:r>
          </a:p>
          <a:p>
            <a:r>
              <a:rPr lang="en-GB" b="1" dirty="0"/>
              <a:t>Use figures/diagrams if it makes explanations clearer</a:t>
            </a:r>
          </a:p>
          <a:p>
            <a:r>
              <a:rPr lang="en-GB" b="1" dirty="0"/>
              <a:t>Clearly label plots and tables.</a:t>
            </a:r>
          </a:p>
          <a:p>
            <a:r>
              <a:rPr lang="en-GB" b="1" dirty="0"/>
              <a:t>Clearly define symbols/variables if you write equations</a:t>
            </a:r>
          </a:p>
          <a:p>
            <a:r>
              <a:rPr lang="en-GB" b="1" dirty="0"/>
              <a:t>For discussion/conclusions, avoid generic statements. Write based on your own obtained results.</a:t>
            </a:r>
          </a:p>
        </p:txBody>
      </p:sp>
    </p:spTree>
    <p:extLst>
      <p:ext uri="{BB962C8B-B14F-4D97-AF65-F5344CB8AC3E}">
        <p14:creationId xmlns:p14="http://schemas.microsoft.com/office/powerpoint/2010/main" val="1968862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140442C6-9F05-4C48-66FA-65120549B74F}"/>
              </a:ext>
            </a:extLst>
          </p:cNvPr>
          <p:cNvSpPr>
            <a:spLocks noGrp="1" noRot="1" noMove="1" noResize="1" noEditPoints="1" noAdjustHandles="1" noChangeArrowheads="1" noChangeShapeType="1"/>
          </p:cNvSpPr>
          <p:nvPr>
            <p:ph idx="1"/>
          </p:nvPr>
        </p:nvSpPr>
        <p:spPr>
          <a:xfrm>
            <a:off x="838200" y="530942"/>
            <a:ext cx="10515600" cy="5646021"/>
          </a:xfrm>
        </p:spPr>
        <p:txBody>
          <a:bodyPr>
            <a:normAutofit/>
          </a:bodyPr>
          <a:lstStyle/>
          <a:p>
            <a:pPr marL="0" indent="0">
              <a:buNone/>
            </a:pPr>
            <a:r>
              <a:rPr lang="en-GB" sz="3200" b="1" dirty="0"/>
              <a:t>Marking – General guidelines</a:t>
            </a:r>
          </a:p>
          <a:p>
            <a:pPr marL="0" indent="0">
              <a:buNone/>
            </a:pPr>
            <a:endParaRPr lang="en-GB" sz="3200" b="1" dirty="0"/>
          </a:p>
          <a:p>
            <a:r>
              <a:rPr lang="en-GB" b="1" dirty="0"/>
              <a:t>Equal marking for all group members, unless exceptional circumstances (e. g. a group member did not work and did not contribute to the coursework submission). </a:t>
            </a:r>
          </a:p>
          <a:p>
            <a:r>
              <a:rPr lang="en-GB" b="1" dirty="0"/>
              <a:t>If you have any issues during coursework period, communicate with staff (Sophia, Francisco) as soon as possible.</a:t>
            </a:r>
          </a:p>
          <a:p>
            <a:endParaRPr lang="en-GB" b="1" dirty="0"/>
          </a:p>
        </p:txBody>
      </p:sp>
    </p:spTree>
    <p:extLst>
      <p:ext uri="{BB962C8B-B14F-4D97-AF65-F5344CB8AC3E}">
        <p14:creationId xmlns:p14="http://schemas.microsoft.com/office/powerpoint/2010/main" val="240389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140442C6-9F05-4C48-66FA-65120549B74F}"/>
              </a:ext>
            </a:extLst>
          </p:cNvPr>
          <p:cNvSpPr>
            <a:spLocks noGrp="1" noRot="1" noMove="1" noResize="1" noEditPoints="1" noAdjustHandles="1" noChangeArrowheads="1" noChangeShapeType="1"/>
          </p:cNvSpPr>
          <p:nvPr>
            <p:ph idx="1"/>
          </p:nvPr>
        </p:nvSpPr>
        <p:spPr>
          <a:xfrm>
            <a:off x="838200" y="530942"/>
            <a:ext cx="10515600" cy="5646021"/>
          </a:xfrm>
        </p:spPr>
        <p:txBody>
          <a:bodyPr>
            <a:normAutofit/>
          </a:bodyPr>
          <a:lstStyle/>
          <a:p>
            <a:pPr marL="0" indent="0">
              <a:buNone/>
            </a:pPr>
            <a:r>
              <a:rPr lang="en-GB" sz="3600" b="1" dirty="0"/>
              <a:t>Submitting your report</a:t>
            </a:r>
          </a:p>
          <a:p>
            <a:pPr marL="0" indent="0">
              <a:buNone/>
            </a:pPr>
            <a:endParaRPr lang="en-GB" sz="3600" b="1" dirty="0"/>
          </a:p>
          <a:p>
            <a:r>
              <a:rPr lang="en-GB" b="1" dirty="0"/>
              <a:t>Use the latex template IEEE Conference template</a:t>
            </a:r>
          </a:p>
          <a:p>
            <a:r>
              <a:rPr lang="en-GB" b="1" dirty="0">
                <a:hlinkClick r:id="rId2"/>
              </a:rPr>
              <a:t>https://www.overleaf.com/latex/templates/ieee-conference-template/grfzhhncsfqn</a:t>
            </a:r>
            <a:endParaRPr lang="en-GB" b="1" dirty="0"/>
          </a:p>
          <a:p>
            <a:pPr lvl="1"/>
            <a:endParaRPr lang="en-GB" b="1" dirty="0"/>
          </a:p>
        </p:txBody>
      </p:sp>
    </p:spTree>
    <p:extLst>
      <p:ext uri="{BB962C8B-B14F-4D97-AF65-F5344CB8AC3E}">
        <p14:creationId xmlns:p14="http://schemas.microsoft.com/office/powerpoint/2010/main" val="3104770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140442C6-9F05-4C48-66FA-65120549B74F}"/>
              </a:ext>
            </a:extLst>
          </p:cNvPr>
          <p:cNvSpPr>
            <a:spLocks noGrp="1" noRot="1" noMove="1" noResize="1" noEditPoints="1" noAdjustHandles="1" noChangeArrowheads="1" noChangeShapeType="1"/>
          </p:cNvSpPr>
          <p:nvPr>
            <p:ph idx="1"/>
          </p:nvPr>
        </p:nvSpPr>
        <p:spPr>
          <a:xfrm>
            <a:off x="838200" y="530942"/>
            <a:ext cx="10515600" cy="5646021"/>
          </a:xfrm>
        </p:spPr>
        <p:txBody>
          <a:bodyPr>
            <a:normAutofit fontScale="77500" lnSpcReduction="20000"/>
          </a:bodyPr>
          <a:lstStyle/>
          <a:p>
            <a:pPr marL="0" indent="0">
              <a:buNone/>
            </a:pPr>
            <a:r>
              <a:rPr lang="en-GB" sz="4600" b="1" dirty="0"/>
              <a:t>Submitting your code</a:t>
            </a:r>
          </a:p>
          <a:p>
            <a:pPr marL="0" indent="0">
              <a:buNone/>
            </a:pPr>
            <a:endParaRPr lang="en-GB" b="1" dirty="0"/>
          </a:p>
          <a:p>
            <a:pPr marL="0" indent="0">
              <a:buNone/>
            </a:pPr>
            <a:r>
              <a:rPr lang="en-GB" b="1" dirty="0">
                <a:latin typeface="Courier New" panose="02070309020205020404" pitchFamily="49" charset="0"/>
                <a:cs typeface="Courier New" panose="02070309020205020404" pitchFamily="49" charset="0"/>
              </a:rPr>
              <a:t>Code/</a:t>
            </a:r>
          </a:p>
          <a:p>
            <a:pPr marL="0" indent="0">
              <a:buNone/>
            </a:pPr>
            <a:r>
              <a:rPr lang="en-GB" b="1" dirty="0">
                <a:latin typeface="Courier New" panose="02070309020205020404" pitchFamily="49" charset="0"/>
                <a:cs typeface="Courier New" panose="02070309020205020404" pitchFamily="49" charset="0"/>
              </a:rPr>
              <a:t>├── </a:t>
            </a:r>
            <a:r>
              <a:rPr lang="en-GB" b="1" dirty="0" err="1">
                <a:latin typeface="Courier New" panose="02070309020205020404" pitchFamily="49" charset="0"/>
                <a:cs typeface="Courier New" panose="02070309020205020404" pitchFamily="49" charset="0"/>
              </a:rPr>
              <a:t>src</a:t>
            </a:r>
            <a:r>
              <a:rPr lang="en-GB" b="1" dirty="0">
                <a:latin typeface="Courier New" panose="02070309020205020404" pitchFamily="49" charset="0"/>
                <a:cs typeface="Courier New" panose="02070309020205020404" pitchFamily="49" charset="0"/>
              </a:rPr>
              <a:t>/</a:t>
            </a:r>
          </a:p>
          <a:p>
            <a:pPr marL="0" indent="0">
              <a:buNone/>
            </a:pP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pipelineA</a:t>
            </a:r>
            <a:r>
              <a:rPr lang="en-GB" b="1" dirty="0">
                <a:latin typeface="Courier New" panose="02070309020205020404" pitchFamily="49" charset="0"/>
                <a:cs typeface="Courier New" panose="02070309020205020404" pitchFamily="49" charset="0"/>
              </a:rPr>
              <a:t>/   # organise how you want, but</a:t>
            </a:r>
          </a:p>
          <a:p>
            <a:pPr marL="0" indent="0">
              <a:buNone/>
            </a:pP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pipelineB</a:t>
            </a:r>
            <a:r>
              <a:rPr lang="en-GB" b="1" dirty="0">
                <a:latin typeface="Courier New" panose="02070309020205020404" pitchFamily="49" charset="0"/>
                <a:cs typeface="Courier New" panose="02070309020205020404" pitchFamily="49" charset="0"/>
              </a:rPr>
              <a:t>/   # keep a modular structure and </a:t>
            </a:r>
          </a:p>
          <a:p>
            <a:pPr marL="0" indent="0">
              <a:buNone/>
            </a:pPr>
            <a:r>
              <a:rPr lang="en-GB" b="1" dirty="0">
                <a:latin typeface="Courier New" panose="02070309020205020404" pitchFamily="49" charset="0"/>
                <a:cs typeface="Courier New" panose="02070309020205020404" pitchFamily="49" charset="0"/>
              </a:rPr>
              <a:t>│   └── </a:t>
            </a:r>
            <a:r>
              <a:rPr lang="en-GB" b="1" dirty="0" err="1">
                <a:latin typeface="Courier New" panose="02070309020205020404" pitchFamily="49" charset="0"/>
                <a:cs typeface="Courier New" panose="02070309020205020404" pitchFamily="49" charset="0"/>
              </a:rPr>
              <a:t>pipelineC</a:t>
            </a:r>
            <a:r>
              <a:rPr lang="en-GB" b="1" dirty="0">
                <a:latin typeface="Courier New" panose="02070309020205020404" pitchFamily="49" charset="0"/>
                <a:cs typeface="Courier New" panose="02070309020205020404" pitchFamily="49" charset="0"/>
              </a:rPr>
              <a:t>/   # clearly explain in README.md</a:t>
            </a:r>
          </a:p>
          <a:p>
            <a:pPr marL="0" indent="0">
              <a:buNone/>
            </a:pPr>
            <a:r>
              <a:rPr lang="en-GB" b="1" dirty="0">
                <a:latin typeface="Courier New" panose="02070309020205020404" pitchFamily="49" charset="0"/>
                <a:cs typeface="Courier New" panose="02070309020205020404" pitchFamily="49" charset="0"/>
              </a:rPr>
              <a:t>├── data/</a:t>
            </a:r>
          </a:p>
          <a:p>
            <a:pPr marL="0" indent="0">
              <a:buNone/>
            </a:pPr>
            <a:r>
              <a:rPr lang="en-GB" b="1" dirty="0">
                <a:latin typeface="Courier New" panose="02070309020205020404" pitchFamily="49" charset="0"/>
                <a:cs typeface="Courier New" panose="02070309020205020404" pitchFamily="49" charset="0"/>
              </a:rPr>
              <a:t>│   ├── CW2-Dataset  # delete for submission</a:t>
            </a:r>
          </a:p>
          <a:p>
            <a:pPr marL="0" indent="0">
              <a:buNone/>
            </a:pPr>
            <a:r>
              <a:rPr lang="en-GB" b="1" dirty="0">
                <a:latin typeface="Courier New" panose="02070309020205020404" pitchFamily="49" charset="0"/>
                <a:cs typeface="Courier New" panose="02070309020205020404" pitchFamily="49" charset="0"/>
              </a:rPr>
              <a:t>│   └── RealSense    # include in submission</a:t>
            </a:r>
          </a:p>
          <a:p>
            <a:pPr marL="0" indent="0">
              <a:buNone/>
            </a:pPr>
            <a:r>
              <a:rPr lang="en-GB" b="1" dirty="0">
                <a:latin typeface="Courier New" panose="02070309020205020404" pitchFamily="49" charset="0"/>
                <a:cs typeface="Courier New" panose="02070309020205020404" pitchFamily="49" charset="0"/>
              </a:rPr>
              <a:t>├── results/         # predictions, logs, plots</a:t>
            </a:r>
          </a:p>
          <a:p>
            <a:pPr marL="0" indent="0">
              <a:buNone/>
            </a:pPr>
            <a:r>
              <a:rPr lang="en-GB" b="1" dirty="0">
                <a:latin typeface="Courier New" panose="02070309020205020404" pitchFamily="49" charset="0"/>
                <a:cs typeface="Courier New" panose="02070309020205020404" pitchFamily="49" charset="0"/>
              </a:rPr>
              <a:t>├── weights/         # delete in submission</a:t>
            </a:r>
          </a:p>
          <a:p>
            <a:pPr marL="0" indent="0">
              <a:buNone/>
            </a:pPr>
            <a:r>
              <a:rPr lang="en-GB" b="1" dirty="0">
                <a:latin typeface="Courier New" panose="02070309020205020404" pitchFamily="49" charset="0"/>
                <a:cs typeface="Courier New" panose="02070309020205020404" pitchFamily="49" charset="0"/>
              </a:rPr>
              <a:t>├── requirements.txt</a:t>
            </a:r>
          </a:p>
          <a:p>
            <a:pPr marL="0" indent="0">
              <a:buNone/>
            </a:pPr>
            <a:r>
              <a:rPr lang="en-GB" b="1" dirty="0">
                <a:latin typeface="Courier New" panose="02070309020205020404" pitchFamily="49" charset="0"/>
                <a:cs typeface="Courier New" panose="02070309020205020404" pitchFamily="49" charset="0"/>
              </a:rPr>
              <a:t>└── README.md</a:t>
            </a:r>
          </a:p>
          <a:p>
            <a:pPr marL="0" indent="0">
              <a:buNone/>
            </a:pPr>
            <a:r>
              <a:rPr lang="en-GB" b="1" dirty="0">
                <a:latin typeface="Courier New" panose="02070309020205020404" pitchFamily="49" charset="0"/>
                <a:cs typeface="Courier New" panose="02070309020205020404" pitchFamily="49" charset="0"/>
              </a:rPr>
              <a:t>coursework2_groupXX.pdf</a:t>
            </a:r>
          </a:p>
        </p:txBody>
      </p:sp>
    </p:spTree>
    <p:extLst>
      <p:ext uri="{BB962C8B-B14F-4D97-AF65-F5344CB8AC3E}">
        <p14:creationId xmlns:p14="http://schemas.microsoft.com/office/powerpoint/2010/main" val="254723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140442C6-9F05-4C48-66FA-65120549B74F}"/>
              </a:ext>
            </a:extLst>
          </p:cNvPr>
          <p:cNvSpPr>
            <a:spLocks noGrp="1"/>
          </p:cNvSpPr>
          <p:nvPr>
            <p:ph idx="1"/>
          </p:nvPr>
        </p:nvSpPr>
        <p:spPr>
          <a:xfrm>
            <a:off x="838200" y="530942"/>
            <a:ext cx="10515600" cy="5646021"/>
          </a:xfrm>
        </p:spPr>
        <p:txBody>
          <a:bodyPr/>
          <a:lstStyle/>
          <a:p>
            <a:pPr marL="0" indent="0">
              <a:buNone/>
            </a:pPr>
            <a:r>
              <a:rPr lang="en-GB" sz="3200" b="1" dirty="0"/>
              <a:t>Dataset</a:t>
            </a:r>
          </a:p>
          <a:p>
            <a:pPr marL="0" indent="0">
              <a:buNone/>
            </a:pPr>
            <a:endParaRPr lang="en-GB" sz="3200" b="1" dirty="0"/>
          </a:p>
          <a:p>
            <a:r>
              <a:rPr lang="en-GB" b="1" dirty="0"/>
              <a:t>Selected data from </a:t>
            </a:r>
            <a:r>
              <a:rPr lang="en-GB" b="1" dirty="0">
                <a:hlinkClick r:id="rId2"/>
              </a:rPr>
              <a:t>Sun 3D</a:t>
            </a:r>
            <a:endParaRPr lang="en-GB" dirty="0"/>
          </a:p>
        </p:txBody>
      </p:sp>
      <p:pic>
        <p:nvPicPr>
          <p:cNvPr id="3" name="Picture 2" descr="A table and chairs in a room&#10;&#10;Description automatically generated">
            <a:extLst>
              <a:ext uri="{FF2B5EF4-FFF2-40B4-BE49-F238E27FC236}">
                <a16:creationId xmlns:a16="http://schemas.microsoft.com/office/drawing/2014/main" id="{E6207412-9D02-16C3-D2BA-77C0113647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83" y="3171489"/>
            <a:ext cx="3987362" cy="2990522"/>
          </a:xfrm>
          <a:prstGeom prst="rect">
            <a:avLst/>
          </a:prstGeom>
        </p:spPr>
      </p:pic>
      <p:pic>
        <p:nvPicPr>
          <p:cNvPr id="12" name="Picture 11" descr="A conference room with a table and chairs&#10;&#10;Description automatically generated">
            <a:extLst>
              <a:ext uri="{FF2B5EF4-FFF2-40B4-BE49-F238E27FC236}">
                <a16:creationId xmlns:a16="http://schemas.microsoft.com/office/drawing/2014/main" id="{E2F20996-F84A-09F7-A6A1-6EB9E51A7F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87445" y="3171489"/>
            <a:ext cx="3987362" cy="2990522"/>
          </a:xfrm>
          <a:prstGeom prst="rect">
            <a:avLst/>
          </a:prstGeom>
        </p:spPr>
      </p:pic>
      <p:pic>
        <p:nvPicPr>
          <p:cNvPr id="14" name="Picture 13" descr="A table with plates and a plate on it&#10;&#10;Description automatically generated with medium confidence">
            <a:extLst>
              <a:ext uri="{FF2B5EF4-FFF2-40B4-BE49-F238E27FC236}">
                <a16:creationId xmlns:a16="http://schemas.microsoft.com/office/drawing/2014/main" id="{85A654FB-78F7-AA15-12BF-77984CB29F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74807" y="3170092"/>
            <a:ext cx="3987362" cy="2991919"/>
          </a:xfrm>
          <a:prstGeom prst="rect">
            <a:avLst/>
          </a:prstGeom>
        </p:spPr>
      </p:pic>
      <p:sp>
        <p:nvSpPr>
          <p:cNvPr id="19" name="TextBox 18">
            <a:extLst>
              <a:ext uri="{FF2B5EF4-FFF2-40B4-BE49-F238E27FC236}">
                <a16:creationId xmlns:a16="http://schemas.microsoft.com/office/drawing/2014/main" id="{6554EB6E-0083-7518-8E41-F2C9F105F48C}"/>
              </a:ext>
            </a:extLst>
          </p:cNvPr>
          <p:cNvSpPr txBox="1"/>
          <p:nvPr/>
        </p:nvSpPr>
        <p:spPr>
          <a:xfrm>
            <a:off x="1501294" y="2392435"/>
            <a:ext cx="1184940" cy="523220"/>
          </a:xfrm>
          <a:prstGeom prst="rect">
            <a:avLst/>
          </a:prstGeom>
          <a:noFill/>
        </p:spPr>
        <p:txBody>
          <a:bodyPr wrap="none" rtlCol="0">
            <a:spAutoFit/>
          </a:bodyPr>
          <a:lstStyle/>
          <a:p>
            <a:r>
              <a:rPr lang="en-GB" sz="2800" b="1" dirty="0"/>
              <a:t>Depth</a:t>
            </a:r>
          </a:p>
        </p:txBody>
      </p:sp>
      <p:sp>
        <p:nvSpPr>
          <p:cNvPr id="21" name="TextBox 20">
            <a:extLst>
              <a:ext uri="{FF2B5EF4-FFF2-40B4-BE49-F238E27FC236}">
                <a16:creationId xmlns:a16="http://schemas.microsoft.com/office/drawing/2014/main" id="{761979FD-3E9D-DB5D-E83B-FE5ADD52BB67}"/>
              </a:ext>
            </a:extLst>
          </p:cNvPr>
          <p:cNvSpPr txBox="1"/>
          <p:nvPr/>
        </p:nvSpPr>
        <p:spPr>
          <a:xfrm>
            <a:off x="5637607" y="2409903"/>
            <a:ext cx="887038" cy="523220"/>
          </a:xfrm>
          <a:prstGeom prst="rect">
            <a:avLst/>
          </a:prstGeom>
          <a:noFill/>
        </p:spPr>
        <p:txBody>
          <a:bodyPr wrap="none" rtlCol="0">
            <a:spAutoFit/>
          </a:bodyPr>
          <a:lstStyle/>
          <a:p>
            <a:r>
              <a:rPr lang="en-GB" sz="2800" b="1" dirty="0"/>
              <a:t>RGB</a:t>
            </a:r>
          </a:p>
        </p:txBody>
      </p:sp>
      <p:sp>
        <p:nvSpPr>
          <p:cNvPr id="22" name="TextBox 21">
            <a:extLst>
              <a:ext uri="{FF2B5EF4-FFF2-40B4-BE49-F238E27FC236}">
                <a16:creationId xmlns:a16="http://schemas.microsoft.com/office/drawing/2014/main" id="{F3C356B5-D75D-3377-5C39-6A0574CDD02C}"/>
              </a:ext>
            </a:extLst>
          </p:cNvPr>
          <p:cNvSpPr txBox="1"/>
          <p:nvPr/>
        </p:nvSpPr>
        <p:spPr>
          <a:xfrm>
            <a:off x="8824012" y="2176992"/>
            <a:ext cx="2488951" cy="954107"/>
          </a:xfrm>
          <a:prstGeom prst="rect">
            <a:avLst/>
          </a:prstGeom>
          <a:noFill/>
        </p:spPr>
        <p:txBody>
          <a:bodyPr wrap="none" rtlCol="0">
            <a:spAutoFit/>
          </a:bodyPr>
          <a:lstStyle/>
          <a:p>
            <a:pPr algn="ctr"/>
            <a:r>
              <a:rPr lang="en-GB" sz="2800" b="1" dirty="0"/>
              <a:t>Table Polygon </a:t>
            </a:r>
          </a:p>
          <a:p>
            <a:pPr algn="ctr"/>
            <a:r>
              <a:rPr lang="en-GB" sz="2800" b="1" dirty="0"/>
              <a:t>Annotations</a:t>
            </a:r>
          </a:p>
        </p:txBody>
      </p:sp>
    </p:spTree>
    <p:extLst>
      <p:ext uri="{BB962C8B-B14F-4D97-AF65-F5344CB8AC3E}">
        <p14:creationId xmlns:p14="http://schemas.microsoft.com/office/powerpoint/2010/main" val="388242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140442C6-9F05-4C48-66FA-65120549B74F}"/>
              </a:ext>
            </a:extLst>
          </p:cNvPr>
          <p:cNvSpPr>
            <a:spLocks noGrp="1"/>
          </p:cNvSpPr>
          <p:nvPr>
            <p:ph idx="1"/>
          </p:nvPr>
        </p:nvSpPr>
        <p:spPr>
          <a:xfrm>
            <a:off x="838200" y="530942"/>
            <a:ext cx="10515600" cy="5646021"/>
          </a:xfrm>
        </p:spPr>
        <p:txBody>
          <a:bodyPr/>
          <a:lstStyle/>
          <a:p>
            <a:pPr marL="0" indent="0">
              <a:buNone/>
            </a:pPr>
            <a:r>
              <a:rPr lang="en-GB" sz="3200" b="1" dirty="0"/>
              <a:t>Dataset</a:t>
            </a:r>
          </a:p>
          <a:p>
            <a:pPr marL="0" indent="0">
              <a:buNone/>
            </a:pPr>
            <a:endParaRPr lang="en-GB" sz="3200" b="1" dirty="0"/>
          </a:p>
        </p:txBody>
      </p:sp>
      <p:sp>
        <p:nvSpPr>
          <p:cNvPr id="19" name="TextBox 18">
            <a:extLst>
              <a:ext uri="{FF2B5EF4-FFF2-40B4-BE49-F238E27FC236}">
                <a16:creationId xmlns:a16="http://schemas.microsoft.com/office/drawing/2014/main" id="{6554EB6E-0083-7518-8E41-F2C9F105F48C}"/>
              </a:ext>
            </a:extLst>
          </p:cNvPr>
          <p:cNvSpPr txBox="1"/>
          <p:nvPr/>
        </p:nvSpPr>
        <p:spPr>
          <a:xfrm>
            <a:off x="48779" y="4744110"/>
            <a:ext cx="2635428" cy="646331"/>
          </a:xfrm>
          <a:prstGeom prst="rect">
            <a:avLst/>
          </a:prstGeom>
          <a:noFill/>
        </p:spPr>
        <p:txBody>
          <a:bodyPr wrap="square" rtlCol="0">
            <a:spAutoFit/>
          </a:bodyPr>
          <a:lstStyle/>
          <a:p>
            <a:r>
              <a:rPr lang="en-GB" b="1" dirty="0"/>
              <a:t>Sample scrip to overlay labels on RGB frames </a:t>
            </a:r>
          </a:p>
        </p:txBody>
      </p:sp>
      <p:sp>
        <p:nvSpPr>
          <p:cNvPr id="22" name="TextBox 21">
            <a:extLst>
              <a:ext uri="{FF2B5EF4-FFF2-40B4-BE49-F238E27FC236}">
                <a16:creationId xmlns:a16="http://schemas.microsoft.com/office/drawing/2014/main" id="{F3C356B5-D75D-3377-5C39-6A0574CDD02C}"/>
              </a:ext>
            </a:extLst>
          </p:cNvPr>
          <p:cNvSpPr txBox="1"/>
          <p:nvPr/>
        </p:nvSpPr>
        <p:spPr>
          <a:xfrm>
            <a:off x="7158395" y="4474849"/>
            <a:ext cx="4305361" cy="1477328"/>
          </a:xfrm>
          <a:prstGeom prst="rect">
            <a:avLst/>
          </a:prstGeom>
          <a:noFill/>
        </p:spPr>
        <p:txBody>
          <a:bodyPr wrap="square" rtlCol="0">
            <a:spAutoFit/>
          </a:bodyPr>
          <a:lstStyle/>
          <a:p>
            <a:pPr algn="ctr"/>
            <a:r>
              <a:rPr lang="en-GB" b="1" dirty="0"/>
              <a:t>File name: </a:t>
            </a:r>
            <a:r>
              <a:rPr lang="en-GB" b="1" dirty="0">
                <a:latin typeface="Courier New" panose="02070309020205020404" pitchFamily="49" charset="0"/>
                <a:cs typeface="Courier New" panose="02070309020205020404" pitchFamily="49" charset="0"/>
              </a:rPr>
              <a:t>frame-timestamp</a:t>
            </a:r>
          </a:p>
          <a:p>
            <a:pPr algn="ctr"/>
            <a:endParaRPr lang="en-GB" b="1" dirty="0">
              <a:latin typeface="Courier New" panose="02070309020205020404" pitchFamily="49" charset="0"/>
              <a:cs typeface="Courier New" panose="02070309020205020404" pitchFamily="49" charset="0"/>
            </a:endParaRPr>
          </a:p>
          <a:p>
            <a:pPr algn="ctr"/>
            <a:r>
              <a:rPr lang="en-GB" b="1" dirty="0"/>
              <a:t>Depth and RGB frames are paired by closest timestamp, not frame number (files are already in the correct order). </a:t>
            </a:r>
          </a:p>
        </p:txBody>
      </p:sp>
      <p:pic>
        <p:nvPicPr>
          <p:cNvPr id="4" name="Picture 3" descr="A black text on a white background&#10;&#10;Description automatically generated">
            <a:extLst>
              <a:ext uri="{FF2B5EF4-FFF2-40B4-BE49-F238E27FC236}">
                <a16:creationId xmlns:a16="http://schemas.microsoft.com/office/drawing/2014/main" id="{7EE51A23-FEB6-EDCF-C670-EC7AFCBAD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46" y="3386409"/>
            <a:ext cx="1419423" cy="724001"/>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A21FA6C4-DDED-C04C-FB91-C4D22D41B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4861" y="2813813"/>
            <a:ext cx="2314898" cy="2991267"/>
          </a:xfrm>
          <a:prstGeom prst="rect">
            <a:avLst/>
          </a:prstGeom>
        </p:spPr>
      </p:pic>
      <p:pic>
        <p:nvPicPr>
          <p:cNvPr id="8" name="Picture 7" descr="A white background with black text&#10;&#10;Description automatically generated">
            <a:extLst>
              <a:ext uri="{FF2B5EF4-FFF2-40B4-BE49-F238E27FC236}">
                <a16:creationId xmlns:a16="http://schemas.microsoft.com/office/drawing/2014/main" id="{EF6CEF74-AEA2-817D-0F9C-CD88BA0729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235" y="2813813"/>
            <a:ext cx="2314898" cy="1400370"/>
          </a:xfrm>
          <a:prstGeom prst="rect">
            <a:avLst/>
          </a:prstGeom>
        </p:spPr>
      </p:pic>
      <p:cxnSp>
        <p:nvCxnSpPr>
          <p:cNvPr id="9" name="Straight Arrow Connector 8">
            <a:extLst>
              <a:ext uri="{FF2B5EF4-FFF2-40B4-BE49-F238E27FC236}">
                <a16:creationId xmlns:a16="http://schemas.microsoft.com/office/drawing/2014/main" id="{779767C7-BB60-9ABA-F32E-2BD7070E1B4D}"/>
              </a:ext>
            </a:extLst>
          </p:cNvPr>
          <p:cNvCxnSpPr>
            <a:cxnSpLocks/>
          </p:cNvCxnSpPr>
          <p:nvPr/>
        </p:nvCxnSpPr>
        <p:spPr>
          <a:xfrm flipH="1" flipV="1">
            <a:off x="1101213" y="4024880"/>
            <a:ext cx="168583" cy="71923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FE8BEB75-F2F7-76E5-2C42-5328C1F4A205}"/>
              </a:ext>
            </a:extLst>
          </p:cNvPr>
          <p:cNvCxnSpPr>
            <a:cxnSpLocks/>
          </p:cNvCxnSpPr>
          <p:nvPr/>
        </p:nvCxnSpPr>
        <p:spPr>
          <a:xfrm>
            <a:off x="1305341" y="3609508"/>
            <a:ext cx="1290375" cy="0"/>
          </a:xfrm>
          <a:prstGeom prst="straightConnector1">
            <a:avLst/>
          </a:prstGeom>
          <a:ln w="38100">
            <a:solidFill>
              <a:schemeClr val="accent1">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C0809100-AD38-9E4D-27ED-01CB58697C96}"/>
              </a:ext>
            </a:extLst>
          </p:cNvPr>
          <p:cNvCxnSpPr>
            <a:cxnSpLocks/>
          </p:cNvCxnSpPr>
          <p:nvPr/>
        </p:nvCxnSpPr>
        <p:spPr>
          <a:xfrm>
            <a:off x="3925640" y="3014656"/>
            <a:ext cx="1413279" cy="0"/>
          </a:xfrm>
          <a:prstGeom prst="straightConnector1">
            <a:avLst/>
          </a:prstGeom>
          <a:ln w="38100">
            <a:solidFill>
              <a:schemeClr val="accent1">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pic>
        <p:nvPicPr>
          <p:cNvPr id="27" name="Picture 26" descr="A screenshot of a computer&#10;&#10;Description automatically generated">
            <a:extLst>
              <a:ext uri="{FF2B5EF4-FFF2-40B4-BE49-F238E27FC236}">
                <a16:creationId xmlns:a16="http://schemas.microsoft.com/office/drawing/2014/main" id="{63758F9E-4363-2CFD-39D9-AAA43AA527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6420" y="1852343"/>
            <a:ext cx="5049312" cy="1209602"/>
          </a:xfrm>
          <a:prstGeom prst="rect">
            <a:avLst/>
          </a:prstGeom>
        </p:spPr>
      </p:pic>
      <p:pic>
        <p:nvPicPr>
          <p:cNvPr id="29" name="Picture 28" descr="A close-up of a desk&#10;&#10;Description automatically generated">
            <a:extLst>
              <a:ext uri="{FF2B5EF4-FFF2-40B4-BE49-F238E27FC236}">
                <a16:creationId xmlns:a16="http://schemas.microsoft.com/office/drawing/2014/main" id="{CD4D2297-C976-B828-A36F-2CC5C53CE7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34850" y="3322611"/>
            <a:ext cx="5000882" cy="1159805"/>
          </a:xfrm>
          <a:prstGeom prst="rect">
            <a:avLst/>
          </a:prstGeom>
        </p:spPr>
      </p:pic>
      <p:cxnSp>
        <p:nvCxnSpPr>
          <p:cNvPr id="32" name="Straight Arrow Connector 31">
            <a:extLst>
              <a:ext uri="{FF2B5EF4-FFF2-40B4-BE49-F238E27FC236}">
                <a16:creationId xmlns:a16="http://schemas.microsoft.com/office/drawing/2014/main" id="{05507E55-E096-0B8E-6600-BAF55AE78A8E}"/>
              </a:ext>
            </a:extLst>
          </p:cNvPr>
          <p:cNvCxnSpPr>
            <a:cxnSpLocks/>
          </p:cNvCxnSpPr>
          <p:nvPr/>
        </p:nvCxnSpPr>
        <p:spPr>
          <a:xfrm flipV="1">
            <a:off x="7315200" y="3000712"/>
            <a:ext cx="0" cy="358579"/>
          </a:xfrm>
          <a:prstGeom prst="straightConnector1">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540F919C-8EF9-C42F-EED7-870A461E7ABC}"/>
              </a:ext>
            </a:extLst>
          </p:cNvPr>
          <p:cNvCxnSpPr>
            <a:cxnSpLocks/>
          </p:cNvCxnSpPr>
          <p:nvPr/>
        </p:nvCxnSpPr>
        <p:spPr>
          <a:xfrm flipV="1">
            <a:off x="8324850" y="3000712"/>
            <a:ext cx="0" cy="358579"/>
          </a:xfrm>
          <a:prstGeom prst="straightConnector1">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4DE3177-EFA7-B247-CB6F-A3DAA4A4DA5A}"/>
              </a:ext>
            </a:extLst>
          </p:cNvPr>
          <p:cNvCxnSpPr>
            <a:cxnSpLocks/>
          </p:cNvCxnSpPr>
          <p:nvPr/>
        </p:nvCxnSpPr>
        <p:spPr>
          <a:xfrm flipV="1">
            <a:off x="9334500" y="3000712"/>
            <a:ext cx="0" cy="358579"/>
          </a:xfrm>
          <a:prstGeom prst="straightConnector1">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AFFD7E37-6DE8-D2AF-1CD3-9B9CFB02382B}"/>
              </a:ext>
            </a:extLst>
          </p:cNvPr>
          <p:cNvCxnSpPr>
            <a:cxnSpLocks/>
          </p:cNvCxnSpPr>
          <p:nvPr/>
        </p:nvCxnSpPr>
        <p:spPr>
          <a:xfrm flipV="1">
            <a:off x="10344150" y="3000712"/>
            <a:ext cx="0" cy="358579"/>
          </a:xfrm>
          <a:prstGeom prst="straightConnector1">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2DBCB605-5A41-DEC9-C608-7CB74781E284}"/>
              </a:ext>
            </a:extLst>
          </p:cNvPr>
          <p:cNvCxnSpPr>
            <a:cxnSpLocks/>
          </p:cNvCxnSpPr>
          <p:nvPr/>
        </p:nvCxnSpPr>
        <p:spPr>
          <a:xfrm flipV="1">
            <a:off x="11353800" y="3000712"/>
            <a:ext cx="0" cy="358579"/>
          </a:xfrm>
          <a:prstGeom prst="straightConnector1">
            <a:avLst/>
          </a:prstGeom>
          <a:ln w="38100">
            <a:solidFill>
              <a:srgbClr val="FF0000"/>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9538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140442C6-9F05-4C48-66FA-65120549B74F}"/>
              </a:ext>
            </a:extLst>
          </p:cNvPr>
          <p:cNvSpPr>
            <a:spLocks noGrp="1"/>
          </p:cNvSpPr>
          <p:nvPr>
            <p:ph idx="1"/>
          </p:nvPr>
        </p:nvSpPr>
        <p:spPr>
          <a:xfrm>
            <a:off x="838200" y="530942"/>
            <a:ext cx="10515600" cy="5646021"/>
          </a:xfrm>
        </p:spPr>
        <p:txBody>
          <a:bodyPr/>
          <a:lstStyle/>
          <a:p>
            <a:pPr marL="0" indent="0">
              <a:buNone/>
            </a:pPr>
            <a:r>
              <a:rPr lang="en-GB" b="1" dirty="0"/>
              <a:t>Tasks: Binary classification (Is there a Table in the image?)</a:t>
            </a:r>
            <a:endParaRPr lang="en-GB" dirty="0"/>
          </a:p>
        </p:txBody>
      </p:sp>
      <p:pic>
        <p:nvPicPr>
          <p:cNvPr id="12" name="Picture 11" descr="A conference room with a table and chairs&#10;&#10;Description automatically generated">
            <a:extLst>
              <a:ext uri="{FF2B5EF4-FFF2-40B4-BE49-F238E27FC236}">
                <a16:creationId xmlns:a16="http://schemas.microsoft.com/office/drawing/2014/main" id="{E2F20996-F84A-09F7-A6A1-6EB9E51A7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9462" y="1719730"/>
            <a:ext cx="3987362" cy="2990522"/>
          </a:xfrm>
          <a:prstGeom prst="rect">
            <a:avLst/>
          </a:prstGeom>
        </p:spPr>
      </p:pic>
      <p:pic>
        <p:nvPicPr>
          <p:cNvPr id="4" name="Picture 3" descr="A group of red chairs&#10;&#10;Description automatically generated">
            <a:extLst>
              <a:ext uri="{FF2B5EF4-FFF2-40B4-BE49-F238E27FC236}">
                <a16:creationId xmlns:a16="http://schemas.microsoft.com/office/drawing/2014/main" id="{06C7AD06-E555-1EC5-D688-0AFEE6C7FB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2703" y="1719730"/>
            <a:ext cx="3987363" cy="2990522"/>
          </a:xfrm>
          <a:prstGeom prst="rect">
            <a:avLst/>
          </a:prstGeom>
        </p:spPr>
      </p:pic>
      <p:sp>
        <p:nvSpPr>
          <p:cNvPr id="5" name="TextBox 4">
            <a:extLst>
              <a:ext uri="{FF2B5EF4-FFF2-40B4-BE49-F238E27FC236}">
                <a16:creationId xmlns:a16="http://schemas.microsoft.com/office/drawing/2014/main" id="{13DA3563-6613-9EC8-5DF0-8CACF933A1DD}"/>
              </a:ext>
            </a:extLst>
          </p:cNvPr>
          <p:cNvSpPr txBox="1"/>
          <p:nvPr/>
        </p:nvSpPr>
        <p:spPr>
          <a:xfrm>
            <a:off x="3549624" y="1162463"/>
            <a:ext cx="1053750" cy="523220"/>
          </a:xfrm>
          <a:prstGeom prst="rect">
            <a:avLst/>
          </a:prstGeom>
          <a:noFill/>
        </p:spPr>
        <p:txBody>
          <a:bodyPr wrap="none" rtlCol="0">
            <a:spAutoFit/>
          </a:bodyPr>
          <a:lstStyle/>
          <a:p>
            <a:r>
              <a:rPr lang="en-GB" sz="2800" b="1" dirty="0"/>
              <a:t>Table</a:t>
            </a:r>
          </a:p>
        </p:txBody>
      </p:sp>
      <p:sp>
        <p:nvSpPr>
          <p:cNvPr id="6" name="TextBox 5">
            <a:extLst>
              <a:ext uri="{FF2B5EF4-FFF2-40B4-BE49-F238E27FC236}">
                <a16:creationId xmlns:a16="http://schemas.microsoft.com/office/drawing/2014/main" id="{24025AD8-25A7-723F-0D46-D3AED6F5AB59}"/>
              </a:ext>
            </a:extLst>
          </p:cNvPr>
          <p:cNvSpPr txBox="1"/>
          <p:nvPr/>
        </p:nvSpPr>
        <p:spPr>
          <a:xfrm>
            <a:off x="7789509" y="1162463"/>
            <a:ext cx="1592359" cy="523220"/>
          </a:xfrm>
          <a:prstGeom prst="rect">
            <a:avLst/>
          </a:prstGeom>
          <a:noFill/>
        </p:spPr>
        <p:txBody>
          <a:bodyPr wrap="none" rtlCol="0">
            <a:spAutoFit/>
          </a:bodyPr>
          <a:lstStyle/>
          <a:p>
            <a:r>
              <a:rPr lang="en-GB" sz="2800" b="1" dirty="0"/>
              <a:t>No Table</a:t>
            </a:r>
          </a:p>
        </p:txBody>
      </p:sp>
      <p:sp>
        <p:nvSpPr>
          <p:cNvPr id="8" name="TextBox 7">
            <a:extLst>
              <a:ext uri="{FF2B5EF4-FFF2-40B4-BE49-F238E27FC236}">
                <a16:creationId xmlns:a16="http://schemas.microsoft.com/office/drawing/2014/main" id="{9AA30937-F545-29E4-2DC1-1C8A1B072304}"/>
              </a:ext>
            </a:extLst>
          </p:cNvPr>
          <p:cNvSpPr txBox="1"/>
          <p:nvPr/>
        </p:nvSpPr>
        <p:spPr>
          <a:xfrm>
            <a:off x="838200" y="5042118"/>
            <a:ext cx="10013976" cy="1815882"/>
          </a:xfrm>
          <a:prstGeom prst="rect">
            <a:avLst/>
          </a:prstGeom>
          <a:noFill/>
        </p:spPr>
        <p:txBody>
          <a:bodyPr wrap="square" rtlCol="0">
            <a:spAutoFit/>
          </a:bodyPr>
          <a:lstStyle/>
          <a:p>
            <a:pPr marL="457200" indent="-457200">
              <a:buFont typeface="Arial" panose="020B0604020202020204" pitchFamily="34" charset="0"/>
              <a:buChar char="•"/>
            </a:pPr>
            <a:r>
              <a:rPr lang="en-GB" sz="2800" b="1" dirty="0"/>
              <a:t>The following labels from Sun3D were grouped under a single “table” class: “</a:t>
            </a:r>
            <a:r>
              <a:rPr lang="en-GB" sz="2800" b="1" dirty="0">
                <a:latin typeface="Courier New" panose="02070309020205020404" pitchFamily="49" charset="0"/>
                <a:cs typeface="Courier New" panose="02070309020205020404" pitchFamily="49" charset="0"/>
              </a:rPr>
              <a:t>table top</a:t>
            </a:r>
            <a:r>
              <a:rPr lang="en-GB" sz="2800" b="1" dirty="0"/>
              <a:t>”, “</a:t>
            </a:r>
            <a:r>
              <a:rPr lang="en-GB" sz="2800" b="1" dirty="0">
                <a:latin typeface="Courier New" panose="02070309020205020404" pitchFamily="49" charset="0"/>
                <a:cs typeface="Courier New" panose="02070309020205020404" pitchFamily="49" charset="0"/>
              </a:rPr>
              <a:t>dining table</a:t>
            </a:r>
            <a:r>
              <a:rPr lang="en-GB" sz="2800" b="1" dirty="0"/>
              <a:t>”, “</a:t>
            </a:r>
            <a:r>
              <a:rPr lang="en-GB" sz="2800" b="1" dirty="0">
                <a:latin typeface="Courier New" panose="02070309020205020404" pitchFamily="49" charset="0"/>
                <a:cs typeface="Courier New" panose="02070309020205020404" pitchFamily="49" charset="0"/>
              </a:rPr>
              <a:t>desk</a:t>
            </a:r>
            <a:r>
              <a:rPr lang="en-GB" sz="2800" b="1" dirty="0"/>
              <a:t>”, “</a:t>
            </a:r>
            <a:r>
              <a:rPr lang="en-GB" sz="2800" b="1" dirty="0">
                <a:latin typeface="Courier New" panose="02070309020205020404" pitchFamily="49" charset="0"/>
                <a:cs typeface="Courier New" panose="02070309020205020404" pitchFamily="49" charset="0"/>
              </a:rPr>
              <a:t>coffee table</a:t>
            </a:r>
            <a:r>
              <a:rPr lang="en-GB" sz="2800" b="1" dirty="0"/>
              <a:t>”</a:t>
            </a:r>
          </a:p>
          <a:p>
            <a:pPr marL="457200" indent="-457200">
              <a:buFont typeface="Arial" panose="020B0604020202020204" pitchFamily="34" charset="0"/>
              <a:buChar char="•"/>
            </a:pPr>
            <a:r>
              <a:rPr lang="en-GB" sz="2800" b="1" dirty="0"/>
              <a:t>Does not include: cabinets, kitchen counter </a:t>
            </a:r>
          </a:p>
        </p:txBody>
      </p:sp>
    </p:spTree>
    <p:extLst>
      <p:ext uri="{BB962C8B-B14F-4D97-AF65-F5344CB8AC3E}">
        <p14:creationId xmlns:p14="http://schemas.microsoft.com/office/powerpoint/2010/main" val="2207398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140442C6-9F05-4C48-66FA-65120549B74F}"/>
              </a:ext>
            </a:extLst>
          </p:cNvPr>
          <p:cNvSpPr>
            <a:spLocks noGrp="1"/>
          </p:cNvSpPr>
          <p:nvPr>
            <p:ph idx="1"/>
          </p:nvPr>
        </p:nvSpPr>
        <p:spPr>
          <a:xfrm>
            <a:off x="838200" y="530942"/>
            <a:ext cx="10515600" cy="5646021"/>
          </a:xfrm>
        </p:spPr>
        <p:txBody>
          <a:bodyPr/>
          <a:lstStyle/>
          <a:p>
            <a:pPr marL="0" indent="0">
              <a:buNone/>
            </a:pPr>
            <a:r>
              <a:rPr lang="en-GB" b="1" dirty="0"/>
              <a:t>Tasks: Binary Point Cloud Segmentation</a:t>
            </a:r>
            <a:endParaRPr lang="en-GB" sz="2800" b="1" dirty="0"/>
          </a:p>
          <a:p>
            <a:pPr lvl="1"/>
            <a:r>
              <a:rPr lang="en-GB" sz="2800" b="1" dirty="0"/>
              <a:t>Classify each point as Table or Background</a:t>
            </a:r>
            <a:endParaRPr lang="en-GB" b="1" dirty="0"/>
          </a:p>
        </p:txBody>
      </p:sp>
      <p:sp>
        <p:nvSpPr>
          <p:cNvPr id="5" name="TextBox 4">
            <a:extLst>
              <a:ext uri="{FF2B5EF4-FFF2-40B4-BE49-F238E27FC236}">
                <a16:creationId xmlns:a16="http://schemas.microsoft.com/office/drawing/2014/main" id="{13DA3563-6613-9EC8-5DF0-8CACF933A1DD}"/>
              </a:ext>
            </a:extLst>
          </p:cNvPr>
          <p:cNvSpPr txBox="1"/>
          <p:nvPr/>
        </p:nvSpPr>
        <p:spPr>
          <a:xfrm>
            <a:off x="6191224" y="6032656"/>
            <a:ext cx="1053750" cy="523220"/>
          </a:xfrm>
          <a:prstGeom prst="rect">
            <a:avLst/>
          </a:prstGeom>
          <a:noFill/>
        </p:spPr>
        <p:txBody>
          <a:bodyPr wrap="none" rtlCol="0">
            <a:spAutoFit/>
          </a:bodyPr>
          <a:lstStyle/>
          <a:p>
            <a:r>
              <a:rPr lang="en-GB" sz="2800" b="1" dirty="0"/>
              <a:t>Table</a:t>
            </a:r>
          </a:p>
        </p:txBody>
      </p:sp>
      <p:pic>
        <p:nvPicPr>
          <p:cNvPr id="11" name="Picture 10" descr="A group of tables and chairs in a room&#10;&#10;Description automatically generated">
            <a:extLst>
              <a:ext uri="{FF2B5EF4-FFF2-40B4-BE49-F238E27FC236}">
                <a16:creationId xmlns:a16="http://schemas.microsoft.com/office/drawing/2014/main" id="{747F7B29-F06C-880F-D08A-DFBC8F6D4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5483" y="2487612"/>
            <a:ext cx="6280845" cy="3004725"/>
          </a:xfrm>
          <a:prstGeom prst="rect">
            <a:avLst/>
          </a:prstGeom>
        </p:spPr>
      </p:pic>
      <p:cxnSp>
        <p:nvCxnSpPr>
          <p:cNvPr id="13" name="Straight Arrow Connector 12">
            <a:extLst>
              <a:ext uri="{FF2B5EF4-FFF2-40B4-BE49-F238E27FC236}">
                <a16:creationId xmlns:a16="http://schemas.microsoft.com/office/drawing/2014/main" id="{2A9FE3E0-64B9-C0A8-3BC4-27C5F2044F40}"/>
              </a:ext>
            </a:extLst>
          </p:cNvPr>
          <p:cNvCxnSpPr>
            <a:cxnSpLocks/>
          </p:cNvCxnSpPr>
          <p:nvPr/>
        </p:nvCxnSpPr>
        <p:spPr>
          <a:xfrm flipH="1" flipV="1">
            <a:off x="4995333" y="4902200"/>
            <a:ext cx="1557867" cy="113045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18178A6B-DBC1-AD1E-03FD-84092784233E}"/>
              </a:ext>
            </a:extLst>
          </p:cNvPr>
          <p:cNvCxnSpPr>
            <a:cxnSpLocks/>
            <a:stCxn id="5" idx="0"/>
          </p:cNvCxnSpPr>
          <p:nvPr/>
        </p:nvCxnSpPr>
        <p:spPr>
          <a:xfrm flipH="1" flipV="1">
            <a:off x="5935133" y="4199467"/>
            <a:ext cx="782966" cy="183318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30D7663-6B84-FCD3-8D6D-598322E32724}"/>
              </a:ext>
            </a:extLst>
          </p:cNvPr>
          <p:cNvCxnSpPr>
            <a:cxnSpLocks/>
          </p:cNvCxnSpPr>
          <p:nvPr/>
        </p:nvCxnSpPr>
        <p:spPr>
          <a:xfrm flipV="1">
            <a:off x="6900333" y="4995333"/>
            <a:ext cx="152400" cy="103732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D71E66E-AC75-1498-F80E-8550F0A9C099}"/>
              </a:ext>
            </a:extLst>
          </p:cNvPr>
          <p:cNvCxnSpPr>
            <a:cxnSpLocks/>
          </p:cNvCxnSpPr>
          <p:nvPr/>
        </p:nvCxnSpPr>
        <p:spPr>
          <a:xfrm flipV="1">
            <a:off x="7052733" y="5130800"/>
            <a:ext cx="2133600" cy="90185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FD660D8F-BCD8-E80E-89DE-2E5256333F81}"/>
              </a:ext>
            </a:extLst>
          </p:cNvPr>
          <p:cNvSpPr txBox="1"/>
          <p:nvPr/>
        </p:nvSpPr>
        <p:spPr>
          <a:xfrm>
            <a:off x="1753470" y="3466754"/>
            <a:ext cx="2138278" cy="523220"/>
          </a:xfrm>
          <a:prstGeom prst="rect">
            <a:avLst/>
          </a:prstGeom>
          <a:noFill/>
        </p:spPr>
        <p:txBody>
          <a:bodyPr wrap="none" rtlCol="0">
            <a:spAutoFit/>
          </a:bodyPr>
          <a:lstStyle/>
          <a:p>
            <a:r>
              <a:rPr lang="en-GB" sz="2800" b="1" dirty="0"/>
              <a:t>Background</a:t>
            </a:r>
          </a:p>
        </p:txBody>
      </p:sp>
      <p:cxnSp>
        <p:nvCxnSpPr>
          <p:cNvPr id="26" name="Straight Arrow Connector 25">
            <a:extLst>
              <a:ext uri="{FF2B5EF4-FFF2-40B4-BE49-F238E27FC236}">
                <a16:creationId xmlns:a16="http://schemas.microsoft.com/office/drawing/2014/main" id="{3DA0B986-6A75-9A1B-55A3-84CD547C72BA}"/>
              </a:ext>
            </a:extLst>
          </p:cNvPr>
          <p:cNvCxnSpPr>
            <a:cxnSpLocks/>
          </p:cNvCxnSpPr>
          <p:nvPr/>
        </p:nvCxnSpPr>
        <p:spPr>
          <a:xfrm flipV="1">
            <a:off x="3891748" y="2650067"/>
            <a:ext cx="1103585" cy="881005"/>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3C8BEBD2-2860-5E2C-B790-2C047271A066}"/>
              </a:ext>
            </a:extLst>
          </p:cNvPr>
          <p:cNvCxnSpPr>
            <a:cxnSpLocks/>
          </p:cNvCxnSpPr>
          <p:nvPr/>
        </p:nvCxnSpPr>
        <p:spPr>
          <a:xfrm flipV="1">
            <a:off x="3913224" y="3531072"/>
            <a:ext cx="1318374" cy="162455"/>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691EE589-74EE-7FCE-E9D1-BEAC2F403FD8}"/>
              </a:ext>
            </a:extLst>
          </p:cNvPr>
          <p:cNvCxnSpPr>
            <a:cxnSpLocks/>
          </p:cNvCxnSpPr>
          <p:nvPr/>
        </p:nvCxnSpPr>
        <p:spPr>
          <a:xfrm>
            <a:off x="3913224" y="3802520"/>
            <a:ext cx="1367923" cy="70918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C22AB38F-DBE0-E02A-DBB0-AA1D7136727B}"/>
              </a:ext>
            </a:extLst>
          </p:cNvPr>
          <p:cNvCxnSpPr>
            <a:cxnSpLocks/>
          </p:cNvCxnSpPr>
          <p:nvPr/>
        </p:nvCxnSpPr>
        <p:spPr>
          <a:xfrm>
            <a:off x="3812363" y="3893043"/>
            <a:ext cx="166970" cy="129919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9652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140442C6-9F05-4C48-66FA-65120549B74F}"/>
              </a:ext>
            </a:extLst>
          </p:cNvPr>
          <p:cNvSpPr>
            <a:spLocks noGrp="1"/>
          </p:cNvSpPr>
          <p:nvPr>
            <p:ph idx="1"/>
          </p:nvPr>
        </p:nvSpPr>
        <p:spPr>
          <a:xfrm>
            <a:off x="838200" y="530943"/>
            <a:ext cx="10515600" cy="3153100"/>
          </a:xfrm>
        </p:spPr>
        <p:txBody>
          <a:bodyPr>
            <a:normAutofit fontScale="92500" lnSpcReduction="20000"/>
          </a:bodyPr>
          <a:lstStyle/>
          <a:p>
            <a:pPr marL="0" indent="0">
              <a:buNone/>
            </a:pPr>
            <a:r>
              <a:rPr lang="en-GB" sz="3200" b="1" dirty="0"/>
              <a:t>Implement 3 different pipelines</a:t>
            </a:r>
          </a:p>
          <a:p>
            <a:pPr marL="0" indent="0">
              <a:buNone/>
            </a:pPr>
            <a:endParaRPr lang="en-GB" sz="3200" b="1" dirty="0"/>
          </a:p>
          <a:p>
            <a:r>
              <a:rPr lang="en-GB" b="1" dirty="0"/>
              <a:t>Pipeline A: </a:t>
            </a:r>
            <a:r>
              <a:rPr lang="en-GB" dirty="0"/>
              <a:t>Convert a depth input to a point cloud, then a classifier takes a point cloud as input </a:t>
            </a:r>
          </a:p>
          <a:p>
            <a:r>
              <a:rPr lang="en-GB" b="1" dirty="0"/>
              <a:t>Pipeline B: </a:t>
            </a:r>
            <a:r>
              <a:rPr lang="en-GB" dirty="0"/>
              <a:t>First a model estimates depth from a 2D RGB image, then a classifier takes the estimated depth map as input</a:t>
            </a:r>
          </a:p>
          <a:p>
            <a:r>
              <a:rPr lang="en-GB" b="1" dirty="0"/>
              <a:t>Pipeline C: </a:t>
            </a:r>
            <a:r>
              <a:rPr lang="en-GB" dirty="0"/>
              <a:t>Convert a depth input to point cloud, then a segmentation model takes a point cloud as input</a:t>
            </a:r>
          </a:p>
        </p:txBody>
      </p:sp>
      <p:sp>
        <p:nvSpPr>
          <p:cNvPr id="65" name="Rectangle 64">
            <a:extLst>
              <a:ext uri="{FF2B5EF4-FFF2-40B4-BE49-F238E27FC236}">
                <a16:creationId xmlns:a16="http://schemas.microsoft.com/office/drawing/2014/main" id="{2A167C13-D888-6DA1-8E50-5ED95E49F443}"/>
              </a:ext>
            </a:extLst>
          </p:cNvPr>
          <p:cNvSpPr/>
          <p:nvPr/>
        </p:nvSpPr>
        <p:spPr>
          <a:xfrm>
            <a:off x="3561738" y="3952840"/>
            <a:ext cx="6260690" cy="2812023"/>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b="1" dirty="0">
                <a:solidFill>
                  <a:sysClr val="windowText" lastClr="000000"/>
                </a:solidFill>
              </a:rPr>
              <a:t>Your Work</a:t>
            </a:r>
          </a:p>
        </p:txBody>
      </p:sp>
      <p:sp>
        <p:nvSpPr>
          <p:cNvPr id="64" name="Rectangle 63">
            <a:extLst>
              <a:ext uri="{FF2B5EF4-FFF2-40B4-BE49-F238E27FC236}">
                <a16:creationId xmlns:a16="http://schemas.microsoft.com/office/drawing/2014/main" id="{87395DF3-708D-9811-ECA2-0E13CDFB0A1E}"/>
              </a:ext>
            </a:extLst>
          </p:cNvPr>
          <p:cNvSpPr/>
          <p:nvPr/>
        </p:nvSpPr>
        <p:spPr>
          <a:xfrm>
            <a:off x="1993309" y="3952840"/>
            <a:ext cx="1505655" cy="281202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b="1" dirty="0">
                <a:solidFill>
                  <a:sysClr val="windowText" lastClr="000000"/>
                </a:solidFill>
              </a:rPr>
              <a:t>Input Data</a:t>
            </a:r>
          </a:p>
        </p:txBody>
      </p:sp>
      <p:sp>
        <p:nvSpPr>
          <p:cNvPr id="4" name="Rectangle 3">
            <a:extLst>
              <a:ext uri="{FF2B5EF4-FFF2-40B4-BE49-F238E27FC236}">
                <a16:creationId xmlns:a16="http://schemas.microsoft.com/office/drawing/2014/main" id="{19F34184-9924-A5B4-E39E-E8533DF6DBF4}"/>
              </a:ext>
            </a:extLst>
          </p:cNvPr>
          <p:cNvSpPr/>
          <p:nvPr/>
        </p:nvSpPr>
        <p:spPr>
          <a:xfrm>
            <a:off x="6063866" y="5982373"/>
            <a:ext cx="1674125" cy="631723"/>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Segmentation Model</a:t>
            </a:r>
          </a:p>
        </p:txBody>
      </p:sp>
      <p:sp>
        <p:nvSpPr>
          <p:cNvPr id="5" name="Rectangle 4">
            <a:extLst>
              <a:ext uri="{FF2B5EF4-FFF2-40B4-BE49-F238E27FC236}">
                <a16:creationId xmlns:a16="http://schemas.microsoft.com/office/drawing/2014/main" id="{81C4F02B-BB0D-D0C2-EC6D-6686B888C5C7}"/>
              </a:ext>
            </a:extLst>
          </p:cNvPr>
          <p:cNvSpPr/>
          <p:nvPr/>
        </p:nvSpPr>
        <p:spPr>
          <a:xfrm>
            <a:off x="6063865" y="5223659"/>
            <a:ext cx="1674126" cy="631723"/>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Classification Model</a:t>
            </a:r>
          </a:p>
        </p:txBody>
      </p:sp>
      <p:sp>
        <p:nvSpPr>
          <p:cNvPr id="6" name="Rectangle 5">
            <a:extLst>
              <a:ext uri="{FF2B5EF4-FFF2-40B4-BE49-F238E27FC236}">
                <a16:creationId xmlns:a16="http://schemas.microsoft.com/office/drawing/2014/main" id="{B0286EA1-D075-F1B5-61A9-7CF018AF1030}"/>
              </a:ext>
            </a:extLst>
          </p:cNvPr>
          <p:cNvSpPr/>
          <p:nvPr/>
        </p:nvSpPr>
        <p:spPr>
          <a:xfrm>
            <a:off x="6063865" y="4442760"/>
            <a:ext cx="1674126" cy="631723"/>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Classification Model</a:t>
            </a:r>
          </a:p>
        </p:txBody>
      </p:sp>
      <p:sp>
        <p:nvSpPr>
          <p:cNvPr id="7" name="Rectangle 6">
            <a:extLst>
              <a:ext uri="{FF2B5EF4-FFF2-40B4-BE49-F238E27FC236}">
                <a16:creationId xmlns:a16="http://schemas.microsoft.com/office/drawing/2014/main" id="{BD1EC501-9412-3CAB-B123-F56A2A712BD4}"/>
              </a:ext>
            </a:extLst>
          </p:cNvPr>
          <p:cNvSpPr/>
          <p:nvPr/>
        </p:nvSpPr>
        <p:spPr>
          <a:xfrm>
            <a:off x="3667435" y="4442760"/>
            <a:ext cx="2005778" cy="631723"/>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Point Cloud</a:t>
            </a:r>
          </a:p>
        </p:txBody>
      </p:sp>
      <p:cxnSp>
        <p:nvCxnSpPr>
          <p:cNvPr id="9" name="Straight Arrow Connector 8">
            <a:extLst>
              <a:ext uri="{FF2B5EF4-FFF2-40B4-BE49-F238E27FC236}">
                <a16:creationId xmlns:a16="http://schemas.microsoft.com/office/drawing/2014/main" id="{546C9120-F64A-3A8A-1D7A-AD8CE0F93A7B}"/>
              </a:ext>
            </a:extLst>
          </p:cNvPr>
          <p:cNvCxnSpPr>
            <a:cxnSpLocks/>
            <a:stCxn id="7" idx="3"/>
            <a:endCxn id="6" idx="1"/>
          </p:cNvCxnSpPr>
          <p:nvPr/>
        </p:nvCxnSpPr>
        <p:spPr>
          <a:xfrm>
            <a:off x="5673213" y="4758622"/>
            <a:ext cx="390652"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FD0F38B9-6BA9-4BB2-1AA7-485BBFECF283}"/>
              </a:ext>
            </a:extLst>
          </p:cNvPr>
          <p:cNvSpPr/>
          <p:nvPr/>
        </p:nvSpPr>
        <p:spPr>
          <a:xfrm>
            <a:off x="3667435" y="5223658"/>
            <a:ext cx="2005778" cy="6317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Monocular Depth Estimation Model</a:t>
            </a:r>
          </a:p>
        </p:txBody>
      </p:sp>
      <p:cxnSp>
        <p:nvCxnSpPr>
          <p:cNvPr id="11" name="Straight Arrow Connector 10">
            <a:extLst>
              <a:ext uri="{FF2B5EF4-FFF2-40B4-BE49-F238E27FC236}">
                <a16:creationId xmlns:a16="http://schemas.microsoft.com/office/drawing/2014/main" id="{273FF607-9DF6-460F-DFA5-2310CC3F7FDB}"/>
              </a:ext>
            </a:extLst>
          </p:cNvPr>
          <p:cNvCxnSpPr>
            <a:cxnSpLocks/>
            <a:stCxn id="10" idx="3"/>
            <a:endCxn id="5" idx="1"/>
          </p:cNvCxnSpPr>
          <p:nvPr/>
        </p:nvCxnSpPr>
        <p:spPr>
          <a:xfrm>
            <a:off x="5673213" y="5539520"/>
            <a:ext cx="390652" cy="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C18BB298-6047-8869-23C6-8307E78E4B27}"/>
              </a:ext>
            </a:extLst>
          </p:cNvPr>
          <p:cNvSpPr/>
          <p:nvPr/>
        </p:nvSpPr>
        <p:spPr>
          <a:xfrm>
            <a:off x="2106199" y="5982373"/>
            <a:ext cx="1310331" cy="631723"/>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Depth Image</a:t>
            </a:r>
          </a:p>
        </p:txBody>
      </p:sp>
      <p:sp>
        <p:nvSpPr>
          <p:cNvPr id="16" name="Rectangle 15">
            <a:extLst>
              <a:ext uri="{FF2B5EF4-FFF2-40B4-BE49-F238E27FC236}">
                <a16:creationId xmlns:a16="http://schemas.microsoft.com/office/drawing/2014/main" id="{8D2245E4-641A-3500-9670-8C7BC9F91EC0}"/>
              </a:ext>
            </a:extLst>
          </p:cNvPr>
          <p:cNvSpPr/>
          <p:nvPr/>
        </p:nvSpPr>
        <p:spPr>
          <a:xfrm>
            <a:off x="2106198" y="4442760"/>
            <a:ext cx="1310331" cy="631723"/>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Depth</a:t>
            </a:r>
          </a:p>
          <a:p>
            <a:pPr algn="ctr"/>
            <a:r>
              <a:rPr lang="en-GB" b="1" dirty="0"/>
              <a:t>Image</a:t>
            </a:r>
          </a:p>
        </p:txBody>
      </p:sp>
      <p:sp>
        <p:nvSpPr>
          <p:cNvPr id="17" name="Rectangle 16">
            <a:extLst>
              <a:ext uri="{FF2B5EF4-FFF2-40B4-BE49-F238E27FC236}">
                <a16:creationId xmlns:a16="http://schemas.microsoft.com/office/drawing/2014/main" id="{F089668F-31F8-0D6B-A1E3-96B65A56CB50}"/>
              </a:ext>
            </a:extLst>
          </p:cNvPr>
          <p:cNvSpPr/>
          <p:nvPr/>
        </p:nvSpPr>
        <p:spPr>
          <a:xfrm>
            <a:off x="2106197" y="5215669"/>
            <a:ext cx="1310331" cy="6317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RGB</a:t>
            </a:r>
          </a:p>
          <a:p>
            <a:pPr algn="ctr"/>
            <a:r>
              <a:rPr lang="en-GB" b="1" dirty="0"/>
              <a:t>Image</a:t>
            </a:r>
          </a:p>
        </p:txBody>
      </p:sp>
      <p:cxnSp>
        <p:nvCxnSpPr>
          <p:cNvPr id="18" name="Straight Arrow Connector 17">
            <a:extLst>
              <a:ext uri="{FF2B5EF4-FFF2-40B4-BE49-F238E27FC236}">
                <a16:creationId xmlns:a16="http://schemas.microsoft.com/office/drawing/2014/main" id="{BF504A0C-C379-32A1-8C6A-6F8ABD57A0BF}"/>
              </a:ext>
            </a:extLst>
          </p:cNvPr>
          <p:cNvCxnSpPr>
            <a:cxnSpLocks/>
            <a:stCxn id="5" idx="3"/>
            <a:endCxn id="20" idx="1"/>
          </p:cNvCxnSpPr>
          <p:nvPr/>
        </p:nvCxnSpPr>
        <p:spPr>
          <a:xfrm flipV="1">
            <a:off x="7737991" y="5539520"/>
            <a:ext cx="433754" cy="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D4D0463C-80CA-D09F-AEF2-6580D6FBF158}"/>
              </a:ext>
            </a:extLst>
          </p:cNvPr>
          <p:cNvSpPr/>
          <p:nvPr/>
        </p:nvSpPr>
        <p:spPr>
          <a:xfrm>
            <a:off x="8171745" y="5223658"/>
            <a:ext cx="1542529" cy="631723"/>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Table / </a:t>
            </a:r>
          </a:p>
          <a:p>
            <a:pPr algn="ctr"/>
            <a:r>
              <a:rPr lang="en-GB" b="1" dirty="0"/>
              <a:t>No Table</a:t>
            </a:r>
          </a:p>
        </p:txBody>
      </p:sp>
      <p:sp>
        <p:nvSpPr>
          <p:cNvPr id="25" name="Rectangle 24">
            <a:extLst>
              <a:ext uri="{FF2B5EF4-FFF2-40B4-BE49-F238E27FC236}">
                <a16:creationId xmlns:a16="http://schemas.microsoft.com/office/drawing/2014/main" id="{E3F5B5EF-B38F-1686-3A84-FE65AEFACAB9}"/>
              </a:ext>
            </a:extLst>
          </p:cNvPr>
          <p:cNvSpPr/>
          <p:nvPr/>
        </p:nvSpPr>
        <p:spPr>
          <a:xfrm>
            <a:off x="8171746" y="5982373"/>
            <a:ext cx="1542529" cy="631723"/>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Table / </a:t>
            </a:r>
          </a:p>
          <a:p>
            <a:pPr algn="ctr"/>
            <a:r>
              <a:rPr lang="en-GB" b="1" dirty="0"/>
              <a:t>No Table</a:t>
            </a:r>
          </a:p>
        </p:txBody>
      </p:sp>
      <p:cxnSp>
        <p:nvCxnSpPr>
          <p:cNvPr id="26" name="Straight Arrow Connector 25">
            <a:extLst>
              <a:ext uri="{FF2B5EF4-FFF2-40B4-BE49-F238E27FC236}">
                <a16:creationId xmlns:a16="http://schemas.microsoft.com/office/drawing/2014/main" id="{617BA735-9102-D0F9-CC92-6A1A205C962B}"/>
              </a:ext>
            </a:extLst>
          </p:cNvPr>
          <p:cNvCxnSpPr>
            <a:cxnSpLocks/>
            <a:stCxn id="4" idx="3"/>
            <a:endCxn id="25" idx="1"/>
          </p:cNvCxnSpPr>
          <p:nvPr/>
        </p:nvCxnSpPr>
        <p:spPr>
          <a:xfrm>
            <a:off x="7737991" y="6298235"/>
            <a:ext cx="433755"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DCCA04FC-667F-BC00-4A80-3E42C3CA59A7}"/>
              </a:ext>
            </a:extLst>
          </p:cNvPr>
          <p:cNvCxnSpPr>
            <a:cxnSpLocks/>
            <a:stCxn id="15" idx="3"/>
            <a:endCxn id="67" idx="1"/>
          </p:cNvCxnSpPr>
          <p:nvPr/>
        </p:nvCxnSpPr>
        <p:spPr>
          <a:xfrm flipV="1">
            <a:off x="3416530" y="6296658"/>
            <a:ext cx="250904" cy="1577"/>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BF93563-38D1-89F3-DB45-FDE49F034E14}"/>
              </a:ext>
            </a:extLst>
          </p:cNvPr>
          <p:cNvCxnSpPr>
            <a:cxnSpLocks/>
            <a:stCxn id="17" idx="3"/>
            <a:endCxn id="10" idx="1"/>
          </p:cNvCxnSpPr>
          <p:nvPr/>
        </p:nvCxnSpPr>
        <p:spPr>
          <a:xfrm>
            <a:off x="3416528" y="5531531"/>
            <a:ext cx="250907" cy="7989"/>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9E074E3D-1F66-1E13-71B4-06C89BB5F572}"/>
              </a:ext>
            </a:extLst>
          </p:cNvPr>
          <p:cNvCxnSpPr>
            <a:cxnSpLocks/>
            <a:stCxn id="16" idx="3"/>
            <a:endCxn id="7" idx="1"/>
          </p:cNvCxnSpPr>
          <p:nvPr/>
        </p:nvCxnSpPr>
        <p:spPr>
          <a:xfrm>
            <a:off x="3416529" y="4758622"/>
            <a:ext cx="250906" cy="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BF526C3E-901E-E62F-C43B-3C76F22909A1}"/>
              </a:ext>
            </a:extLst>
          </p:cNvPr>
          <p:cNvCxnSpPr>
            <a:cxnSpLocks/>
            <a:stCxn id="6" idx="3"/>
            <a:endCxn id="60" idx="1"/>
          </p:cNvCxnSpPr>
          <p:nvPr/>
        </p:nvCxnSpPr>
        <p:spPr>
          <a:xfrm flipV="1">
            <a:off x="7737991" y="4758619"/>
            <a:ext cx="433753" cy="3"/>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59BED0CD-717E-3D01-A002-58A4C1469D71}"/>
              </a:ext>
            </a:extLst>
          </p:cNvPr>
          <p:cNvSpPr/>
          <p:nvPr/>
        </p:nvSpPr>
        <p:spPr>
          <a:xfrm>
            <a:off x="8171744" y="4442757"/>
            <a:ext cx="1542529" cy="631723"/>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Table / </a:t>
            </a:r>
          </a:p>
          <a:p>
            <a:pPr algn="ctr"/>
            <a:r>
              <a:rPr lang="en-GB" b="1" dirty="0"/>
              <a:t>No Table</a:t>
            </a:r>
          </a:p>
        </p:txBody>
      </p:sp>
      <p:sp>
        <p:nvSpPr>
          <p:cNvPr id="67" name="Rectangle 66">
            <a:extLst>
              <a:ext uri="{FF2B5EF4-FFF2-40B4-BE49-F238E27FC236}">
                <a16:creationId xmlns:a16="http://schemas.microsoft.com/office/drawing/2014/main" id="{EF0B8F2D-4C3B-BAC6-E589-399B50405454}"/>
              </a:ext>
            </a:extLst>
          </p:cNvPr>
          <p:cNvSpPr/>
          <p:nvPr/>
        </p:nvSpPr>
        <p:spPr>
          <a:xfrm>
            <a:off x="3667434" y="5980796"/>
            <a:ext cx="2005778" cy="631723"/>
          </a:xfrm>
          <a:prstGeom prst="rect">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t>Point Cloud</a:t>
            </a:r>
          </a:p>
        </p:txBody>
      </p:sp>
      <p:cxnSp>
        <p:nvCxnSpPr>
          <p:cNvPr id="70" name="Straight Arrow Connector 69">
            <a:extLst>
              <a:ext uri="{FF2B5EF4-FFF2-40B4-BE49-F238E27FC236}">
                <a16:creationId xmlns:a16="http://schemas.microsoft.com/office/drawing/2014/main" id="{CAFBE8A6-31B6-0CC6-219E-783B360260D8}"/>
              </a:ext>
            </a:extLst>
          </p:cNvPr>
          <p:cNvCxnSpPr>
            <a:cxnSpLocks/>
            <a:stCxn id="67" idx="3"/>
            <a:endCxn id="4" idx="1"/>
          </p:cNvCxnSpPr>
          <p:nvPr/>
        </p:nvCxnSpPr>
        <p:spPr>
          <a:xfrm>
            <a:off x="5673212" y="6296658"/>
            <a:ext cx="390654" cy="1577"/>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73" name="Rectangle 72">
            <a:extLst>
              <a:ext uri="{FF2B5EF4-FFF2-40B4-BE49-F238E27FC236}">
                <a16:creationId xmlns:a16="http://schemas.microsoft.com/office/drawing/2014/main" id="{C688C043-A57C-DFE0-F5D8-4423AE0641AD}"/>
              </a:ext>
            </a:extLst>
          </p:cNvPr>
          <p:cNvSpPr/>
          <p:nvPr/>
        </p:nvSpPr>
        <p:spPr>
          <a:xfrm>
            <a:off x="282498" y="4624186"/>
            <a:ext cx="1922205" cy="3158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ysClr val="windowText" lastClr="000000"/>
                </a:solidFill>
              </a:rPr>
              <a:t>Pipeline A</a:t>
            </a:r>
          </a:p>
        </p:txBody>
      </p:sp>
      <p:sp>
        <p:nvSpPr>
          <p:cNvPr id="74" name="Rectangle 73">
            <a:extLst>
              <a:ext uri="{FF2B5EF4-FFF2-40B4-BE49-F238E27FC236}">
                <a16:creationId xmlns:a16="http://schemas.microsoft.com/office/drawing/2014/main" id="{EA9A1737-FD0E-8B6F-20D8-542730183DCE}"/>
              </a:ext>
            </a:extLst>
          </p:cNvPr>
          <p:cNvSpPr/>
          <p:nvPr/>
        </p:nvSpPr>
        <p:spPr>
          <a:xfrm>
            <a:off x="272098" y="5381588"/>
            <a:ext cx="1922205" cy="3158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ysClr val="windowText" lastClr="000000"/>
                </a:solidFill>
              </a:rPr>
              <a:t>Pipeline B</a:t>
            </a:r>
          </a:p>
        </p:txBody>
      </p:sp>
      <p:sp>
        <p:nvSpPr>
          <p:cNvPr id="75" name="Rectangle 74">
            <a:extLst>
              <a:ext uri="{FF2B5EF4-FFF2-40B4-BE49-F238E27FC236}">
                <a16:creationId xmlns:a16="http://schemas.microsoft.com/office/drawing/2014/main" id="{FBA9014F-F416-6214-09B9-299C8836BCA5}"/>
              </a:ext>
            </a:extLst>
          </p:cNvPr>
          <p:cNvSpPr/>
          <p:nvPr/>
        </p:nvSpPr>
        <p:spPr>
          <a:xfrm>
            <a:off x="272098" y="6138726"/>
            <a:ext cx="1922205" cy="3158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ysClr val="windowText" lastClr="000000"/>
                </a:solidFill>
              </a:rPr>
              <a:t>Pipeline C</a:t>
            </a:r>
          </a:p>
        </p:txBody>
      </p:sp>
    </p:spTree>
    <p:extLst>
      <p:ext uri="{BB962C8B-B14F-4D97-AF65-F5344CB8AC3E}">
        <p14:creationId xmlns:p14="http://schemas.microsoft.com/office/powerpoint/2010/main" val="180565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140442C6-9F05-4C48-66FA-65120549B74F}"/>
              </a:ext>
            </a:extLst>
          </p:cNvPr>
          <p:cNvSpPr>
            <a:spLocks noGrp="1"/>
          </p:cNvSpPr>
          <p:nvPr>
            <p:ph idx="1"/>
          </p:nvPr>
        </p:nvSpPr>
        <p:spPr>
          <a:xfrm>
            <a:off x="838200" y="530942"/>
            <a:ext cx="10515600" cy="5646021"/>
          </a:xfrm>
        </p:spPr>
        <p:txBody>
          <a:bodyPr>
            <a:normAutofit fontScale="92500" lnSpcReduction="10000"/>
          </a:bodyPr>
          <a:lstStyle/>
          <a:p>
            <a:pPr marL="0" indent="0">
              <a:buNone/>
            </a:pPr>
            <a:r>
              <a:rPr lang="en-GB" sz="3200" b="1" dirty="0"/>
              <a:t>Model Implementation and Training</a:t>
            </a:r>
          </a:p>
          <a:p>
            <a:endParaRPr lang="en-GB" sz="3200" b="1" dirty="0"/>
          </a:p>
          <a:p>
            <a:r>
              <a:rPr lang="en-GB" b="1" dirty="0"/>
              <a:t>Overall: </a:t>
            </a:r>
          </a:p>
          <a:p>
            <a:pPr lvl="1"/>
            <a:r>
              <a:rPr lang="en-GB" b="1" dirty="0"/>
              <a:t>You can re-use/import existing models, without implementing their architecture from scratch.</a:t>
            </a:r>
          </a:p>
          <a:p>
            <a:pPr lvl="1"/>
            <a:r>
              <a:rPr lang="en-GB" b="1" dirty="0"/>
              <a:t>You need to explicitly state and cite the works you are using in your report. </a:t>
            </a:r>
          </a:p>
          <a:p>
            <a:pPr lvl="1"/>
            <a:r>
              <a:rPr lang="en-GB" b="1" dirty="0"/>
              <a:t>For full marks, use models different from tutorial examples (vanilla </a:t>
            </a:r>
            <a:r>
              <a:rPr lang="en-GB" b="1" dirty="0" err="1"/>
              <a:t>PointNet</a:t>
            </a:r>
            <a:r>
              <a:rPr lang="en-GB" b="1" dirty="0"/>
              <a:t>, MonoDepth2 pre-trained on KITTI, etc). </a:t>
            </a:r>
          </a:p>
          <a:p>
            <a:r>
              <a:rPr lang="en-GB" b="1" dirty="0"/>
              <a:t>Monocular Depth: </a:t>
            </a:r>
          </a:p>
          <a:p>
            <a:pPr lvl="1"/>
            <a:r>
              <a:rPr lang="en-GB" b="1" dirty="0"/>
              <a:t>You can use off-the-shelf pre-trained models if they work reasonably well on the test data (no penalty on marks).</a:t>
            </a:r>
          </a:p>
          <a:p>
            <a:pPr lvl="1"/>
            <a:r>
              <a:rPr lang="en-GB" b="1" dirty="0"/>
              <a:t> You will need to explicitly state and cite the works you are using in your report. </a:t>
            </a:r>
          </a:p>
          <a:p>
            <a:r>
              <a:rPr lang="en-GB" b="1" dirty="0"/>
              <a:t>Classification/Segmentation:</a:t>
            </a:r>
          </a:p>
          <a:p>
            <a:pPr lvl="1"/>
            <a:r>
              <a:rPr lang="en-GB" b="1" dirty="0"/>
              <a:t>You can use pre-trained models as initialisation (cite on report), but you need to train them on the CW2 dataset</a:t>
            </a:r>
          </a:p>
        </p:txBody>
      </p:sp>
    </p:spTree>
    <p:extLst>
      <p:ext uri="{BB962C8B-B14F-4D97-AF65-F5344CB8AC3E}">
        <p14:creationId xmlns:p14="http://schemas.microsoft.com/office/powerpoint/2010/main" val="176827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140442C6-9F05-4C48-66FA-65120549B74F}"/>
              </a:ext>
            </a:extLst>
          </p:cNvPr>
          <p:cNvSpPr>
            <a:spLocks noGrp="1" noRot="1" noMove="1" noResize="1" noEditPoints="1" noAdjustHandles="1" noChangeArrowheads="1" noChangeShapeType="1"/>
          </p:cNvSpPr>
          <p:nvPr>
            <p:ph idx="1"/>
          </p:nvPr>
        </p:nvSpPr>
        <p:spPr>
          <a:xfrm>
            <a:off x="838200" y="530942"/>
            <a:ext cx="10515600" cy="5646021"/>
          </a:xfrm>
        </p:spPr>
        <p:txBody>
          <a:bodyPr>
            <a:normAutofit fontScale="85000" lnSpcReduction="20000"/>
          </a:bodyPr>
          <a:lstStyle/>
          <a:p>
            <a:pPr marL="0" indent="0">
              <a:buNone/>
            </a:pPr>
            <a:r>
              <a:rPr lang="en-GB" sz="3500" b="1" dirty="0"/>
              <a:t>Coursework2 Dataset - Data Split</a:t>
            </a:r>
          </a:p>
          <a:p>
            <a:pPr marL="0" indent="0">
              <a:buNone/>
            </a:pPr>
            <a:endParaRPr lang="en-GB" sz="3500" b="1" dirty="0"/>
          </a:p>
          <a:p>
            <a:pPr lvl="1"/>
            <a:r>
              <a:rPr lang="en-GB" sz="2800" b="1" dirty="0"/>
              <a:t>Training Data:</a:t>
            </a:r>
          </a:p>
          <a:p>
            <a:pPr lvl="2"/>
            <a:r>
              <a:rPr lang="en-GB" sz="2400" b="1" dirty="0"/>
              <a:t>MIT sequences</a:t>
            </a:r>
          </a:p>
          <a:p>
            <a:pPr lvl="2"/>
            <a:r>
              <a:rPr lang="en-GB" sz="2400" b="1" dirty="0">
                <a:latin typeface="Courier New" panose="02070309020205020404" pitchFamily="49" charset="0"/>
                <a:cs typeface="Courier New" panose="02070309020205020404" pitchFamily="49" charset="0"/>
              </a:rPr>
              <a:t>mit_32_d507, mit_76_459, mit_76_studyroom, </a:t>
            </a:r>
            <a:r>
              <a:rPr lang="en-GB" sz="2400" b="1" dirty="0" err="1">
                <a:latin typeface="Courier New" panose="02070309020205020404" pitchFamily="49" charset="0"/>
                <a:cs typeface="Courier New" panose="02070309020205020404" pitchFamily="49" charset="0"/>
              </a:rPr>
              <a:t>mit_gym_z_squash</a:t>
            </a:r>
            <a:r>
              <a:rPr lang="en-GB" sz="2400" b="1" dirty="0">
                <a:latin typeface="Courier New" panose="02070309020205020404" pitchFamily="49" charset="0"/>
                <a:cs typeface="Courier New" panose="02070309020205020404" pitchFamily="49" charset="0"/>
              </a:rPr>
              <a:t>, mit_lab_hj </a:t>
            </a:r>
          </a:p>
          <a:p>
            <a:pPr lvl="2"/>
            <a:r>
              <a:rPr lang="en-GB" sz="2400" b="1" dirty="0"/>
              <a:t>Total 290 RGBD frames</a:t>
            </a:r>
          </a:p>
          <a:p>
            <a:pPr lvl="2"/>
            <a:endParaRPr lang="en-GB" sz="2400" b="1" dirty="0"/>
          </a:p>
          <a:p>
            <a:pPr lvl="1"/>
            <a:r>
              <a:rPr lang="en-GB" sz="2800" b="1" dirty="0"/>
              <a:t>Test Data 1:</a:t>
            </a:r>
          </a:p>
          <a:p>
            <a:pPr lvl="2"/>
            <a:r>
              <a:rPr lang="en-GB" sz="2400" b="1" dirty="0"/>
              <a:t>Harvard sequences</a:t>
            </a:r>
          </a:p>
          <a:p>
            <a:pPr lvl="2"/>
            <a:r>
              <a:rPr lang="en-GB" sz="2400" b="1" dirty="0">
                <a:latin typeface="Courier New" panose="02070309020205020404" pitchFamily="49" charset="0"/>
                <a:cs typeface="Courier New" panose="02070309020205020404" pitchFamily="49" charset="0"/>
              </a:rPr>
              <a:t>harvard_c5, harvard_c6, harvard_c11, harvard_tea_2</a:t>
            </a:r>
          </a:p>
          <a:p>
            <a:pPr lvl="2"/>
            <a:r>
              <a:rPr lang="en-GB" sz="2400" b="1" dirty="0"/>
              <a:t>Total 98 RGBD frames</a:t>
            </a:r>
          </a:p>
          <a:p>
            <a:pPr lvl="2"/>
            <a:endParaRPr lang="en-GB" sz="2400" b="1" dirty="0"/>
          </a:p>
          <a:p>
            <a:pPr lvl="1"/>
            <a:r>
              <a:rPr lang="en-GB" sz="2800" b="1" dirty="0"/>
              <a:t>Test Data 2: </a:t>
            </a:r>
          </a:p>
          <a:p>
            <a:pPr lvl="2"/>
            <a:r>
              <a:rPr lang="en-GB" sz="2400" b="1" dirty="0"/>
              <a:t>UCL sequence: capture your test data with an Intel RealSense Camera</a:t>
            </a:r>
          </a:p>
          <a:p>
            <a:pPr lvl="2"/>
            <a:r>
              <a:rPr lang="en-GB" sz="2400" b="1" dirty="0"/>
              <a:t>Select a maximum of 50 RGBD frames from any video captures</a:t>
            </a:r>
          </a:p>
          <a:p>
            <a:pPr lvl="2"/>
            <a:r>
              <a:rPr lang="en-GB" sz="2400" b="1" dirty="0"/>
              <a:t>Quantitative classification/depth evaluation</a:t>
            </a:r>
          </a:p>
          <a:p>
            <a:pPr lvl="2"/>
            <a:r>
              <a:rPr lang="en-GB" sz="2400" b="1" dirty="0"/>
              <a:t>Qualitative segmentation evaluation (no need to annotate point clouds)</a:t>
            </a:r>
          </a:p>
        </p:txBody>
      </p:sp>
    </p:spTree>
    <p:extLst>
      <p:ext uri="{BB962C8B-B14F-4D97-AF65-F5344CB8AC3E}">
        <p14:creationId xmlns:p14="http://schemas.microsoft.com/office/powerpoint/2010/main" val="412094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Content Placeholder 2">
            <a:extLst>
              <a:ext uri="{FF2B5EF4-FFF2-40B4-BE49-F238E27FC236}">
                <a16:creationId xmlns:a16="http://schemas.microsoft.com/office/drawing/2014/main" id="{140442C6-9F05-4C48-66FA-65120549B74F}"/>
              </a:ext>
            </a:extLst>
          </p:cNvPr>
          <p:cNvSpPr>
            <a:spLocks noGrp="1" noRot="1" noMove="1" noResize="1" noEditPoints="1" noAdjustHandles="1" noChangeArrowheads="1" noChangeShapeType="1"/>
          </p:cNvSpPr>
          <p:nvPr>
            <p:ph idx="1"/>
          </p:nvPr>
        </p:nvSpPr>
        <p:spPr>
          <a:xfrm>
            <a:off x="838200" y="530942"/>
            <a:ext cx="10515600" cy="5646021"/>
          </a:xfrm>
        </p:spPr>
        <p:txBody>
          <a:bodyPr>
            <a:normAutofit fontScale="92500" lnSpcReduction="10000"/>
          </a:bodyPr>
          <a:lstStyle/>
          <a:p>
            <a:pPr marL="0" indent="0">
              <a:buNone/>
            </a:pPr>
            <a:r>
              <a:rPr lang="en-GB" sz="3200" b="1" dirty="0"/>
              <a:t>Other dataset details</a:t>
            </a:r>
          </a:p>
          <a:p>
            <a:pPr marL="0" indent="0">
              <a:buNone/>
            </a:pPr>
            <a:endParaRPr lang="en-GB" sz="3200" b="1" dirty="0"/>
          </a:p>
          <a:p>
            <a:r>
              <a:rPr lang="en-GB" b="1" dirty="0"/>
              <a:t>Sequences with no labels / no tables (negative samples): </a:t>
            </a:r>
          </a:p>
          <a:p>
            <a:pPr lvl="1"/>
            <a:r>
              <a:rPr lang="en-GB" b="1" dirty="0" err="1">
                <a:latin typeface="Courier New" panose="02070309020205020404" pitchFamily="49" charset="0"/>
                <a:cs typeface="Courier New" panose="02070309020205020404" pitchFamily="49" charset="0"/>
              </a:rPr>
              <a:t>mit_gym_z_squash</a:t>
            </a:r>
            <a:endParaRPr lang="en-GB" b="1" dirty="0">
              <a:latin typeface="Courier New" panose="02070309020205020404" pitchFamily="49" charset="0"/>
              <a:cs typeface="Courier New" panose="02070309020205020404" pitchFamily="49" charset="0"/>
            </a:endParaRPr>
          </a:p>
          <a:p>
            <a:pPr lvl="1"/>
            <a:r>
              <a:rPr lang="en-GB" b="1" dirty="0">
                <a:latin typeface="Courier New" panose="02070309020205020404" pitchFamily="49" charset="0"/>
                <a:cs typeface="Courier New" panose="02070309020205020404" pitchFamily="49" charset="0"/>
              </a:rPr>
              <a:t>harvard_tea_2</a:t>
            </a:r>
          </a:p>
          <a:p>
            <a:r>
              <a:rPr lang="en-GB" b="1" dirty="0"/>
              <a:t>Detected missing table labels: </a:t>
            </a:r>
          </a:p>
          <a:p>
            <a:pPr lvl="1"/>
            <a:r>
              <a:rPr lang="en-GB" b="1" dirty="0">
                <a:latin typeface="Courier New" panose="02070309020205020404" pitchFamily="49" charset="0"/>
                <a:cs typeface="Courier New" panose="02070309020205020404" pitchFamily="49" charset="0"/>
              </a:rPr>
              <a:t>76-1studyroom2 - 0002111-000070763319.jpg</a:t>
            </a:r>
          </a:p>
          <a:p>
            <a:pPr lvl="1"/>
            <a:r>
              <a:rPr lang="en-GB" b="1" dirty="0">
                <a:latin typeface="Courier New" panose="02070309020205020404" pitchFamily="49" charset="0"/>
                <a:cs typeface="Courier New" panose="02070309020205020404" pitchFamily="49" charset="0"/>
              </a:rPr>
              <a:t>mit_32_d507 - 0004646-000155745519.jpg</a:t>
            </a:r>
          </a:p>
          <a:p>
            <a:pPr lvl="1"/>
            <a:r>
              <a:rPr lang="en-GB" b="1" dirty="0">
                <a:latin typeface="Courier New" panose="02070309020205020404" pitchFamily="49" charset="0"/>
                <a:cs typeface="Courier New" panose="02070309020205020404" pitchFamily="49" charset="0"/>
              </a:rPr>
              <a:t>harvard_c11 - 0000006-000000187873.jpg</a:t>
            </a:r>
          </a:p>
          <a:p>
            <a:pPr lvl="1"/>
            <a:r>
              <a:rPr lang="en-GB" b="1" dirty="0">
                <a:latin typeface="Courier New" panose="02070309020205020404" pitchFamily="49" charset="0"/>
                <a:cs typeface="Courier New" panose="02070309020205020404" pitchFamily="49" charset="0"/>
              </a:rPr>
              <a:t>mit_lab_hj - 0001106-000044777376.jpg</a:t>
            </a:r>
          </a:p>
          <a:p>
            <a:pPr lvl="1"/>
            <a:r>
              <a:rPr lang="en-GB" b="1" dirty="0">
                <a:latin typeface="Courier New" panose="02070309020205020404" pitchFamily="49" charset="0"/>
                <a:cs typeface="Courier New" panose="02070309020205020404" pitchFamily="49" charset="0"/>
              </a:rPr>
              <a:t>mit_lab_hj - 0001326-000053659116.jpg</a:t>
            </a:r>
          </a:p>
          <a:p>
            <a:r>
              <a:rPr lang="en-GB" b="1" dirty="0"/>
              <a:t>Depth maps have been pre-processed by </a:t>
            </a:r>
            <a:r>
              <a:rPr lang="en-GB" b="1" dirty="0" err="1">
                <a:hlinkClick r:id="rId2"/>
              </a:rPr>
              <a:t>DepthTSDF</a:t>
            </a:r>
            <a:r>
              <a:rPr lang="en-GB" b="1" dirty="0"/>
              <a:t> for improved quality, except for </a:t>
            </a:r>
            <a:r>
              <a:rPr lang="en-GB" b="1" dirty="0">
                <a:latin typeface="Courier New" panose="02070309020205020404" pitchFamily="49" charset="0"/>
                <a:cs typeface="Courier New" panose="02070309020205020404" pitchFamily="49" charset="0"/>
              </a:rPr>
              <a:t>harvard_tea_2</a:t>
            </a:r>
            <a:r>
              <a:rPr lang="en-GB" b="1" dirty="0"/>
              <a:t>, which contains raw depth maps from camera. Raw data acquired with RealSense will be more similar to </a:t>
            </a:r>
            <a:r>
              <a:rPr lang="en-GB" b="1" dirty="0">
                <a:latin typeface="Courier New" panose="02070309020205020404" pitchFamily="49" charset="0"/>
                <a:cs typeface="Courier New" panose="02070309020205020404" pitchFamily="49" charset="0"/>
              </a:rPr>
              <a:t>harvard_tea_2 </a:t>
            </a:r>
            <a:r>
              <a:rPr lang="en-GB" b="1" dirty="0"/>
              <a:t>data than the other sequences</a:t>
            </a:r>
          </a:p>
        </p:txBody>
      </p:sp>
    </p:spTree>
    <p:extLst>
      <p:ext uri="{BB962C8B-B14F-4D97-AF65-F5344CB8AC3E}">
        <p14:creationId xmlns:p14="http://schemas.microsoft.com/office/powerpoint/2010/main" val="2335042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0359177128AA4094B684039A77F925" ma:contentTypeVersion="17" ma:contentTypeDescription="Create a new document." ma:contentTypeScope="" ma:versionID="ce769666af67bf4e8119e4e756dcca47">
  <xsd:schema xmlns:xsd="http://www.w3.org/2001/XMLSchema" xmlns:xs="http://www.w3.org/2001/XMLSchema" xmlns:p="http://schemas.microsoft.com/office/2006/metadata/properties" xmlns:ns3="5bd5bb24-ac83-4069-a78a-3666eac036bf" xmlns:ns4="fccdc4fd-e2e9-42db-9755-4e6ca9086cac" targetNamespace="http://schemas.microsoft.com/office/2006/metadata/properties" ma:root="true" ma:fieldsID="2498e6315a8d2145785eb74f03c81d6b" ns3:_="" ns4:_="">
    <xsd:import namespace="5bd5bb24-ac83-4069-a78a-3666eac036bf"/>
    <xsd:import namespace="fccdc4fd-e2e9-42db-9755-4e6ca9086cac"/>
    <xsd:element name="properties">
      <xsd:complexType>
        <xsd:sequence>
          <xsd:element name="documentManagement">
            <xsd:complexType>
              <xsd:all>
                <xsd:element ref="ns3:MediaServiceMetadata" minOccurs="0"/>
                <xsd:element ref="ns3:MediaServiceFastMetadata" minOccurs="0"/>
                <xsd:element ref="ns3:MediaServiceDateTaken"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d5bb24-ac83-4069-a78a-3666eac036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ccdc4fd-e2e9-42db-9755-4e6ca9086ca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SharingHintHash" ma:index="13"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5bd5bb24-ac83-4069-a78a-3666eac036bf" xsi:nil="true"/>
  </documentManagement>
</p:properties>
</file>

<file path=customXml/itemProps1.xml><?xml version="1.0" encoding="utf-8"?>
<ds:datastoreItem xmlns:ds="http://schemas.openxmlformats.org/officeDocument/2006/customXml" ds:itemID="{5EC1B918-0A65-4B4E-9264-61AA500C948D}">
  <ds:schemaRefs>
    <ds:schemaRef ds:uri="http://schemas.microsoft.com/sharepoint/v3/contenttype/forms"/>
  </ds:schemaRefs>
</ds:datastoreItem>
</file>

<file path=customXml/itemProps2.xml><?xml version="1.0" encoding="utf-8"?>
<ds:datastoreItem xmlns:ds="http://schemas.openxmlformats.org/officeDocument/2006/customXml" ds:itemID="{5EB9AC48-C83E-49B4-9820-E66B4AC13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d5bb24-ac83-4069-a78a-3666eac036bf"/>
    <ds:schemaRef ds:uri="fccdc4fd-e2e9-42db-9755-4e6ca9086c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8CA7275-C9CB-4CC8-8016-220C9C31E9D8}">
  <ds:schemaRefs>
    <ds:schemaRef ds:uri="http://schemas.microsoft.com/office/2006/metadata/properties"/>
    <ds:schemaRef ds:uri="http://purl.org/dc/dcmitype/"/>
    <ds:schemaRef ds:uri="http://purl.org/dc/terms/"/>
    <ds:schemaRef ds:uri="http://schemas.openxmlformats.org/package/2006/metadata/core-properties"/>
    <ds:schemaRef ds:uri="http://schemas.microsoft.com/office/infopath/2007/PartnerControls"/>
    <ds:schemaRef ds:uri="5bd5bb24-ac83-4069-a78a-3666eac036bf"/>
    <ds:schemaRef ds:uri="http://schemas.microsoft.com/office/2006/documentManagement/types"/>
    <ds:schemaRef ds:uri="fccdc4fd-e2e9-42db-9755-4e6ca9086cac"/>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1007</TotalTime>
  <Words>1238</Words>
  <Application>Microsoft Office PowerPoint</Application>
  <PresentationFormat>Widescreen</PresentationFormat>
  <Paragraphs>171</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UCL - 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Porto Guerra E Vasconcelos, Francisco</dc:creator>
  <cp:lastModifiedBy>Porto Guerra E Vasconcelos, Francisco</cp:lastModifiedBy>
  <cp:revision>12</cp:revision>
  <dcterms:created xsi:type="dcterms:W3CDTF">2025-03-19T20:09:20Z</dcterms:created>
  <dcterms:modified xsi:type="dcterms:W3CDTF">2025-03-20T16:00:02Z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0x010100860359177128AA4094B684039A77F925</vt:lpwstr>
  </property>
</Properties>
</file>