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1" r:id="rId3"/>
    <p:sldId id="284" r:id="rId4"/>
    <p:sldId id="285" r:id="rId5"/>
    <p:sldId id="281" r:id="rId6"/>
    <p:sldId id="286" r:id="rId7"/>
    <p:sldId id="287" r:id="rId8"/>
    <p:sldId id="288" r:id="rId9"/>
    <p:sldId id="289" r:id="rId10"/>
    <p:sldId id="294" r:id="rId11"/>
    <p:sldId id="295" r:id="rId12"/>
    <p:sldId id="296" r:id="rId13"/>
    <p:sldId id="290" r:id="rId14"/>
    <p:sldId id="300" r:id="rId15"/>
    <p:sldId id="259" r:id="rId16"/>
    <p:sldId id="266" r:id="rId17"/>
    <p:sldId id="267" r:id="rId18"/>
    <p:sldId id="268" r:id="rId19"/>
    <p:sldId id="291" r:id="rId20"/>
    <p:sldId id="297" r:id="rId21"/>
    <p:sldId id="298" r:id="rId22"/>
    <p:sldId id="299" r:id="rId23"/>
    <p:sldId id="30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723F1-A320-462E-8F48-7F75F5C8392F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97546-01FC-43C5-987A-83CDB1BD1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4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97546-01FC-43C5-987A-83CDB1BD13B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6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499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8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59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91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3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3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56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0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032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8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314A6-8289-44F0-9A94-4447AD4DEA7B}" type="datetimeFigureOut">
              <a:rPr lang="zh-CN" altLang="en-US" smtClean="0"/>
              <a:t>2015/8/18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60648-A479-4C9C-9294-8CE9801D19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01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49506" y="2170310"/>
            <a:ext cx="9144000" cy="1277751"/>
          </a:xfrm>
        </p:spPr>
        <p:txBody>
          <a:bodyPr>
            <a:noAutofit/>
          </a:bodyPr>
          <a:lstStyle/>
          <a:p>
            <a:r>
              <a:rPr lang="en-GB" altLang="zh-CN" sz="7200" dirty="0" smtClean="0"/>
              <a:t/>
            </a:r>
            <a:br>
              <a:rPr lang="en-GB" altLang="zh-CN" sz="7200" dirty="0" smtClean="0"/>
            </a:br>
            <a:r>
              <a:rPr lang="en-GB" altLang="zh-CN" sz="8000" b="1" dirty="0" err="1" smtClean="0"/>
              <a:t>CalDataViewer</a:t>
            </a:r>
            <a:r>
              <a:rPr lang="en-GB" altLang="zh-CN" sz="8000" b="1" dirty="0" smtClean="0"/>
              <a:t/>
            </a:r>
            <a:br>
              <a:rPr lang="en-GB" altLang="zh-CN" sz="8000" b="1" dirty="0" smtClean="0"/>
            </a:br>
            <a:r>
              <a:rPr lang="en-GB" altLang="zh-CN" sz="3600" dirty="0"/>
              <a:t>for viewing calculated band structure</a:t>
            </a:r>
            <a:r>
              <a:rPr lang="zh-CN" altLang="en-US" sz="3600" dirty="0"/>
              <a:t/>
            </a:r>
            <a:br>
              <a:rPr lang="zh-CN" altLang="en-US" sz="3600" dirty="0"/>
            </a:br>
            <a:endParaRPr lang="zh-CN" altLang="en-US" sz="3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17028" y="3660095"/>
            <a:ext cx="6197600" cy="911905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altLang="zh-CN" dirty="0" smtClean="0"/>
              <a:t>Program by </a:t>
            </a:r>
            <a:r>
              <a:rPr lang="en-US" altLang="zh-CN" dirty="0" err="1" smtClean="0"/>
              <a:t>Teng</a:t>
            </a:r>
            <a:r>
              <a:rPr lang="en-US" altLang="zh-CN" dirty="0" smtClean="0"/>
              <a:t> Zhang, latest edit 04/July/2015</a:t>
            </a:r>
          </a:p>
          <a:p>
            <a:pPr algn="l"/>
            <a:r>
              <a:rPr lang="en-US" altLang="zh-CN" dirty="0" smtClean="0"/>
              <a:t>Guidebook by </a:t>
            </a:r>
            <a:r>
              <a:rPr lang="en-US" altLang="zh-CN" dirty="0" err="1" smtClean="0"/>
              <a:t>Shuzhan</a:t>
            </a:r>
            <a:r>
              <a:rPr lang="en-US" altLang="zh-CN" dirty="0" smtClean="0"/>
              <a:t> Sun, 18/Aug/2015</a:t>
            </a:r>
          </a:p>
          <a:p>
            <a:pPr algn="l"/>
            <a:r>
              <a:rPr lang="en-US" altLang="zh-CN" dirty="0" smtClean="0"/>
              <a:t>Oxford, Chen’s Group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8999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15005" y="161926"/>
            <a:ext cx="8552543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Resample 3D_</a:t>
            </a:r>
            <a:r>
              <a:rPr lang="en-US" altLang="zh-CN" sz="2800" dirty="0" smtClean="0"/>
              <a:t>plane </a:t>
            </a:r>
            <a:r>
              <a:rPr lang="en-US" altLang="zh-CN" sz="2800" dirty="0" err="1" smtClean="0"/>
              <a:t>kxy-kz</a:t>
            </a:r>
            <a:r>
              <a:rPr lang="en-US" altLang="zh-CN" sz="2800" dirty="0" smtClean="0"/>
              <a:t>&lt;</a:t>
            </a:r>
            <a:r>
              <a:rPr lang="en-US" altLang="zh-CN" sz="2800" dirty="0" err="1" smtClean="0"/>
              <a:t>Nxy</a:t>
            </a:r>
            <a:r>
              <a:rPr lang="en-US" altLang="zh-CN" sz="2800" dirty="0" smtClean="0"/>
              <a:t>(P1,P2),</a:t>
            </a:r>
            <a:r>
              <a:rPr lang="en-US" altLang="zh-CN" sz="2800" dirty="0" err="1" smtClean="0"/>
              <a:t>Nz</a:t>
            </a:r>
            <a:r>
              <a:rPr lang="en-US" altLang="zh-CN" sz="2800" dirty="0" smtClean="0"/>
              <a:t>&gt;</a:t>
            </a:r>
            <a:endParaRPr lang="zh-CN" altLang="en-US" sz="2800" dirty="0"/>
          </a:p>
        </p:txBody>
      </p:sp>
      <p:sp>
        <p:nvSpPr>
          <p:cNvPr id="6" name="右箭头 5"/>
          <p:cNvSpPr/>
          <p:nvPr/>
        </p:nvSpPr>
        <p:spPr>
          <a:xfrm>
            <a:off x="3465022" y="1611086"/>
            <a:ext cx="642525" cy="333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55795" y="1038723"/>
            <a:ext cx="4936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2</a:t>
            </a:r>
            <a:r>
              <a:rPr lang="en-US" altLang="zh-CN" dirty="0" smtClean="0"/>
              <a:t>D grid [P1,P2]*</a:t>
            </a:r>
            <a:r>
              <a:rPr lang="en-US" altLang="zh-CN" dirty="0" err="1" smtClean="0"/>
              <a:t>vz</a:t>
            </a:r>
            <a:r>
              <a:rPr lang="en-US" altLang="zh-CN" dirty="0" smtClean="0"/>
              <a:t> in </a:t>
            </a:r>
            <a:r>
              <a:rPr lang="en-US" altLang="zh-CN" dirty="0" smtClean="0">
                <a:solidFill>
                  <a:srgbClr val="FF0000"/>
                </a:solidFill>
              </a:rPr>
              <a:t>orthogonal coordinate</a:t>
            </a:r>
          </a:p>
          <a:p>
            <a:pPr marL="342900" indent="-342900">
              <a:buFontTx/>
              <a:buAutoNum type="arabicParenR"/>
            </a:pPr>
            <a:r>
              <a:rPr lang="en-US" altLang="zh-CN" dirty="0" smtClean="0"/>
              <a:t>Default grid: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[P1,P2]=</a:t>
            </a:r>
            <a:r>
              <a:rPr lang="en-US" altLang="zh-CN" dirty="0" err="1" smtClean="0"/>
              <a:t>linspace</a:t>
            </a:r>
            <a:r>
              <a:rPr lang="en-US" altLang="zh-CN" dirty="0" smtClean="0"/>
              <a:t>(P1,P2,Np)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/>
              <a:t>vz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linspace</a:t>
            </a:r>
            <a:r>
              <a:rPr lang="en-US" altLang="zh-CN" dirty="0"/>
              <a:t>(-</a:t>
            </a:r>
            <a:r>
              <a:rPr lang="en-US" altLang="zh-CN" dirty="0" smtClean="0"/>
              <a:t>0.5,0.5,Rawdata.Nz)</a:t>
            </a:r>
          </a:p>
          <a:p>
            <a:pPr marL="342900" indent="-342900">
              <a:buAutoNum type="arabicParenR" startAt="3"/>
            </a:pPr>
            <a:r>
              <a:rPr lang="en-US" altLang="zh-CN" dirty="0" smtClean="0"/>
              <a:t>2pi/a </a:t>
            </a:r>
            <a:r>
              <a:rPr lang="en-US" altLang="zh-CN" dirty="0"/>
              <a:t>as unit length of </a:t>
            </a:r>
            <a:r>
              <a:rPr lang="en-US" altLang="zh-CN" dirty="0" smtClean="0"/>
              <a:t>x1 and x2,  </a:t>
            </a:r>
          </a:p>
          <a:p>
            <a:r>
              <a:rPr lang="en-US" altLang="zh-CN" dirty="0" smtClean="0"/>
              <a:t>       2pi/b </a:t>
            </a:r>
            <a:r>
              <a:rPr lang="en-US" altLang="zh-CN" dirty="0"/>
              <a:t>as unit length of </a:t>
            </a:r>
            <a:r>
              <a:rPr lang="en-US" altLang="zh-CN" dirty="0" smtClean="0"/>
              <a:t>y1 </a:t>
            </a:r>
            <a:r>
              <a:rPr lang="en-US" altLang="zh-CN" dirty="0"/>
              <a:t>and </a:t>
            </a:r>
            <a:r>
              <a:rPr lang="en-US" altLang="zh-CN" dirty="0" smtClean="0"/>
              <a:t>y2,</a:t>
            </a:r>
          </a:p>
          <a:p>
            <a:r>
              <a:rPr lang="en-US" altLang="zh-CN" dirty="0" smtClean="0"/>
              <a:t>       2pi/c </a:t>
            </a:r>
            <a:r>
              <a:rPr lang="en-US" altLang="zh-CN" dirty="0"/>
              <a:t>as unit length of </a:t>
            </a:r>
            <a:r>
              <a:rPr lang="en-US" altLang="zh-CN" dirty="0" err="1" smtClean="0"/>
              <a:t>vz</a:t>
            </a:r>
            <a:endParaRPr lang="zh-CN" altLang="en-US" dirty="0"/>
          </a:p>
        </p:txBody>
      </p:sp>
      <p:sp>
        <p:nvSpPr>
          <p:cNvPr id="11" name="下箭头 10"/>
          <p:cNvSpPr/>
          <p:nvPr/>
        </p:nvSpPr>
        <p:spPr>
          <a:xfrm>
            <a:off x="5762171" y="3316759"/>
            <a:ext cx="348343" cy="55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16" y="900795"/>
            <a:ext cx="3250152" cy="225630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4807" y="2366313"/>
            <a:ext cx="2162621" cy="74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21" y="963749"/>
            <a:ext cx="3076752" cy="220135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682" y="4005945"/>
            <a:ext cx="3573231" cy="20022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491558" y="5630817"/>
            <a:ext cx="2764237" cy="276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171543" y="5544455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Nxy</a:t>
            </a:r>
            <a:r>
              <a:rPr lang="en-US" altLang="zh-CN" dirty="0" smtClean="0"/>
              <a:t> is Np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59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15005" y="161926"/>
            <a:ext cx="8552543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Arbitrary </a:t>
            </a:r>
            <a:r>
              <a:rPr lang="en-US" altLang="zh-CN" sz="2800" b="1" dirty="0" smtClean="0"/>
              <a:t>Cut (for raw data only)</a:t>
            </a:r>
            <a:endParaRPr lang="zh-CN" altLang="en-US" sz="2800" dirty="0"/>
          </a:p>
        </p:txBody>
      </p:sp>
      <p:sp>
        <p:nvSpPr>
          <p:cNvPr id="6" name="右箭头 5"/>
          <p:cNvSpPr/>
          <p:nvPr/>
        </p:nvSpPr>
        <p:spPr>
          <a:xfrm>
            <a:off x="3465703" y="1865086"/>
            <a:ext cx="1025855" cy="355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808008" y="3113497"/>
            <a:ext cx="348343" cy="55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631326" y="5141227"/>
            <a:ext cx="415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2D grid </a:t>
            </a:r>
            <a:r>
              <a:rPr lang="en-US" altLang="zh-CN" dirty="0" err="1" smtClean="0"/>
              <a:t>vx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vy</a:t>
            </a:r>
            <a:r>
              <a:rPr lang="en-US" altLang="zh-CN" dirty="0" smtClean="0"/>
              <a:t> in cut </a:t>
            </a:r>
            <a:r>
              <a:rPr lang="en-US" altLang="zh-CN" dirty="0" smtClean="0"/>
              <a:t>surface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Linspace</a:t>
            </a:r>
            <a:r>
              <a:rPr lang="en-US" altLang="zh-CN" dirty="0" smtClean="0">
                <a:solidFill>
                  <a:srgbClr val="FF0000"/>
                </a:solidFill>
              </a:rPr>
              <a:t>(0,Lkx,Nx)*</a:t>
            </a:r>
            <a:r>
              <a:rPr lang="en-US" altLang="zh-CN" dirty="0" err="1" smtClean="0">
                <a:solidFill>
                  <a:srgbClr val="FF0000"/>
                </a:solidFill>
              </a:rPr>
              <a:t>linspace</a:t>
            </a:r>
            <a:r>
              <a:rPr lang="en-US" altLang="zh-CN" dirty="0" smtClean="0">
                <a:solidFill>
                  <a:srgbClr val="FF0000"/>
                </a:solidFill>
              </a:rPr>
              <a:t>(0,Lky,Ny)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67734" y="849001"/>
            <a:ext cx="219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UC: unit cell</a:t>
            </a:r>
          </a:p>
          <a:p>
            <a:r>
              <a:rPr lang="en-US" altLang="zh-CN" dirty="0" smtClean="0"/>
              <a:t>PC: primitive cell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9477148" y="2489981"/>
            <a:ext cx="2476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Kz4p50 means </a:t>
            </a:r>
            <a:r>
              <a:rPr lang="en-US" altLang="zh-CN" dirty="0" err="1" smtClean="0"/>
              <a:t>kz</a:t>
            </a:r>
            <a:r>
              <a:rPr lang="en-US" altLang="zh-CN" dirty="0" smtClean="0"/>
              <a:t>=4.50, </a:t>
            </a:r>
          </a:p>
          <a:p>
            <a:r>
              <a:rPr lang="en-US" altLang="zh-CN" dirty="0" smtClean="0"/>
              <a:t>‘p’ replaces ‘.’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03" y="3830505"/>
            <a:ext cx="6375510" cy="23090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416756" y="5224685"/>
            <a:ext cx="5811358" cy="45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83" y="740230"/>
            <a:ext cx="3003761" cy="290279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95086" y="1128625"/>
            <a:ext cx="348344" cy="5695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416" y="769258"/>
            <a:ext cx="4198597" cy="2185786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982416" y="2633904"/>
            <a:ext cx="4045470" cy="321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07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457" y="19762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2D</a:t>
            </a:r>
            <a:endParaRPr lang="zh-CN" altLang="en-US" sz="60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800021" y="3917559"/>
            <a:ext cx="504008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/>
              <a:t>Take NbAs(BCT) as example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7284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69863" y="161926"/>
            <a:ext cx="4329566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2D k-space [k1, k2, E, I]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7" y="1741034"/>
            <a:ext cx="3832922" cy="30631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15007" y="931980"/>
            <a:ext cx="3110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For DFT data</a:t>
            </a:r>
          </a:p>
          <a:p>
            <a:r>
              <a:rPr lang="en-US" altLang="zh-CN" dirty="0" smtClean="0"/>
              <a:t> Useless to ‘.</a:t>
            </a:r>
            <a:r>
              <a:rPr lang="en-US" altLang="zh-CN" dirty="0" err="1"/>
              <a:t>b</a:t>
            </a:r>
            <a:r>
              <a:rPr lang="en-US" altLang="zh-CN" dirty="0" err="1" smtClean="0"/>
              <a:t>xsf</a:t>
            </a:r>
            <a:r>
              <a:rPr lang="en-US" altLang="zh-CN" dirty="0" smtClean="0"/>
              <a:t>’ data here!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86" y="1741033"/>
            <a:ext cx="7791400" cy="29035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343486" y="931979"/>
            <a:ext cx="734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Previous program ‘DFT Data Viewer ’ by </a:t>
            </a:r>
            <a:r>
              <a:rPr lang="en-US" altLang="zh-CN" dirty="0" err="1" smtClean="0"/>
              <a:t>Teng</a:t>
            </a:r>
            <a:r>
              <a:rPr lang="en-US" altLang="zh-CN" dirty="0" smtClean="0"/>
              <a:t> Zhang</a:t>
            </a:r>
          </a:p>
          <a:p>
            <a:r>
              <a:rPr lang="en-US" altLang="zh-CN" dirty="0" smtClean="0"/>
              <a:t> Similar function, so I just quote </a:t>
            </a:r>
            <a:r>
              <a:rPr lang="en-US" altLang="zh-CN" dirty="0" err="1" smtClean="0"/>
              <a:t>Teng’s</a:t>
            </a:r>
            <a:r>
              <a:rPr lang="en-US" altLang="zh-CN" dirty="0" smtClean="0"/>
              <a:t> guidebook to demonstrate this part.</a:t>
            </a:r>
          </a:p>
        </p:txBody>
      </p:sp>
      <p:sp>
        <p:nvSpPr>
          <p:cNvPr id="9" name="矩形 8"/>
          <p:cNvSpPr/>
          <p:nvPr/>
        </p:nvSpPr>
        <p:spPr>
          <a:xfrm>
            <a:off x="8555559" y="3860075"/>
            <a:ext cx="1778614" cy="276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9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6287" y="142705"/>
            <a:ext cx="10515600" cy="907620"/>
          </a:xfrm>
        </p:spPr>
        <p:txBody>
          <a:bodyPr/>
          <a:lstStyle/>
          <a:p>
            <a:r>
              <a:rPr lang="en-US" altLang="zh-CN" dirty="0" smtClean="0"/>
              <a:t>DFT Data Format</a:t>
            </a:r>
            <a:endParaRPr lang="zh-CN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3212" y="1686346"/>
            <a:ext cx="99986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(1</a:t>
            </a:r>
            <a:r>
              <a:rPr lang="zh-CN" altLang="zh-C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DFT 3D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-- 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For 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drawing contours at different energy (including Ef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)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File Name: band_xxx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Data Format: [kx ky E proj] 4 </a:t>
            </a:r>
            <a:r>
              <a:rPr lang="zh-CN" altLang="zh-CN" dirty="0" smtClean="0">
                <a:latin typeface="Arial" panose="020B0604020202020204" pitchFamily="34" charset="0"/>
              </a:rPr>
              <a:t>columns</a:t>
            </a:r>
            <a:r>
              <a:rPr lang="en-US" altLang="zh-CN" dirty="0" smtClean="0">
                <a:latin typeface="Arial" panose="020B0604020202020204" pitchFamily="34" charset="0"/>
              </a:rPr>
              <a:t>, scattered points.</a:t>
            </a: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/>
            </a:r>
            <a:br>
              <a:rPr lang="zh-CN" altLang="zh-CN" dirty="0">
                <a:latin typeface="Arial" panose="020B0604020202020204" pitchFamily="34" charset="0"/>
              </a:rPr>
            </a:b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(2</a:t>
            </a:r>
            <a:r>
              <a:rPr lang="zh-CN" altLang="zh-C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)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DFT 2D</a:t>
            </a:r>
            <a:r>
              <a:rPr lang="zh-CN" altLang="zh-C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-- 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For 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drawing cuts along different directions of high </a:t>
            </a:r>
            <a:r>
              <a:rPr lang="zh-CN" altLang="zh-CN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symmetry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File Name: *.dat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latin typeface="Arial" panose="020B0604020202020204" pitchFamily="34" charset="0"/>
              </a:rPr>
              <a:t>Data Format: [k E proj] 3 </a:t>
            </a:r>
            <a:r>
              <a:rPr lang="zh-CN" altLang="zh-CN" dirty="0" smtClean="0">
                <a:latin typeface="Arial" panose="020B0604020202020204" pitchFamily="34" charset="0"/>
              </a:rPr>
              <a:t>columns</a:t>
            </a:r>
            <a:r>
              <a:rPr lang="en-US" altLang="zh-CN" dirty="0" smtClean="0">
                <a:latin typeface="Arial" panose="020B0604020202020204" pitchFamily="34" charset="0"/>
              </a:rPr>
              <a:t>, scattered points</a:t>
            </a:r>
            <a:endParaRPr lang="zh-CN" altLang="zh-C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0219" y="411849"/>
            <a:ext cx="18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Quote from </a:t>
            </a:r>
            <a:r>
              <a:rPr lang="en-US" altLang="zh-CN" dirty="0" err="1" smtClean="0">
                <a:solidFill>
                  <a:srgbClr val="00B050"/>
                </a:solidFill>
              </a:rPr>
              <a:t>Teng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55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34" y="0"/>
            <a:ext cx="5194466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196918" y="385483"/>
            <a:ext cx="699247" cy="295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57" y="1480491"/>
            <a:ext cx="4480112" cy="3434303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398929" y="267726"/>
            <a:ext cx="3859308" cy="845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Load </a:t>
            </a:r>
            <a:r>
              <a:rPr lang="en-US" altLang="zh-CN" dirty="0" err="1" smtClean="0"/>
              <a:t>band_xxx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632141" y="385483"/>
            <a:ext cx="564777" cy="295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05602" y="743504"/>
            <a:ext cx="4392705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Left blank since </a:t>
            </a:r>
            <a:r>
              <a:rPr lang="en-US" altLang="zh-CN" dirty="0" err="1" smtClean="0">
                <a:solidFill>
                  <a:srgbClr val="C00000"/>
                </a:solidFill>
              </a:rPr>
              <a:t>band_xxx</a:t>
            </a:r>
            <a:r>
              <a:rPr lang="en-US" altLang="zh-CN" dirty="0" smtClean="0">
                <a:solidFill>
                  <a:srgbClr val="C00000"/>
                </a:solidFill>
              </a:rPr>
              <a:t> has no extension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10482" y="4557450"/>
            <a:ext cx="842102" cy="2599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624710" y="1112836"/>
            <a:ext cx="2452428" cy="5619658"/>
            <a:chOff x="2097741" y="1112836"/>
            <a:chExt cx="2452428" cy="5619658"/>
          </a:xfrm>
        </p:grpSpPr>
        <p:sp>
          <p:nvSpPr>
            <p:cNvPr id="3" name="矩形标注 2"/>
            <p:cNvSpPr/>
            <p:nvPr/>
          </p:nvSpPr>
          <p:spPr>
            <a:xfrm>
              <a:off x="2097741" y="1112836"/>
              <a:ext cx="2452428" cy="5619658"/>
            </a:xfrm>
            <a:prstGeom prst="wedgeRectCallout">
              <a:avLst>
                <a:gd name="adj1" fmla="val 61556"/>
                <a:gd name="adj2" fmla="val -27432"/>
              </a:avLst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 descr="屏幕剪辑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9747" y="1204972"/>
              <a:ext cx="2142960" cy="5379722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4068333" y="443539"/>
            <a:ext cx="18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Quote from </a:t>
            </a:r>
            <a:r>
              <a:rPr lang="en-US" altLang="zh-CN" dirty="0" err="1" smtClean="0">
                <a:solidFill>
                  <a:srgbClr val="00B050"/>
                </a:solidFill>
              </a:rPr>
              <a:t>Teng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851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35" y="0"/>
            <a:ext cx="5194466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81129" y="1066800"/>
            <a:ext cx="564777" cy="295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945906" y="1066800"/>
            <a:ext cx="977153" cy="29583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398928" y="267726"/>
            <a:ext cx="5060577" cy="845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Pack Selected bands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28918" y="1694329"/>
            <a:ext cx="45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We choose all the bands loaded in this demo.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97536" y="161365"/>
            <a:ext cx="1680300" cy="406101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43601" y="1433787"/>
            <a:ext cx="6122894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give a prefix ‘g1’(use any label you like) for the output </a:t>
            </a:r>
            <a:r>
              <a:rPr lang="en-US" altLang="zh-CN" dirty="0" err="1" smtClean="0">
                <a:solidFill>
                  <a:srgbClr val="C00000"/>
                </a:solidFill>
              </a:rPr>
              <a:t>varname</a:t>
            </a:r>
            <a:r>
              <a:rPr lang="en-US" altLang="zh-CN" dirty="0" smtClean="0">
                <a:solidFill>
                  <a:srgbClr val="C00000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Notice that the variable will be overwritten for same </a:t>
            </a:r>
            <a:r>
              <a:rPr lang="en-US" altLang="zh-CN" dirty="0" err="1" smtClean="0">
                <a:solidFill>
                  <a:srgbClr val="C00000"/>
                </a:solidFill>
              </a:rPr>
              <a:t>varname</a:t>
            </a:r>
            <a:r>
              <a:rPr lang="en-US" altLang="zh-CN" dirty="0" smtClean="0">
                <a:solidFill>
                  <a:srgbClr val="C00000"/>
                </a:solidFill>
              </a:rPr>
              <a:t>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059303" y="928170"/>
            <a:ext cx="18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Quote from </a:t>
            </a:r>
            <a:r>
              <a:rPr lang="en-US" altLang="zh-CN" dirty="0" err="1" smtClean="0">
                <a:solidFill>
                  <a:srgbClr val="00B050"/>
                </a:solidFill>
              </a:rPr>
              <a:t>Teng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0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34" y="0"/>
            <a:ext cx="5194466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906" y="806823"/>
            <a:ext cx="8292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The program will generate three variables:</a:t>
            </a:r>
          </a:p>
          <a:p>
            <a:endParaRPr lang="en-US" altLang="zh-CN" dirty="0"/>
          </a:p>
          <a:p>
            <a:pPr marL="342900" indent="-342900">
              <a:buAutoNum type="arabicParenBoth"/>
            </a:pPr>
            <a:r>
              <a:rPr lang="en-US" altLang="zh-CN" dirty="0" smtClean="0"/>
              <a:t>g1_Rawdata:  organized </a:t>
            </a:r>
            <a:r>
              <a:rPr lang="en-US" altLang="zh-CN" dirty="0" err="1" smtClean="0"/>
              <a:t>rawdata</a:t>
            </a:r>
            <a:endParaRPr lang="en-US" altLang="zh-CN" dirty="0" smtClean="0"/>
          </a:p>
          <a:p>
            <a:pPr marL="342900" indent="-342900">
              <a:buAutoNum type="arabicParenBoth"/>
            </a:pPr>
            <a:r>
              <a:rPr lang="en-US" altLang="zh-CN" dirty="0" smtClean="0"/>
              <a:t>g1_Rawdata_info:  information for each </a:t>
            </a:r>
            <a:r>
              <a:rPr lang="en-US" altLang="zh-CN" dirty="0" err="1" smtClean="0"/>
              <a:t>band_xxx</a:t>
            </a:r>
            <a:r>
              <a:rPr lang="en-US" altLang="zh-CN" dirty="0" smtClean="0"/>
              <a:t> (for reference only)</a:t>
            </a:r>
          </a:p>
          <a:p>
            <a:pPr marL="342900" indent="-342900">
              <a:buFontTx/>
              <a:buAutoNum type="arabicParenBoth"/>
            </a:pPr>
            <a:r>
              <a:rPr lang="en-US" altLang="zh-CN" dirty="0" smtClean="0"/>
              <a:t>g1_Rawdata_Limit: max and min values for all bands </a:t>
            </a:r>
            <a:r>
              <a:rPr lang="en-US" altLang="zh-CN" dirty="0"/>
              <a:t>(for reference only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68333" y="385483"/>
            <a:ext cx="18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Quote from </a:t>
            </a:r>
            <a:r>
              <a:rPr lang="en-US" altLang="zh-CN" dirty="0" err="1" smtClean="0">
                <a:solidFill>
                  <a:srgbClr val="00B050"/>
                </a:solidFill>
              </a:rPr>
              <a:t>Teng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341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988" y="959223"/>
            <a:ext cx="450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 the same procedure for g1/g2/g3/g4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535" y="0"/>
            <a:ext cx="5194466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68333" y="385483"/>
            <a:ext cx="188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Quote from </a:t>
            </a:r>
            <a:r>
              <a:rPr lang="en-US" altLang="zh-CN" dirty="0" err="1" smtClean="0">
                <a:solidFill>
                  <a:srgbClr val="00B050"/>
                </a:solidFill>
              </a:rPr>
              <a:t>Teng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671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9862" y="161926"/>
            <a:ext cx="9786937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2D k-space View – </a:t>
            </a:r>
            <a:r>
              <a:rPr lang="en-US" altLang="zh-CN" sz="2800" b="1" dirty="0" err="1" smtClean="0"/>
              <a:t>Econtours</a:t>
            </a:r>
            <a:r>
              <a:rPr lang="en-US" altLang="zh-CN" sz="2800" b="1" dirty="0" smtClean="0"/>
              <a:t>           </a:t>
            </a:r>
            <a:r>
              <a:rPr lang="en-US" altLang="zh-CN" sz="2800" dirty="0" smtClean="0"/>
              <a:t>Generate Contours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653132" y="769258"/>
            <a:ext cx="11350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Generate a set </a:t>
            </a:r>
            <a:r>
              <a:rPr lang="en-US" altLang="zh-CN" dirty="0"/>
              <a:t>of </a:t>
            </a:r>
            <a:r>
              <a:rPr lang="en-US" altLang="zh-CN" dirty="0" smtClean="0"/>
              <a:t>contours at energy </a:t>
            </a:r>
            <a:r>
              <a:rPr lang="en-US" altLang="zh-CN" dirty="0"/>
              <a:t>[</a:t>
            </a:r>
            <a:r>
              <a:rPr lang="en-US" altLang="zh-CN" dirty="0" err="1"/>
              <a:t>Emin</a:t>
            </a:r>
            <a:r>
              <a:rPr lang="en-US" altLang="zh-CN" dirty="0"/>
              <a:t>: Estep: </a:t>
            </a:r>
            <a:r>
              <a:rPr lang="en-US" altLang="zh-CN" dirty="0" err="1"/>
              <a:t>Emax</a:t>
            </a:r>
            <a:r>
              <a:rPr lang="en-US" altLang="zh-CN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contours for ‘resample </a:t>
            </a:r>
            <a:r>
              <a:rPr lang="en-US" altLang="zh-CN" dirty="0">
                <a:solidFill>
                  <a:srgbClr val="FF0000"/>
                </a:solidFill>
              </a:rPr>
              <a:t>plane</a:t>
            </a:r>
            <a:r>
              <a:rPr lang="en-US" altLang="zh-CN" dirty="0"/>
              <a:t>’,  ‘arbitrary </a:t>
            </a:r>
            <a:r>
              <a:rPr lang="en-US" altLang="zh-CN" dirty="0">
                <a:solidFill>
                  <a:srgbClr val="FF0000"/>
                </a:solidFill>
              </a:rPr>
              <a:t>cut</a:t>
            </a:r>
            <a:r>
              <a:rPr lang="en-US" altLang="zh-CN" dirty="0"/>
              <a:t>’ and ‘</a:t>
            </a:r>
            <a:r>
              <a:rPr lang="en-US" altLang="zh-CN" dirty="0">
                <a:solidFill>
                  <a:srgbClr val="FF0000"/>
                </a:solidFill>
              </a:rPr>
              <a:t>surface</a:t>
            </a:r>
            <a:r>
              <a:rPr lang="en-US" altLang="zh-CN" dirty="0"/>
              <a:t>’ </a:t>
            </a:r>
            <a:r>
              <a:rPr lang="en-US" altLang="zh-CN" dirty="0" smtClean="0"/>
              <a:t>data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Except </a:t>
            </a:r>
            <a:r>
              <a:rPr lang="en-US" altLang="zh-CN" dirty="0"/>
              <a:t>‘raw data’ and ‘resample bulk’ </a:t>
            </a:r>
            <a:r>
              <a:rPr lang="en-US" altLang="zh-CN" dirty="0" smtClean="0"/>
              <a:t>data  (</a:t>
            </a:r>
            <a:r>
              <a:rPr lang="en-US" altLang="zh-CN" dirty="0" err="1" smtClean="0"/>
              <a:t>Matlab</a:t>
            </a:r>
            <a:r>
              <a:rPr lang="en-US" altLang="zh-CN" dirty="0" smtClean="0"/>
              <a:t> build-in function: ‘contour’ for 2D data, ‘</a:t>
            </a:r>
            <a:r>
              <a:rPr lang="en-US" altLang="zh-CN" dirty="0" err="1" smtClean="0"/>
              <a:t>isosurface</a:t>
            </a:r>
            <a:r>
              <a:rPr lang="en-US" altLang="zh-CN" dirty="0" smtClean="0"/>
              <a:t>’ for 3D data )      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33" y="1782918"/>
            <a:ext cx="3363026" cy="39235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50875" y="3178638"/>
            <a:ext cx="1567542" cy="36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4122057" y="3294743"/>
            <a:ext cx="1146629" cy="246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020459" y="2378681"/>
            <a:ext cx="139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First select data to draw contour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831" y="2232858"/>
            <a:ext cx="4400271" cy="15118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840687" y="2782290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Raw data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840686" y="2994244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Cut UC111 data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840686" y="3302012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Cut UC112 data</a:t>
            </a:r>
            <a:endParaRPr lang="zh-CN" altLang="en-US" sz="1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273143" y="3802739"/>
            <a:ext cx="1567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‘p’ replaces ‘.’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982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542363" y="185832"/>
            <a:ext cx="5901979" cy="8451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/>
              <a:t>GUI </a:t>
            </a:r>
            <a:r>
              <a:rPr lang="en-US" altLang="zh-CN" sz="2800" dirty="0" smtClean="0"/>
              <a:t>Program:    </a:t>
            </a:r>
            <a:r>
              <a:rPr lang="en-US" altLang="zh-CN" sz="2800" b="1" dirty="0" err="1" smtClean="0"/>
              <a:t>CalDataViewer.m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28" y="874803"/>
            <a:ext cx="10856686" cy="59831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28" y="2899879"/>
            <a:ext cx="3018972" cy="21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9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9862" y="161926"/>
            <a:ext cx="9786937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2D k-space View – </a:t>
            </a:r>
            <a:r>
              <a:rPr lang="en-US" altLang="zh-CN" sz="2800" b="1" dirty="0" err="1" smtClean="0"/>
              <a:t>Econtours</a:t>
            </a:r>
            <a:r>
              <a:rPr lang="en-US" altLang="zh-CN" sz="2800" b="1" dirty="0" smtClean="0"/>
              <a:t>           </a:t>
            </a:r>
            <a:r>
              <a:rPr lang="en-US" altLang="zh-CN" sz="2800" dirty="0" smtClean="0"/>
              <a:t>Combine Contours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6255647" y="1982075"/>
            <a:ext cx="5457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contour </a:t>
            </a:r>
            <a:r>
              <a:rPr lang="en-US" altLang="zh-CN" dirty="0"/>
              <a:t>energy range [</a:t>
            </a:r>
            <a:r>
              <a:rPr lang="en-US" altLang="zh-CN" dirty="0" err="1"/>
              <a:t>Emin</a:t>
            </a:r>
            <a:r>
              <a:rPr lang="en-US" altLang="zh-CN" dirty="0"/>
              <a:t>: Estep: </a:t>
            </a:r>
            <a:r>
              <a:rPr lang="en-US" altLang="zh-CN" dirty="0" err="1" smtClean="0"/>
              <a:t>Emax</a:t>
            </a:r>
            <a:r>
              <a:rPr lang="en-US" altLang="zh-CN" dirty="0" smtClean="0"/>
              <a:t>] must be </a:t>
            </a:r>
            <a:r>
              <a:rPr lang="en-US" altLang="zh-CN" dirty="0"/>
              <a:t>same, or you can’t combine </a:t>
            </a:r>
            <a:r>
              <a:rPr lang="en-US" altLang="zh-CN" dirty="0" smtClean="0"/>
              <a:t>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default output name is ‘</a:t>
            </a:r>
            <a:r>
              <a:rPr lang="en-US" altLang="zh-CN" dirty="0" err="1"/>
              <a:t>cbEcontours</a:t>
            </a:r>
            <a:r>
              <a:rPr lang="en-US" altLang="zh-CN" dirty="0" smtClean="0"/>
              <a:t>’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3" y="2936178"/>
            <a:ext cx="3202781" cy="37365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09318" y="4652064"/>
            <a:ext cx="1567542" cy="3628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55648" y="983469"/>
            <a:ext cx="3131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Both"/>
            </a:pPr>
            <a:r>
              <a:rPr lang="en-US" altLang="zh-CN" dirty="0" smtClean="0"/>
              <a:t>multi-select contours</a:t>
            </a:r>
          </a:p>
          <a:p>
            <a:pPr marL="342900" indent="-342900">
              <a:buAutoNum type="arabicParenBoth"/>
            </a:pPr>
            <a:r>
              <a:rPr lang="en-US" altLang="zh-CN" dirty="0" smtClean="0"/>
              <a:t>Press &lt;Combine </a:t>
            </a:r>
            <a:r>
              <a:rPr lang="en-US" altLang="zh-CN" dirty="0" err="1" smtClean="0"/>
              <a:t>Econtour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3" y="769257"/>
            <a:ext cx="4695739" cy="18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84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9862" y="161926"/>
            <a:ext cx="9786937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2D k-space View – </a:t>
            </a:r>
            <a:r>
              <a:rPr lang="en-US" altLang="zh-CN" sz="2800" b="1" dirty="0" err="1" smtClean="0"/>
              <a:t>Econtours</a:t>
            </a:r>
            <a:r>
              <a:rPr lang="en-US" altLang="zh-CN" sz="2800" b="1" dirty="0" smtClean="0"/>
              <a:t>           </a:t>
            </a:r>
            <a:r>
              <a:rPr lang="en-US" altLang="zh-CN" sz="2800" dirty="0" smtClean="0"/>
              <a:t>Plot Contours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699238" y="809106"/>
            <a:ext cx="5883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FF0000"/>
                </a:solidFill>
              </a:rPr>
              <a:t>Only</a:t>
            </a:r>
            <a:r>
              <a:rPr lang="en-US" altLang="zh-CN" dirty="0" smtClean="0"/>
              <a:t> for ‘contour’ and ‘</a:t>
            </a:r>
            <a:r>
              <a:rPr lang="en-US" altLang="zh-CN" dirty="0" err="1" smtClean="0"/>
              <a:t>cdEcontours</a:t>
            </a:r>
            <a:r>
              <a:rPr lang="en-US" altLang="zh-CN" dirty="0" smtClean="0"/>
              <a:t>’ (see left)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Default </a:t>
            </a:r>
            <a:r>
              <a:rPr lang="en-US" altLang="zh-CN" dirty="0" err="1" smtClean="0"/>
              <a:t>v_E</a:t>
            </a:r>
            <a:r>
              <a:rPr lang="en-US" altLang="zh-CN" dirty="0" smtClean="0"/>
              <a:t> is </a:t>
            </a:r>
            <a:r>
              <a:rPr lang="en-US" altLang="zh-CN" dirty="0"/>
              <a:t>[</a:t>
            </a:r>
            <a:r>
              <a:rPr lang="en-US" altLang="zh-CN" dirty="0" err="1"/>
              <a:t>Emin</a:t>
            </a:r>
            <a:r>
              <a:rPr lang="en-US" altLang="zh-CN" dirty="0"/>
              <a:t>: Estep: </a:t>
            </a:r>
            <a:r>
              <a:rPr lang="en-US" altLang="zh-CN" dirty="0" err="1"/>
              <a:t>Emax</a:t>
            </a:r>
            <a:r>
              <a:rPr lang="en-US" altLang="zh-CN" dirty="0"/>
              <a:t>]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Check off ‘separate figs’ to draw 2*3 contours in one fig, else draw one contour in one fig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Set drawing parameters in panel ‘Drawing Parameters’ 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33" y="2834579"/>
            <a:ext cx="3202781" cy="37365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6381" y="5791201"/>
            <a:ext cx="1412705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33" y="769257"/>
            <a:ext cx="4695739" cy="184331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804228" y="1815159"/>
            <a:ext cx="564044" cy="18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04228" y="2199350"/>
            <a:ext cx="564044" cy="18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72533" y="2402112"/>
            <a:ext cx="880496" cy="21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501" y="2402112"/>
            <a:ext cx="2553728" cy="445588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35126" y="6129324"/>
            <a:ext cx="1412705" cy="2612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6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9862" y="161926"/>
            <a:ext cx="9786937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2D </a:t>
            </a:r>
            <a:r>
              <a:rPr lang="en-US" altLang="zh-CN" sz="2800" b="1" dirty="0" smtClean="0"/>
              <a:t>Transformation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4915163" y="4056298"/>
            <a:ext cx="138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 smtClean="0"/>
              <a:t>NbAs</a:t>
            </a:r>
            <a:r>
              <a:rPr lang="en-US" altLang="zh-CN" dirty="0" smtClean="0"/>
              <a:t> UC112</a:t>
            </a:r>
          </a:p>
          <a:p>
            <a:pPr algn="ctr"/>
            <a:r>
              <a:rPr lang="en-US" altLang="zh-CN" dirty="0" smtClean="0"/>
              <a:t>X=0 mirror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721" y="342729"/>
            <a:ext cx="3326706" cy="23859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81" y="747905"/>
            <a:ext cx="4929801" cy="16875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421452" y="2169882"/>
            <a:ext cx="880496" cy="21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537330" y="1995197"/>
            <a:ext cx="564360" cy="174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537645" y="1784738"/>
            <a:ext cx="564044" cy="181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12236" y="769258"/>
            <a:ext cx="464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 smtClean="0"/>
              <a:t>Select </a:t>
            </a:r>
            <a:r>
              <a:rPr lang="en-US" altLang="zh-CN" dirty="0" smtClean="0">
                <a:solidFill>
                  <a:srgbClr val="FF0000"/>
                </a:solidFill>
              </a:rPr>
              <a:t>2D contour data </a:t>
            </a:r>
            <a:r>
              <a:rPr lang="en-US" altLang="zh-CN" dirty="0" smtClean="0"/>
              <a:t>(see left)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Press one transformation (right)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New data is ‘*_</a:t>
            </a:r>
            <a:r>
              <a:rPr lang="en-US" altLang="zh-CN" dirty="0" err="1" smtClean="0"/>
              <a:t>contour_m</a:t>
            </a:r>
            <a:r>
              <a:rPr lang="en-US" altLang="zh-CN" dirty="0" smtClean="0"/>
              <a:t>/R/a’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81" y="3080143"/>
            <a:ext cx="4233290" cy="377785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111" y="3080143"/>
            <a:ext cx="4649432" cy="3780226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819510" y="4702629"/>
            <a:ext cx="1639347" cy="2322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46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69862" y="161926"/>
            <a:ext cx="9786937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2D </a:t>
            </a:r>
            <a:r>
              <a:rPr lang="en-US" altLang="zh-CN" sz="2800" b="1" dirty="0" err="1" smtClean="0"/>
              <a:t>ScatteredData</a:t>
            </a:r>
            <a:r>
              <a:rPr lang="en-US" altLang="zh-CN" sz="2800" b="1" dirty="0" smtClean="0"/>
              <a:t>[</a:t>
            </a:r>
            <a:r>
              <a:rPr lang="en-US" altLang="zh-CN" sz="2800" b="1" dirty="0" err="1" smtClean="0"/>
              <a:t>xx,yy</a:t>
            </a:r>
            <a:r>
              <a:rPr lang="en-US" altLang="zh-CN" sz="2800" b="1" dirty="0" smtClean="0"/>
              <a:t>,(II)]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5699238" y="809106"/>
            <a:ext cx="5883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Plot 2D scattered data (patch type and line type)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Set </a:t>
            </a:r>
            <a:r>
              <a:rPr lang="en-US" altLang="zh-CN" dirty="0" smtClean="0"/>
              <a:t>drawing parameters in panel ‘Drawing Parameters’ </a:t>
            </a:r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958" y="1596570"/>
            <a:ext cx="2553728" cy="44558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9" y="1228607"/>
            <a:ext cx="4277894" cy="40639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22501" y="3889829"/>
            <a:ext cx="1334528" cy="19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822501" y="5140206"/>
            <a:ext cx="1334528" cy="19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28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1457" y="197621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 b="1" dirty="0" smtClean="0"/>
              <a:t>3D</a:t>
            </a:r>
            <a:endParaRPr lang="zh-CN" altLang="en-US" sz="6000" b="1" dirty="0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3800021" y="3917559"/>
            <a:ext cx="5040085" cy="650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smtClean="0"/>
              <a:t>Take NbAs(BCT) as example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38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005" y="161926"/>
            <a:ext cx="8552543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Raw Information</a:t>
            </a:r>
            <a:r>
              <a:rPr lang="en-US" altLang="zh-CN" sz="2800" dirty="0" smtClean="0"/>
              <a:t> in calculated data        ‘.</a:t>
            </a:r>
            <a:r>
              <a:rPr lang="en-US" altLang="zh-CN" sz="2800" dirty="0" err="1" smtClean="0"/>
              <a:t>bxsf</a:t>
            </a:r>
            <a:r>
              <a:rPr lang="en-US" altLang="zh-CN" sz="2800" dirty="0" smtClean="0"/>
              <a:t>’ files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5" y="1103086"/>
            <a:ext cx="6767967" cy="404590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6686" y="1524000"/>
            <a:ext cx="2873828" cy="275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87828" y="2264227"/>
            <a:ext cx="2873828" cy="275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82972" y="1458684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Variable name (same as file name)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2342" y="3323769"/>
            <a:ext cx="2873828" cy="74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7827" y="4332508"/>
            <a:ext cx="3447143" cy="74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082972" y="2264227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E(k1,k2,k3)       (32 bands here)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082972" y="4434887"/>
            <a:ext cx="348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Base vectors of first BZ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082971" y="3407378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Dividing point numbers of base vectors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082970" y="3937386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 point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82969" y="2762201"/>
            <a:ext cx="402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Fermi energy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02342" y="2793996"/>
            <a:ext cx="2873828" cy="275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15005" y="5613448"/>
            <a:ext cx="6770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Only band structure of first BZ is provided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675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5" y="1563945"/>
            <a:ext cx="5314950" cy="3076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5714" y="3468914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1943" y="4271188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885" y="3901856"/>
            <a:ext cx="34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3335" y="5096884"/>
            <a:ext cx="3936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abbreviations in this GUI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UC </a:t>
            </a:r>
            <a:r>
              <a:rPr lang="en-US" altLang="zh-CN" dirty="0" smtClean="0"/>
              <a:t>: unit cell (white cell above)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PC </a:t>
            </a:r>
            <a:r>
              <a:rPr lang="en-US" altLang="zh-CN" dirty="0" smtClean="0"/>
              <a:t>: primitive cell (black cell above)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OC </a:t>
            </a:r>
            <a:r>
              <a:rPr lang="en-US" altLang="zh-CN" dirty="0" smtClean="0"/>
              <a:t>: </a:t>
            </a:r>
            <a:r>
              <a:rPr lang="en-US" altLang="zh-CN" dirty="0"/>
              <a:t>orthogonal </a:t>
            </a:r>
            <a:r>
              <a:rPr lang="en-US" altLang="zh-CN" dirty="0" smtClean="0"/>
              <a:t>coordinate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550" y="1780930"/>
            <a:ext cx="3775302" cy="28595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94550" y="4912218"/>
            <a:ext cx="413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Automatically read from calculated data</a:t>
            </a:r>
            <a:endParaRPr lang="zh-CN" altLang="en-US" dirty="0"/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355486" y="307795"/>
            <a:ext cx="8552543" cy="607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/>
              <a:t>Lattice Information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428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15005" y="161926"/>
            <a:ext cx="8552543" cy="607332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What is </a:t>
            </a:r>
            <a:r>
              <a:rPr lang="en-US" altLang="zh-CN" sz="2800" b="1" dirty="0" smtClean="0"/>
              <a:t>Resample 3D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1219198" y="1320799"/>
            <a:ext cx="92601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Raw band structure is E(k1,k2,k3) in a 3D grid, point </a:t>
            </a:r>
            <a:r>
              <a:rPr lang="en-US" altLang="zh-CN" sz="2800" dirty="0"/>
              <a:t>(</a:t>
            </a:r>
            <a:r>
              <a:rPr lang="en-US" altLang="zh-CN" sz="2800" dirty="0" smtClean="0"/>
              <a:t>k1,k2,k3) means k1*v1+k2*v2+k3*v3, where v1,v2 and v3 are base vectors of first BZ</a:t>
            </a:r>
          </a:p>
          <a:p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During resample, the GUI first interpolates raw band structure, then calculates band structure in a new grid (in </a:t>
            </a:r>
            <a:r>
              <a:rPr lang="en-US" altLang="zh-CN" sz="2800" dirty="0" smtClean="0">
                <a:solidFill>
                  <a:srgbClr val="FF0000"/>
                </a:solidFill>
              </a:rPr>
              <a:t>orthogonal coordinate</a:t>
            </a:r>
            <a:r>
              <a:rPr lang="en-US" altLang="zh-CN" sz="2800" dirty="0" smtClean="0"/>
              <a:t>) and outputs data   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4689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15005" y="161926"/>
            <a:ext cx="8552543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Resample 3D_</a:t>
            </a:r>
            <a:r>
              <a:rPr lang="en-US" altLang="zh-CN" sz="2800" dirty="0" smtClean="0"/>
              <a:t>bulk&lt;</a:t>
            </a:r>
            <a:r>
              <a:rPr lang="en-US" altLang="zh-CN" sz="2800" dirty="0" err="1" smtClean="0"/>
              <a:t>Nx,Ny,Nz</a:t>
            </a:r>
            <a:r>
              <a:rPr lang="en-US" altLang="zh-CN" sz="2800" dirty="0" smtClean="0"/>
              <a:t>&gt;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77" y="856351"/>
            <a:ext cx="3235063" cy="262595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3086" y="1429099"/>
            <a:ext cx="2751784" cy="74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80114" y="1132111"/>
            <a:ext cx="6487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 smtClean="0"/>
              <a:t>3D grid </a:t>
            </a:r>
            <a:r>
              <a:rPr lang="en-US" altLang="zh-CN" dirty="0" err="1" smtClean="0"/>
              <a:t>vx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vy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vz</a:t>
            </a:r>
            <a:r>
              <a:rPr lang="en-US" altLang="zh-CN" dirty="0" smtClean="0"/>
              <a:t> in </a:t>
            </a:r>
            <a:r>
              <a:rPr lang="en-US" altLang="zh-CN" dirty="0" smtClean="0">
                <a:solidFill>
                  <a:srgbClr val="FF0000"/>
                </a:solidFill>
              </a:rPr>
              <a:t>orthogonal coordinate</a:t>
            </a:r>
          </a:p>
          <a:p>
            <a:pPr marL="342900" indent="-342900">
              <a:buAutoNum type="arabicParenR"/>
            </a:pPr>
            <a:r>
              <a:rPr lang="en-US" altLang="zh-CN" dirty="0" smtClean="0">
                <a:solidFill>
                  <a:srgbClr val="FF0000"/>
                </a:solidFill>
              </a:rPr>
              <a:t>2pi/a as unit length </a:t>
            </a:r>
            <a:r>
              <a:rPr lang="en-US" altLang="zh-CN" dirty="0" smtClean="0"/>
              <a:t>of </a:t>
            </a:r>
            <a:r>
              <a:rPr lang="en-US" altLang="zh-CN" dirty="0" err="1" smtClean="0"/>
              <a:t>vx</a:t>
            </a: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(cautious)</a:t>
            </a:r>
          </a:p>
          <a:p>
            <a:pPr marL="342900" indent="-342900">
              <a:buAutoNum type="arabicParenR"/>
            </a:pPr>
            <a:r>
              <a:rPr lang="en-US" altLang="zh-CN" dirty="0" smtClean="0"/>
              <a:t>Default </a:t>
            </a:r>
            <a:r>
              <a:rPr lang="en-US" altLang="zh-CN" dirty="0" smtClean="0"/>
              <a:t>bulk grid: </a:t>
            </a:r>
            <a:r>
              <a:rPr lang="en-US" altLang="zh-CN" dirty="0" err="1" smtClean="0"/>
              <a:t>vx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linspace</a:t>
            </a:r>
            <a:r>
              <a:rPr lang="en-US" altLang="zh-CN" dirty="0"/>
              <a:t>(-</a:t>
            </a:r>
            <a:r>
              <a:rPr lang="en-US" altLang="zh-CN" dirty="0" smtClean="0"/>
              <a:t>0.5,0.5,Rawdata.Nx)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                        </a:t>
            </a:r>
            <a:r>
              <a:rPr lang="en-US" altLang="zh-CN" dirty="0" err="1" smtClean="0"/>
              <a:t>vy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linspace</a:t>
            </a:r>
            <a:r>
              <a:rPr lang="en-US" altLang="zh-CN" dirty="0"/>
              <a:t>(-</a:t>
            </a:r>
            <a:r>
              <a:rPr lang="en-US" altLang="zh-CN" dirty="0" smtClean="0"/>
              <a:t>0.5,0.5,Rawdata.Ny)</a:t>
            </a:r>
            <a:endParaRPr lang="en-US" altLang="zh-CN" dirty="0"/>
          </a:p>
          <a:p>
            <a:r>
              <a:rPr lang="en-US" altLang="zh-CN" dirty="0" smtClean="0"/>
              <a:t>                                      </a:t>
            </a:r>
            <a:r>
              <a:rPr lang="en-US" altLang="zh-CN" dirty="0" err="1" smtClean="0"/>
              <a:t>vz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linspace</a:t>
            </a:r>
            <a:r>
              <a:rPr lang="en-US" altLang="zh-CN" dirty="0"/>
              <a:t>(-</a:t>
            </a:r>
            <a:r>
              <a:rPr lang="en-US" altLang="zh-CN" dirty="0" smtClean="0"/>
              <a:t>0.5,0.5,Rawdata.Nz)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7" y="4132785"/>
            <a:ext cx="3235063" cy="2691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28010" y="3597293"/>
            <a:ext cx="249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 like ‘[</a:t>
            </a:r>
            <a:r>
              <a:rPr lang="en-US" altLang="zh-CN" dirty="0" err="1" smtClean="0"/>
              <a:t>start:dx:end</a:t>
            </a:r>
            <a:r>
              <a:rPr lang="en-US" altLang="zh-CN" dirty="0" smtClean="0"/>
              <a:t>]’</a:t>
            </a:r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1393372" y="3532786"/>
            <a:ext cx="232228" cy="557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12570" y="4741091"/>
            <a:ext cx="928914" cy="5219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855" y="3438760"/>
            <a:ext cx="4787125" cy="1719819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4044368" y="3532786"/>
            <a:ext cx="372740" cy="557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272980" y="4318536"/>
            <a:ext cx="256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Raw data (same name with file)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9272980" y="4568257"/>
            <a:ext cx="256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Self set data (set as left)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9272980" y="4836288"/>
            <a:ext cx="2569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Default data (set ‘auto’ )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1439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04" y="2071485"/>
            <a:ext cx="3685903" cy="2687638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15005" y="161926"/>
            <a:ext cx="9395052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View-isosurf3D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Only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for</a:t>
            </a:r>
            <a:r>
              <a:rPr lang="en-US" altLang="zh-CN" sz="2800" b="1" dirty="0" smtClean="0"/>
              <a:t> ‘</a:t>
            </a:r>
            <a:r>
              <a:rPr lang="en-US" altLang="zh-CN" sz="2800" dirty="0" smtClean="0"/>
              <a:t>Resample 3D_bulk&lt;</a:t>
            </a:r>
            <a:r>
              <a:rPr lang="en-US" altLang="zh-CN" sz="2800" dirty="0" err="1" smtClean="0"/>
              <a:t>Nx,Ny,Nz</a:t>
            </a:r>
            <a:r>
              <a:rPr lang="en-US" altLang="zh-CN" sz="2800" dirty="0" smtClean="0"/>
              <a:t>&gt;’ data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518204" y="1190321"/>
            <a:ext cx="10556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Draw equal energy surface, use build-in function ‘</a:t>
            </a:r>
            <a:r>
              <a:rPr lang="en-US" altLang="zh-CN" sz="2400" dirty="0" err="1" smtClean="0"/>
              <a:t>isosurface</a:t>
            </a:r>
            <a:r>
              <a:rPr lang="en-US" altLang="zh-CN" sz="2400" dirty="0" smtClean="0"/>
              <a:t>’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04107" y="2293257"/>
            <a:ext cx="734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Equal energy (small tip: press up/down to change equal energy)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204107" y="2625522"/>
            <a:ext cx="327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Changing step of equal energy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204107" y="2955517"/>
            <a:ext cx="763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Band_No</a:t>
            </a:r>
            <a:r>
              <a:rPr lang="en-US" altLang="zh-CN" dirty="0" smtClean="0"/>
              <a:t> to be drawn in one picture (default all bands, set as </a:t>
            </a:r>
            <a:r>
              <a:rPr lang="en-US" altLang="zh-CN" dirty="0"/>
              <a:t>‘[</a:t>
            </a:r>
            <a:r>
              <a:rPr lang="en-US" altLang="zh-CN" dirty="0" err="1"/>
              <a:t>start:dx:end</a:t>
            </a:r>
            <a:r>
              <a:rPr lang="en-US" altLang="zh-CN" dirty="0" smtClean="0"/>
              <a:t>]’ ) </a:t>
            </a:r>
            <a:endParaRPr lang="zh-CN" altLang="en-US" dirty="0"/>
          </a:p>
        </p:txBody>
      </p:sp>
      <p:cxnSp>
        <p:nvCxnSpPr>
          <p:cNvPr id="13" name="曲线连接符 12"/>
          <p:cNvCxnSpPr/>
          <p:nvPr/>
        </p:nvCxnSpPr>
        <p:spPr>
          <a:xfrm>
            <a:off x="3178629" y="4905829"/>
            <a:ext cx="1025478" cy="494565"/>
          </a:xfrm>
          <a:prstGeom prst="curvedConnector3">
            <a:avLst>
              <a:gd name="adj1" fmla="val 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15004" y="5259982"/>
            <a:ext cx="4052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1) choose resample 3D bulk data</a:t>
            </a:r>
          </a:p>
          <a:p>
            <a:r>
              <a:rPr lang="en-US" altLang="zh-CN" dirty="0" smtClean="0"/>
              <a:t>2) click on ‘Plot isosurf3D’</a:t>
            </a:r>
          </a:p>
          <a:p>
            <a:r>
              <a:rPr lang="en-US" altLang="zh-CN" dirty="0" smtClean="0"/>
              <a:t>3) change view (right are 3D and top)</a:t>
            </a:r>
            <a:endParaRPr lang="zh-CN" altLang="en-US" dirty="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41" y="3648802"/>
            <a:ext cx="3620634" cy="3209198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837" y="3648802"/>
            <a:ext cx="3662820" cy="32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0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94" y="889001"/>
            <a:ext cx="3299052" cy="2268098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315005" y="161926"/>
            <a:ext cx="8552543" cy="607332"/>
          </a:xfrm>
        </p:spPr>
        <p:txBody>
          <a:bodyPr>
            <a:normAutofit/>
          </a:bodyPr>
          <a:lstStyle/>
          <a:p>
            <a:r>
              <a:rPr lang="en-US" altLang="zh-CN" sz="2800" b="1" dirty="0" smtClean="0"/>
              <a:t>Resample 3D_</a:t>
            </a:r>
            <a:r>
              <a:rPr lang="en-US" altLang="zh-CN" sz="2800" dirty="0" smtClean="0"/>
              <a:t>plane </a:t>
            </a:r>
            <a:r>
              <a:rPr lang="en-US" altLang="zh-CN" sz="2800" dirty="0" err="1" smtClean="0"/>
              <a:t>kx-ky</a:t>
            </a:r>
            <a:r>
              <a:rPr lang="en-US" altLang="zh-CN" sz="2800" dirty="0" smtClean="0"/>
              <a:t>&lt;Nx,Ny,1&gt;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75776" y="1652936"/>
            <a:ext cx="1785256" cy="740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696" y="889001"/>
            <a:ext cx="2783575" cy="2268098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3570524" y="1611086"/>
            <a:ext cx="1654629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26979" y="2061032"/>
            <a:ext cx="1843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Similar with bulk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054075" y="1038723"/>
            <a:ext cx="4137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dirty="0"/>
              <a:t>2</a:t>
            </a:r>
            <a:r>
              <a:rPr lang="en-US" altLang="zh-CN" dirty="0" smtClean="0"/>
              <a:t>D grid </a:t>
            </a:r>
            <a:r>
              <a:rPr lang="en-US" altLang="zh-CN" dirty="0" err="1" smtClean="0"/>
              <a:t>vx</a:t>
            </a:r>
            <a:r>
              <a:rPr lang="en-US" altLang="zh-CN" dirty="0" smtClean="0"/>
              <a:t>*</a:t>
            </a:r>
            <a:r>
              <a:rPr lang="en-US" altLang="zh-CN" dirty="0" err="1" smtClean="0"/>
              <a:t>vy</a:t>
            </a:r>
            <a:r>
              <a:rPr lang="en-US" altLang="zh-CN" dirty="0" smtClean="0"/>
              <a:t> in </a:t>
            </a:r>
            <a:r>
              <a:rPr lang="en-US" altLang="zh-CN" dirty="0" smtClean="0">
                <a:solidFill>
                  <a:srgbClr val="FF0000"/>
                </a:solidFill>
              </a:rPr>
              <a:t>orthogonal coordinate</a:t>
            </a:r>
          </a:p>
          <a:p>
            <a:pPr marL="342900" indent="-342900">
              <a:buFontTx/>
              <a:buAutoNum type="arabicParenR"/>
            </a:pPr>
            <a:r>
              <a:rPr lang="en-US" altLang="zh-CN" dirty="0" smtClean="0"/>
              <a:t>Default grid: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vx</a:t>
            </a:r>
            <a:r>
              <a:rPr lang="en-US" altLang="zh-CN" dirty="0" smtClean="0"/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linspace</a:t>
            </a:r>
            <a:r>
              <a:rPr lang="en-US" altLang="zh-CN" dirty="0"/>
              <a:t>(-</a:t>
            </a:r>
            <a:r>
              <a:rPr lang="en-US" altLang="zh-CN" dirty="0" smtClean="0"/>
              <a:t>0.5,0.5,Rawdata.Nx)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vy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linspace</a:t>
            </a:r>
            <a:r>
              <a:rPr lang="en-US" altLang="zh-CN" dirty="0"/>
              <a:t>(-</a:t>
            </a:r>
            <a:r>
              <a:rPr lang="en-US" altLang="zh-CN" dirty="0" smtClean="0"/>
              <a:t>0.5,0.5,Rawdata.Ny)</a:t>
            </a:r>
            <a:endParaRPr lang="en-US" altLang="zh-CN" dirty="0"/>
          </a:p>
          <a:p>
            <a:r>
              <a:rPr lang="en-US" altLang="zh-CN" dirty="0" smtClean="0"/>
              <a:t>       </a:t>
            </a:r>
            <a:r>
              <a:rPr lang="en-US" altLang="zh-CN" dirty="0" err="1" smtClean="0">
                <a:solidFill>
                  <a:srgbClr val="FF0000"/>
                </a:solidFill>
              </a:rPr>
              <a:t>vz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</a:rPr>
              <a:t>linspace</a:t>
            </a:r>
            <a:r>
              <a:rPr lang="en-US" altLang="zh-CN" dirty="0">
                <a:solidFill>
                  <a:srgbClr val="FF0000"/>
                </a:solidFill>
              </a:rPr>
              <a:t>(-</a:t>
            </a:r>
            <a:r>
              <a:rPr lang="en-US" altLang="zh-CN" dirty="0" smtClean="0">
                <a:solidFill>
                  <a:srgbClr val="FF0000"/>
                </a:solidFill>
              </a:rPr>
              <a:t>0.5,0.5,Rawdata.Nz)</a:t>
            </a:r>
          </a:p>
          <a:p>
            <a:r>
              <a:rPr lang="en-US" altLang="zh-CN" dirty="0" smtClean="0"/>
              <a:t>3)    </a:t>
            </a:r>
            <a:r>
              <a:rPr lang="en-US" altLang="zh-CN" dirty="0" smtClean="0">
                <a:solidFill>
                  <a:srgbClr val="FF0000"/>
                </a:solidFill>
              </a:rPr>
              <a:t>Length(</a:t>
            </a:r>
            <a:r>
              <a:rPr lang="en-US" altLang="zh-CN" dirty="0" err="1" smtClean="0">
                <a:solidFill>
                  <a:srgbClr val="FF0000"/>
                </a:solidFill>
              </a:rPr>
              <a:t>vz</a:t>
            </a:r>
            <a:r>
              <a:rPr lang="en-US" altLang="zh-CN" dirty="0" smtClean="0">
                <a:solidFill>
                  <a:srgbClr val="FF0000"/>
                </a:solidFill>
              </a:rPr>
              <a:t>) must be reset as 1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28868" y="1799771"/>
            <a:ext cx="864529" cy="2612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865" y="3998927"/>
            <a:ext cx="3670618" cy="1992621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>
            <a:off x="5762171" y="3316759"/>
            <a:ext cx="348343" cy="558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06865" y="5341257"/>
            <a:ext cx="3670618" cy="322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899839" y="5297711"/>
            <a:ext cx="420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Kz1p00 means </a:t>
            </a:r>
            <a:r>
              <a:rPr lang="en-US" altLang="zh-CN" dirty="0" err="1" smtClean="0"/>
              <a:t>kz</a:t>
            </a:r>
            <a:r>
              <a:rPr lang="en-US" altLang="zh-CN" dirty="0" smtClean="0"/>
              <a:t>=1.00, ‘p’ replaces ‘.’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637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871</Words>
  <Application>Microsoft Office PowerPoint</Application>
  <PresentationFormat>宽屏</PresentationFormat>
  <Paragraphs>135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Office 主题</vt:lpstr>
      <vt:lpstr> CalDataViewer for viewing calculated band structure </vt:lpstr>
      <vt:lpstr>PowerPoint 演示文稿</vt:lpstr>
      <vt:lpstr>3D</vt:lpstr>
      <vt:lpstr>Raw Information in calculated data        ‘.bxsf’ files</vt:lpstr>
      <vt:lpstr>PowerPoint 演示文稿</vt:lpstr>
      <vt:lpstr>What is Resample 3D</vt:lpstr>
      <vt:lpstr>Resample 3D_bulk&lt;Nx,Ny,Nz&gt;</vt:lpstr>
      <vt:lpstr>View-isosurf3D Only for ‘Resample 3D_bulk&lt;Nx,Ny,Nz&gt;’ data</vt:lpstr>
      <vt:lpstr>Resample 3D_plane kx-ky&lt;Nx,Ny,1&gt;</vt:lpstr>
      <vt:lpstr>Resample 3D_plane kxy-kz&lt;Nxy(P1,P2),Nz&gt;</vt:lpstr>
      <vt:lpstr>Arbitrary Cut (for raw data only)</vt:lpstr>
      <vt:lpstr>2D</vt:lpstr>
      <vt:lpstr>2D k-space [k1, k2, E, I]</vt:lpstr>
      <vt:lpstr>DFT Data Format</vt:lpstr>
      <vt:lpstr>PowerPoint 演示文稿</vt:lpstr>
      <vt:lpstr>PowerPoint 演示文稿</vt:lpstr>
      <vt:lpstr>PowerPoint 演示文稿</vt:lpstr>
      <vt:lpstr>PowerPoint 演示文稿</vt:lpstr>
      <vt:lpstr>2D k-space View – Econtours           Generate Contours</vt:lpstr>
      <vt:lpstr>2D k-space View – Econtours           Combine Contours</vt:lpstr>
      <vt:lpstr>2D k-space View – Econtours           Plot Contours</vt:lpstr>
      <vt:lpstr>2D Transformation</vt:lpstr>
      <vt:lpstr>2D ScatteredData[xx,yy,(II)]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GuideBook -DFT Data Viewer</dc:title>
  <dc:creator>user</dc:creator>
  <cp:lastModifiedBy>sun</cp:lastModifiedBy>
  <cp:revision>125</cp:revision>
  <dcterms:created xsi:type="dcterms:W3CDTF">2015-04-04T13:27:38Z</dcterms:created>
  <dcterms:modified xsi:type="dcterms:W3CDTF">2015-08-18T10:18:21Z</dcterms:modified>
</cp:coreProperties>
</file>