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7"/>
  </p:notesMasterIdLst>
  <p:sldIdLst>
    <p:sldId id="289" r:id="rId5"/>
    <p:sldId id="290" r:id="rId6"/>
    <p:sldId id="292" r:id="rId7"/>
    <p:sldId id="291" r:id="rId8"/>
    <p:sldId id="294" r:id="rId9"/>
    <p:sldId id="305" r:id="rId10"/>
    <p:sldId id="308" r:id="rId11"/>
    <p:sldId id="309" r:id="rId12"/>
    <p:sldId id="310" r:id="rId13"/>
    <p:sldId id="311" r:id="rId14"/>
    <p:sldId id="312" r:id="rId15"/>
    <p:sldId id="300" r:id="rId16"/>
    <p:sldId id="296" r:id="rId17"/>
    <p:sldId id="299" r:id="rId18"/>
    <p:sldId id="302" r:id="rId19"/>
    <p:sldId id="303" r:id="rId20"/>
    <p:sldId id="304" r:id="rId21"/>
    <p:sldId id="306" r:id="rId22"/>
    <p:sldId id="307" r:id="rId23"/>
    <p:sldId id="313" r:id="rId24"/>
    <p:sldId id="314" r:id="rId25"/>
    <p:sldId id="31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18A679-C35E-4129-A79A-30989C00CCAE}" v="2" dt="2025-01-04T07:32:21.8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781"/>
  </p:normalViewPr>
  <p:slideViewPr>
    <p:cSldViewPr snapToGrid="0" snapToObjects="1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784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ederick Yapiter" userId="S::221111050@students.mikroskil.ac.id::2eb96f7f-733a-44e5-bea0-21359e4fa13b" providerId="AD" clId="Web-{0518A679-C35E-4129-A79A-30989C00CCAE}"/>
    <pc:docChg chg="modSld">
      <pc:chgData name="Frederick Yapiter" userId="S::221111050@students.mikroskil.ac.id::2eb96f7f-733a-44e5-bea0-21359e4fa13b" providerId="AD" clId="Web-{0518A679-C35E-4129-A79A-30989C00CCAE}" dt="2025-01-04T07:32:21.887" v="1" actId="14100"/>
      <pc:docMkLst>
        <pc:docMk/>
      </pc:docMkLst>
      <pc:sldChg chg="modSp">
        <pc:chgData name="Frederick Yapiter" userId="S::221111050@students.mikroskil.ac.id::2eb96f7f-733a-44e5-bea0-21359e4fa13b" providerId="AD" clId="Web-{0518A679-C35E-4129-A79A-30989C00CCAE}" dt="2025-01-04T07:32:21.887" v="1" actId="14100"/>
        <pc:sldMkLst>
          <pc:docMk/>
          <pc:sldMk cId="3507453287" sldId="290"/>
        </pc:sldMkLst>
        <pc:spChg chg="mod">
          <ac:chgData name="Frederick Yapiter" userId="S::221111050@students.mikroskil.ac.id::2eb96f7f-733a-44e5-bea0-21359e4fa13b" providerId="AD" clId="Web-{0518A679-C35E-4129-A79A-30989C00CCAE}" dt="2025-01-04T07:32:21.887" v="1" actId="14100"/>
          <ac:spMkLst>
            <pc:docMk/>
            <pc:sldMk cId="3507453287" sldId="290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C9C68-DFF9-FB46-93F1-1F1AF1D4435A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C8FC-33AC-B447-9336-412C5C0CC6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7B28AA2-8517-7243-A20C-1EF687C23E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19916" y="39254"/>
            <a:ext cx="4484941" cy="682697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63D931-BA28-D842-B94A-78204A8AA4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400" y="1965576"/>
            <a:ext cx="6478954" cy="1243504"/>
          </a:xfr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dirty="0"/>
              <a:t>Course Code – Course Name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673628-28A2-904D-B8CE-0525F2AF6A83}"/>
              </a:ext>
            </a:extLst>
          </p:cNvPr>
          <p:cNvCxnSpPr>
            <a:cxnSpLocks/>
          </p:cNvCxnSpPr>
          <p:nvPr userDrawn="1"/>
        </p:nvCxnSpPr>
        <p:spPr>
          <a:xfrm>
            <a:off x="690218" y="3320813"/>
            <a:ext cx="64491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3C61D782-7643-B641-8485-7E20544DBDE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465619"/>
            <a:ext cx="6478954" cy="2292449"/>
          </a:xfrm>
        </p:spPr>
        <p:txBody>
          <a:bodyPr/>
          <a:lstStyle>
            <a:lvl1pPr marL="0" indent="0">
              <a:buNone/>
              <a:defRPr b="1"/>
            </a:lvl1pPr>
          </a:lstStyle>
          <a:p>
            <a:pPr lvl="0"/>
            <a:r>
              <a:rPr lang="en-US" dirty="0"/>
              <a:t>Topics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9F225BA-3B49-234B-883C-A6ADB36F2F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252749" y="240322"/>
            <a:ext cx="3422703" cy="776415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BBAABCD-7E74-6345-BBFD-2937E98D10F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847634" y="5758068"/>
            <a:ext cx="4004841" cy="503836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Study Program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C3AF59-EFC0-C045-AD49-78F14134509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7013" y="5243513"/>
            <a:ext cx="2327275" cy="514350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Degree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E7BA97-3BFD-415A-A47C-01708F7C0557}"/>
              </a:ext>
            </a:extLst>
          </p:cNvPr>
          <p:cNvSpPr/>
          <p:nvPr userDrawn="1"/>
        </p:nvSpPr>
        <p:spPr>
          <a:xfrm>
            <a:off x="8012679" y="240322"/>
            <a:ext cx="1310842" cy="859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191EDE1-C2FA-45F6-B927-F8E4947AE9A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51666" y="392424"/>
            <a:ext cx="2210121" cy="464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70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3B125-E651-0E4B-ADD5-DC81DC06F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217054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290C10-531F-8842-80C5-B6F10CBE3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834F6-4F71-F540-A952-936EEC9F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4254"/>
            <a:ext cx="3932237" cy="41947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CD433F-5D90-B541-8617-8269ECF8E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4608BE-E399-D646-A226-B5A191A9B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6BF0B-6D65-C34E-A850-7CCE806D1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07A0583-F4DF-44D8-8762-3EB773C2F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84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F7DFC-2BFF-BD4D-BF98-D6789C2E3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476534-16D6-2342-BC54-BA5CF6AC78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963FA-0A67-D549-AAD7-290C6B8D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AE4C3-38F6-B745-9B61-261EA558A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6B9460-E7D7-E34B-9CC1-4D8D0AB50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4DB1C5-4B81-4D2C-9685-787DE82B4E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6734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9E160-39E0-824B-AB43-B78D620DD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0B7FF-0154-4041-B7A7-C0FA24E42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94CB5-475E-304D-BF8C-D283DFDF2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85359-A2B2-F240-A6E8-FF284E74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95A25-8618-2846-8BBB-270894FD6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AA77AB-B860-4F78-A602-5CC1B931DA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6736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D0B9-14B3-4240-99DC-1E4BA4C2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5663"/>
            <a:ext cx="9144000" cy="2387600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78BD-AAA5-5249-8C86-12E01EFF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0CC7-9B1B-8945-9685-BD1BF409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40F7-F1B2-F848-9220-8174D9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37D870-F38D-C348-882B-E20FE6D4793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A7EC96-5086-414D-8C45-B0DC67E00BD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079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BD0B9-14B3-4240-99DC-1E4BA4C2D4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DBB97-AE55-0A4E-9981-D0F03083FF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78BD-AAA5-5249-8C86-12E01EFFD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70CC7-9B1B-8945-9685-BD1BF409C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440F7-F1B2-F848-9220-8174D95E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796D6B-D5A8-48F2-91F3-50A5FD4FFD1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19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3F566-A5B3-494C-AB03-E06E5371B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05748-BB5E-B249-A8B8-64D578DF0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 sz="2200"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601776-8D80-AB48-B19A-68C2D671C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DEB02-B5AC-D240-9A2D-DFABB44C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E898E8-737A-894C-BED1-821589C3A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5CF3B3-A4B3-4D9E-BD27-9EE9FDB373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105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95B7-AC1A-1A4A-A29E-8F426256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ADE351-AC82-4344-B8E4-707533E6C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005C8-D285-F04B-892B-2D5B258A3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152DB-B90D-ED46-ACBE-5ED55FEA4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36728-C977-B043-92B1-BC1F750AB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C2064-298E-4342-9FC0-905F38C0A5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330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79673-1303-9143-AA54-619536E8E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055C-5E08-CC42-A5F0-76890C2E6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63F876-F9F4-FF42-B18B-BB30E76EDF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D7124-839D-174E-B39F-692C338C6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6BA60-3D56-944F-A9D5-73A0A388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1E9CBB-548D-2D42-8D6E-D061193A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21351E-9B46-422B-9AA8-8EBD133670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74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4077B-8D4F-9F4F-8FEB-1AC84644B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FAF3A-4891-3544-AEE8-8996FC3B05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9FE53F-ABD7-3F42-B1EA-60F1EE78C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6D81A-307B-404F-8146-9B0B6BEE8A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0E0644-D462-3043-B1B0-D3B81F09ED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3B6ED0-4A3A-234C-8588-6E082323C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75ED05-6FFB-5F43-914C-44AA4F6BD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A7EC11-D922-1D47-BA25-84EDEEA97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049B778-C6FB-46FA-BBCC-E3927BD58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676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41F04-0AE9-9D4B-A072-E5A6701C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D6907-0DBE-DF4D-B633-2D551CB9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33D05-6D0A-A640-822A-2BD841F59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437B41-852F-C242-B482-05DA5D3A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56B75-5467-445F-9204-A65296FA9E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38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FFC77D-313E-9D4A-9583-222F7B714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602C1-ED33-5B4E-96F5-186E3513E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418AE-41CA-F548-BEBC-85A15D90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E00601-48E6-4B7A-BAB2-4E95445130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02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EFBCF-FF67-BC4D-AD4F-7CF8D9612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199"/>
            <a:ext cx="3932237" cy="1242811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8AA8A-0878-4343-ADEA-39C64998B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B5D959-BE8F-AC43-9B57-916186702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00011"/>
            <a:ext cx="3932237" cy="416897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93BF5-9F45-844F-8506-7FFB89FC1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F072F-4D03-9349-828D-70EE7237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BBC8E5-241A-E247-9B88-DA68A35B4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C94465-7B61-4403-A8C4-325E92BAC1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43258" y="2544618"/>
            <a:ext cx="9905484" cy="208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3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82F217-3958-604A-9FC4-33005A6DE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300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2BBC0-2986-B44A-982E-D8239F3EB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45994"/>
            <a:ext cx="10515600" cy="45309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56D89-73E7-2149-B5DA-87913CEDA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8071C-E63B-7143-B16A-1136B89CD245}" type="datetimeFigureOut">
              <a:rPr lang="en-US" smtClean="0"/>
              <a:t>1/8/2025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7484A7-710B-A342-A9E2-8D3DA4C14D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B0E7B-7127-AF41-A169-702820022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C8552-DA19-5B46-8005-A8DC2CFBAF79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E25D0D-F877-DC42-A888-2C878F21BC1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0" cy="114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07EC90F-7579-714D-B7D6-1CF6CEF9975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0" y="6429375"/>
            <a:ext cx="121920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856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7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>
          <a:solidFill>
            <a:schemeClr val="accent1">
              <a:lumMod val="50000"/>
            </a:schemeClr>
          </a:solidFill>
          <a:latin typeface="Montserrat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accent1">
              <a:lumMod val="50000"/>
            </a:schemeClr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8"/>
            <a:ext cx="10515600" cy="478179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umumnya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pemahaman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.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komponen-komponen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:</a:t>
            </a:r>
          </a:p>
          <a:p>
            <a:r>
              <a:rPr lang="en-US" b="1" dirty="0" err="1"/>
              <a:t>Judul</a:t>
            </a:r>
            <a:r>
              <a:rPr lang="en-US" dirty="0"/>
              <a:t>: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mencerminkan</a:t>
            </a:r>
            <a:r>
              <a:rPr lang="en-US" dirty="0"/>
              <a:t> inti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, </a:t>
            </a:r>
            <a:r>
              <a:rPr lang="en-US" dirty="0" err="1"/>
              <a:t>jelas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informatif</a:t>
            </a:r>
            <a:r>
              <a:rPr lang="en-US" dirty="0"/>
              <a:t>. </a:t>
            </a:r>
            <a:r>
              <a:rPr lang="en-US" dirty="0" err="1"/>
              <a:t>Judul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paling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</a:t>
            </a:r>
          </a:p>
          <a:p>
            <a:r>
              <a:rPr lang="en-US" b="1" dirty="0" err="1"/>
              <a:t>Abstrak</a:t>
            </a:r>
            <a:r>
              <a:rPr lang="en-US" dirty="0"/>
              <a:t>: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ringkasan</a:t>
            </a:r>
            <a:r>
              <a:rPr lang="en-US" dirty="0"/>
              <a:t> </a:t>
            </a:r>
            <a:r>
              <a:rPr lang="en-US" dirty="0" err="1"/>
              <a:t>singkat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seluruh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.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metodologi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paragraf</a:t>
            </a:r>
            <a:r>
              <a:rPr lang="en-US" dirty="0"/>
              <a:t>. </a:t>
            </a:r>
            <a:r>
              <a:rPr lang="en-US" dirty="0" err="1"/>
              <a:t>Abstrak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mengevaluasi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seluruhnya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2679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7. </a:t>
            </a:r>
            <a:r>
              <a:rPr lang="en-US" b="1" dirty="0" err="1"/>
              <a:t>Menyajikan</a:t>
            </a:r>
            <a:r>
              <a:rPr lang="en-US" b="1" dirty="0"/>
              <a:t> </a:t>
            </a:r>
            <a:r>
              <a:rPr lang="en-US" b="1" dirty="0" err="1"/>
              <a:t>Hasil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Analisis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presentasikan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data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dapatkan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grafik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ilustrasi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memperjelas</a:t>
            </a:r>
            <a:r>
              <a:rPr lang="en-US" dirty="0"/>
              <a:t> 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disajikan</a:t>
            </a:r>
            <a:r>
              <a:rPr lang="en-US" dirty="0"/>
              <a:t>.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objektif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8. </a:t>
            </a:r>
            <a:r>
              <a:rPr lang="en-US" b="1" dirty="0" err="1"/>
              <a:t>Diskusi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Kesimpulan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diskusi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menginterpretasikan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membandingkannya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. </a:t>
            </a:r>
            <a:r>
              <a:rPr lang="en-US" dirty="0" err="1"/>
              <a:t>Diskusikan</a:t>
            </a:r>
            <a:r>
              <a:rPr lang="en-US" dirty="0"/>
              <a:t>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masa </a:t>
            </a:r>
            <a:r>
              <a:rPr lang="en-US" dirty="0" err="1"/>
              <a:t>depan</a:t>
            </a:r>
            <a:r>
              <a:rPr lang="en-US" dirty="0"/>
              <a:t>.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, </a:t>
            </a:r>
            <a:r>
              <a:rPr lang="en-US" dirty="0" err="1"/>
              <a:t>ringkaslah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kemukakan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9. </a:t>
            </a:r>
            <a:r>
              <a:rPr lang="en-US" b="1" dirty="0" err="1"/>
              <a:t>Mengedit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Merevisi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menyelesaikan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luangkan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mengedit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merevisi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Periksa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, </a:t>
            </a:r>
            <a:r>
              <a:rPr lang="en-US" dirty="0" err="1"/>
              <a:t>ejaan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koheren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.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memungkinkan</a:t>
            </a:r>
            <a:r>
              <a:rPr lang="en-US" dirty="0"/>
              <a:t>, </a:t>
            </a:r>
            <a:r>
              <a:rPr lang="en-US" dirty="0" err="1"/>
              <a:t>mintalah</a:t>
            </a:r>
            <a:r>
              <a:rPr lang="en-US" dirty="0"/>
              <a:t> orang lain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847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10. </a:t>
            </a:r>
            <a:r>
              <a:rPr lang="en-US" b="1" dirty="0" err="1"/>
              <a:t>Mengajukan</a:t>
            </a:r>
            <a:r>
              <a:rPr lang="en-US" b="1" dirty="0"/>
              <a:t> </a:t>
            </a:r>
            <a:r>
              <a:rPr lang="en-US" b="1" dirty="0" err="1"/>
              <a:t>ke</a:t>
            </a:r>
            <a:r>
              <a:rPr lang="en-US" b="1" dirty="0"/>
              <a:t> </a:t>
            </a:r>
            <a:r>
              <a:rPr lang="en-US" b="1" dirty="0" err="1"/>
              <a:t>Jurnal</a:t>
            </a:r>
            <a:r>
              <a:rPr lang="en-US" b="1" dirty="0"/>
              <a:t> </a:t>
            </a:r>
            <a:r>
              <a:rPr lang="en-US" b="1" dirty="0" err="1"/>
              <a:t>Ilmiah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siap</a:t>
            </a:r>
            <a:r>
              <a:rPr lang="en-US" dirty="0"/>
              <a:t>, </a:t>
            </a:r>
            <a:r>
              <a:rPr lang="en-US" dirty="0" err="1"/>
              <a:t>carilah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ruang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Ikuti</a:t>
            </a:r>
            <a:r>
              <a:rPr lang="en-US" dirty="0"/>
              <a:t> </a:t>
            </a:r>
            <a:r>
              <a:rPr lang="en-US" dirty="0" err="1"/>
              <a:t>panduan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jurnal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kirimkan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instruksi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. </a:t>
            </a:r>
            <a:r>
              <a:rPr lang="en-US" dirty="0" err="1"/>
              <a:t>Tunggu</a:t>
            </a:r>
            <a:r>
              <a:rPr lang="en-US" dirty="0"/>
              <a:t> proses </a:t>
            </a:r>
            <a:r>
              <a:rPr lang="en-US" i="1" dirty="0"/>
              <a:t>review</a:t>
            </a:r>
            <a:r>
              <a:rPr lang="en-US" dirty="0"/>
              <a:t> 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berikan</a:t>
            </a:r>
            <a:r>
              <a:rPr lang="en-US" dirty="0"/>
              <a:t> </a:t>
            </a:r>
            <a:r>
              <a:rPr lang="en-US" dirty="0" err="1"/>
              <a:t>tanggapan</a:t>
            </a:r>
            <a:r>
              <a:rPr lang="en-US" dirty="0"/>
              <a:t> yang </a:t>
            </a:r>
            <a:r>
              <a:rPr lang="en-US" dirty="0" err="1"/>
              <a:t>diperlukan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 </a:t>
            </a:r>
            <a:r>
              <a:rPr lang="en-US" i="1" dirty="0"/>
              <a:t>reviewer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</a:t>
            </a:r>
            <a:r>
              <a:rPr lang="en-US" dirty="0" err="1"/>
              <a:t>langkah-langkah</a:t>
            </a:r>
            <a:r>
              <a:rPr lang="en-US" dirty="0"/>
              <a:t>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yang </a:t>
            </a:r>
            <a:r>
              <a:rPr lang="en-US" dirty="0" err="1"/>
              <a:t>berkualitas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bermanfaat</a:t>
            </a:r>
            <a:r>
              <a:rPr lang="en-US" dirty="0"/>
              <a:t> </a:t>
            </a:r>
            <a:r>
              <a:rPr lang="en-US" dirty="0" err="1"/>
              <a:t>bagi</a:t>
            </a:r>
            <a:r>
              <a:rPr lang="en-US" dirty="0"/>
              <a:t> </a:t>
            </a:r>
            <a:r>
              <a:rPr lang="en-US" dirty="0" err="1"/>
              <a:t>komunitas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</a:t>
            </a:r>
            <a:r>
              <a:rPr lang="en-US" dirty="0" err="1"/>
              <a:t>kesabaran</a:t>
            </a:r>
            <a:r>
              <a:rPr lang="en-US" dirty="0"/>
              <a:t>, </a:t>
            </a:r>
            <a:r>
              <a:rPr lang="en-US" dirty="0" err="1"/>
              <a:t>ketekunan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kejelasan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. Terus </a:t>
            </a:r>
            <a:r>
              <a:rPr lang="en-US" dirty="0" err="1"/>
              <a:t>berlatih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kembangkan</a:t>
            </a:r>
            <a:r>
              <a:rPr lang="en-US" dirty="0"/>
              <a:t>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yang </a:t>
            </a:r>
            <a:r>
              <a:rPr lang="en-US" dirty="0" err="1"/>
              <a:t>berarti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5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(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kalangan</a:t>
            </a:r>
            <a:r>
              <a:rPr lang="en-US" dirty="0"/>
              <a:t> </a:t>
            </a:r>
            <a:r>
              <a:rPr lang="en-US" dirty="0" err="1"/>
              <a:t>akademik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).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Eksposisi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kepada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:</a:t>
            </a:r>
          </a:p>
          <a:p>
            <a:pPr marL="457200" indent="-457200">
              <a:buAutoNum type="arabicParenR"/>
            </a:pPr>
            <a:r>
              <a:rPr lang="en-US" sz="2000" dirty="0"/>
              <a:t>Ada </a:t>
            </a:r>
            <a:r>
              <a:rPr lang="en-US" sz="2000" dirty="0" err="1"/>
              <a:t>pendapat</a:t>
            </a:r>
            <a:r>
              <a:rPr lang="en-US" sz="2000" dirty="0"/>
              <a:t> </a:t>
            </a:r>
            <a:r>
              <a:rPr lang="en-US" sz="2000" dirty="0" err="1"/>
              <a:t>penulis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pandangan</a:t>
            </a:r>
            <a:r>
              <a:rPr lang="en-US" sz="2000" dirty="0"/>
              <a:t> </a:t>
            </a:r>
            <a:r>
              <a:rPr lang="en-US" sz="2000" dirty="0" err="1"/>
              <a:t>penulis</a:t>
            </a:r>
            <a:r>
              <a:rPr lang="en-US" sz="2000" dirty="0"/>
              <a:t> </a:t>
            </a:r>
            <a:r>
              <a:rPr lang="en-US" sz="2000" dirty="0" err="1"/>
              <a:t>terhadap</a:t>
            </a:r>
            <a:r>
              <a:rPr lang="en-US" sz="2000" dirty="0"/>
              <a:t> </a:t>
            </a:r>
            <a:r>
              <a:rPr lang="en-US" sz="2000" dirty="0" err="1"/>
              <a:t>topik</a:t>
            </a:r>
            <a:r>
              <a:rPr lang="en-US" sz="2000" dirty="0"/>
              <a:t>; </a:t>
            </a:r>
          </a:p>
          <a:p>
            <a:pPr marL="457200" indent="-457200">
              <a:buAutoNum type="arabicParenR"/>
            </a:pPr>
            <a:r>
              <a:rPr lang="en-US" sz="2000" dirty="0"/>
              <a:t>Ada </a:t>
            </a:r>
            <a:r>
              <a:rPr lang="en-US" sz="2000" dirty="0" err="1"/>
              <a:t>bukti</a:t>
            </a:r>
            <a:r>
              <a:rPr lang="en-US" sz="2000" dirty="0"/>
              <a:t>,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fakta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data </a:t>
            </a:r>
            <a:r>
              <a:rPr lang="en-US" sz="2000" dirty="0" err="1"/>
              <a:t>mengenai</a:t>
            </a:r>
            <a:r>
              <a:rPr lang="en-US" sz="2000" dirty="0"/>
              <a:t> </a:t>
            </a:r>
            <a:r>
              <a:rPr lang="en-US" sz="2000" dirty="0" err="1"/>
              <a:t>topik</a:t>
            </a:r>
            <a:r>
              <a:rPr lang="en-US" sz="2000" dirty="0"/>
              <a:t>; </a:t>
            </a:r>
          </a:p>
          <a:p>
            <a:pPr marL="457200" indent="-457200">
              <a:buAutoNum type="arabicParenR"/>
            </a:pPr>
            <a:r>
              <a:rPr lang="en-US" sz="2000" dirty="0"/>
              <a:t>Ada </a:t>
            </a:r>
            <a:r>
              <a:rPr lang="en-US" sz="2000" dirty="0" err="1"/>
              <a:t>alasan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penjelasan</a:t>
            </a:r>
            <a:r>
              <a:rPr lang="en-US" sz="2000" dirty="0"/>
              <a:t> </a:t>
            </a:r>
            <a:r>
              <a:rPr lang="en-US" sz="2000" dirty="0" err="1"/>
              <a:t>atau</a:t>
            </a:r>
            <a:r>
              <a:rPr lang="en-US" sz="2000" dirty="0"/>
              <a:t> </a:t>
            </a:r>
            <a:r>
              <a:rPr lang="en-US" sz="2000" dirty="0" err="1"/>
              <a:t>argumen</a:t>
            </a:r>
            <a:r>
              <a:rPr lang="en-US" sz="2000" dirty="0"/>
              <a:t> yang </a:t>
            </a:r>
            <a:r>
              <a:rPr lang="en-US" sz="2000" dirty="0" err="1"/>
              <a:t>ditunjang</a:t>
            </a:r>
            <a:r>
              <a:rPr lang="en-US" sz="2000" dirty="0"/>
              <a:t> </a:t>
            </a:r>
            <a:r>
              <a:rPr lang="en-US" sz="2000" dirty="0" err="1"/>
              <a:t>bukti-bukti</a:t>
            </a:r>
            <a:r>
              <a:rPr lang="en-US" sz="2000" dirty="0"/>
              <a:t>;</a:t>
            </a:r>
          </a:p>
          <a:p>
            <a:pPr marL="457200" indent="-457200">
              <a:buAutoNum type="arabicParenR"/>
            </a:pPr>
            <a:r>
              <a:rPr lang="en-US" sz="2000" dirty="0" err="1"/>
              <a:t>Ditulis</a:t>
            </a:r>
            <a:r>
              <a:rPr lang="en-US" sz="2000" dirty="0"/>
              <a:t> </a:t>
            </a:r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yang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dipahami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041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algn="just">
              <a:buAutoNum type="arabicParenR"/>
            </a:pPr>
            <a:r>
              <a:rPr lang="en-US" dirty="0" err="1"/>
              <a:t>Tesis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yang </a:t>
            </a:r>
            <a:r>
              <a:rPr lang="en-US" dirty="0" err="1"/>
              <a:t>membahas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memaparkan</a:t>
            </a:r>
            <a:r>
              <a:rPr lang="en-US" dirty="0"/>
              <a:t> </a:t>
            </a:r>
            <a:r>
              <a:rPr lang="en-US" dirty="0" err="1"/>
              <a:t>informasi-informasi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dipahami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</a:t>
            </a:r>
          </a:p>
          <a:p>
            <a:pPr marL="457200" indent="-457200" algn="just">
              <a:buAutoNum type="arabicParenR"/>
            </a:pPr>
            <a:r>
              <a:rPr lang="en-US" dirty="0" err="1"/>
              <a:t>Argumen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sedang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menuangkan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yang </a:t>
            </a:r>
            <a:r>
              <a:rPr lang="en-US" dirty="0" err="1"/>
              <a:t>dimilikinya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dibahas</a:t>
            </a:r>
            <a:r>
              <a:rPr lang="en-US" dirty="0"/>
              <a:t> </a:t>
            </a:r>
            <a:r>
              <a:rPr lang="en-US" dirty="0" err="1"/>
              <a:t>disertai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memperkuat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/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. </a:t>
            </a:r>
          </a:p>
          <a:p>
            <a:pPr marL="457200" indent="-457200" algn="just">
              <a:buAutoNum type="arabicParenR"/>
            </a:pPr>
            <a:r>
              <a:rPr lang="en-US" dirty="0" err="1"/>
              <a:t>Penegasan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,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penutup</a:t>
            </a:r>
            <a:r>
              <a:rPr lang="en-US" dirty="0"/>
              <a:t> yang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penguatan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penegasan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dipaparkan</a:t>
            </a:r>
            <a:r>
              <a:rPr lang="en-US" dirty="0"/>
              <a:t>.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Kembali</a:t>
            </a:r>
            <a:r>
              <a:rPr lang="en-US" dirty="0"/>
              <a:t> </a:t>
            </a:r>
            <a:r>
              <a:rPr lang="en-US" dirty="0" err="1"/>
              <a:t>pendapatnya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ringkas</a:t>
            </a:r>
            <a:r>
              <a:rPr lang="en-US" dirty="0"/>
              <a:t> </a:t>
            </a:r>
            <a:r>
              <a:rPr lang="en-US" dirty="0" err="1"/>
              <a:t>dibandingkan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9626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9410"/>
            <a:ext cx="10515600" cy="5121542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AutoNum type="arabicPeriod"/>
            </a:pP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persuasif</a:t>
            </a:r>
            <a:r>
              <a:rPr lang="en-US" dirty="0"/>
              <a:t>.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persuasif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pernyataan</a:t>
            </a:r>
            <a:r>
              <a:rPr lang="en-US" dirty="0"/>
              <a:t> </a:t>
            </a:r>
            <a:r>
              <a:rPr lang="en-US" dirty="0" err="1"/>
              <a:t>persuasi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hendaknya</a:t>
            </a:r>
            <a:r>
              <a:rPr lang="en-US" dirty="0"/>
              <a:t>, </a:t>
            </a:r>
            <a:r>
              <a:rPr lang="en-US" dirty="0" err="1"/>
              <a:t>sebaiknya</a:t>
            </a:r>
            <a:r>
              <a:rPr lang="en-US" dirty="0"/>
              <a:t>, </a:t>
            </a:r>
            <a:r>
              <a:rPr lang="en-US" dirty="0" err="1"/>
              <a:t>mari</a:t>
            </a:r>
            <a:r>
              <a:rPr lang="en-US" dirty="0"/>
              <a:t>, </a:t>
            </a:r>
            <a:r>
              <a:rPr lang="en-US" dirty="0" err="1"/>
              <a:t>ayo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r>
              <a:rPr lang="en-US" dirty="0"/>
              <a:t>Kata-kata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. </a:t>
            </a:r>
            <a:r>
              <a:rPr lang="en-US" dirty="0" err="1"/>
              <a:t>Sebab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pandang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, </a:t>
            </a:r>
            <a:r>
              <a:rPr lang="en-US" dirty="0" err="1"/>
              <a:t>Kosasih</a:t>
            </a:r>
            <a:r>
              <a:rPr lang="en-US" dirty="0"/>
              <a:t> (2014: 21) </a:t>
            </a:r>
            <a:r>
              <a:rPr lang="en-US" dirty="0" err="1"/>
              <a:t>berpandangan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gagasan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menunjukan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kata-kata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menilai</a:t>
            </a:r>
            <a:r>
              <a:rPr lang="en-US" dirty="0"/>
              <a:t> </a:t>
            </a:r>
            <a:r>
              <a:rPr lang="en-US" dirty="0" err="1"/>
              <a:t>diantaranya</a:t>
            </a:r>
            <a:r>
              <a:rPr lang="en-US" dirty="0"/>
              <a:t>, ‘</a:t>
            </a:r>
            <a:r>
              <a:rPr lang="en-US" dirty="0" err="1"/>
              <a:t>Keadaan</a:t>
            </a:r>
            <a:r>
              <a:rPr lang="en-US" dirty="0"/>
              <a:t> </a:t>
            </a:r>
            <a:r>
              <a:rPr lang="en-US" dirty="0" err="1"/>
              <a:t>bangsa</a:t>
            </a:r>
            <a:r>
              <a:rPr lang="en-US" dirty="0"/>
              <a:t> </a:t>
            </a:r>
            <a:r>
              <a:rPr lang="en-US" dirty="0" err="1"/>
              <a:t>saat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mengkhawatirkan</a:t>
            </a:r>
            <a:r>
              <a:rPr lang="en-US" dirty="0"/>
              <a:t>’ kata </a:t>
            </a:r>
            <a:r>
              <a:rPr lang="en-US" dirty="0" err="1"/>
              <a:t>mengkhawatirkan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penilaian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yang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pemaparan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di </a:t>
            </a:r>
            <a:r>
              <a:rPr lang="en-US" dirty="0" err="1"/>
              <a:t>dalamnya</a:t>
            </a:r>
            <a:r>
              <a:rPr lang="en-US" dirty="0"/>
              <a:t>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 Kata-kata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membuktikan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rujukan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,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, </a:t>
            </a:r>
            <a:r>
              <a:rPr lang="en-US" dirty="0" err="1"/>
              <a:t>menurut</a:t>
            </a:r>
            <a:r>
              <a:rPr lang="en-US" dirty="0"/>
              <a:t>,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, </a:t>
            </a:r>
            <a:r>
              <a:rPr lang="en-US" dirty="0" err="1"/>
              <a:t>dibuktikan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r>
              <a:rPr lang="en-US" dirty="0"/>
              <a:t> yang </a:t>
            </a:r>
            <a:r>
              <a:rPr lang="en-US" dirty="0" err="1"/>
              <a:t>diikuti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yang </a:t>
            </a:r>
            <a:r>
              <a:rPr lang="en-US" dirty="0" err="1"/>
              <a:t>dimaksud</a:t>
            </a:r>
            <a:r>
              <a:rPr lang="en-US" dirty="0"/>
              <a:t>. </a:t>
            </a:r>
          </a:p>
          <a:p>
            <a:pPr marL="457200" indent="-457200">
              <a:buAutoNum type="arabicPeriod"/>
            </a:pP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mental. Kata </a:t>
            </a:r>
            <a:r>
              <a:rPr lang="en-US" dirty="0" err="1"/>
              <a:t>kerja</a:t>
            </a:r>
            <a:r>
              <a:rPr lang="en-US" dirty="0"/>
              <a:t> mental </a:t>
            </a:r>
            <a:r>
              <a:rPr lang="en-US" dirty="0" err="1"/>
              <a:t>didefinisikan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</a:t>
            </a:r>
            <a:r>
              <a:rPr lang="en-US" dirty="0" err="1"/>
              <a:t>berbentuk</a:t>
            </a:r>
            <a:r>
              <a:rPr lang="en-US" dirty="0"/>
              <a:t> </a:t>
            </a:r>
            <a:r>
              <a:rPr lang="en-US" dirty="0" err="1"/>
              <a:t>aktivitas</a:t>
            </a:r>
            <a:r>
              <a:rPr lang="en-US" dirty="0"/>
              <a:t> </a:t>
            </a:r>
            <a:r>
              <a:rPr lang="en-US" dirty="0" err="1"/>
              <a:t>pikiran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abstrak</a:t>
            </a:r>
            <a:r>
              <a:rPr lang="en-US" dirty="0"/>
              <a:t>. </a:t>
            </a:r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kata </a:t>
            </a:r>
            <a:r>
              <a:rPr lang="en-US" dirty="0" err="1"/>
              <a:t>kerja</a:t>
            </a:r>
            <a:r>
              <a:rPr lang="en-US" dirty="0"/>
              <a:t> mental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, </a:t>
            </a:r>
            <a:r>
              <a:rPr lang="en-US" dirty="0" err="1"/>
              <a:t>berkeyakinan</a:t>
            </a:r>
            <a:r>
              <a:rPr lang="en-US" dirty="0"/>
              <a:t>, </a:t>
            </a:r>
            <a:r>
              <a:rPr lang="en-US" dirty="0" err="1"/>
              <a:t>menganggap</a:t>
            </a:r>
            <a:r>
              <a:rPr lang="en-US" dirty="0"/>
              <a:t>, </a:t>
            </a:r>
            <a:r>
              <a:rPr lang="en-US" dirty="0" err="1"/>
              <a:t>berpikir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lain </a:t>
            </a:r>
            <a:r>
              <a:rPr lang="en-US" dirty="0" err="1"/>
              <a:t>sebagainya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177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Langkah-langkah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Populer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7200" indent="-457200">
              <a:buAutoNum type="arabicParenR"/>
            </a:pP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,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problematika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dipecahkan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Masyarakat</a:t>
            </a:r>
            <a:r>
              <a:rPr lang="en-US" dirty="0"/>
              <a:t>. </a:t>
            </a:r>
          </a:p>
          <a:p>
            <a:pPr marL="457200" indent="-457200">
              <a:buAutoNum type="arabicParenR"/>
            </a:pPr>
            <a:r>
              <a:rPr lang="en-US" dirty="0" err="1"/>
              <a:t>Mengumpulkan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data, </a:t>
            </a:r>
            <a:r>
              <a:rPr lang="en-US" dirty="0" err="1"/>
              <a:t>pengumpulan</a:t>
            </a:r>
            <a:r>
              <a:rPr lang="en-US" dirty="0"/>
              <a:t> </a:t>
            </a:r>
            <a:r>
              <a:rPr lang="en-US" dirty="0" err="1"/>
              <a:t>bahan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data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wawancara</a:t>
            </a:r>
            <a:r>
              <a:rPr lang="en-US" dirty="0"/>
              <a:t>, </a:t>
            </a:r>
            <a:r>
              <a:rPr lang="en-US" dirty="0" err="1"/>
              <a:t>membaca</a:t>
            </a:r>
            <a:r>
              <a:rPr lang="en-US" dirty="0"/>
              <a:t>, </a:t>
            </a:r>
            <a:r>
              <a:rPr lang="en-US" dirty="0" err="1"/>
              <a:t>observasi</a:t>
            </a:r>
            <a:r>
              <a:rPr lang="en-US" dirty="0"/>
              <a:t>,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pengamatan</a:t>
            </a:r>
            <a:r>
              <a:rPr lang="en-US" dirty="0"/>
              <a:t> </a:t>
            </a:r>
          </a:p>
          <a:p>
            <a:pPr marL="457200" indent="-457200">
              <a:buAutoNum type="arabicParenR"/>
            </a:pP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poin-poin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garis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eksposisi</a:t>
            </a:r>
            <a:r>
              <a:rPr lang="en-US" dirty="0"/>
              <a:t> yang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terstruktur</a:t>
            </a: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mengembangkan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, </a:t>
            </a:r>
            <a:r>
              <a:rPr lang="en-US" dirty="0" err="1"/>
              <a:t>gabungkanlah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dimiliki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meyakinkan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358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pandangan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biasanya</a:t>
            </a:r>
            <a:r>
              <a:rPr lang="en-US" dirty="0"/>
              <a:t> </a:t>
            </a:r>
            <a:r>
              <a:rPr lang="en-US" dirty="0" err="1"/>
              <a:t>berisi</a:t>
            </a:r>
            <a:r>
              <a:rPr lang="en-US" dirty="0"/>
              <a:t> </a:t>
            </a:r>
            <a:r>
              <a:rPr lang="en-US" dirty="0" err="1"/>
              <a:t>pemikiran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baik</a:t>
            </a:r>
            <a:r>
              <a:rPr lang="en-US" dirty="0"/>
              <a:t>, yang </a:t>
            </a:r>
            <a:r>
              <a:rPr lang="en-US" dirty="0" err="1"/>
              <a:t>didasarkan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cermat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mendalam</a:t>
            </a:r>
            <a:r>
              <a:rPr lang="en-US" dirty="0"/>
              <a:t>.</a:t>
            </a:r>
          </a:p>
          <a:p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seringkali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ekspresi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individu</a:t>
            </a:r>
            <a:r>
              <a:rPr lang="en-US" dirty="0"/>
              <a:t> yang </a:t>
            </a:r>
            <a:r>
              <a:rPr lang="en-US" dirty="0" err="1"/>
              <a:t>menyuarakannya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,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terletak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tujuannya</a:t>
            </a:r>
            <a:r>
              <a:rPr lang="en-US" dirty="0"/>
              <a:t>.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cenderung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obyektif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berupaya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didukung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yang </a:t>
            </a:r>
            <a:r>
              <a:rPr lang="en-US" dirty="0" err="1"/>
              <a:t>konkret</a:t>
            </a:r>
            <a:r>
              <a:rPr lang="en-US" dirty="0"/>
              <a:t>. </a:t>
            </a:r>
            <a:r>
              <a:rPr lang="en-US" dirty="0" err="1"/>
              <a:t>Sementara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pengungkapan</a:t>
            </a:r>
            <a:r>
              <a:rPr lang="en-US" dirty="0"/>
              <a:t> </a:t>
            </a:r>
            <a:r>
              <a:rPr lang="en-US" dirty="0" err="1"/>
              <a:t>perasaan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preferensi</a:t>
            </a:r>
            <a:r>
              <a:rPr lang="en-US" dirty="0"/>
              <a:t> </a:t>
            </a:r>
            <a:r>
              <a:rPr lang="en-US" dirty="0" err="1"/>
              <a:t>pribadi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37071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 </a:t>
            </a: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60" t="9714" r="29095" b="23485"/>
          <a:stretch/>
        </p:blipFill>
        <p:spPr>
          <a:xfrm>
            <a:off x="838200" y="1266935"/>
            <a:ext cx="8164132" cy="5009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619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err="1"/>
              <a:t>Fakta</a:t>
            </a:r>
            <a:r>
              <a:rPr lang="en-US" b="1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ciri-ciri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kebenaran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;</a:t>
            </a:r>
          </a:p>
          <a:p>
            <a:r>
              <a:rPr lang="en-US" dirty="0" err="1"/>
              <a:t>menyertakan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data-data yang </a:t>
            </a:r>
            <a:r>
              <a:rPr lang="en-US" dirty="0" err="1"/>
              <a:t>akurat</a:t>
            </a:r>
            <a:r>
              <a:rPr lang="en-US" dirty="0"/>
              <a:t>;</a:t>
            </a:r>
          </a:p>
          <a:p>
            <a:r>
              <a:rPr lang="en-US" dirty="0" err="1"/>
              <a:t>mengungkapkan</a:t>
            </a:r>
            <a:r>
              <a:rPr lang="en-US" dirty="0"/>
              <a:t> </a:t>
            </a:r>
            <a:r>
              <a:rPr lang="en-US" dirty="0" err="1"/>
              <a:t>peristiwa</a:t>
            </a:r>
            <a:r>
              <a:rPr lang="en-US" dirty="0"/>
              <a:t> yang </a:t>
            </a:r>
            <a:r>
              <a:rPr lang="en-US" dirty="0" err="1"/>
              <a:t>benar-benar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fakta</a:t>
            </a:r>
            <a:r>
              <a:rPr lang="en-US" dirty="0"/>
              <a:t>:</a:t>
            </a:r>
          </a:p>
          <a:p>
            <a:r>
              <a:rPr lang="en-US" i="1" dirty="0" err="1"/>
              <a:t>Tasikmalaya</a:t>
            </a:r>
            <a:r>
              <a:rPr lang="en-US" i="1" dirty="0"/>
              <a:t>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salah</a:t>
            </a:r>
            <a:r>
              <a:rPr lang="en-US" i="1" dirty="0"/>
              <a:t> </a:t>
            </a:r>
            <a:r>
              <a:rPr lang="en-US" i="1" dirty="0" err="1"/>
              <a:t>satu</a:t>
            </a:r>
            <a:r>
              <a:rPr lang="en-US" i="1" dirty="0"/>
              <a:t> </a:t>
            </a:r>
            <a:r>
              <a:rPr lang="en-US" i="1" dirty="0" err="1"/>
              <a:t>kota</a:t>
            </a:r>
            <a:r>
              <a:rPr lang="en-US" i="1" dirty="0"/>
              <a:t> yang </a:t>
            </a:r>
            <a:r>
              <a:rPr lang="en-US" i="1" dirty="0" err="1"/>
              <a:t>berada</a:t>
            </a:r>
            <a:r>
              <a:rPr lang="en-US" i="1" dirty="0"/>
              <a:t> di </a:t>
            </a:r>
            <a:r>
              <a:rPr lang="en-US" i="1" dirty="0" err="1"/>
              <a:t>Jawa</a:t>
            </a:r>
            <a:r>
              <a:rPr lang="en-US" i="1" dirty="0"/>
              <a:t> Barat.</a:t>
            </a:r>
          </a:p>
          <a:p>
            <a:r>
              <a:rPr lang="en-US" i="1" dirty="0" err="1"/>
              <a:t>Kepala</a:t>
            </a:r>
            <a:r>
              <a:rPr lang="en-US" i="1" dirty="0"/>
              <a:t> BPS </a:t>
            </a:r>
            <a:r>
              <a:rPr lang="en-US" i="1" dirty="0" err="1"/>
              <a:t>Suhariyanto</a:t>
            </a:r>
            <a:r>
              <a:rPr lang="en-US" i="1" dirty="0"/>
              <a:t> </a:t>
            </a:r>
            <a:r>
              <a:rPr lang="en-US" i="1" dirty="0" err="1"/>
              <a:t>mengatakan</a:t>
            </a:r>
            <a:r>
              <a:rPr lang="en-US" i="1" dirty="0"/>
              <a:t> </a:t>
            </a:r>
            <a:r>
              <a:rPr lang="en-US" i="1" dirty="0" err="1"/>
              <a:t>secara</a:t>
            </a:r>
            <a:r>
              <a:rPr lang="en-US" i="1" dirty="0"/>
              <a:t> </a:t>
            </a:r>
            <a:r>
              <a:rPr lang="en-US" i="1" dirty="0" err="1"/>
              <a:t>kuartalan</a:t>
            </a:r>
            <a:r>
              <a:rPr lang="en-US" i="1" dirty="0"/>
              <a:t> </a:t>
            </a:r>
            <a:r>
              <a:rPr lang="en-US" i="1" dirty="0" err="1"/>
              <a:t>atau</a:t>
            </a:r>
            <a:r>
              <a:rPr lang="en-US" i="1" dirty="0"/>
              <a:t> </a:t>
            </a:r>
            <a:r>
              <a:rPr lang="en-US" i="1" dirty="0" err="1"/>
              <a:t>dibandingkan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kuartal</a:t>
            </a:r>
            <a:r>
              <a:rPr lang="en-US" i="1" dirty="0"/>
              <a:t> IV/2019, </a:t>
            </a:r>
            <a:r>
              <a:rPr lang="en-US" i="1" dirty="0" err="1"/>
              <a:t>pertumbuhan</a:t>
            </a:r>
            <a:r>
              <a:rPr lang="en-US" i="1" dirty="0"/>
              <a:t> </a:t>
            </a:r>
            <a:r>
              <a:rPr lang="en-US" i="1" dirty="0" err="1"/>
              <a:t>ekonomi</a:t>
            </a:r>
            <a:r>
              <a:rPr lang="en-US" i="1" dirty="0"/>
              <a:t> Indonesia </a:t>
            </a:r>
            <a:r>
              <a:rPr lang="en-US" i="1" dirty="0" err="1"/>
              <a:t>tercatat</a:t>
            </a:r>
            <a:r>
              <a:rPr lang="en-US" i="1" dirty="0"/>
              <a:t> minus 2,41 </a:t>
            </a:r>
            <a:r>
              <a:rPr lang="en-US" i="1" dirty="0" err="1"/>
              <a:t>persen</a:t>
            </a:r>
            <a:r>
              <a:rPr lang="en-US" i="1" dirty="0"/>
              <a:t>.</a:t>
            </a:r>
          </a:p>
          <a:p>
            <a:r>
              <a:rPr lang="en-US" i="1" dirty="0" err="1"/>
              <a:t>Indeks</a:t>
            </a:r>
            <a:r>
              <a:rPr lang="en-US" i="1" dirty="0"/>
              <a:t> </a:t>
            </a:r>
            <a:r>
              <a:rPr lang="en-US" i="1" dirty="0" err="1"/>
              <a:t>kebahagiaan</a:t>
            </a:r>
            <a:r>
              <a:rPr lang="en-US" i="1" dirty="0"/>
              <a:t> Kota Bandung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tahun</a:t>
            </a:r>
            <a:r>
              <a:rPr lang="en-US" i="1" dirty="0"/>
              <a:t> 2017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sebesar</a:t>
            </a:r>
            <a:r>
              <a:rPr lang="en-US" i="1" dirty="0"/>
              <a:t> 73,42 yang </a:t>
            </a:r>
            <a:r>
              <a:rPr lang="en-US" i="1" dirty="0" err="1"/>
              <a:t>berarti</a:t>
            </a:r>
            <a:r>
              <a:rPr lang="en-US" i="1" dirty="0"/>
              <a:t>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bahagia</a:t>
            </a:r>
            <a:r>
              <a:rPr lang="en-US" i="1" dirty="0"/>
              <a:t> </a:t>
            </a:r>
            <a:r>
              <a:rPr lang="en-US" i="1" dirty="0" err="1"/>
              <a:t>dan</a:t>
            </a:r>
            <a:r>
              <a:rPr lang="en-US" i="1" dirty="0"/>
              <a:t> </a:t>
            </a:r>
            <a:r>
              <a:rPr lang="en-US" i="1" dirty="0" err="1"/>
              <a:t>naik</a:t>
            </a:r>
            <a:r>
              <a:rPr lang="en-US" i="1" dirty="0"/>
              <a:t> </a:t>
            </a:r>
            <a:r>
              <a:rPr lang="en-US" i="1" dirty="0" err="1"/>
              <a:t>sebanyak</a:t>
            </a:r>
            <a:r>
              <a:rPr lang="en-US" i="1" dirty="0"/>
              <a:t> 0,15 </a:t>
            </a:r>
            <a:r>
              <a:rPr lang="en-US" i="1" dirty="0" err="1"/>
              <a:t>dari</a:t>
            </a:r>
            <a:r>
              <a:rPr lang="en-US" i="1" dirty="0"/>
              <a:t> </a:t>
            </a:r>
            <a:r>
              <a:rPr lang="en-US" i="1" dirty="0" err="1"/>
              <a:t>tahun</a:t>
            </a:r>
            <a:r>
              <a:rPr lang="en-US" i="1" dirty="0"/>
              <a:t> </a:t>
            </a:r>
            <a:r>
              <a:rPr lang="en-US" i="1" dirty="0" err="1"/>
              <a:t>sebelumnya</a:t>
            </a:r>
            <a:r>
              <a:rPr lang="en-US" i="1" dirty="0"/>
              <a:t> </a:t>
            </a:r>
            <a:r>
              <a:rPr lang="en-US" i="1" dirty="0" err="1"/>
              <a:t>berdasarkan</a:t>
            </a:r>
            <a:r>
              <a:rPr lang="en-US" i="1" dirty="0"/>
              <a:t> </a:t>
            </a:r>
            <a:r>
              <a:rPr lang="en-US" i="1" dirty="0" err="1"/>
              <a:t>survei</a:t>
            </a:r>
            <a:r>
              <a:rPr lang="en-US" i="1" dirty="0"/>
              <a:t> yang </a:t>
            </a:r>
            <a:r>
              <a:rPr lang="en-US" i="1" dirty="0" err="1"/>
              <a:t>dilaksanakan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BPS.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719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Membedakan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 err="1"/>
              <a:t>Opini</a:t>
            </a:r>
            <a:r>
              <a:rPr lang="en-US" b="1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, </a:t>
            </a:r>
            <a:r>
              <a:rPr lang="en-US" dirty="0" err="1"/>
              <a:t>pemikiran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pendirian</a:t>
            </a:r>
            <a:r>
              <a:rPr lang="en-US" dirty="0"/>
              <a:t> </a:t>
            </a:r>
            <a:r>
              <a:rPr lang="en-US" dirty="0" err="1"/>
              <a:t>seseorang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. </a:t>
            </a:r>
            <a:r>
              <a:rPr lang="en-US" dirty="0" err="1"/>
              <a:t>Biasanya</a:t>
            </a:r>
            <a:r>
              <a:rPr lang="en-US" dirty="0"/>
              <a:t>,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menjawab</a:t>
            </a:r>
            <a:r>
              <a:rPr lang="en-US" dirty="0"/>
              <a:t> </a:t>
            </a:r>
            <a:r>
              <a:rPr lang="en-US" i="1" dirty="0" err="1"/>
              <a:t>bagaimana</a:t>
            </a:r>
            <a:r>
              <a:rPr lang="en-US" i="1" dirty="0"/>
              <a:t> </a:t>
            </a:r>
            <a:r>
              <a:rPr lang="en-US" dirty="0" err="1"/>
              <a:t>dan</a:t>
            </a:r>
            <a:r>
              <a:rPr lang="en-US" dirty="0"/>
              <a:t> </a:t>
            </a:r>
            <a:r>
              <a:rPr lang="en-US" i="1" dirty="0" err="1"/>
              <a:t>mengapa</a:t>
            </a:r>
            <a:r>
              <a:rPr lang="en-US" dirty="0"/>
              <a:t>. </a:t>
            </a:r>
            <a:r>
              <a:rPr lang="en-US" dirty="0" err="1"/>
              <a:t>Tentunya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bersifat</a:t>
            </a:r>
            <a:r>
              <a:rPr lang="en-US" dirty="0"/>
              <a:t> </a:t>
            </a:r>
            <a:r>
              <a:rPr lang="en-US" dirty="0" err="1"/>
              <a:t>sangat</a:t>
            </a:r>
            <a:r>
              <a:rPr lang="en-US" dirty="0"/>
              <a:t> </a:t>
            </a:r>
            <a:r>
              <a:rPr lang="en-US" dirty="0" err="1"/>
              <a:t>subjektif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bukan</a:t>
            </a:r>
            <a:r>
              <a:rPr lang="en-US" dirty="0"/>
              <a:t>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opini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diperkuat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data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fakta</a:t>
            </a:r>
            <a:r>
              <a:rPr lang="en-US" dirty="0"/>
              <a:t> </a:t>
            </a:r>
            <a:r>
              <a:rPr lang="en-US" dirty="0" err="1"/>
              <a:t>kalau</a:t>
            </a:r>
            <a:r>
              <a:rPr lang="en-US" dirty="0"/>
              <a:t> </a:t>
            </a:r>
            <a:r>
              <a:rPr lang="en-US" dirty="0" err="1"/>
              <a:t>memang</a:t>
            </a:r>
            <a:r>
              <a:rPr lang="en-US" dirty="0"/>
              <a:t> </a:t>
            </a:r>
            <a:r>
              <a:rPr lang="en-US" dirty="0" err="1"/>
              <a:t>tersedia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</a:t>
            </a:r>
            <a:r>
              <a:rPr lang="en-US" dirty="0" err="1"/>
              <a:t>konkretnya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 err="1"/>
              <a:t>Contoh</a:t>
            </a:r>
            <a:r>
              <a:rPr lang="en-US" b="1" dirty="0"/>
              <a:t> </a:t>
            </a:r>
            <a:r>
              <a:rPr lang="en-US" b="1" dirty="0" err="1"/>
              <a:t>opini</a:t>
            </a:r>
            <a:r>
              <a:rPr lang="en-US" dirty="0"/>
              <a:t>:</a:t>
            </a:r>
          </a:p>
          <a:p>
            <a:r>
              <a:rPr lang="en-US" i="1" dirty="0" err="1"/>
              <a:t>Pendidikan</a:t>
            </a:r>
            <a:r>
              <a:rPr lang="en-US" i="1" dirty="0"/>
              <a:t> Indonesia </a:t>
            </a:r>
            <a:r>
              <a:rPr lang="en-US" i="1" dirty="0" err="1"/>
              <a:t>rasanya</a:t>
            </a:r>
            <a:r>
              <a:rPr lang="en-US" i="1" dirty="0"/>
              <a:t> </a:t>
            </a:r>
            <a:r>
              <a:rPr lang="en-US" i="1" dirty="0" err="1"/>
              <a:t>belum</a:t>
            </a:r>
            <a:r>
              <a:rPr lang="en-US" i="1" dirty="0"/>
              <a:t> </a:t>
            </a:r>
            <a:r>
              <a:rPr lang="en-US" i="1" dirty="0" err="1"/>
              <a:t>mengalami</a:t>
            </a:r>
            <a:r>
              <a:rPr lang="en-US" i="1" dirty="0"/>
              <a:t> </a:t>
            </a:r>
            <a:r>
              <a:rPr lang="en-US" i="1" dirty="0" err="1"/>
              <a:t>pertumbuhan</a:t>
            </a:r>
            <a:r>
              <a:rPr lang="en-US" i="1" dirty="0"/>
              <a:t> </a:t>
            </a:r>
            <a:r>
              <a:rPr lang="en-US" i="1" dirty="0" err="1"/>
              <a:t>juga</a:t>
            </a:r>
            <a:r>
              <a:rPr lang="en-US" i="1" dirty="0"/>
              <a:t>.</a:t>
            </a:r>
          </a:p>
          <a:p>
            <a:r>
              <a:rPr lang="en-US" i="1" dirty="0" err="1"/>
              <a:t>Seharusnya</a:t>
            </a:r>
            <a:r>
              <a:rPr lang="en-US" i="1" dirty="0"/>
              <a:t> Bandung </a:t>
            </a:r>
            <a:r>
              <a:rPr lang="en-US" i="1" dirty="0" err="1"/>
              <a:t>dapat</a:t>
            </a:r>
            <a:r>
              <a:rPr lang="en-US" i="1" dirty="0"/>
              <a:t> </a:t>
            </a:r>
            <a:r>
              <a:rPr lang="en-US" i="1" dirty="0" err="1"/>
              <a:t>menjadi</a:t>
            </a:r>
            <a:r>
              <a:rPr lang="en-US" i="1" dirty="0"/>
              <a:t> </a:t>
            </a:r>
            <a:r>
              <a:rPr lang="en-US" i="1" dirty="0" err="1"/>
              <a:t>salah</a:t>
            </a:r>
            <a:r>
              <a:rPr lang="en-US" i="1" dirty="0"/>
              <a:t> </a:t>
            </a:r>
            <a:r>
              <a:rPr lang="en-US" i="1" dirty="0" err="1"/>
              <a:t>satu</a:t>
            </a:r>
            <a:r>
              <a:rPr lang="en-US" i="1" dirty="0"/>
              <a:t> </a:t>
            </a:r>
            <a:r>
              <a:rPr lang="en-US" i="1" dirty="0" err="1"/>
              <a:t>tujuan</a:t>
            </a:r>
            <a:r>
              <a:rPr lang="en-US" i="1" dirty="0"/>
              <a:t> </a:t>
            </a:r>
            <a:r>
              <a:rPr lang="en-US" i="1" dirty="0" err="1"/>
              <a:t>wisata</a:t>
            </a:r>
            <a:r>
              <a:rPr lang="en-US" i="1" dirty="0"/>
              <a:t> yang </a:t>
            </a:r>
            <a:r>
              <a:rPr lang="en-US" i="1" dirty="0" err="1"/>
              <a:t>menarik</a:t>
            </a:r>
            <a:r>
              <a:rPr lang="en-US" i="1" dirty="0"/>
              <a:t> </a:t>
            </a:r>
            <a:r>
              <a:rPr lang="en-US" i="1" dirty="0" err="1"/>
              <a:t>untuk</a:t>
            </a:r>
            <a:r>
              <a:rPr lang="en-US" i="1" dirty="0"/>
              <a:t> </a:t>
            </a:r>
            <a:r>
              <a:rPr lang="en-US" i="1" dirty="0" err="1"/>
              <a:t>dikunjungi</a:t>
            </a:r>
            <a:r>
              <a:rPr lang="en-US" i="1" dirty="0"/>
              <a:t>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wisatawan</a:t>
            </a:r>
            <a:r>
              <a:rPr lang="en-US" i="1" dirty="0"/>
              <a:t> </a:t>
            </a:r>
            <a:r>
              <a:rPr lang="en-US" i="1" dirty="0" err="1"/>
              <a:t>asing</a:t>
            </a:r>
            <a:r>
              <a:rPr lang="en-US" i="1" dirty="0"/>
              <a:t>.</a:t>
            </a:r>
          </a:p>
          <a:p>
            <a:r>
              <a:rPr lang="en-US" i="1" dirty="0" err="1"/>
              <a:t>Majalengka</a:t>
            </a:r>
            <a:r>
              <a:rPr lang="en-US" i="1" dirty="0"/>
              <a:t> </a:t>
            </a:r>
            <a:r>
              <a:rPr lang="en-US" i="1" dirty="0" err="1"/>
              <a:t>tampaknya</a:t>
            </a:r>
            <a:r>
              <a:rPr lang="en-US" i="1" dirty="0"/>
              <a:t> </a:t>
            </a:r>
            <a:r>
              <a:rPr lang="en-US" i="1" dirty="0" err="1"/>
              <a:t>akan</a:t>
            </a:r>
            <a:r>
              <a:rPr lang="en-US" i="1" dirty="0"/>
              <a:t> </a:t>
            </a:r>
            <a:r>
              <a:rPr lang="en-US" i="1" dirty="0" err="1"/>
              <a:t>mengalami</a:t>
            </a:r>
            <a:r>
              <a:rPr lang="en-US" i="1" dirty="0"/>
              <a:t> </a:t>
            </a:r>
            <a:r>
              <a:rPr lang="en-US" i="1" dirty="0" err="1"/>
              <a:t>pertumbuhan</a:t>
            </a:r>
            <a:r>
              <a:rPr lang="en-US" i="1" dirty="0"/>
              <a:t> yang </a:t>
            </a:r>
            <a:r>
              <a:rPr lang="en-US" i="1" dirty="0" err="1"/>
              <a:t>sangat</a:t>
            </a:r>
            <a:r>
              <a:rPr lang="en-US" i="1" dirty="0"/>
              <a:t> </a:t>
            </a:r>
            <a:r>
              <a:rPr lang="en-US" i="1" dirty="0" err="1"/>
              <a:t>cepat</a:t>
            </a:r>
            <a:r>
              <a:rPr lang="en-US" i="1" dirty="0"/>
              <a:t>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didirikannya</a:t>
            </a:r>
            <a:r>
              <a:rPr lang="en-US" i="1" dirty="0"/>
              <a:t> </a:t>
            </a:r>
            <a:r>
              <a:rPr lang="en-US" i="1" dirty="0" err="1"/>
              <a:t>bandar</a:t>
            </a:r>
            <a:r>
              <a:rPr lang="en-US" i="1" dirty="0"/>
              <a:t> </a:t>
            </a:r>
            <a:r>
              <a:rPr lang="en-US" i="1" dirty="0" err="1"/>
              <a:t>udara</a:t>
            </a:r>
            <a:r>
              <a:rPr lang="en-US" i="1" dirty="0"/>
              <a:t> </a:t>
            </a:r>
            <a:r>
              <a:rPr lang="en-US" i="1" dirty="0" err="1"/>
              <a:t>internasional</a:t>
            </a:r>
            <a:r>
              <a:rPr lang="en-US" i="1" dirty="0"/>
              <a:t> </a:t>
            </a:r>
            <a:r>
              <a:rPr lang="en-US" i="1" dirty="0" err="1"/>
              <a:t>Kertajati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114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70048"/>
            <a:ext cx="10515600" cy="5070026"/>
          </a:xfrm>
        </p:spPr>
        <p:txBody>
          <a:bodyPr>
            <a:noAutofit/>
          </a:bodyPr>
          <a:lstStyle/>
          <a:p>
            <a:r>
              <a:rPr lang="en-US" sz="1800" b="1" dirty="0" err="1"/>
              <a:t>Pendahuluan</a:t>
            </a:r>
            <a:r>
              <a:rPr lang="en-US" sz="1800" dirty="0"/>
              <a:t>: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pendahuluan</a:t>
            </a:r>
            <a:r>
              <a:rPr lang="en-US" sz="1800" dirty="0"/>
              <a:t> </a:t>
            </a:r>
            <a:r>
              <a:rPr lang="en-US" sz="1800" dirty="0" err="1"/>
              <a:t>menjelaskan</a:t>
            </a:r>
            <a:r>
              <a:rPr lang="en-US" sz="1800" dirty="0"/>
              <a:t> </a:t>
            </a:r>
            <a:r>
              <a:rPr lang="en-US" sz="1800" dirty="0" err="1"/>
              <a:t>latar</a:t>
            </a:r>
            <a:r>
              <a:rPr lang="en-US" sz="1800" dirty="0"/>
              <a:t> </a:t>
            </a:r>
            <a:r>
              <a:rPr lang="en-US" sz="1800" dirty="0" err="1"/>
              <a:t>belakang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,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, </a:t>
            </a:r>
            <a:r>
              <a:rPr lang="en-US" sz="1800" dirty="0" err="1"/>
              <a:t>serta</a:t>
            </a:r>
            <a:r>
              <a:rPr lang="en-US" sz="1800" dirty="0"/>
              <a:t> </a:t>
            </a:r>
            <a:r>
              <a:rPr lang="en-US" sz="1800" dirty="0" err="1"/>
              <a:t>relevansi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kontribusi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bidang</a:t>
            </a:r>
            <a:r>
              <a:rPr lang="en-US" sz="1800" dirty="0"/>
              <a:t> </a:t>
            </a:r>
            <a:r>
              <a:rPr lang="en-US" sz="1800" dirty="0" err="1"/>
              <a:t>ilmu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 </a:t>
            </a:r>
            <a:r>
              <a:rPr lang="en-US" sz="1800" dirty="0" err="1"/>
              <a:t>Pendahuluan</a:t>
            </a:r>
            <a:r>
              <a:rPr lang="en-US" sz="1800" dirty="0"/>
              <a:t> </a:t>
            </a:r>
            <a:r>
              <a:rPr lang="en-US" sz="1800" dirty="0" err="1"/>
              <a:t>juga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mencakup</a:t>
            </a:r>
            <a:r>
              <a:rPr lang="en-US" sz="1800" dirty="0"/>
              <a:t> </a:t>
            </a:r>
            <a:r>
              <a:rPr lang="en-US" sz="1800" dirty="0" err="1"/>
              <a:t>tinjauan</a:t>
            </a:r>
            <a:r>
              <a:rPr lang="en-US" sz="1800" dirty="0"/>
              <a:t> </a:t>
            </a:r>
            <a:r>
              <a:rPr lang="en-US" sz="1800" dirty="0" err="1"/>
              <a:t>literatur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topik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.</a:t>
            </a:r>
          </a:p>
          <a:p>
            <a:pPr algn="just"/>
            <a:r>
              <a:rPr lang="en-US" sz="1800" b="1" dirty="0" err="1"/>
              <a:t>Tinjauan</a:t>
            </a:r>
            <a:r>
              <a:rPr lang="en-US" sz="1800" b="1" dirty="0"/>
              <a:t> </a:t>
            </a:r>
            <a:r>
              <a:rPr lang="en-US" sz="1800" b="1" dirty="0" err="1"/>
              <a:t>Pustaka</a:t>
            </a:r>
            <a:r>
              <a:rPr lang="en-US" sz="1800" dirty="0"/>
              <a:t>: </a:t>
            </a:r>
            <a:r>
              <a:rPr lang="en-US" sz="1800" dirty="0" err="1"/>
              <a:t>Tinjauan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dua</a:t>
            </a:r>
            <a:r>
              <a:rPr lang="en-US" sz="1800" dirty="0"/>
              <a:t> </a:t>
            </a:r>
            <a:r>
              <a:rPr lang="en-US" sz="1800" dirty="0" err="1"/>
              <a:t>hal</a:t>
            </a:r>
            <a:r>
              <a:rPr lang="en-US" sz="1800" dirty="0"/>
              <a:t>: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ulasan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memecahkan</a:t>
            </a:r>
            <a:r>
              <a:rPr lang="en-US" sz="1800" dirty="0"/>
              <a:t> </a:t>
            </a:r>
            <a:r>
              <a:rPr lang="en-US" sz="1800" dirty="0" err="1"/>
              <a:t>pokok</a:t>
            </a:r>
            <a:r>
              <a:rPr lang="en-US" sz="1800" dirty="0"/>
              <a:t> </a:t>
            </a:r>
            <a:r>
              <a:rPr lang="en-US" sz="1800" dirty="0" err="1"/>
              <a:t>persoalan</a:t>
            </a:r>
            <a:r>
              <a:rPr lang="en-US" sz="1800" dirty="0"/>
              <a:t> yang </a:t>
            </a:r>
            <a:r>
              <a:rPr lang="en-US" sz="1800" dirty="0" err="1"/>
              <a:t>dibahas</a:t>
            </a:r>
            <a:r>
              <a:rPr lang="en-US" sz="1800" dirty="0"/>
              <a:t>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kedua</a:t>
            </a:r>
            <a:r>
              <a:rPr lang="en-US" sz="1800" dirty="0"/>
              <a:t>, </a:t>
            </a:r>
            <a:r>
              <a:rPr lang="en-US" sz="1800" dirty="0" err="1"/>
              <a:t>ulasan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penelitian-penelitian</a:t>
            </a:r>
            <a:r>
              <a:rPr lang="en-US" sz="1800" dirty="0"/>
              <a:t> </a:t>
            </a:r>
            <a:r>
              <a:rPr lang="en-US" sz="1800" dirty="0" err="1"/>
              <a:t>sejenis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dilakukan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orang lain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oleh</a:t>
            </a:r>
            <a:r>
              <a:rPr lang="en-US" sz="1800" dirty="0"/>
              <a:t> </a:t>
            </a:r>
            <a:r>
              <a:rPr lang="en-US" sz="1800" dirty="0" err="1"/>
              <a:t>penulis</a:t>
            </a:r>
            <a:r>
              <a:rPr lang="en-US" sz="1800" dirty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 </a:t>
            </a:r>
            <a:r>
              <a:rPr lang="en-US" sz="1800" dirty="0" err="1"/>
              <a:t>itu</a:t>
            </a:r>
            <a:r>
              <a:rPr lang="en-US" sz="1800" dirty="0"/>
              <a:t> </a:t>
            </a:r>
            <a:r>
              <a:rPr lang="en-US" sz="1800" dirty="0" err="1"/>
              <a:t>sendiri</a:t>
            </a:r>
            <a:r>
              <a:rPr lang="en-US" sz="1800" dirty="0"/>
              <a:t>.</a:t>
            </a:r>
            <a:endParaRPr lang="en-US" sz="1800" b="1" i="1" dirty="0"/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err="1"/>
              <a:t>Ulasan</a:t>
            </a:r>
            <a:r>
              <a:rPr lang="en-US" sz="1800" dirty="0"/>
              <a:t> yang </a:t>
            </a:r>
            <a:r>
              <a:rPr lang="en-US" sz="1800" dirty="0" err="1"/>
              <a:t>pertama</a:t>
            </a:r>
            <a:r>
              <a:rPr lang="en-US" sz="1800" dirty="0"/>
              <a:t> </a:t>
            </a:r>
            <a:r>
              <a:rPr lang="en-US" sz="1800" dirty="0" err="1"/>
              <a:t>merupakan</a:t>
            </a:r>
            <a:r>
              <a:rPr lang="en-US" sz="1800" dirty="0"/>
              <a:t> </a:t>
            </a:r>
            <a:r>
              <a:rPr lang="en-US" sz="1800" dirty="0" err="1"/>
              <a:t>uraian</a:t>
            </a:r>
            <a:r>
              <a:rPr lang="en-US" sz="1800" dirty="0"/>
              <a:t> </a:t>
            </a:r>
            <a:r>
              <a:rPr lang="en-US" sz="1800" dirty="0" err="1"/>
              <a:t>secara</a:t>
            </a:r>
            <a:r>
              <a:rPr lang="en-US" sz="1800" dirty="0"/>
              <a:t> </a:t>
            </a:r>
            <a:r>
              <a:rPr lang="en-US" sz="1800" dirty="0" err="1"/>
              <a:t>rinci</a:t>
            </a:r>
            <a:r>
              <a:rPr lang="en-US" sz="1800" dirty="0"/>
              <a:t> </a:t>
            </a:r>
            <a:r>
              <a:rPr lang="en-US" sz="1800" dirty="0" err="1"/>
              <a:t>tentang</a:t>
            </a:r>
            <a:r>
              <a:rPr lang="en-US" sz="1800" dirty="0"/>
              <a:t> </a:t>
            </a:r>
            <a:r>
              <a:rPr lang="en-US" sz="1800" dirty="0" err="1"/>
              <a:t>pendekatan</a:t>
            </a:r>
            <a:r>
              <a:rPr lang="en-US" sz="1800" dirty="0"/>
              <a:t>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yang </a:t>
            </a:r>
            <a:r>
              <a:rPr lang="en-US" sz="1800" dirty="0" err="1"/>
              <a:t>telah</a:t>
            </a:r>
            <a:r>
              <a:rPr lang="en-US" sz="1800" dirty="0"/>
              <a:t> </a:t>
            </a:r>
            <a:r>
              <a:rPr lang="en-US" sz="1800" dirty="0" err="1"/>
              <a:t>disebutkan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bab</a:t>
            </a:r>
            <a:r>
              <a:rPr lang="en-US" sz="1800" dirty="0"/>
              <a:t> </a:t>
            </a:r>
            <a:r>
              <a:rPr lang="en-US" sz="1800" dirty="0" err="1"/>
              <a:t>pendahuluan</a:t>
            </a:r>
            <a:r>
              <a:rPr lang="en-US" sz="1800" dirty="0"/>
              <a:t> yang </a:t>
            </a:r>
            <a:r>
              <a:rPr lang="en-US" sz="1800" dirty="0" err="1"/>
              <a:t>dipilih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landasan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data.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err="1"/>
              <a:t>Landasan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dibangun</a:t>
            </a:r>
            <a:r>
              <a:rPr lang="en-US" sz="1800" dirty="0"/>
              <a:t> </a:t>
            </a:r>
            <a:r>
              <a:rPr lang="en-US" sz="1800" dirty="0" err="1"/>
              <a:t>melalui</a:t>
            </a:r>
            <a:r>
              <a:rPr lang="en-US" sz="1800" dirty="0"/>
              <a:t> </a:t>
            </a:r>
            <a:r>
              <a:rPr lang="en-US" sz="1800" dirty="0" err="1"/>
              <a:t>sisntesis</a:t>
            </a:r>
            <a:r>
              <a:rPr lang="en-US" sz="1800" dirty="0"/>
              <a:t> </a:t>
            </a:r>
            <a:r>
              <a:rPr lang="en-US" sz="1800" dirty="0" err="1"/>
              <a:t>terhadap</a:t>
            </a:r>
            <a:r>
              <a:rPr lang="en-US" sz="1800" dirty="0"/>
              <a:t> </a:t>
            </a:r>
            <a:r>
              <a:rPr lang="en-US" sz="1800" dirty="0" err="1"/>
              <a:t>beberapa</a:t>
            </a:r>
            <a:r>
              <a:rPr lang="en-US" sz="1800" dirty="0"/>
              <a:t> </a:t>
            </a:r>
            <a:r>
              <a:rPr lang="en-US" sz="1800" dirty="0" err="1"/>
              <a:t>gagasan</a:t>
            </a:r>
            <a:r>
              <a:rPr lang="en-US" sz="1800" dirty="0"/>
              <a:t> yang </a:t>
            </a:r>
            <a:r>
              <a:rPr lang="en-US" sz="1800" dirty="0" err="1"/>
              <a:t>diambil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sumber-sumber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yang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dipertanggungjawabkan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74532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pemecahan</a:t>
            </a:r>
            <a:r>
              <a:rPr lang="en-US" b="1" dirty="0"/>
              <a:t> </a:t>
            </a:r>
            <a:r>
              <a:rPr lang="en-US" b="1" dirty="0" err="1"/>
              <a:t>topik</a:t>
            </a:r>
            <a:br>
              <a:rPr lang="en-US" dirty="0"/>
            </a:b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memecah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pembicaraan</a:t>
            </a:r>
            <a:r>
              <a:rPr lang="en-US" dirty="0"/>
              <a:t> yang </a:t>
            </a:r>
            <a:r>
              <a:rPr lang="en-US" dirty="0" err="1"/>
              <a:t>ditemakan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subbagian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subtopik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mengerucut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dianalisis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masing-masing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telah</a:t>
            </a:r>
            <a:r>
              <a:rPr lang="en-US" dirty="0"/>
              <a:t> </a:t>
            </a:r>
            <a:r>
              <a:rPr lang="en-US" dirty="0" err="1"/>
              <a:t>dipecah</a:t>
            </a:r>
            <a:r>
              <a:rPr lang="en-US" dirty="0"/>
              <a:t>.</a:t>
            </a:r>
          </a:p>
          <a:p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masalah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pemecahannya</a:t>
            </a:r>
            <a:br>
              <a:rPr lang="en-US" dirty="0"/>
            </a:b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dahulu</a:t>
            </a:r>
            <a:r>
              <a:rPr lang="en-US" dirty="0"/>
              <a:t> </a:t>
            </a:r>
            <a:r>
              <a:rPr lang="en-US" dirty="0" err="1"/>
              <a:t>mengemukakan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yang di </a:t>
            </a:r>
            <a:r>
              <a:rPr lang="en-US" dirty="0" err="1"/>
              <a:t>bahas</a:t>
            </a:r>
            <a:r>
              <a:rPr lang="en-US" dirty="0"/>
              <a:t>,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maupun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masalah</a:t>
            </a:r>
            <a:r>
              <a:rPr lang="en-US" dirty="0"/>
              <a:t> </a:t>
            </a:r>
            <a:r>
              <a:rPr lang="en-US" dirty="0" err="1"/>
              <a:t>turunannya</a:t>
            </a:r>
            <a:r>
              <a:rPr lang="en-US" dirty="0"/>
              <a:t> yang </a:t>
            </a:r>
            <a:r>
              <a:rPr lang="en-US" dirty="0" err="1"/>
              <a:t>masih</a:t>
            </a:r>
            <a:r>
              <a:rPr lang="en-US" dirty="0"/>
              <a:t> </a:t>
            </a:r>
            <a:r>
              <a:rPr lang="en-US" dirty="0" err="1"/>
              <a:t>berada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lingkup</a:t>
            </a:r>
            <a:r>
              <a:rPr lang="en-US" dirty="0"/>
              <a:t> </a:t>
            </a:r>
            <a:r>
              <a:rPr lang="en-US" dirty="0" err="1"/>
              <a:t>pokok</a:t>
            </a:r>
            <a:r>
              <a:rPr lang="en-US" dirty="0"/>
              <a:t> </a:t>
            </a:r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. </a:t>
            </a:r>
            <a:r>
              <a:rPr lang="en-US" dirty="0" err="1"/>
              <a:t>Selanjutnya</a:t>
            </a:r>
            <a:r>
              <a:rPr lang="en-US" dirty="0"/>
              <a:t>,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menganalisis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 </a:t>
            </a:r>
            <a:r>
              <a:rPr lang="en-US" dirty="0" err="1"/>
              <a:t>ahli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pakar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yang </a:t>
            </a:r>
            <a:r>
              <a:rPr lang="en-US" dirty="0" err="1"/>
              <a:t>berkaitan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.</a:t>
            </a:r>
          </a:p>
          <a:p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kronologi</a:t>
            </a:r>
            <a:br>
              <a:rPr lang="en-US" dirty="0"/>
            </a:b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kronologi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urutan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, </a:t>
            </a:r>
            <a:r>
              <a:rPr lang="en-US" dirty="0" err="1"/>
              <a:t>kejadian</a:t>
            </a:r>
            <a:r>
              <a:rPr lang="en-US" dirty="0"/>
              <a:t>, </a:t>
            </a:r>
            <a:r>
              <a:rPr lang="en-US" dirty="0" err="1"/>
              <a:t>kebersinambungan</a:t>
            </a:r>
            <a:r>
              <a:rPr lang="en-US" dirty="0"/>
              <a:t>, </a:t>
            </a:r>
            <a:r>
              <a:rPr lang="en-US" dirty="0" err="1"/>
              <a:t>keberlanjutan</a:t>
            </a:r>
            <a:r>
              <a:rPr lang="en-US" dirty="0"/>
              <a:t> </a:t>
            </a:r>
            <a:r>
              <a:rPr lang="en-US" dirty="0" err="1"/>
              <a:t>bagaimana</a:t>
            </a:r>
            <a:r>
              <a:rPr lang="en-US" dirty="0"/>
              <a:t> </a:t>
            </a:r>
            <a:r>
              <a:rPr lang="en-US" dirty="0" err="1"/>
              <a:t>sesuatu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terjadi</a:t>
            </a:r>
            <a:r>
              <a:rPr lang="en-US" dirty="0"/>
              <a:t> yang </a:t>
            </a:r>
            <a:r>
              <a:rPr lang="en-US" dirty="0" err="1"/>
              <a:t>dipaparkan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runut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runtut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384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Penyajian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Esai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Opini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pendapat</a:t>
            </a:r>
            <a:r>
              <a:rPr lang="en-US" b="1" dirty="0"/>
              <a:t> </a:t>
            </a:r>
            <a:r>
              <a:rPr lang="en-US" b="1" dirty="0" err="1"/>
              <a:t>dan</a:t>
            </a:r>
            <a:r>
              <a:rPr lang="en-US" b="1" dirty="0"/>
              <a:t> </a:t>
            </a:r>
            <a:r>
              <a:rPr lang="en-US" b="1" dirty="0" err="1"/>
              <a:t>alasan</a:t>
            </a:r>
            <a:r>
              <a:rPr lang="en-US" b="1" dirty="0"/>
              <a:t> </a:t>
            </a:r>
            <a:r>
              <a:rPr lang="en-US" b="1" dirty="0" err="1"/>
              <a:t>pemikiran</a:t>
            </a:r>
            <a:br>
              <a:rPr lang="en-US" dirty="0"/>
            </a:b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menyampaikan</a:t>
            </a:r>
            <a:r>
              <a:rPr lang="en-US" dirty="0"/>
              <a:t> </a:t>
            </a:r>
            <a:r>
              <a:rPr lang="en-US" dirty="0" err="1"/>
              <a:t>pendapat</a:t>
            </a:r>
            <a:r>
              <a:rPr lang="en-US" dirty="0"/>
              <a:t>, </a:t>
            </a:r>
            <a:r>
              <a:rPr lang="en-US" dirty="0" err="1"/>
              <a:t>gagasannya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disampaikan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bila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ditambahkan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bukti</a:t>
            </a:r>
            <a:r>
              <a:rPr lang="en-US" dirty="0"/>
              <a:t> yang </a:t>
            </a:r>
            <a:r>
              <a:rPr lang="en-US" dirty="0" err="1"/>
              <a:t>menguatkannya</a:t>
            </a:r>
            <a:r>
              <a:rPr lang="en-US" dirty="0"/>
              <a:t>.</a:t>
            </a:r>
          </a:p>
          <a:p>
            <a:r>
              <a:rPr lang="en-US" b="1" dirty="0" err="1"/>
              <a:t>Pola</a:t>
            </a:r>
            <a:r>
              <a:rPr lang="en-US" b="1" dirty="0"/>
              <a:t> </a:t>
            </a:r>
            <a:r>
              <a:rPr lang="en-US" b="1" dirty="0" err="1"/>
              <a:t>pembandingan</a:t>
            </a:r>
            <a:br>
              <a:rPr lang="en-US" dirty="0"/>
            </a:br>
            <a:r>
              <a:rPr lang="en-US" dirty="0" err="1"/>
              <a:t>Pembanding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komparatif</a:t>
            </a:r>
            <a:r>
              <a:rPr lang="en-US" dirty="0"/>
              <a:t> </a:t>
            </a:r>
            <a:r>
              <a:rPr lang="en-US" dirty="0" err="1"/>
              <a:t>membandingkan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aspek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menunjukkan</a:t>
            </a:r>
            <a:r>
              <a:rPr lang="en-US" dirty="0"/>
              <a:t> </a:t>
            </a:r>
            <a:r>
              <a:rPr lang="en-US" dirty="0" err="1"/>
              <a:t>persamaan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perbedaannya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solusi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gambaran</a:t>
            </a:r>
            <a:r>
              <a:rPr lang="en-US" dirty="0"/>
              <a:t> yang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yang </a:t>
            </a:r>
            <a:r>
              <a:rPr lang="en-US" dirty="0" err="1"/>
              <a:t>dibahas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22304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Output/</a:t>
            </a:r>
            <a:r>
              <a:rPr lang="en-US" dirty="0" err="1"/>
              <a:t>Luaran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2 </a:t>
            </a:r>
            <a:r>
              <a:rPr lang="en-US" dirty="0" err="1"/>
              <a:t>disusun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9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5168"/>
            <a:ext cx="10515600" cy="4928359"/>
          </a:xfrm>
        </p:spPr>
        <p:txBody>
          <a:bodyPr>
            <a:normAutofit/>
          </a:bodyPr>
          <a:lstStyle/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err="1"/>
              <a:t>Ulasan</a:t>
            </a:r>
            <a:r>
              <a:rPr lang="en-US" sz="1800" dirty="0"/>
              <a:t> yang </a:t>
            </a:r>
            <a:r>
              <a:rPr lang="en-US" sz="1800" dirty="0" err="1"/>
              <a:t>kedua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tinjauan</a:t>
            </a:r>
            <a:r>
              <a:rPr lang="en-US" sz="1800" dirty="0"/>
              <a:t> </a:t>
            </a:r>
            <a:r>
              <a:rPr lang="en-US" sz="1800" dirty="0" err="1"/>
              <a:t>kritis</a:t>
            </a:r>
            <a:r>
              <a:rPr lang="en-US" sz="1800" dirty="0"/>
              <a:t> </a:t>
            </a:r>
            <a:r>
              <a:rPr lang="en-US" sz="1800" dirty="0" err="1"/>
              <a:t>tehadap</a:t>
            </a:r>
            <a:r>
              <a:rPr lang="en-US" sz="1800" dirty="0"/>
              <a:t> </a:t>
            </a:r>
            <a:r>
              <a:rPr lang="en-US" sz="1800" dirty="0" err="1"/>
              <a:t>penelitian-penelitian</a:t>
            </a:r>
            <a:r>
              <a:rPr lang="en-US" sz="1800" dirty="0"/>
              <a:t> </a:t>
            </a:r>
            <a:r>
              <a:rPr lang="en-US" sz="1800" dirty="0" err="1"/>
              <a:t>sebelumnya</a:t>
            </a:r>
            <a:r>
              <a:rPr lang="en-US" sz="1800" dirty="0"/>
              <a:t>,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selanjutnya</a:t>
            </a:r>
            <a:r>
              <a:rPr lang="en-US" sz="1800" dirty="0"/>
              <a:t> </a:t>
            </a:r>
            <a:r>
              <a:rPr lang="en-US" sz="1800" dirty="0" err="1"/>
              <a:t>dibandingkan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yang </a:t>
            </a:r>
            <a:r>
              <a:rPr lang="en-US" sz="1800" dirty="0" err="1"/>
              <a:t>dilaporkan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 yang </a:t>
            </a:r>
            <a:r>
              <a:rPr lang="en-US" sz="1800" dirty="0" err="1"/>
              <a:t>dimaksud</a:t>
            </a:r>
            <a:r>
              <a:rPr lang="en-US" sz="1800" dirty="0"/>
              <a:t>.</a:t>
            </a:r>
          </a:p>
          <a:p>
            <a:pPr lvl="1" algn="just">
              <a:buFont typeface="Wingdings" panose="05000000000000000000" pitchFamily="2" charset="2"/>
              <a:buChar char="ü"/>
            </a:pP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 </a:t>
            </a:r>
            <a:r>
              <a:rPr lang="en-US" sz="1800" dirty="0" err="1"/>
              <a:t>konseptual</a:t>
            </a:r>
            <a:r>
              <a:rPr lang="en-US" sz="1800" dirty="0"/>
              <a:t>, </a:t>
            </a:r>
            <a:r>
              <a:rPr lang="en-US" sz="1800" dirty="0" err="1"/>
              <a:t>bab</a:t>
            </a:r>
            <a:r>
              <a:rPr lang="en-US" sz="1800" dirty="0"/>
              <a:t> </a:t>
            </a:r>
            <a:r>
              <a:rPr lang="en-US" sz="1800" dirty="0" err="1"/>
              <a:t>Tinjauan</a:t>
            </a:r>
            <a:r>
              <a:rPr lang="en-US" sz="1800" dirty="0"/>
              <a:t> </a:t>
            </a:r>
            <a:r>
              <a:rPr lang="en-US" sz="1800" dirty="0" err="1"/>
              <a:t>Pustaka</a:t>
            </a:r>
            <a:r>
              <a:rPr lang="en-US" sz="1800" dirty="0"/>
              <a:t> </a:t>
            </a:r>
            <a:r>
              <a:rPr lang="en-US" sz="1800" dirty="0" err="1"/>
              <a:t>lebih</a:t>
            </a:r>
            <a:r>
              <a:rPr lang="en-US" sz="1800" dirty="0"/>
              <a:t> </a:t>
            </a:r>
            <a:r>
              <a:rPr lang="en-US" sz="1800" dirty="0" err="1"/>
              <a:t>diarahkan</a:t>
            </a:r>
            <a:r>
              <a:rPr lang="en-US" sz="1800" dirty="0"/>
              <a:t> </a:t>
            </a:r>
            <a:r>
              <a:rPr lang="en-US" sz="1800" dirty="0" err="1"/>
              <a:t>kepada</a:t>
            </a:r>
            <a:r>
              <a:rPr lang="en-US" sz="1800" dirty="0"/>
              <a:t> </a:t>
            </a:r>
            <a:r>
              <a:rPr lang="en-US" sz="1800" dirty="0" err="1"/>
              <a:t>landasan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untuk</a:t>
            </a:r>
            <a:r>
              <a:rPr lang="en-US" sz="1800" dirty="0"/>
              <a:t> </a:t>
            </a:r>
            <a:r>
              <a:rPr lang="en-US" sz="1800" dirty="0" err="1"/>
              <a:t>memecahkan</a:t>
            </a:r>
            <a:r>
              <a:rPr lang="en-US" sz="1800" dirty="0"/>
              <a:t> </a:t>
            </a:r>
            <a:r>
              <a:rPr lang="en-US" sz="1800" dirty="0" err="1"/>
              <a:t>masalah</a:t>
            </a:r>
            <a:r>
              <a:rPr lang="en-US" sz="1800" dirty="0"/>
              <a:t> yang </a:t>
            </a:r>
            <a:r>
              <a:rPr lang="en-US" sz="1800" dirty="0" err="1"/>
              <a:t>diajukan</a:t>
            </a:r>
            <a:r>
              <a:rPr lang="en-US" sz="1800" dirty="0"/>
              <a:t>, </a:t>
            </a:r>
            <a:r>
              <a:rPr lang="en-US" sz="1800" dirty="0" err="1"/>
              <a:t>karena</a:t>
            </a:r>
            <a:r>
              <a:rPr lang="en-US" sz="1800" dirty="0"/>
              <a:t> </a:t>
            </a:r>
            <a:r>
              <a:rPr lang="en-US" sz="1800" dirty="0" err="1"/>
              <a:t>artikel</a:t>
            </a:r>
            <a:r>
              <a:rPr lang="en-US" sz="1800" dirty="0"/>
              <a:t> </a:t>
            </a:r>
            <a:r>
              <a:rPr lang="en-US" sz="1800" dirty="0" err="1"/>
              <a:t>konseptual</a:t>
            </a:r>
            <a:r>
              <a:rPr lang="en-US" sz="1800" dirty="0"/>
              <a:t> </a:t>
            </a:r>
            <a:r>
              <a:rPr lang="en-US" sz="1800" dirty="0" err="1"/>
              <a:t>didasarkan</a:t>
            </a:r>
            <a:r>
              <a:rPr lang="en-US" sz="1800" dirty="0"/>
              <a:t> </a:t>
            </a:r>
            <a:r>
              <a:rPr lang="en-US" sz="1800" dirty="0" err="1"/>
              <a:t>pada</a:t>
            </a:r>
            <a:r>
              <a:rPr lang="en-US" sz="1800" dirty="0"/>
              <a:t> </a:t>
            </a:r>
            <a:r>
              <a:rPr lang="en-US" sz="1800" dirty="0" err="1"/>
              <a:t>pemikiran</a:t>
            </a:r>
            <a:r>
              <a:rPr lang="en-US" sz="1800" dirty="0"/>
              <a:t> </a:t>
            </a:r>
            <a:r>
              <a:rPr lang="en-US" sz="1800" dirty="0" err="1"/>
              <a:t>mengenai</a:t>
            </a:r>
            <a:r>
              <a:rPr lang="en-US" sz="1800" dirty="0"/>
              <a:t> </a:t>
            </a:r>
            <a:r>
              <a:rPr lang="en-US" sz="1800" dirty="0" err="1"/>
              <a:t>sesuatu</a:t>
            </a:r>
            <a:r>
              <a:rPr lang="en-US" sz="1800" dirty="0"/>
              <a:t> yang </a:t>
            </a:r>
            <a:r>
              <a:rPr lang="en-US" sz="1800" dirty="0" err="1"/>
              <a:t>dilihat</a:t>
            </a:r>
            <a:r>
              <a:rPr lang="en-US" sz="1800" dirty="0"/>
              <a:t> </a:t>
            </a:r>
            <a:r>
              <a:rPr lang="en-US" sz="1800" dirty="0" err="1"/>
              <a:t>dari</a:t>
            </a:r>
            <a:r>
              <a:rPr lang="en-US" sz="1800" dirty="0"/>
              <a:t> </a:t>
            </a:r>
            <a:r>
              <a:rPr lang="en-US" sz="1800" dirty="0" err="1"/>
              <a:t>sudut</a:t>
            </a:r>
            <a:r>
              <a:rPr lang="en-US" sz="1800" dirty="0"/>
              <a:t> </a:t>
            </a:r>
            <a:r>
              <a:rPr lang="en-US" sz="1800" dirty="0" err="1"/>
              <a:t>pandang</a:t>
            </a:r>
            <a:r>
              <a:rPr lang="en-US" sz="1800" dirty="0"/>
              <a:t> </a:t>
            </a:r>
            <a:r>
              <a:rPr lang="en-US" sz="1800" dirty="0" err="1"/>
              <a:t>teori</a:t>
            </a:r>
            <a:r>
              <a:rPr lang="en-US" sz="1800" dirty="0"/>
              <a:t> </a:t>
            </a:r>
            <a:r>
              <a:rPr lang="en-US" sz="1800" dirty="0" err="1"/>
              <a:t>tertentu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Metodologi</a:t>
            </a:r>
            <a:r>
              <a:rPr lang="en-US" sz="1800" dirty="0"/>
              <a:t>: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metodologi</a:t>
            </a:r>
            <a:r>
              <a:rPr lang="en-US" sz="1800" dirty="0"/>
              <a:t> </a:t>
            </a:r>
            <a:r>
              <a:rPr lang="en-US" sz="1800" dirty="0" err="1"/>
              <a:t>merinci</a:t>
            </a:r>
            <a:r>
              <a:rPr lang="en-US" sz="1800" dirty="0"/>
              <a:t> </a:t>
            </a:r>
            <a:r>
              <a:rPr lang="en-US" sz="1800" dirty="0" err="1"/>
              <a:t>metode</a:t>
            </a:r>
            <a:r>
              <a:rPr lang="en-US" sz="1800" dirty="0"/>
              <a:t> yang </a:t>
            </a:r>
            <a:r>
              <a:rPr lang="en-US" sz="1800" dirty="0" err="1"/>
              <a:t>digunakan</a:t>
            </a:r>
            <a:r>
              <a:rPr lang="en-US" sz="1800" dirty="0"/>
              <a:t> </a:t>
            </a:r>
            <a:r>
              <a:rPr lang="en-US" sz="1800" dirty="0" err="1"/>
              <a:t>dalam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,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desain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, </a:t>
            </a:r>
            <a:r>
              <a:rPr lang="en-US" sz="1800" dirty="0" err="1"/>
              <a:t>populasi</a:t>
            </a:r>
            <a:r>
              <a:rPr lang="en-US" sz="1800" dirty="0"/>
              <a:t> </a:t>
            </a:r>
            <a:r>
              <a:rPr lang="en-US" sz="1800" dirty="0" err="1"/>
              <a:t>sampel</a:t>
            </a:r>
            <a:r>
              <a:rPr lang="en-US" sz="1800" dirty="0"/>
              <a:t>, </a:t>
            </a:r>
            <a:r>
              <a:rPr lang="en-US" sz="1800" dirty="0" err="1"/>
              <a:t>teknik</a:t>
            </a:r>
            <a:r>
              <a:rPr lang="en-US" sz="1800" dirty="0"/>
              <a:t> </a:t>
            </a:r>
            <a:r>
              <a:rPr lang="en-US" sz="1800" dirty="0" err="1"/>
              <a:t>pengumpulan</a:t>
            </a:r>
            <a:r>
              <a:rPr lang="en-US" sz="1800" dirty="0"/>
              <a:t> data,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analisis</a:t>
            </a:r>
            <a:r>
              <a:rPr lang="en-US" sz="1800" dirty="0"/>
              <a:t> </a:t>
            </a:r>
            <a:r>
              <a:rPr lang="en-US" sz="1800" dirty="0" err="1"/>
              <a:t>statistik</a:t>
            </a:r>
            <a:r>
              <a:rPr lang="en-US" sz="1800" dirty="0"/>
              <a:t>. </a:t>
            </a:r>
            <a:r>
              <a:rPr lang="en-US" sz="1800" dirty="0" err="1"/>
              <a:t>Tujuan</a:t>
            </a:r>
            <a:r>
              <a:rPr lang="en-US" sz="1800" dirty="0"/>
              <a:t>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adalah</a:t>
            </a:r>
            <a:r>
              <a:rPr lang="en-US" sz="1800" dirty="0"/>
              <a:t> </a:t>
            </a:r>
            <a:r>
              <a:rPr lang="en-US" sz="1800" dirty="0" err="1"/>
              <a:t>memberikan</a:t>
            </a:r>
            <a:r>
              <a:rPr lang="en-US" sz="1800" dirty="0"/>
              <a:t> </a:t>
            </a:r>
            <a:r>
              <a:rPr lang="en-US" sz="1800" dirty="0" err="1"/>
              <a:t>kerangka</a:t>
            </a:r>
            <a:r>
              <a:rPr lang="en-US" sz="1800" dirty="0"/>
              <a:t> </a:t>
            </a:r>
            <a:r>
              <a:rPr lang="en-US" sz="1800" dirty="0" err="1"/>
              <a:t>kerja</a:t>
            </a:r>
            <a:r>
              <a:rPr lang="en-US" sz="1800" dirty="0"/>
              <a:t> yang </a:t>
            </a:r>
            <a:r>
              <a:rPr lang="en-US" sz="1800" dirty="0" err="1"/>
              <a:t>memungkinkan</a:t>
            </a:r>
            <a:r>
              <a:rPr lang="en-US" sz="1800" dirty="0"/>
              <a:t> </a:t>
            </a:r>
            <a:r>
              <a:rPr lang="en-US" sz="1800" dirty="0" err="1"/>
              <a:t>penelitian</a:t>
            </a:r>
            <a:r>
              <a:rPr lang="en-US" sz="1800" dirty="0"/>
              <a:t> </a:t>
            </a:r>
            <a:r>
              <a:rPr lang="en-US" sz="1800" dirty="0" err="1"/>
              <a:t>dapat</a:t>
            </a:r>
            <a:r>
              <a:rPr lang="en-US" sz="1800" dirty="0"/>
              <a:t> </a:t>
            </a:r>
            <a:r>
              <a:rPr lang="en-US" sz="1800" dirty="0" err="1"/>
              <a:t>direplikasi</a:t>
            </a:r>
            <a:r>
              <a:rPr lang="en-US" sz="1800" dirty="0"/>
              <a:t>.</a:t>
            </a:r>
          </a:p>
          <a:p>
            <a:r>
              <a:rPr lang="en-US" sz="1800" b="1" dirty="0" err="1"/>
              <a:t>Hasil</a:t>
            </a:r>
            <a:r>
              <a:rPr lang="en-US" sz="1800" dirty="0"/>
              <a:t>: </a:t>
            </a:r>
            <a:r>
              <a:rPr lang="en-US" sz="1800" dirty="0" err="1"/>
              <a:t>Bagian</a:t>
            </a:r>
            <a:r>
              <a:rPr lang="en-US" sz="1800" dirty="0"/>
              <a:t>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berisi</a:t>
            </a:r>
            <a:r>
              <a:rPr lang="en-US" sz="1800" dirty="0"/>
              <a:t> </a:t>
            </a:r>
            <a:r>
              <a:rPr lang="en-US" sz="1800" dirty="0" err="1"/>
              <a:t>presentasi</a:t>
            </a:r>
            <a:r>
              <a:rPr lang="en-US" sz="1800" dirty="0"/>
              <a:t> </a:t>
            </a:r>
            <a:r>
              <a:rPr lang="en-US" sz="1800" dirty="0" err="1"/>
              <a:t>temuan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data </a:t>
            </a:r>
            <a:r>
              <a:rPr lang="en-US" sz="1800" dirty="0" err="1"/>
              <a:t>penelitian</a:t>
            </a:r>
            <a:r>
              <a:rPr lang="en-US" sz="1800" dirty="0"/>
              <a:t>. </a:t>
            </a:r>
            <a:r>
              <a:rPr lang="en-US" sz="1800" dirty="0" err="1"/>
              <a:t>Ini</a:t>
            </a:r>
            <a:r>
              <a:rPr lang="en-US" sz="1800" dirty="0"/>
              <a:t> </a:t>
            </a:r>
            <a:r>
              <a:rPr lang="en-US" sz="1800" dirty="0" err="1"/>
              <a:t>sering</a:t>
            </a:r>
            <a:r>
              <a:rPr lang="en-US" sz="1800" dirty="0"/>
              <a:t> </a:t>
            </a:r>
            <a:r>
              <a:rPr lang="en-US" sz="1800" dirty="0" err="1"/>
              <a:t>termasuk</a:t>
            </a:r>
            <a:r>
              <a:rPr lang="en-US" sz="1800" dirty="0"/>
              <a:t> </a:t>
            </a:r>
            <a:r>
              <a:rPr lang="en-US" sz="1800" dirty="0" err="1"/>
              <a:t>tabel</a:t>
            </a:r>
            <a:r>
              <a:rPr lang="en-US" sz="1800" dirty="0"/>
              <a:t>, </a:t>
            </a:r>
            <a:r>
              <a:rPr lang="en-US" sz="1800" dirty="0" err="1"/>
              <a:t>grafik</a:t>
            </a:r>
            <a:r>
              <a:rPr lang="en-US" sz="1800" dirty="0"/>
              <a:t>, </a:t>
            </a:r>
            <a:r>
              <a:rPr lang="en-US" sz="1800" dirty="0" err="1"/>
              <a:t>atau</a:t>
            </a:r>
            <a:r>
              <a:rPr lang="en-US" sz="1800" dirty="0"/>
              <a:t> </a:t>
            </a:r>
            <a:r>
              <a:rPr lang="en-US" sz="1800" dirty="0" err="1"/>
              <a:t>gambar</a:t>
            </a:r>
            <a:r>
              <a:rPr lang="en-US" sz="1800" dirty="0"/>
              <a:t> yang </a:t>
            </a:r>
            <a:r>
              <a:rPr lang="en-US" sz="1800" dirty="0" err="1"/>
              <a:t>mendukung</a:t>
            </a:r>
            <a:r>
              <a:rPr lang="en-US" sz="1800" dirty="0"/>
              <a:t> </a:t>
            </a:r>
            <a:r>
              <a:rPr lang="en-US" sz="1800" dirty="0" err="1"/>
              <a:t>temuan</a:t>
            </a:r>
            <a:r>
              <a:rPr lang="en-US" sz="1800" dirty="0"/>
              <a:t>. </a:t>
            </a:r>
            <a:r>
              <a:rPr lang="en-US" sz="1800" dirty="0" err="1"/>
              <a:t>Hasil</a:t>
            </a:r>
            <a:r>
              <a:rPr lang="en-US" sz="1800" dirty="0"/>
              <a:t> </a:t>
            </a:r>
            <a:r>
              <a:rPr lang="en-US" sz="1800" dirty="0" err="1"/>
              <a:t>disajikan</a:t>
            </a:r>
            <a:r>
              <a:rPr lang="en-US" sz="1800" dirty="0"/>
              <a:t> </a:t>
            </a:r>
            <a:r>
              <a:rPr lang="en-US" sz="1800" dirty="0" err="1"/>
              <a:t>dengan</a:t>
            </a:r>
            <a:r>
              <a:rPr lang="en-US" sz="1800" dirty="0"/>
              <a:t> </a:t>
            </a:r>
            <a:r>
              <a:rPr lang="en-US" sz="1800" dirty="0" err="1"/>
              <a:t>jelas</a:t>
            </a:r>
            <a:r>
              <a:rPr lang="en-US" sz="1800" dirty="0"/>
              <a:t> </a:t>
            </a:r>
            <a:r>
              <a:rPr lang="en-US" sz="1800" dirty="0" err="1"/>
              <a:t>dan</a:t>
            </a:r>
            <a:r>
              <a:rPr lang="en-US" sz="1800" dirty="0"/>
              <a:t> </a:t>
            </a:r>
            <a:r>
              <a:rPr lang="en-US" sz="1800" dirty="0" err="1"/>
              <a:t>tanpa</a:t>
            </a:r>
            <a:r>
              <a:rPr lang="en-US" sz="1800" dirty="0"/>
              <a:t> </a:t>
            </a:r>
            <a:r>
              <a:rPr lang="en-US" sz="1800" dirty="0" err="1"/>
              <a:t>interpretasi</a:t>
            </a:r>
            <a:r>
              <a:rPr lang="en-US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730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Pembahasan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tempat</a:t>
            </a:r>
            <a:r>
              <a:rPr lang="en-US" dirty="0"/>
              <a:t>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menjelaskan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menginterpretasikan</a:t>
            </a:r>
            <a:r>
              <a:rPr lang="en-US" dirty="0"/>
              <a:t>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 </a:t>
            </a:r>
            <a:r>
              <a:rPr lang="en-US" dirty="0" err="1"/>
              <a:t>Penulis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literatur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analisis</a:t>
            </a:r>
            <a:r>
              <a:rPr lang="en-US" dirty="0"/>
              <a:t> yang </a:t>
            </a:r>
            <a:r>
              <a:rPr lang="en-US" dirty="0" err="1"/>
              <a:t>mendukung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</a:t>
            </a:r>
          </a:p>
          <a:p>
            <a:r>
              <a:rPr lang="en-US" b="1" dirty="0" err="1"/>
              <a:t>Kesimpulan</a:t>
            </a:r>
            <a:r>
              <a:rPr lang="en-US" dirty="0"/>
              <a:t>: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merangkum</a:t>
            </a:r>
            <a:r>
              <a:rPr lang="en-US" dirty="0"/>
              <a:t> </a:t>
            </a:r>
            <a:r>
              <a:rPr lang="en-US" dirty="0" err="1"/>
              <a:t>temuan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, </a:t>
            </a:r>
            <a:r>
              <a:rPr lang="en-US" dirty="0" err="1"/>
              <a:t>implikasi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</a:t>
            </a: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mencantumkan</a:t>
            </a:r>
            <a:r>
              <a:rPr lang="en-US" dirty="0"/>
              <a:t> saran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lanjutan</a:t>
            </a:r>
            <a:r>
              <a:rPr lang="en-US" dirty="0"/>
              <a:t>.</a:t>
            </a:r>
          </a:p>
          <a:p>
            <a:r>
              <a:rPr lang="en-US" b="1" dirty="0" err="1"/>
              <a:t>Daftar</a:t>
            </a:r>
            <a:r>
              <a:rPr lang="en-US" b="1" dirty="0"/>
              <a:t> </a:t>
            </a:r>
            <a:r>
              <a:rPr lang="en-US" b="1" dirty="0" err="1"/>
              <a:t>Pustaka</a:t>
            </a:r>
            <a:r>
              <a:rPr lang="en-US" dirty="0"/>
              <a:t>: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pustaka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lengkap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dirujuk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. </a:t>
            </a:r>
            <a:r>
              <a:rPr lang="en-US" dirty="0" err="1"/>
              <a:t>Daftar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mematuhi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yang </a:t>
            </a:r>
            <a:r>
              <a:rPr lang="en-US" dirty="0" err="1"/>
              <a:t>diakui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 APA, MLA, </a:t>
            </a:r>
            <a:r>
              <a:rPr lang="en-US" dirty="0" err="1"/>
              <a:t>atau</a:t>
            </a:r>
            <a:r>
              <a:rPr lang="en-US" dirty="0"/>
              <a:t> Chicago.</a:t>
            </a:r>
          </a:p>
        </p:txBody>
      </p:sp>
    </p:spTree>
    <p:extLst>
      <p:ext uri="{BB962C8B-B14F-4D97-AF65-F5344CB8AC3E}">
        <p14:creationId xmlns:p14="http://schemas.microsoft.com/office/powerpoint/2010/main" val="3410608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305"/>
          </a:xfrm>
        </p:spPr>
        <p:txBody>
          <a:bodyPr>
            <a:normAutofit/>
          </a:bodyPr>
          <a:lstStyle/>
          <a:p>
            <a:pPr lvl="2" algn="ctr" rtl="0">
              <a:lnSpc>
                <a:spcPct val="90000"/>
              </a:lnSpc>
              <a:spcBef>
                <a:spcPct val="0"/>
              </a:spcBef>
            </a:pPr>
            <a:r>
              <a:rPr lang="en-US" sz="2800" b="1" dirty="0" err="1"/>
              <a:t>Hubungan</a:t>
            </a:r>
            <a:r>
              <a:rPr lang="en-US" sz="2800" b="1" dirty="0"/>
              <a:t> Genre </a:t>
            </a:r>
            <a:r>
              <a:rPr lang="en-US" sz="2800" b="1" dirty="0" err="1"/>
              <a:t>pada</a:t>
            </a:r>
            <a:r>
              <a:rPr lang="en-US" sz="2800" b="1" dirty="0"/>
              <a:t> </a:t>
            </a:r>
            <a:r>
              <a:rPr lang="en-US" sz="2800" b="1" dirty="0" err="1"/>
              <a:t>Teks</a:t>
            </a:r>
            <a:r>
              <a:rPr lang="en-US" sz="2800" b="1" dirty="0"/>
              <a:t> </a:t>
            </a:r>
            <a:r>
              <a:rPr lang="en-US" sz="2800" b="1" dirty="0" err="1"/>
              <a:t>Artikel</a:t>
            </a:r>
            <a:r>
              <a:rPr lang="en-US" sz="2800" b="1" dirty="0"/>
              <a:t> </a:t>
            </a:r>
            <a:r>
              <a:rPr lang="en-US" sz="2800" b="1" dirty="0" err="1"/>
              <a:t>Penelitian</a:t>
            </a:r>
            <a:endParaRPr lang="en-US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0263" y="1119548"/>
            <a:ext cx="4851473" cy="510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660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err="1"/>
              <a:t>Menggunakan</a:t>
            </a:r>
            <a:r>
              <a:rPr lang="en-US" b="1" dirty="0"/>
              <a:t> kata-kata </a:t>
            </a:r>
            <a:r>
              <a:rPr lang="en-US" b="1" dirty="0" err="1"/>
              <a:t>denotatif</a:t>
            </a:r>
            <a:r>
              <a:rPr lang="en-US" dirty="0"/>
              <a:t>, </a:t>
            </a:r>
            <a:r>
              <a:rPr lang="en-US" dirty="0" err="1"/>
              <a:t>yakni</a:t>
            </a:r>
            <a:r>
              <a:rPr lang="en-US" dirty="0"/>
              <a:t> kata yang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sebenarnya</a:t>
            </a:r>
            <a:r>
              <a:rPr lang="en-US" dirty="0"/>
              <a:t>. Kata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bermakna</a:t>
            </a:r>
            <a:r>
              <a:rPr lang="en-US" dirty="0"/>
              <a:t> </a:t>
            </a:r>
            <a:r>
              <a:rPr lang="en-US" dirty="0" err="1"/>
              <a:t>hal</a:t>
            </a:r>
            <a:r>
              <a:rPr lang="en-US" dirty="0"/>
              <a:t> lain </a:t>
            </a:r>
            <a:r>
              <a:rPr lang="en-US" dirty="0" err="1"/>
              <a:t>ataupun</a:t>
            </a:r>
            <a:r>
              <a:rPr lang="en-US" dirty="0"/>
              <a:t> </a:t>
            </a:r>
            <a:r>
              <a:rPr lang="en-US" dirty="0" err="1"/>
              <a:t>dilebihkan</a:t>
            </a:r>
            <a:r>
              <a:rPr lang="en-US" dirty="0"/>
              <a:t> </a:t>
            </a:r>
            <a:r>
              <a:rPr lang="en-US" dirty="0" err="1"/>
              <a:t>maknanya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kata </a:t>
            </a:r>
            <a:r>
              <a:rPr lang="en-US" dirty="0" err="1"/>
              <a:t>konotatif</a:t>
            </a:r>
            <a:r>
              <a:rPr lang="en-US" dirty="0"/>
              <a:t>.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sebagian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kata </a:t>
            </a:r>
            <a:r>
              <a:rPr lang="en-US" dirty="0" err="1"/>
              <a:t>konotatif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memperindah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mempopulerkan</a:t>
            </a:r>
            <a:r>
              <a:rPr lang="en-US" dirty="0"/>
              <a:t> </a:t>
            </a:r>
            <a:r>
              <a:rPr lang="en-US" dirty="0" err="1"/>
              <a:t>tulisannya</a:t>
            </a:r>
            <a:r>
              <a:rPr lang="en-US" dirty="0"/>
              <a:t>.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kata </a:t>
            </a:r>
            <a:r>
              <a:rPr lang="en-US" b="1" dirty="0" err="1"/>
              <a:t>peristilahan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kata </a:t>
            </a:r>
            <a:r>
              <a:rPr lang="en-US" b="1" dirty="0" err="1"/>
              <a:t>teknis</a:t>
            </a:r>
            <a:r>
              <a:rPr lang="en-US" b="1" dirty="0"/>
              <a:t> </a:t>
            </a:r>
            <a:r>
              <a:rPr lang="en-US" dirty="0"/>
              <a:t>yang </a:t>
            </a:r>
            <a:r>
              <a:rPr lang="en-US" dirty="0" err="1"/>
              <a:t>berkenaan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pembahasan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dibawakan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kesehatan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istilah</a:t>
            </a:r>
            <a:r>
              <a:rPr lang="en-US" dirty="0"/>
              <a:t> </a:t>
            </a:r>
            <a:r>
              <a:rPr lang="en-US" dirty="0" err="1"/>
              <a:t>teknis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: virus, </a:t>
            </a:r>
            <a:r>
              <a:rPr lang="en-US" dirty="0" err="1"/>
              <a:t>bakteri</a:t>
            </a:r>
            <a:r>
              <a:rPr lang="en-US" dirty="0"/>
              <a:t>,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makan</a:t>
            </a:r>
            <a:r>
              <a:rPr lang="en-US" dirty="0"/>
              <a:t>, </a:t>
            </a:r>
            <a:r>
              <a:rPr lang="en-US" dirty="0" err="1"/>
              <a:t>suhu</a:t>
            </a:r>
            <a:r>
              <a:rPr lang="en-US" dirty="0"/>
              <a:t> </a:t>
            </a:r>
            <a:r>
              <a:rPr lang="en-US" dirty="0" err="1"/>
              <a:t>tubuh</a:t>
            </a:r>
            <a:r>
              <a:rPr lang="en-US" dirty="0"/>
              <a:t>, </a:t>
            </a:r>
            <a:r>
              <a:rPr lang="en-US" dirty="0" err="1"/>
              <a:t>dsb</a:t>
            </a:r>
            <a:r>
              <a:rPr lang="en-US" dirty="0"/>
              <a:t>.</a:t>
            </a:r>
          </a:p>
          <a:p>
            <a:r>
              <a:rPr lang="en-US" b="1" dirty="0" err="1"/>
              <a:t>Banyak</a:t>
            </a:r>
            <a:r>
              <a:rPr lang="en-US" b="1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konjungsi</a:t>
            </a:r>
            <a:r>
              <a:rPr lang="en-US" b="1" dirty="0"/>
              <a:t> yang </a:t>
            </a:r>
            <a:r>
              <a:rPr lang="en-US" b="1" dirty="0" err="1"/>
              <a:t>menunjukkan</a:t>
            </a:r>
            <a:r>
              <a:rPr lang="en-US" b="1" dirty="0"/>
              <a:t> </a:t>
            </a:r>
            <a:r>
              <a:rPr lang="en-US" b="1" dirty="0" err="1"/>
              <a:t>hubungan</a:t>
            </a:r>
            <a:r>
              <a:rPr lang="en-US" b="1" dirty="0"/>
              <a:t> </a:t>
            </a:r>
            <a:r>
              <a:rPr lang="en-US" b="1" dirty="0" err="1"/>
              <a:t>argumentasi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kausalitas</a:t>
            </a:r>
            <a:r>
              <a:rPr lang="en-US" dirty="0"/>
              <a:t>. </a:t>
            </a:r>
            <a:r>
              <a:rPr lang="en-US" dirty="0" err="1"/>
              <a:t>contohnya</a:t>
            </a:r>
            <a:r>
              <a:rPr lang="en-US" dirty="0"/>
              <a:t>: </a:t>
            </a:r>
            <a:r>
              <a:rPr lang="en-US" i="1" dirty="0" err="1"/>
              <a:t>sebab</a:t>
            </a:r>
            <a:r>
              <a:rPr lang="en-US" i="1" dirty="0"/>
              <a:t>, </a:t>
            </a:r>
            <a:r>
              <a:rPr lang="en-US" i="1" dirty="0" err="1"/>
              <a:t>karena</a:t>
            </a:r>
            <a:r>
              <a:rPr lang="en-US" i="1" dirty="0"/>
              <a:t>, </a:t>
            </a:r>
            <a:r>
              <a:rPr lang="en-US" i="1" dirty="0" err="1"/>
              <a:t>jika</a:t>
            </a:r>
            <a:r>
              <a:rPr lang="en-US" i="1" dirty="0"/>
              <a:t>, </a:t>
            </a:r>
            <a:r>
              <a:rPr lang="en-US" i="1" dirty="0" err="1"/>
              <a:t>dengan</a:t>
            </a:r>
            <a:r>
              <a:rPr lang="en-US" i="1" dirty="0"/>
              <a:t> </a:t>
            </a:r>
            <a:r>
              <a:rPr lang="en-US" i="1" dirty="0" err="1"/>
              <a:t>demikian</a:t>
            </a:r>
            <a:r>
              <a:rPr lang="en-US" i="1" dirty="0"/>
              <a:t>, </a:t>
            </a:r>
            <a:r>
              <a:rPr lang="en-US" i="1" dirty="0" err="1"/>
              <a:t>oleh</a:t>
            </a:r>
            <a:r>
              <a:rPr lang="en-US" i="1" dirty="0"/>
              <a:t> </a:t>
            </a:r>
            <a:r>
              <a:rPr lang="en-US" i="1" dirty="0" err="1"/>
              <a:t>karena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</a:t>
            </a:r>
            <a:r>
              <a:rPr lang="en-US" i="1" dirty="0" err="1"/>
              <a:t>akibatnya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1924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Kebahasaan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/>
              <a:t>Dapat</a:t>
            </a:r>
            <a:r>
              <a:rPr lang="en-US" dirty="0"/>
              <a:t> pula </a:t>
            </a:r>
            <a:r>
              <a:rPr lang="en-US" b="1" dirty="0" err="1"/>
              <a:t>menggunakan</a:t>
            </a:r>
            <a:r>
              <a:rPr lang="en-US" b="1" dirty="0"/>
              <a:t> </a:t>
            </a:r>
            <a:r>
              <a:rPr lang="en-US" b="1" dirty="0" err="1"/>
              <a:t>konjungsi</a:t>
            </a:r>
            <a:r>
              <a:rPr lang="en-US" b="1" dirty="0"/>
              <a:t> yang </a:t>
            </a:r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hubungan</a:t>
            </a:r>
            <a:r>
              <a:rPr lang="en-US" b="1" dirty="0"/>
              <a:t> </a:t>
            </a:r>
            <a:r>
              <a:rPr lang="en-US" b="1" dirty="0" err="1"/>
              <a:t>keterangan</a:t>
            </a:r>
            <a:r>
              <a:rPr lang="en-US" b="1" dirty="0"/>
              <a:t> </a:t>
            </a:r>
            <a:r>
              <a:rPr lang="en-US" b="1" dirty="0" err="1"/>
              <a:t>waktu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kronologis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 </a:t>
            </a:r>
            <a:r>
              <a:rPr lang="en-US" i="1" dirty="0" err="1"/>
              <a:t>sebelum</a:t>
            </a:r>
            <a:r>
              <a:rPr lang="en-US" i="1" dirty="0"/>
              <a:t> </a:t>
            </a:r>
            <a:r>
              <a:rPr lang="en-US" i="1" dirty="0" err="1"/>
              <a:t>itu</a:t>
            </a:r>
            <a:r>
              <a:rPr lang="en-US" i="1" dirty="0"/>
              <a:t>, </a:t>
            </a:r>
            <a:r>
              <a:rPr lang="en-US" i="1" dirty="0" err="1"/>
              <a:t>kemudian</a:t>
            </a:r>
            <a:r>
              <a:rPr lang="en-US" i="1" dirty="0"/>
              <a:t>,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akhirnya</a:t>
            </a:r>
            <a:r>
              <a:rPr lang="en-US" dirty="0"/>
              <a:t>.</a:t>
            </a:r>
          </a:p>
          <a:p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perbandingan</a:t>
            </a:r>
            <a:r>
              <a:rPr lang="en-US" dirty="0"/>
              <a:t>,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b="1" dirty="0" err="1"/>
              <a:t>memuat</a:t>
            </a:r>
            <a:r>
              <a:rPr lang="en-US" b="1" dirty="0"/>
              <a:t> </a:t>
            </a:r>
            <a:r>
              <a:rPr lang="en-US" b="1" dirty="0" err="1"/>
              <a:t>konjungsi</a:t>
            </a:r>
            <a:r>
              <a:rPr lang="en-US" b="1" dirty="0"/>
              <a:t> yang </a:t>
            </a:r>
            <a:r>
              <a:rPr lang="en-US" b="1" dirty="0" err="1"/>
              <a:t>menyatakan</a:t>
            </a:r>
            <a:r>
              <a:rPr lang="en-US" b="1" dirty="0"/>
              <a:t> </a:t>
            </a:r>
            <a:r>
              <a:rPr lang="en-US" b="1" dirty="0" err="1"/>
              <a:t>perbandingan</a:t>
            </a:r>
            <a:r>
              <a:rPr lang="en-US" b="1" dirty="0"/>
              <a:t>/</a:t>
            </a:r>
            <a:r>
              <a:rPr lang="en-US" b="1" dirty="0" err="1"/>
              <a:t>pertentangan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: </a:t>
            </a:r>
            <a:r>
              <a:rPr lang="en-US" i="1" dirty="0" err="1"/>
              <a:t>sebaliknya</a:t>
            </a:r>
            <a:r>
              <a:rPr lang="en-US" i="1" dirty="0"/>
              <a:t>, </a:t>
            </a:r>
            <a:r>
              <a:rPr lang="en-US" i="1" dirty="0" err="1"/>
              <a:t>berbeda</a:t>
            </a:r>
            <a:r>
              <a:rPr lang="en-US" i="1" dirty="0"/>
              <a:t> </a:t>
            </a:r>
            <a:r>
              <a:rPr lang="en-US" i="1" dirty="0" err="1"/>
              <a:t>halnya</a:t>
            </a:r>
            <a:r>
              <a:rPr lang="en-US" i="1" dirty="0"/>
              <a:t>, </a:t>
            </a:r>
            <a:r>
              <a:rPr lang="en-US" i="1" dirty="0" err="1"/>
              <a:t>namun</a:t>
            </a:r>
            <a:r>
              <a:rPr lang="en-US" dirty="0"/>
              <a:t>.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kata-kata </a:t>
            </a:r>
            <a:r>
              <a:rPr lang="en-US" b="1" dirty="0" err="1"/>
              <a:t>kerja</a:t>
            </a:r>
            <a:r>
              <a:rPr lang="en-US" b="1" dirty="0"/>
              <a:t> mental </a:t>
            </a:r>
            <a:r>
              <a:rPr lang="en-US" dirty="0"/>
              <a:t>(mental </a:t>
            </a:r>
            <a:r>
              <a:rPr lang="en-US" dirty="0" err="1"/>
              <a:t>verba</a:t>
            </a:r>
            <a:r>
              <a:rPr lang="en-US" dirty="0"/>
              <a:t>), </a:t>
            </a:r>
            <a:r>
              <a:rPr lang="en-US" dirty="0" err="1"/>
              <a:t>seperti</a:t>
            </a:r>
            <a:r>
              <a:rPr lang="en-US" dirty="0"/>
              <a:t>: </a:t>
            </a:r>
            <a:r>
              <a:rPr lang="en-US" dirty="0" err="1"/>
              <a:t>diharapkan</a:t>
            </a:r>
            <a:r>
              <a:rPr lang="en-US" dirty="0"/>
              <a:t>, </a:t>
            </a:r>
            <a:r>
              <a:rPr lang="en-US" dirty="0" err="1"/>
              <a:t>memperkirakan</a:t>
            </a:r>
            <a:r>
              <a:rPr lang="en-US" dirty="0"/>
              <a:t>, </a:t>
            </a:r>
            <a:r>
              <a:rPr lang="en-US" dirty="0" err="1"/>
              <a:t>memprihatinkan</a:t>
            </a:r>
            <a:r>
              <a:rPr lang="en-US" dirty="0"/>
              <a:t>, </a:t>
            </a:r>
            <a:r>
              <a:rPr lang="en-US" dirty="0" err="1"/>
              <a:t>menduga</a:t>
            </a:r>
            <a:r>
              <a:rPr lang="en-US" dirty="0"/>
              <a:t>, </a:t>
            </a:r>
            <a:r>
              <a:rPr lang="en-US" dirty="0" err="1"/>
              <a:t>menyimpulkan</a:t>
            </a:r>
            <a:r>
              <a:rPr lang="en-US" dirty="0"/>
              <a:t>, </a:t>
            </a:r>
            <a:r>
              <a:rPr lang="en-US" dirty="0" err="1"/>
              <a:t>berpendapat</a:t>
            </a:r>
            <a:r>
              <a:rPr lang="en-US" dirty="0"/>
              <a:t>, </a:t>
            </a:r>
            <a:r>
              <a:rPr lang="en-US" dirty="0" err="1"/>
              <a:t>berasumsi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mengagumkan</a:t>
            </a:r>
            <a:r>
              <a:rPr lang="en-US" dirty="0"/>
              <a:t>.</a:t>
            </a:r>
          </a:p>
          <a:p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b="1" dirty="0" err="1"/>
              <a:t>menggunakan</a:t>
            </a:r>
            <a:r>
              <a:rPr lang="en-US" b="1" dirty="0"/>
              <a:t> kata-kata </a:t>
            </a:r>
            <a:r>
              <a:rPr lang="en-US" b="1" dirty="0" err="1"/>
              <a:t>perujukan</a:t>
            </a:r>
            <a:r>
              <a:rPr lang="en-US" dirty="0"/>
              <a:t>: </a:t>
            </a:r>
            <a:r>
              <a:rPr lang="en-US" i="1" dirty="0" err="1"/>
              <a:t>menurut</a:t>
            </a:r>
            <a:r>
              <a:rPr lang="en-US" i="1" dirty="0"/>
              <a:t> </a:t>
            </a:r>
            <a:r>
              <a:rPr lang="en-US" i="1" dirty="0" err="1"/>
              <a:t>pendapat</a:t>
            </a:r>
            <a:r>
              <a:rPr lang="en-US" i="1" dirty="0"/>
              <a:t>, </a:t>
            </a:r>
            <a:r>
              <a:rPr lang="en-US" i="1" dirty="0" err="1"/>
              <a:t>berdasarkan</a:t>
            </a:r>
            <a:r>
              <a:rPr lang="en-US" i="1" dirty="0"/>
              <a:t> data, </a:t>
            </a:r>
            <a:r>
              <a:rPr lang="en-US" i="1" dirty="0" err="1"/>
              <a:t>merujuk</a:t>
            </a:r>
            <a:r>
              <a:rPr lang="en-US" i="1" dirty="0"/>
              <a:t> </a:t>
            </a:r>
            <a:r>
              <a:rPr lang="en-US" i="1" dirty="0" err="1"/>
              <a:t>pada</a:t>
            </a:r>
            <a:r>
              <a:rPr lang="en-US" i="1" dirty="0"/>
              <a:t> </a:t>
            </a:r>
            <a:r>
              <a:rPr lang="en-US" i="1" dirty="0" err="1"/>
              <a:t>pendapat</a:t>
            </a:r>
            <a:r>
              <a:rPr lang="en-US" dirty="0"/>
              <a:t>.</a:t>
            </a:r>
          </a:p>
          <a:p>
            <a:r>
              <a:rPr lang="en-US" b="1" dirty="0" err="1"/>
              <a:t>Menggunakan</a:t>
            </a:r>
            <a:r>
              <a:rPr lang="en-US" b="1" dirty="0"/>
              <a:t> kata-kata </a:t>
            </a:r>
            <a:r>
              <a:rPr lang="en-US" b="1" dirty="0" err="1"/>
              <a:t>persuasif</a:t>
            </a:r>
            <a:r>
              <a:rPr lang="en-US" dirty="0"/>
              <a:t>, </a:t>
            </a:r>
            <a:r>
              <a:rPr lang="en-US" dirty="0" err="1"/>
              <a:t>seperti</a:t>
            </a:r>
            <a:r>
              <a:rPr lang="en-US" dirty="0"/>
              <a:t>: </a:t>
            </a:r>
            <a:r>
              <a:rPr lang="en-US" i="1" dirty="0" err="1"/>
              <a:t>sebaiknya</a:t>
            </a:r>
            <a:r>
              <a:rPr lang="en-US" i="1" dirty="0"/>
              <a:t>, </a:t>
            </a:r>
            <a:r>
              <a:rPr lang="en-US" i="1" dirty="0" err="1"/>
              <a:t>hendaklah</a:t>
            </a:r>
            <a:r>
              <a:rPr lang="en-US" i="1" dirty="0"/>
              <a:t>, </a:t>
            </a:r>
            <a:r>
              <a:rPr lang="en-US" i="1" dirty="0" err="1"/>
              <a:t>sebaiknya</a:t>
            </a:r>
            <a:r>
              <a:rPr lang="en-US" i="1" dirty="0"/>
              <a:t>, </a:t>
            </a:r>
            <a:r>
              <a:rPr lang="en-US" i="1" dirty="0" err="1"/>
              <a:t>harus</a:t>
            </a:r>
            <a:r>
              <a:rPr lang="en-US" i="1" dirty="0"/>
              <a:t>, </a:t>
            </a:r>
            <a:r>
              <a:rPr lang="en-US" i="1" dirty="0" err="1"/>
              <a:t>perlu</a:t>
            </a:r>
            <a:r>
              <a:rPr lang="en-US" dirty="0"/>
              <a:t>. </a:t>
            </a:r>
            <a:r>
              <a:rPr lang="en-US" dirty="0" err="1"/>
              <a:t>Selain</a:t>
            </a:r>
            <a:r>
              <a:rPr lang="en-US" dirty="0"/>
              <a:t> </a:t>
            </a:r>
            <a:r>
              <a:rPr lang="en-US" dirty="0" err="1"/>
              <a:t>itu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2556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1. </a:t>
            </a:r>
            <a:r>
              <a:rPr lang="en-US" b="1" dirty="0" err="1"/>
              <a:t>Memilih</a:t>
            </a:r>
            <a:r>
              <a:rPr lang="en-US" b="1" dirty="0"/>
              <a:t> </a:t>
            </a:r>
            <a:r>
              <a:rPr lang="en-US" b="1" dirty="0" err="1"/>
              <a:t>Topik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minat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Pilihlah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bidang</a:t>
            </a:r>
            <a:r>
              <a:rPr lang="en-US" dirty="0"/>
              <a:t> </a:t>
            </a:r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kontribusi</a:t>
            </a:r>
            <a:r>
              <a:rPr lang="en-US" dirty="0"/>
              <a:t>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terhadap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</a:t>
            </a:r>
            <a:r>
              <a:rPr lang="en-US" dirty="0" err="1"/>
              <a:t>memiliki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2. </a:t>
            </a:r>
            <a:r>
              <a:rPr lang="en-US" b="1" dirty="0" err="1"/>
              <a:t>Melakukan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, </a:t>
            </a:r>
            <a:r>
              <a:rPr lang="en-US" dirty="0" err="1"/>
              <a:t>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yang </a:t>
            </a:r>
            <a:r>
              <a:rPr lang="en-US" dirty="0" err="1"/>
              <a:t>komprehensif</a:t>
            </a:r>
            <a:r>
              <a:rPr lang="en-US" dirty="0"/>
              <a:t> </a:t>
            </a:r>
            <a:r>
              <a:rPr lang="en-US" dirty="0" err="1"/>
              <a:t>mengenai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 Baca </a:t>
            </a:r>
            <a:r>
              <a:rPr lang="en-US" dirty="0" err="1"/>
              <a:t>literatur</a:t>
            </a:r>
            <a:r>
              <a:rPr lang="en-US" dirty="0"/>
              <a:t> yang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kaji</a:t>
            </a:r>
            <a:r>
              <a:rPr lang="en-US" dirty="0"/>
              <a:t> </a:t>
            </a:r>
            <a:r>
              <a:rPr lang="en-US" dirty="0" err="1"/>
              <a:t>hasil-hasil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terkait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identifikasi</a:t>
            </a:r>
            <a:r>
              <a:rPr lang="en-US" dirty="0"/>
              <a:t> </a:t>
            </a:r>
            <a:r>
              <a:rPr lang="en-US" dirty="0" err="1"/>
              <a:t>kesenjangan</a:t>
            </a:r>
            <a:r>
              <a:rPr lang="en-US" dirty="0"/>
              <a:t> </a:t>
            </a:r>
            <a:r>
              <a:rPr lang="en-US" dirty="0" err="1"/>
              <a:t>pengetahuan</a:t>
            </a:r>
            <a:r>
              <a:rPr lang="en-US" dirty="0"/>
              <a:t> yang </a:t>
            </a:r>
            <a:r>
              <a:rPr lang="en-US" dirty="0" err="1"/>
              <a:t>ada</a:t>
            </a:r>
            <a:r>
              <a:rPr lang="en-US" dirty="0"/>
              <a:t>.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sumber-sumber</a:t>
            </a:r>
            <a:r>
              <a:rPr lang="en-US" dirty="0"/>
              <a:t> yang valid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terpercaya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keakuratan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yang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gunakan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3. </a:t>
            </a:r>
            <a:r>
              <a:rPr lang="en-US" b="1" dirty="0" err="1"/>
              <a:t>Merumuskan</a:t>
            </a:r>
            <a:r>
              <a:rPr lang="en-US" b="1" dirty="0"/>
              <a:t> </a:t>
            </a:r>
            <a:r>
              <a:rPr lang="en-US" b="1" dirty="0" err="1"/>
              <a:t>Pertanyaan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Tujuan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Setelah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rumuskan</a:t>
            </a:r>
            <a:r>
              <a:rPr lang="en-US" dirty="0"/>
              <a:t>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dijawab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dicapai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Pertanyaan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tujuan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spesifik</a:t>
            </a:r>
            <a:r>
              <a:rPr lang="en-US" dirty="0"/>
              <a:t>, </a:t>
            </a:r>
            <a:r>
              <a:rPr lang="en-US" dirty="0" err="1"/>
              <a:t>terukur</a:t>
            </a:r>
            <a:r>
              <a:rPr lang="en-US" dirty="0"/>
              <a:t>, </a:t>
            </a:r>
            <a:r>
              <a:rPr lang="en-US" dirty="0" err="1"/>
              <a:t>terjangkau</a:t>
            </a:r>
            <a:r>
              <a:rPr lang="en-US" dirty="0"/>
              <a:t>, </a:t>
            </a:r>
            <a:r>
              <a:rPr lang="en-US" dirty="0" err="1"/>
              <a:t>relevan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tertentu</a:t>
            </a:r>
            <a:r>
              <a:rPr lang="en-US" dirty="0"/>
              <a:t>. Hal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membimbing</a:t>
            </a:r>
            <a:r>
              <a:rPr lang="en-US" dirty="0"/>
              <a:t> proses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memberikan</a:t>
            </a:r>
            <a:r>
              <a:rPr lang="en-US" dirty="0"/>
              <a:t> </a:t>
            </a:r>
            <a:r>
              <a:rPr lang="en-US" dirty="0" err="1"/>
              <a:t>fokus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76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Langkah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4. </a:t>
            </a:r>
            <a:r>
              <a:rPr lang="en-US" b="1" dirty="0" err="1"/>
              <a:t>Membuat</a:t>
            </a:r>
            <a:r>
              <a:rPr lang="en-US" b="1" dirty="0"/>
              <a:t> </a:t>
            </a:r>
            <a:r>
              <a:rPr lang="en-US" b="1" dirty="0" err="1"/>
              <a:t>Rencana</a:t>
            </a:r>
            <a:r>
              <a:rPr lang="en-US" b="1" dirty="0"/>
              <a:t> </a:t>
            </a:r>
            <a:r>
              <a:rPr lang="en-US" b="1" dirty="0" err="1"/>
              <a:t>atau</a:t>
            </a:r>
            <a:r>
              <a:rPr lang="en-US" b="1" dirty="0"/>
              <a:t> </a:t>
            </a:r>
            <a:r>
              <a:rPr lang="en-US" b="1" dirty="0" err="1"/>
              <a:t>Kerangka</a:t>
            </a:r>
            <a:r>
              <a:rPr lang="en-US" b="1" dirty="0"/>
              <a:t> </a:t>
            </a:r>
            <a:r>
              <a:rPr lang="en-US" b="1" dirty="0" err="1"/>
              <a:t>Tulisan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, </a:t>
            </a:r>
            <a:r>
              <a:rPr lang="en-US" dirty="0" err="1"/>
              <a:t>buatlah</a:t>
            </a:r>
            <a:r>
              <a:rPr lang="en-US" dirty="0"/>
              <a:t>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kerangka</a:t>
            </a:r>
            <a:r>
              <a:rPr lang="en-US" dirty="0"/>
              <a:t> </a:t>
            </a:r>
            <a:r>
              <a:rPr lang="en-US" dirty="0" err="1"/>
              <a:t>tulisan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alur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, </a:t>
            </a:r>
            <a:r>
              <a:rPr lang="en-US" dirty="0" err="1"/>
              <a:t>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, </a:t>
            </a:r>
            <a:r>
              <a:rPr lang="en-US" dirty="0" err="1"/>
              <a:t>metodologi</a:t>
            </a:r>
            <a:r>
              <a:rPr lang="en-US" dirty="0"/>
              <a:t>, </a:t>
            </a:r>
            <a:r>
              <a:rPr lang="en-US" dirty="0" err="1"/>
              <a:t>hasil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analisis</a:t>
            </a:r>
            <a:r>
              <a:rPr lang="en-US" dirty="0"/>
              <a:t>,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kesimpulan</a:t>
            </a:r>
            <a:r>
              <a:rPr lang="en-US" dirty="0"/>
              <a:t>. </a:t>
            </a:r>
            <a:r>
              <a:rPr lang="en-US" dirty="0" err="1"/>
              <a:t>Rencana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membantu</a:t>
            </a:r>
            <a:r>
              <a:rPr lang="en-US" dirty="0"/>
              <a:t> </a:t>
            </a:r>
            <a:r>
              <a:rPr lang="en-US" dirty="0" err="1"/>
              <a:t>memastikan</a:t>
            </a:r>
            <a:r>
              <a:rPr lang="en-US" dirty="0"/>
              <a:t> </a:t>
            </a:r>
            <a:r>
              <a:rPr lang="en-US" dirty="0" err="1"/>
              <a:t>bahwa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mencakup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menyajikan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teratur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5. </a:t>
            </a:r>
            <a:r>
              <a:rPr lang="en-US" b="1" dirty="0" err="1"/>
              <a:t>Menulis</a:t>
            </a:r>
            <a:r>
              <a:rPr lang="en-US" b="1" dirty="0"/>
              <a:t> </a:t>
            </a:r>
            <a:r>
              <a:rPr lang="en-US" b="1" dirty="0" err="1"/>
              <a:t>Pendahuluan</a:t>
            </a:r>
            <a:r>
              <a:rPr lang="en-US" b="1" dirty="0"/>
              <a:t> yang </a:t>
            </a:r>
            <a:r>
              <a:rPr lang="en-US" b="1" dirty="0" err="1"/>
              <a:t>Menarik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Pendahuluan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bagian</a:t>
            </a:r>
            <a:r>
              <a:rPr lang="en-US" dirty="0"/>
              <a:t> yang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artikel</a:t>
            </a:r>
            <a:r>
              <a:rPr lang="en-US" dirty="0"/>
              <a:t> </a:t>
            </a:r>
            <a:r>
              <a:rPr lang="en-US" dirty="0" err="1"/>
              <a:t>ilmiah</a:t>
            </a:r>
            <a:r>
              <a:rPr lang="en-US" dirty="0"/>
              <a:t>. </a:t>
            </a:r>
            <a:r>
              <a:rPr lang="en-US" dirty="0" err="1"/>
              <a:t>Tulislah</a:t>
            </a:r>
            <a:r>
              <a:rPr lang="en-US" dirty="0"/>
              <a:t> </a:t>
            </a:r>
            <a:r>
              <a:rPr lang="en-US" dirty="0" err="1"/>
              <a:t>pendahuluan</a:t>
            </a:r>
            <a:r>
              <a:rPr lang="en-US" dirty="0"/>
              <a:t> yang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perhatian</a:t>
            </a:r>
            <a:r>
              <a:rPr lang="en-US" dirty="0"/>
              <a:t>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menggambarkan</a:t>
            </a:r>
            <a:r>
              <a:rPr lang="en-US" dirty="0"/>
              <a:t> </a:t>
            </a:r>
            <a:r>
              <a:rPr lang="en-US" dirty="0" err="1"/>
              <a:t>latar</a:t>
            </a:r>
            <a:r>
              <a:rPr lang="en-US" dirty="0"/>
              <a:t> </a:t>
            </a:r>
            <a:r>
              <a:rPr lang="en-US" dirty="0" err="1"/>
              <a:t>belakang</a:t>
            </a:r>
            <a:r>
              <a:rPr lang="en-US" dirty="0"/>
              <a:t>, </a:t>
            </a:r>
            <a:r>
              <a:rPr lang="en-US" dirty="0" err="1"/>
              <a:t>tujuan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juga</a:t>
            </a:r>
            <a:r>
              <a:rPr lang="en-US" dirty="0"/>
              <a:t> </a:t>
            </a:r>
            <a:r>
              <a:rPr lang="en-US" dirty="0" err="1"/>
              <a:t>konteks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relevansi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secara</a:t>
            </a:r>
            <a:r>
              <a:rPr lang="en-US" dirty="0"/>
              <a:t> </a:t>
            </a:r>
            <a:r>
              <a:rPr lang="en-US" dirty="0" err="1"/>
              <a:t>luas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b="1" dirty="0"/>
              <a:t>6. </a:t>
            </a:r>
            <a:r>
              <a:rPr lang="en-US" b="1" dirty="0" err="1"/>
              <a:t>Menyajikan</a:t>
            </a:r>
            <a:r>
              <a:rPr lang="en-US" b="1" dirty="0"/>
              <a:t> </a:t>
            </a:r>
            <a:r>
              <a:rPr lang="en-US" b="1" dirty="0" err="1"/>
              <a:t>Metode</a:t>
            </a:r>
            <a:r>
              <a:rPr lang="en-US" b="1" dirty="0"/>
              <a:t> </a:t>
            </a:r>
            <a:r>
              <a:rPr lang="en-US" b="1" dirty="0" err="1"/>
              <a:t>Penelitian</a:t>
            </a:r>
            <a:r>
              <a:rPr lang="en-US" b="1" dirty="0"/>
              <a:t> </a:t>
            </a:r>
            <a:r>
              <a:rPr lang="en-US" b="1" dirty="0" err="1"/>
              <a:t>dengan</a:t>
            </a:r>
            <a:r>
              <a:rPr lang="en-US" b="1" dirty="0"/>
              <a:t> </a:t>
            </a:r>
            <a:r>
              <a:rPr lang="en-US" b="1" dirty="0" err="1"/>
              <a:t>Jelas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disajikan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jelas</a:t>
            </a:r>
            <a:r>
              <a:rPr lang="en-US" dirty="0"/>
              <a:t> agar </a:t>
            </a:r>
            <a:r>
              <a:rPr lang="en-US" dirty="0" err="1"/>
              <a:t>pembaca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memahami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melakukan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. </a:t>
            </a:r>
            <a:r>
              <a:rPr lang="en-US" dirty="0" err="1"/>
              <a:t>Jelaskan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, </a:t>
            </a:r>
            <a:r>
              <a:rPr lang="en-US" dirty="0" err="1"/>
              <a:t>populasi</a:t>
            </a:r>
            <a:r>
              <a:rPr lang="en-US" dirty="0"/>
              <a:t> </a:t>
            </a:r>
            <a:r>
              <a:rPr lang="en-US" dirty="0" err="1"/>
              <a:t>sampel</a:t>
            </a:r>
            <a:r>
              <a:rPr lang="en-US" dirty="0"/>
              <a:t>, </a:t>
            </a:r>
            <a:r>
              <a:rPr lang="en-US" dirty="0" err="1"/>
              <a:t>teknik</a:t>
            </a:r>
            <a:r>
              <a:rPr lang="en-US" dirty="0"/>
              <a:t> </a:t>
            </a:r>
            <a:r>
              <a:rPr lang="en-US" dirty="0" err="1"/>
              <a:t>pengumpulan</a:t>
            </a:r>
            <a:r>
              <a:rPr lang="en-US" dirty="0"/>
              <a:t> data,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. </a:t>
            </a:r>
            <a:r>
              <a:rPr lang="en-US" dirty="0" err="1"/>
              <a:t>Pastikan</a:t>
            </a:r>
            <a:r>
              <a:rPr lang="en-US" dirty="0"/>
              <a:t> </a:t>
            </a:r>
            <a:r>
              <a:rPr lang="en-US" dirty="0" err="1"/>
              <a:t>deskripsi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penelitian</a:t>
            </a:r>
            <a:r>
              <a:rPr lang="en-US" dirty="0"/>
              <a:t> </a:t>
            </a:r>
            <a:r>
              <a:rPr lang="en-US" dirty="0" err="1"/>
              <a:t>Anda</a:t>
            </a:r>
            <a:r>
              <a:rPr lang="en-US" dirty="0"/>
              <a:t> </a:t>
            </a:r>
            <a:r>
              <a:rPr lang="en-US" dirty="0" err="1"/>
              <a:t>cukup</a:t>
            </a:r>
            <a:r>
              <a:rPr lang="en-US" dirty="0"/>
              <a:t> </a:t>
            </a:r>
            <a:r>
              <a:rPr lang="en-US" dirty="0" err="1"/>
              <a:t>rinci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diulang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</a:t>
            </a:r>
            <a:r>
              <a:rPr lang="en-US" dirty="0" err="1"/>
              <a:t>peneliti</a:t>
            </a:r>
            <a:r>
              <a:rPr lang="en-US" dirty="0"/>
              <a:t> lain.</a:t>
            </a:r>
          </a:p>
        </p:txBody>
      </p:sp>
    </p:spTree>
    <p:extLst>
      <p:ext uri="{BB962C8B-B14F-4D97-AF65-F5344CB8AC3E}">
        <p14:creationId xmlns:p14="http://schemas.microsoft.com/office/powerpoint/2010/main" val="26068778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C880D0D-725B-465C-AA5A-73F0F82353CF}" vid="{11FA4D8E-D4F2-4FE3-BBC9-E3B4C62E8F6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D486A0A21A0542AF6233727AE767FC" ma:contentTypeVersion="12" ma:contentTypeDescription="Create a new document." ma:contentTypeScope="" ma:versionID="01388cffd0da23ab79b96dc63eae7ec0">
  <xsd:schema xmlns:xsd="http://www.w3.org/2001/XMLSchema" xmlns:xs="http://www.w3.org/2001/XMLSchema" xmlns:p="http://schemas.microsoft.com/office/2006/metadata/properties" xmlns:ns2="825cf56f-896d-4e57-aa38-3a1eb522d790" xmlns:ns3="520a2381-ec04-4429-8a39-bbc55bcc9d1a" targetNamespace="http://schemas.microsoft.com/office/2006/metadata/properties" ma:root="true" ma:fieldsID="956fb03118b8539a9a47b18bc56b22fa" ns2:_="" ns3:_="">
    <xsd:import namespace="825cf56f-896d-4e57-aa38-3a1eb522d790"/>
    <xsd:import namespace="520a2381-ec04-4429-8a39-bbc55bcc9d1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5cf56f-896d-4e57-aa38-3a1eb522d7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f56862a-dcd1-4b6f-9e2f-9dc08df1de3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0a2381-ec04-4429-8a39-bbc55bcc9d1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d194313-dbcd-4495-a1a3-0ca6ad2d78d5}" ma:internalName="TaxCatchAll" ma:showField="CatchAllData" ma:web="520a2381-ec04-4429-8a39-bbc55bcc9d1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0a2381-ec04-4429-8a39-bbc55bcc9d1a" xsi:nil="true"/>
    <lcf76f155ced4ddcb4097134ff3c332f xmlns="825cf56f-896d-4e57-aa38-3a1eb522d79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B6183B8-B24F-4A06-9ACB-2D3914A84C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25cf56f-896d-4e57-aa38-3a1eb522d790"/>
    <ds:schemaRef ds:uri="520a2381-ec04-4429-8a39-bbc55bcc9d1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6F801FD-1A94-48FA-B95A-691A99706AAD}">
  <ds:schemaRefs>
    <ds:schemaRef ds:uri="http://schemas.microsoft.com/office/2006/metadata/properties"/>
    <ds:schemaRef ds:uri="http://schemas.microsoft.com/office/infopath/2007/PartnerControls"/>
    <ds:schemaRef ds:uri="520a2381-ec04-4429-8a39-bbc55bcc9d1a"/>
    <ds:schemaRef ds:uri="825cf56f-896d-4e57-aa38-3a1eb522d790"/>
  </ds:schemaRefs>
</ds:datastoreItem>
</file>

<file path=customXml/itemProps3.xml><?xml version="1.0" encoding="utf-8"?>
<ds:datastoreItem xmlns:ds="http://schemas.openxmlformats.org/officeDocument/2006/customXml" ds:itemID="{21A6A225-1802-4788-94DC-929B1FFA3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M01 Sejarah</Template>
  <TotalTime>1977</TotalTime>
  <Words>2248</Words>
  <Application>Microsoft Office PowerPoint</Application>
  <PresentationFormat>Widescreen</PresentationFormat>
  <Paragraphs>104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Montserrat</vt:lpstr>
      <vt:lpstr>Wingdings</vt:lpstr>
      <vt:lpstr>Office Theme</vt:lpstr>
      <vt:lpstr>Struktur Teks Artikel Ilmiah</vt:lpstr>
      <vt:lpstr>Struktur Teks Artikel Ilmiah</vt:lpstr>
      <vt:lpstr>Struktur Teks Artikel Ilmiah</vt:lpstr>
      <vt:lpstr>Struktur Teks Artikel Ilmiah</vt:lpstr>
      <vt:lpstr>Hubungan Genre pada Teks Artikel Penelitian</vt:lpstr>
      <vt:lpstr>Kebahasaan Teks Artikel Ilmiah</vt:lpstr>
      <vt:lpstr>Kebahasaan Teks Artikel Ilmiah</vt:lpstr>
      <vt:lpstr>Langkah Membangun Teks Artikel Ilmiah</vt:lpstr>
      <vt:lpstr>Langkah Membangun Teks Artikel Ilmiah</vt:lpstr>
      <vt:lpstr>Langkah Membangun Teks Artikel Ilmiah</vt:lpstr>
      <vt:lpstr>Langkah Membangun Teks Artikel Ilmiah</vt:lpstr>
      <vt:lpstr>Teks Artikel Populer</vt:lpstr>
      <vt:lpstr>Struktur Teks Artikel Populer</vt:lpstr>
      <vt:lpstr>Kebahasaan Artikel Populer</vt:lpstr>
      <vt:lpstr>Langkah-langkah Membangun Artikel Populer</vt:lpstr>
      <vt:lpstr>Membedakan Esai dan Opini</vt:lpstr>
      <vt:lpstr>Tabel Perbandingan Perbedaan Esai dan Opini</vt:lpstr>
      <vt:lpstr>Membedakan Fakta dan Opini </vt:lpstr>
      <vt:lpstr>Membedakan Fakta dan Opini </vt:lpstr>
      <vt:lpstr>Pola Penyajian Artikel Esai dan Opini</vt:lpstr>
      <vt:lpstr>Pola Penyajian Artikel Esai dan Opini</vt:lpstr>
      <vt:lpstr>Output/Luaran Tugas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UM2103 – Bahasa Indonesia</dc:title>
  <dc:creator>LENOVO</dc:creator>
  <cp:lastModifiedBy>calvinsibuea3@gmail.com</cp:lastModifiedBy>
  <cp:revision>49</cp:revision>
  <dcterms:created xsi:type="dcterms:W3CDTF">2024-09-15T10:38:36Z</dcterms:created>
  <dcterms:modified xsi:type="dcterms:W3CDTF">2025-01-08T11:51:19Z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0x010100D2D486A0A21A0542AF6233727AE767FC</vt:lpwstr>
  </property>
  <property fmtid="{D5CDD505-2E9C-101B-9397-08002B2CF9AE}" pid="3" name="MediaServiceImageTags">
    <vt:lpwstr/>
  </property>
</Properties>
</file>