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74" r:id="rId2"/>
    <p:sldId id="272" r:id="rId3"/>
    <p:sldId id="275" r:id="rId4"/>
    <p:sldId id="276"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039"/>
  </p:normalViewPr>
  <p:slideViewPr>
    <p:cSldViewPr snapToGrid="0" snapToObjects="1">
      <p:cViewPr>
        <p:scale>
          <a:sx n="100" d="100"/>
          <a:sy n="100" d="100"/>
        </p:scale>
        <p:origin x="1000"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BBEFF-7946-9446-A028-851A9BB03B76}" type="datetimeFigureOut">
              <a:rPr lang="en-US" smtClean="0"/>
              <a:t>9/14/18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DA39C6-69E2-5F4E-B0D2-EDAE841B1669}" type="slidenum">
              <a:rPr lang="en-US" smtClean="0"/>
              <a:t>‹#›</a:t>
            </a:fld>
            <a:endParaRPr lang="en-US"/>
          </a:p>
        </p:txBody>
      </p:sp>
    </p:spTree>
    <p:extLst>
      <p:ext uri="{BB962C8B-B14F-4D97-AF65-F5344CB8AC3E}">
        <p14:creationId xmlns:p14="http://schemas.microsoft.com/office/powerpoint/2010/main" val="12355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Draft a well-formed problem statement relevant to a business problem affecting your team, division, or organization.</a:t>
            </a:r>
          </a:p>
          <a:p>
            <a:r>
              <a:rPr lang="en-AU" dirty="0"/>
              <a:t>Include the following elements: Hypothesis/assumptions</a:t>
            </a:r>
          </a:p>
          <a:p>
            <a:r>
              <a:rPr lang="en-AU" dirty="0"/>
              <a:t>Goals and success metrics</a:t>
            </a:r>
          </a:p>
          <a:p>
            <a:r>
              <a:rPr lang="en-AU" dirty="0"/>
              <a:t>Risks or limitations</a:t>
            </a:r>
          </a:p>
        </p:txBody>
      </p:sp>
      <p:sp>
        <p:nvSpPr>
          <p:cNvPr id="4" name="Slide Number Placeholder 3"/>
          <p:cNvSpPr>
            <a:spLocks noGrp="1"/>
          </p:cNvSpPr>
          <p:nvPr>
            <p:ph type="sldNum" sz="quarter" idx="5"/>
          </p:nvPr>
        </p:nvSpPr>
        <p:spPr/>
        <p:txBody>
          <a:bodyPr/>
          <a:lstStyle/>
          <a:p>
            <a:fld id="{2CDA39C6-69E2-5F4E-B0D2-EDAE841B1669}" type="slidenum">
              <a:rPr lang="en-US" smtClean="0"/>
              <a:t>2</a:t>
            </a:fld>
            <a:endParaRPr lang="en-US"/>
          </a:p>
        </p:txBody>
      </p:sp>
    </p:spTree>
    <p:extLst>
      <p:ext uri="{BB962C8B-B14F-4D97-AF65-F5344CB8AC3E}">
        <p14:creationId xmlns:p14="http://schemas.microsoft.com/office/powerpoint/2010/main" val="70474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Include the following elements: Hypothesis/assumptions</a:t>
            </a:r>
          </a:p>
          <a:p>
            <a:r>
              <a:rPr lang="en-AU" dirty="0"/>
              <a:t>Goals and success metrics</a:t>
            </a:r>
          </a:p>
          <a:p>
            <a:r>
              <a:rPr lang="en-AU" dirty="0"/>
              <a:t>Risks or limitations</a:t>
            </a:r>
          </a:p>
          <a:p>
            <a:endParaRPr lang="en-US" dirty="0"/>
          </a:p>
        </p:txBody>
      </p:sp>
      <p:sp>
        <p:nvSpPr>
          <p:cNvPr id="4" name="Slide Number Placeholder 3"/>
          <p:cNvSpPr>
            <a:spLocks noGrp="1"/>
          </p:cNvSpPr>
          <p:nvPr>
            <p:ph type="sldNum" sz="quarter" idx="5"/>
          </p:nvPr>
        </p:nvSpPr>
        <p:spPr/>
        <p:txBody>
          <a:bodyPr/>
          <a:lstStyle/>
          <a:p>
            <a:fld id="{2CDA39C6-69E2-5F4E-B0D2-EDAE841B1669}" type="slidenum">
              <a:rPr lang="en-US" smtClean="0"/>
              <a:t>3</a:t>
            </a:fld>
            <a:endParaRPr lang="en-US"/>
          </a:p>
        </p:txBody>
      </p:sp>
    </p:spTree>
    <p:extLst>
      <p:ext uri="{BB962C8B-B14F-4D97-AF65-F5344CB8AC3E}">
        <p14:creationId xmlns:p14="http://schemas.microsoft.com/office/powerpoint/2010/main" val="2503406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D16-4555-9341-A552-B2A3FE614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877E3C-F2C6-E147-9081-19A411857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D1E69-54BF-B44F-AA84-284FB5224A3C}"/>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5" name="Footer Placeholder 4">
            <a:extLst>
              <a:ext uri="{FF2B5EF4-FFF2-40B4-BE49-F238E27FC236}">
                <a16:creationId xmlns:a16="http://schemas.microsoft.com/office/drawing/2014/main" id="{DC219F28-25D5-7C45-803C-D38828689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E63CC-5FAB-8D4D-95DC-8EAACFD212A2}"/>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0436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8670-33D3-CC46-8D6C-97626600E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9F945-077B-3749-8BA5-32528AD9C0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32447-8C1B-514C-BD94-D669BCE33234}"/>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5" name="Footer Placeholder 4">
            <a:extLst>
              <a:ext uri="{FF2B5EF4-FFF2-40B4-BE49-F238E27FC236}">
                <a16:creationId xmlns:a16="http://schemas.microsoft.com/office/drawing/2014/main" id="{95D8DC61-24DC-534E-91F5-0F435122F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4F6D1-4F9A-BE45-A900-78FDDF27203F}"/>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137282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F8D26-D698-AF47-87C6-4A505C46DC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6D4EE-5D69-E840-93A6-6555EFDD1B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F2652-79C8-6644-9C1D-129FDF8202F3}"/>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5" name="Footer Placeholder 4">
            <a:extLst>
              <a:ext uri="{FF2B5EF4-FFF2-40B4-BE49-F238E27FC236}">
                <a16:creationId xmlns:a16="http://schemas.microsoft.com/office/drawing/2014/main" id="{839C443D-7C96-6E46-B263-DE8E20534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E40C6-7E72-6D45-B5F0-F80B0192E691}"/>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12820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7C36-DA8C-D048-BB48-82AABE63F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EF154-4898-A84E-9D08-FE506862D2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85C87-805F-1749-AC7B-B9B6F92C7CE5}"/>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5" name="Footer Placeholder 4">
            <a:extLst>
              <a:ext uri="{FF2B5EF4-FFF2-40B4-BE49-F238E27FC236}">
                <a16:creationId xmlns:a16="http://schemas.microsoft.com/office/drawing/2014/main" id="{6FFBDABE-6AFB-9D4F-AACB-B980839AC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3A5C9-6140-2146-8AD6-5D1210D63742}"/>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387006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E8FB-949F-B947-B78F-A731B4874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2C9E5-F445-9D49-BE7E-70693B5991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F705F7-309D-2D47-B97C-395F8626B03E}"/>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5" name="Footer Placeholder 4">
            <a:extLst>
              <a:ext uri="{FF2B5EF4-FFF2-40B4-BE49-F238E27FC236}">
                <a16:creationId xmlns:a16="http://schemas.microsoft.com/office/drawing/2014/main" id="{03DF8A5F-FBA2-BF41-8A12-DFEF73C2F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6963D-200E-3F40-AF55-740EA1B45868}"/>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66844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BB2A-DB42-8649-8B45-00F139816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BC7EF-781E-114C-9024-2CB80E39999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985FE-247C-4643-B3C2-2ABB09B10B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E4B19-80D3-DA4D-96CB-9D4427953D92}"/>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6" name="Footer Placeholder 5">
            <a:extLst>
              <a:ext uri="{FF2B5EF4-FFF2-40B4-BE49-F238E27FC236}">
                <a16:creationId xmlns:a16="http://schemas.microsoft.com/office/drawing/2014/main" id="{022F289E-FB42-3740-8DB9-37767EBFA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A9824-989C-4343-BA83-03EA4A4CF4DA}"/>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85951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8B1F-B750-0344-924D-68B9DED53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70CD4-EDAA-FB42-8DB3-16D001158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88856-1688-244E-A81F-BD943093A8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98623-3595-D841-81AB-BAA0658C2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508594-1ED6-9148-9226-6606256B79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29A6FF-8877-D748-AED7-BDFA01AD7C7B}"/>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8" name="Footer Placeholder 7">
            <a:extLst>
              <a:ext uri="{FF2B5EF4-FFF2-40B4-BE49-F238E27FC236}">
                <a16:creationId xmlns:a16="http://schemas.microsoft.com/office/drawing/2014/main" id="{1F06D697-38E3-3949-983E-31ACAD383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36F31-5533-C949-8CE1-5B7374AEA4A4}"/>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84534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75CC-4A42-1F4D-9E4E-44AC715FCC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01EBFB-DD71-9943-B0AA-6D1F5693AC10}"/>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4" name="Footer Placeholder 3">
            <a:extLst>
              <a:ext uri="{FF2B5EF4-FFF2-40B4-BE49-F238E27FC236}">
                <a16:creationId xmlns:a16="http://schemas.microsoft.com/office/drawing/2014/main" id="{66899F6B-5DA8-5D46-ABB2-C988D6ED40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360E0-94D6-3F41-88CE-72AC24B02276}"/>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372635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2878B-9AF0-CA41-9269-76803D151A38}"/>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3" name="Footer Placeholder 2">
            <a:extLst>
              <a:ext uri="{FF2B5EF4-FFF2-40B4-BE49-F238E27FC236}">
                <a16:creationId xmlns:a16="http://schemas.microsoft.com/office/drawing/2014/main" id="{7F2F76F5-D645-AB4D-8082-13CCB6333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781A6-0C71-A748-941D-2AA307D064B3}"/>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404774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E25C-C8ED-3B46-811C-75190F78DC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B520D-BA51-3948-9528-F8DFF0364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E3E9F7-2033-CE48-97A9-E41AEE30F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8094D-608F-4240-8659-87C6843030C8}"/>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6" name="Footer Placeholder 5">
            <a:extLst>
              <a:ext uri="{FF2B5EF4-FFF2-40B4-BE49-F238E27FC236}">
                <a16:creationId xmlns:a16="http://schemas.microsoft.com/office/drawing/2014/main" id="{AC29CB71-FF3C-B442-BCFD-1C4909C01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CD207-5EDE-5647-BC2D-4F5CB226819F}"/>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248203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331F-BFE9-2342-B988-E09420AF4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63F093-B2DF-2F4D-8439-B6FE46CCB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5A4AD9-EE5D-4143-A945-57FEFA8E1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D5888C-907C-274B-83BB-4504827D452F}"/>
              </a:ext>
            </a:extLst>
          </p:cNvPr>
          <p:cNvSpPr>
            <a:spLocks noGrp="1"/>
          </p:cNvSpPr>
          <p:nvPr>
            <p:ph type="dt" sz="half" idx="10"/>
          </p:nvPr>
        </p:nvSpPr>
        <p:spPr/>
        <p:txBody>
          <a:bodyPr/>
          <a:lstStyle/>
          <a:p>
            <a:fld id="{8FCD80E1-8F9A-0B4B-891A-CB6FFD513331}" type="datetimeFigureOut">
              <a:rPr lang="en-US" smtClean="0"/>
              <a:t>9/14/18</a:t>
            </a:fld>
            <a:endParaRPr lang="en-US"/>
          </a:p>
        </p:txBody>
      </p:sp>
      <p:sp>
        <p:nvSpPr>
          <p:cNvPr id="6" name="Footer Placeholder 5">
            <a:extLst>
              <a:ext uri="{FF2B5EF4-FFF2-40B4-BE49-F238E27FC236}">
                <a16:creationId xmlns:a16="http://schemas.microsoft.com/office/drawing/2014/main" id="{E83A9BF0-E23A-2B49-9CF0-02F762480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73A87-15CD-4D48-B6D0-56D328CC222C}"/>
              </a:ext>
            </a:extLst>
          </p:cNvPr>
          <p:cNvSpPr>
            <a:spLocks noGrp="1"/>
          </p:cNvSpPr>
          <p:nvPr>
            <p:ph type="sldNum" sz="quarter" idx="12"/>
          </p:nvPr>
        </p:nvSpPr>
        <p:spPr/>
        <p:txBody>
          <a:bodyPr/>
          <a:lstStyle/>
          <a:p>
            <a:fld id="{BC4BE28C-2341-7249-8F45-188020588621}" type="slidenum">
              <a:rPr lang="en-US" smtClean="0"/>
              <a:t>‹#›</a:t>
            </a:fld>
            <a:endParaRPr lang="en-US"/>
          </a:p>
        </p:txBody>
      </p:sp>
    </p:spTree>
    <p:extLst>
      <p:ext uri="{BB962C8B-B14F-4D97-AF65-F5344CB8AC3E}">
        <p14:creationId xmlns:p14="http://schemas.microsoft.com/office/powerpoint/2010/main" val="417469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AACEC-7B0E-DE4F-8A02-9B5AA5EA5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774AE-D943-EA43-97CE-0BC9CDCB7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9D414-D319-064B-8BA7-B4F98E1D5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D80E1-8F9A-0B4B-891A-CB6FFD513331}" type="datetimeFigureOut">
              <a:rPr lang="en-US" smtClean="0"/>
              <a:t>9/14/18</a:t>
            </a:fld>
            <a:endParaRPr lang="en-US"/>
          </a:p>
        </p:txBody>
      </p:sp>
      <p:sp>
        <p:nvSpPr>
          <p:cNvPr id="5" name="Footer Placeholder 4">
            <a:extLst>
              <a:ext uri="{FF2B5EF4-FFF2-40B4-BE49-F238E27FC236}">
                <a16:creationId xmlns:a16="http://schemas.microsoft.com/office/drawing/2014/main" id="{3DA0DA3C-0B23-1C49-AE33-2AE9559DD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D9DFBB-5711-A04C-A173-FF7678FF0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BE28C-2341-7249-8F45-188020588621}" type="slidenum">
              <a:rPr lang="en-US" smtClean="0"/>
              <a:t>‹#›</a:t>
            </a:fld>
            <a:endParaRPr lang="en-US"/>
          </a:p>
        </p:txBody>
      </p:sp>
    </p:spTree>
    <p:extLst>
      <p:ext uri="{BB962C8B-B14F-4D97-AF65-F5344CB8AC3E}">
        <p14:creationId xmlns:p14="http://schemas.microsoft.com/office/powerpoint/2010/main" val="62720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ranstats.bts.gov/Tables.asp?DB_ID=1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dailypost.ng/wp-content/uploads/2015/02/aircraft-02.jpg">
            <a:extLst>
              <a:ext uri="{FF2B5EF4-FFF2-40B4-BE49-F238E27FC236}">
                <a16:creationId xmlns:a16="http://schemas.microsoft.com/office/drawing/2014/main" id="{F370BC45-F892-2845-93BF-8BC074E4628E}"/>
              </a:ext>
            </a:extLst>
          </p:cNvPr>
          <p:cNvPicPr>
            <a:picLocks noChangeAspect="1" noChangeArrowheads="1"/>
          </p:cNvPicPr>
          <p:nvPr/>
        </p:nvPicPr>
        <p:blipFill>
          <a:blip r:embed="rId2">
            <a:alphaModFix amt="63000"/>
            <a:extLst>
              <a:ext uri="{28A0092B-C50C-407E-A947-70E740481C1C}">
                <a14:useLocalDpi xmlns:a14="http://schemas.microsoft.com/office/drawing/2010/main" val="0"/>
              </a:ext>
            </a:extLst>
          </a:blip>
          <a:srcRect/>
          <a:stretch>
            <a:fillRect/>
          </a:stretch>
        </p:blipFill>
        <p:spPr bwMode="auto">
          <a:xfrm>
            <a:off x="0" y="-38100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4DDE5A-0312-2244-83CA-0989FA988552}"/>
              </a:ext>
            </a:extLst>
          </p:cNvPr>
          <p:cNvSpPr>
            <a:spLocks noGrp="1"/>
          </p:cNvSpPr>
          <p:nvPr>
            <p:ph type="ctrTitle"/>
          </p:nvPr>
        </p:nvSpPr>
        <p:spPr>
          <a:xfrm>
            <a:off x="1524000" y="1122363"/>
            <a:ext cx="9144000" cy="1198806"/>
          </a:xfrm>
        </p:spPr>
        <p:txBody>
          <a:bodyPr>
            <a:normAutofit/>
          </a:bodyPr>
          <a:lstStyle/>
          <a:p>
            <a:r>
              <a:rPr lang="en-US" dirty="0"/>
              <a:t>Predicting Flight Delays</a:t>
            </a:r>
          </a:p>
        </p:txBody>
      </p:sp>
      <p:sp>
        <p:nvSpPr>
          <p:cNvPr id="3" name="Subtitle 2">
            <a:extLst>
              <a:ext uri="{FF2B5EF4-FFF2-40B4-BE49-F238E27FC236}">
                <a16:creationId xmlns:a16="http://schemas.microsoft.com/office/drawing/2014/main" id="{2194673D-9D1C-4441-9B1F-4FA11D54CC9D}"/>
              </a:ext>
            </a:extLst>
          </p:cNvPr>
          <p:cNvSpPr>
            <a:spLocks noGrp="1"/>
          </p:cNvSpPr>
          <p:nvPr>
            <p:ph type="subTitle" idx="1"/>
          </p:nvPr>
        </p:nvSpPr>
        <p:spPr>
          <a:xfrm>
            <a:off x="1524000" y="5281618"/>
            <a:ext cx="9144000" cy="1242646"/>
          </a:xfrm>
        </p:spPr>
        <p:txBody>
          <a:bodyPr>
            <a:normAutofit/>
          </a:bodyPr>
          <a:lstStyle/>
          <a:p>
            <a:r>
              <a:rPr lang="en-US" dirty="0"/>
              <a:t>Calvin Chua</a:t>
            </a:r>
          </a:p>
          <a:p>
            <a:r>
              <a:rPr lang="en-US" dirty="0"/>
              <a:t>DAT 9</a:t>
            </a:r>
          </a:p>
        </p:txBody>
      </p:sp>
    </p:spTree>
    <p:extLst>
      <p:ext uri="{BB962C8B-B14F-4D97-AF65-F5344CB8AC3E}">
        <p14:creationId xmlns:p14="http://schemas.microsoft.com/office/powerpoint/2010/main" val="11688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300039" y="1274760"/>
            <a:ext cx="11644312" cy="5016758"/>
          </a:xfrm>
          <a:prstGeom prst="rect">
            <a:avLst/>
          </a:prstGeom>
          <a:noFill/>
        </p:spPr>
        <p:txBody>
          <a:bodyPr wrap="square" rtlCol="0">
            <a:spAutoFit/>
          </a:bodyPr>
          <a:lstStyle/>
          <a:p>
            <a:pPr algn="ctr"/>
            <a:r>
              <a:rPr lang="en-AU" sz="1600" b="1" u="sng" dirty="0"/>
              <a:t>Problem</a:t>
            </a:r>
          </a:p>
          <a:p>
            <a:r>
              <a:rPr lang="en-AU" sz="1600" dirty="0"/>
              <a:t>Onion Travel Agency (OTA) is a new player to the US market and wants to carve a name for themselves by ensuring customers encounter minimal delays. As such, OTA needs to be able to predict flight delays to make the most convenient bookings for their customers. As the end-of-year holiday season is key, OTA’s focus is on the months of November and December.</a:t>
            </a:r>
          </a:p>
          <a:p>
            <a:endParaRPr lang="en-AU" sz="1600" dirty="0"/>
          </a:p>
          <a:p>
            <a:pPr algn="ctr"/>
            <a:r>
              <a:rPr lang="en-AU" sz="1600" b="1" u="sng" dirty="0"/>
              <a:t>Project Goal</a:t>
            </a:r>
          </a:p>
          <a:p>
            <a:r>
              <a:rPr lang="en-AU" sz="1600" dirty="0"/>
              <a:t>To predict flight delays through analysis of the various factors causing delays in previous years.</a:t>
            </a:r>
          </a:p>
          <a:p>
            <a:endParaRPr lang="en-AU" sz="1600" dirty="0"/>
          </a:p>
          <a:p>
            <a:pPr algn="ctr"/>
            <a:r>
              <a:rPr lang="en-AU" sz="1600" b="1" u="sng" dirty="0"/>
              <a:t>Hypothesis/Assumption</a:t>
            </a:r>
          </a:p>
          <a:p>
            <a:r>
              <a:rPr lang="en-AU" sz="1600" dirty="0"/>
              <a:t>Assumption: Time/day of flight departure/arrival, airport of departure/arrival contribute to delays. (Fields are chosen based on this assumption)</a:t>
            </a:r>
          </a:p>
          <a:p>
            <a:pPr marL="285750" indent="-285750">
              <a:buFont typeface="Arial" panose="020B0604020202020204" pitchFamily="34" charset="0"/>
              <a:buChar char="•"/>
            </a:pPr>
            <a:r>
              <a:rPr lang="en-AU" sz="1600" dirty="0"/>
              <a:t>Null Hypothesis 1: Airports are not a contributing factor in delays</a:t>
            </a:r>
          </a:p>
          <a:p>
            <a:pPr marL="285750" indent="-285750">
              <a:buFont typeface="Arial" panose="020B0604020202020204" pitchFamily="34" charset="0"/>
              <a:buChar char="•"/>
            </a:pPr>
            <a:r>
              <a:rPr lang="en-AU" sz="1600" dirty="0"/>
              <a:t>Alternate Hypothesis 1: Airports are a contributing factor to delays</a:t>
            </a:r>
          </a:p>
          <a:p>
            <a:pPr marL="285750" indent="-285750">
              <a:buFont typeface="Arial" panose="020B0604020202020204" pitchFamily="34" charset="0"/>
              <a:buChar char="•"/>
            </a:pPr>
            <a:endParaRPr lang="en-AU" sz="1600" dirty="0"/>
          </a:p>
          <a:p>
            <a:pPr marL="285750" indent="-285750">
              <a:buFont typeface="Arial" panose="020B0604020202020204" pitchFamily="34" charset="0"/>
              <a:buChar char="•"/>
            </a:pPr>
            <a:r>
              <a:rPr lang="en-AU" sz="1600" dirty="0"/>
              <a:t>Null Hypothesis 2: Flight arrival/departure day and time are not contributing factors to delays</a:t>
            </a:r>
          </a:p>
          <a:p>
            <a:pPr marL="285750" indent="-285750">
              <a:buFont typeface="Arial" panose="020B0604020202020204" pitchFamily="34" charset="0"/>
              <a:buChar char="•"/>
            </a:pPr>
            <a:r>
              <a:rPr lang="en-AU" sz="1600" dirty="0"/>
              <a:t>Alternate Hypothesis 2: Flight arrival/departure day and time are contributing factors to delays</a:t>
            </a:r>
          </a:p>
          <a:p>
            <a:endParaRPr lang="en-AU" sz="1600" dirty="0"/>
          </a:p>
          <a:p>
            <a:pPr algn="ctr"/>
            <a:r>
              <a:rPr lang="en-AU" sz="1600" b="1" u="sng" dirty="0"/>
              <a:t>Limitations</a:t>
            </a:r>
          </a:p>
          <a:p>
            <a:pPr marL="285750" indent="-285750">
              <a:buFont typeface="Arial" panose="020B0604020202020204" pitchFamily="34" charset="0"/>
              <a:buChar char="•"/>
            </a:pPr>
            <a:r>
              <a:rPr lang="en-AU" sz="1600" dirty="0"/>
              <a:t>Data is only true for US airports and domestic flights</a:t>
            </a:r>
          </a:p>
          <a:p>
            <a:pPr marL="285750" indent="-285750">
              <a:buFont typeface="Arial" panose="020B0604020202020204" pitchFamily="34" charset="0"/>
              <a:buChar char="•"/>
            </a:pPr>
            <a:r>
              <a:rPr lang="en-AU" sz="1600" dirty="0"/>
              <a:t>Analysis is only true for a specific period (i.e. November/December)</a:t>
            </a:r>
          </a:p>
        </p:txBody>
      </p:sp>
      <p:sp>
        <p:nvSpPr>
          <p:cNvPr id="2" name="TextBox 1">
            <a:extLst>
              <a:ext uri="{FF2B5EF4-FFF2-40B4-BE49-F238E27FC236}">
                <a16:creationId xmlns:a16="http://schemas.microsoft.com/office/drawing/2014/main" id="{5BC9CD4D-4D4C-6441-9CFD-0A344BB8F0A1}"/>
              </a:ext>
            </a:extLst>
          </p:cNvPr>
          <p:cNvSpPr txBox="1"/>
          <p:nvPr/>
        </p:nvSpPr>
        <p:spPr>
          <a:xfrm>
            <a:off x="2567353" y="328246"/>
            <a:ext cx="7045570" cy="707886"/>
          </a:xfrm>
          <a:prstGeom prst="rect">
            <a:avLst/>
          </a:prstGeom>
          <a:noFill/>
        </p:spPr>
        <p:txBody>
          <a:bodyPr wrap="square" rtlCol="0">
            <a:spAutoFit/>
          </a:bodyPr>
          <a:lstStyle/>
          <a:p>
            <a:pPr algn="ctr"/>
            <a:r>
              <a:rPr lang="en-US" sz="4000" dirty="0"/>
              <a:t>Predicting Flight Delays</a:t>
            </a:r>
          </a:p>
        </p:txBody>
      </p:sp>
    </p:spTree>
    <p:extLst>
      <p:ext uri="{BB962C8B-B14F-4D97-AF65-F5344CB8AC3E}">
        <p14:creationId xmlns:p14="http://schemas.microsoft.com/office/powerpoint/2010/main" val="267192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79DDB5-BA47-A64D-9FAE-A702EA340F64}"/>
              </a:ext>
            </a:extLst>
          </p:cNvPr>
          <p:cNvSpPr/>
          <p:nvPr/>
        </p:nvSpPr>
        <p:spPr>
          <a:xfrm>
            <a:off x="1107831" y="1012686"/>
            <a:ext cx="9976338" cy="5632311"/>
          </a:xfrm>
          <a:prstGeom prst="rect">
            <a:avLst/>
          </a:prstGeom>
        </p:spPr>
        <p:txBody>
          <a:bodyPr wrap="square">
            <a:spAutoFit/>
          </a:bodyPr>
          <a:lstStyle/>
          <a:p>
            <a:pPr algn="ctr"/>
            <a:r>
              <a:rPr lang="en-AU" sz="1600" b="1" u="sng" dirty="0"/>
              <a:t>Sample Data (Nov 2017):</a:t>
            </a:r>
            <a:endParaRPr lang="en-AU" sz="1600" dirty="0"/>
          </a:p>
          <a:p>
            <a:r>
              <a:rPr lang="en-AU" sz="1600" dirty="0"/>
              <a:t>Publicly available data is taken from the “Bureau of Transportation Statistics” website.</a:t>
            </a:r>
          </a:p>
          <a:p>
            <a:r>
              <a:rPr lang="en-AU" sz="1600" dirty="0">
                <a:hlinkClick r:id="rId3"/>
              </a:rPr>
              <a:t>(https://www.transtats.bts.gov/Tables.asp?DB_ID=120</a:t>
            </a:r>
            <a:r>
              <a:rPr lang="en-AU" sz="1600" dirty="0"/>
              <a:t>)</a:t>
            </a:r>
          </a:p>
          <a:p>
            <a:r>
              <a:rPr lang="en-AU" sz="1600" u="sng" dirty="0"/>
              <a:t>Data Timeframe</a:t>
            </a:r>
            <a:r>
              <a:rPr lang="en-AU" sz="1600" dirty="0"/>
              <a:t>:</a:t>
            </a:r>
          </a:p>
          <a:p>
            <a:pPr marL="285750" indent="-285750">
              <a:buFont typeface="Arial" panose="020B0604020202020204" pitchFamily="34" charset="0"/>
              <a:buChar char="•"/>
            </a:pPr>
            <a:r>
              <a:rPr lang="en-AU" sz="1600" dirty="0"/>
              <a:t>November/December</a:t>
            </a:r>
          </a:p>
          <a:p>
            <a:pPr marL="285750" indent="-285750">
              <a:buFont typeface="Arial" panose="020B0604020202020204" pitchFamily="34" charset="0"/>
              <a:buChar char="•"/>
            </a:pPr>
            <a:r>
              <a:rPr lang="en-AU" sz="1600" dirty="0"/>
              <a:t>Years 2012-2017</a:t>
            </a:r>
          </a:p>
          <a:p>
            <a:r>
              <a:rPr lang="en-AU" sz="1600" u="sng" dirty="0"/>
              <a:t>Data Shape (Sample)</a:t>
            </a:r>
            <a:r>
              <a:rPr lang="en-AU" sz="1600" dirty="0"/>
              <a:t>:</a:t>
            </a:r>
          </a:p>
          <a:p>
            <a:pPr marL="285750" indent="-285750">
              <a:buFont typeface="Arial" panose="020B0604020202020204" pitchFamily="34" charset="0"/>
              <a:buChar char="•"/>
            </a:pPr>
            <a:r>
              <a:rPr lang="en-AU" sz="1600" dirty="0"/>
              <a:t>Rows: 454163</a:t>
            </a:r>
          </a:p>
          <a:p>
            <a:pPr marL="285750" indent="-285750">
              <a:buFont typeface="Arial" panose="020B0604020202020204" pitchFamily="34" charset="0"/>
              <a:buChar char="•"/>
            </a:pPr>
            <a:r>
              <a:rPr lang="en-AU" sz="1600" dirty="0"/>
              <a:t>Columns: 31</a:t>
            </a:r>
          </a:p>
          <a:p>
            <a:endParaRPr lang="en-AU" sz="1600" dirty="0"/>
          </a:p>
          <a:p>
            <a:pPr algn="ctr"/>
            <a:r>
              <a:rPr lang="en-AU" sz="1600" b="1" u="sng" dirty="0"/>
              <a:t>Features </a:t>
            </a:r>
          </a:p>
          <a:p>
            <a:r>
              <a:rPr lang="en-AU" sz="1600" u="sng" dirty="0"/>
              <a:t>Travel Period</a:t>
            </a:r>
            <a:r>
              <a:rPr lang="en-AU" sz="1600" dirty="0"/>
              <a:t>: Month, Day, Time</a:t>
            </a:r>
          </a:p>
          <a:p>
            <a:r>
              <a:rPr lang="en-AU" sz="1600" u="sng" dirty="0"/>
              <a:t>Airline</a:t>
            </a:r>
            <a:r>
              <a:rPr lang="en-AU" sz="1600" dirty="0"/>
              <a:t>: Carrier Code, Flight Number, Tail Number</a:t>
            </a:r>
          </a:p>
          <a:p>
            <a:r>
              <a:rPr lang="en-AU" sz="1600" u="sng" dirty="0"/>
              <a:t>Airport</a:t>
            </a:r>
            <a:r>
              <a:rPr lang="en-AU" sz="1600" dirty="0"/>
              <a:t>: Origin Airport and City, Destination Airport and City</a:t>
            </a:r>
          </a:p>
          <a:p>
            <a:r>
              <a:rPr lang="en-AU" sz="1600" u="sng" dirty="0"/>
              <a:t>Departure/Arrival Performance</a:t>
            </a:r>
            <a:r>
              <a:rPr lang="en-AU" sz="1600" dirty="0"/>
              <a:t>: CRS Time, Actual time</a:t>
            </a:r>
          </a:p>
          <a:p>
            <a:r>
              <a:rPr lang="en-AU" sz="1600" u="sng" dirty="0"/>
              <a:t>Cancellations</a:t>
            </a:r>
            <a:r>
              <a:rPr lang="en-AU" sz="1600" dirty="0"/>
              <a:t>: Cancelled, Cancellation Code, Diverted</a:t>
            </a:r>
          </a:p>
          <a:p>
            <a:r>
              <a:rPr lang="en-AU" sz="1600" u="sng" dirty="0"/>
              <a:t>Cause of Delay</a:t>
            </a:r>
            <a:r>
              <a:rPr lang="en-AU" sz="1600" dirty="0"/>
              <a:t>: Carrier Delay, Weather Delay, NAS Delay, Security Delay, Late Aircraft Delay </a:t>
            </a:r>
          </a:p>
          <a:p>
            <a:endParaRPr lang="en-AU" sz="1600" dirty="0"/>
          </a:p>
          <a:p>
            <a:r>
              <a:rPr lang="en-AU" sz="1200" b="1" u="sng" dirty="0"/>
              <a:t>Terms:</a:t>
            </a:r>
          </a:p>
          <a:p>
            <a:r>
              <a:rPr lang="en-AU" sz="1200" dirty="0" err="1"/>
              <a:t>CRSDepTime</a:t>
            </a:r>
            <a:r>
              <a:rPr lang="en-AU" sz="1200" dirty="0"/>
              <a:t> (the local time the plane was scheduled to depart)</a:t>
            </a:r>
          </a:p>
          <a:p>
            <a:r>
              <a:rPr lang="en-AU" sz="1200" dirty="0" err="1"/>
              <a:t>CRSArrTime</a:t>
            </a:r>
            <a:r>
              <a:rPr lang="en-AU" sz="1200" dirty="0"/>
              <a:t> (the local time the plane was scheduled to arrive)</a:t>
            </a:r>
          </a:p>
          <a:p>
            <a:r>
              <a:rPr lang="en-AU" sz="1200" dirty="0" err="1"/>
              <a:t>CRSElapsedTime</a:t>
            </a:r>
            <a:r>
              <a:rPr lang="en-AU" sz="1200" dirty="0"/>
              <a:t> (the scheduled difference between departure and arrival)</a:t>
            </a:r>
          </a:p>
          <a:p>
            <a:r>
              <a:rPr lang="en-AU" sz="1200" dirty="0"/>
              <a:t>NAS Delay: National Air System Delay</a:t>
            </a:r>
          </a:p>
          <a:p>
            <a:r>
              <a:rPr lang="en-AU" sz="1200" dirty="0"/>
              <a:t>Definitions in delay types can be found at: http://</a:t>
            </a:r>
            <a:r>
              <a:rPr lang="en-AU" sz="1200" dirty="0" err="1"/>
              <a:t>aspmhelp.faa.gov</a:t>
            </a:r>
            <a:r>
              <a:rPr lang="en-AU" sz="1200" dirty="0"/>
              <a:t>/</a:t>
            </a:r>
            <a:r>
              <a:rPr lang="en-AU" sz="1200" dirty="0" err="1"/>
              <a:t>index.php</a:t>
            </a:r>
            <a:r>
              <a:rPr lang="en-AU" sz="1200" dirty="0"/>
              <a:t>/</a:t>
            </a:r>
            <a:r>
              <a:rPr lang="en-AU" sz="1200" dirty="0" err="1"/>
              <a:t>Types_of_Delay</a:t>
            </a:r>
            <a:r>
              <a:rPr lang="en-AU" sz="1200" dirty="0"/>
              <a:t>)</a:t>
            </a:r>
          </a:p>
        </p:txBody>
      </p:sp>
      <p:sp>
        <p:nvSpPr>
          <p:cNvPr id="5" name="TextBox 4">
            <a:extLst>
              <a:ext uri="{FF2B5EF4-FFF2-40B4-BE49-F238E27FC236}">
                <a16:creationId xmlns:a16="http://schemas.microsoft.com/office/drawing/2014/main" id="{87791D79-ABC0-604D-83D7-1F4E1AA9B683}"/>
              </a:ext>
            </a:extLst>
          </p:cNvPr>
          <p:cNvSpPr txBox="1"/>
          <p:nvPr/>
        </p:nvSpPr>
        <p:spPr>
          <a:xfrm>
            <a:off x="3622428" y="304800"/>
            <a:ext cx="4947138" cy="707886"/>
          </a:xfrm>
          <a:prstGeom prst="rect">
            <a:avLst/>
          </a:prstGeom>
          <a:noFill/>
        </p:spPr>
        <p:txBody>
          <a:bodyPr wrap="square" rtlCol="0">
            <a:spAutoFit/>
          </a:bodyPr>
          <a:lstStyle/>
          <a:p>
            <a:pPr algn="ctr"/>
            <a:r>
              <a:rPr lang="en-US" sz="4000" dirty="0"/>
              <a:t>Identified Dataset</a:t>
            </a:r>
          </a:p>
        </p:txBody>
      </p:sp>
    </p:spTree>
    <p:extLst>
      <p:ext uri="{BB962C8B-B14F-4D97-AF65-F5344CB8AC3E}">
        <p14:creationId xmlns:p14="http://schemas.microsoft.com/office/powerpoint/2010/main" val="209457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C840B6-D3D4-C446-8A6F-7D27EF6B5899}"/>
              </a:ext>
            </a:extLst>
          </p:cNvPr>
          <p:cNvPicPr>
            <a:picLocks noChangeAspect="1"/>
          </p:cNvPicPr>
          <p:nvPr/>
        </p:nvPicPr>
        <p:blipFill>
          <a:blip r:embed="rId2"/>
          <a:stretch>
            <a:fillRect/>
          </a:stretch>
        </p:blipFill>
        <p:spPr>
          <a:xfrm>
            <a:off x="3466306" y="4720703"/>
            <a:ext cx="5259387" cy="750065"/>
          </a:xfrm>
          <a:prstGeom prst="rect">
            <a:avLst/>
          </a:prstGeom>
        </p:spPr>
      </p:pic>
      <p:pic>
        <p:nvPicPr>
          <p:cNvPr id="7" name="Picture 6">
            <a:extLst>
              <a:ext uri="{FF2B5EF4-FFF2-40B4-BE49-F238E27FC236}">
                <a16:creationId xmlns:a16="http://schemas.microsoft.com/office/drawing/2014/main" id="{60C05C0C-36A6-7147-9112-6AE3A2C8A541}"/>
              </a:ext>
            </a:extLst>
          </p:cNvPr>
          <p:cNvPicPr>
            <a:picLocks noChangeAspect="1"/>
          </p:cNvPicPr>
          <p:nvPr/>
        </p:nvPicPr>
        <p:blipFill rotWithShape="1">
          <a:blip r:embed="rId3"/>
          <a:srcRect b="43619"/>
          <a:stretch/>
        </p:blipFill>
        <p:spPr>
          <a:xfrm>
            <a:off x="0" y="1361722"/>
            <a:ext cx="12192000" cy="757435"/>
          </a:xfrm>
          <a:prstGeom prst="rect">
            <a:avLst/>
          </a:prstGeom>
        </p:spPr>
      </p:pic>
      <p:sp>
        <p:nvSpPr>
          <p:cNvPr id="8" name="TextBox 7">
            <a:extLst>
              <a:ext uri="{FF2B5EF4-FFF2-40B4-BE49-F238E27FC236}">
                <a16:creationId xmlns:a16="http://schemas.microsoft.com/office/drawing/2014/main" id="{DD0BF620-ACF6-E54E-B61A-1365A4198443}"/>
              </a:ext>
            </a:extLst>
          </p:cNvPr>
          <p:cNvSpPr txBox="1"/>
          <p:nvPr/>
        </p:nvSpPr>
        <p:spPr>
          <a:xfrm>
            <a:off x="3622428" y="304800"/>
            <a:ext cx="4947138" cy="707886"/>
          </a:xfrm>
          <a:prstGeom prst="rect">
            <a:avLst/>
          </a:prstGeom>
          <a:noFill/>
        </p:spPr>
        <p:txBody>
          <a:bodyPr wrap="square" rtlCol="0">
            <a:spAutoFit/>
          </a:bodyPr>
          <a:lstStyle/>
          <a:p>
            <a:pPr algn="ctr"/>
            <a:r>
              <a:rPr lang="en-US" sz="4000" dirty="0"/>
              <a:t>Sample Data</a:t>
            </a:r>
          </a:p>
        </p:txBody>
      </p:sp>
      <p:sp>
        <p:nvSpPr>
          <p:cNvPr id="12" name="TextBox 11">
            <a:extLst>
              <a:ext uri="{FF2B5EF4-FFF2-40B4-BE49-F238E27FC236}">
                <a16:creationId xmlns:a16="http://schemas.microsoft.com/office/drawing/2014/main" id="{2E6455D9-84BF-6043-98CF-568F04AF8CED}"/>
              </a:ext>
            </a:extLst>
          </p:cNvPr>
          <p:cNvSpPr txBox="1"/>
          <p:nvPr/>
        </p:nvSpPr>
        <p:spPr>
          <a:xfrm>
            <a:off x="181570" y="2500055"/>
            <a:ext cx="1918297"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days?</a:t>
            </a:r>
          </a:p>
        </p:txBody>
      </p:sp>
      <p:sp>
        <p:nvSpPr>
          <p:cNvPr id="13" name="TextBox 12">
            <a:extLst>
              <a:ext uri="{FF2B5EF4-FFF2-40B4-BE49-F238E27FC236}">
                <a16:creationId xmlns:a16="http://schemas.microsoft.com/office/drawing/2014/main" id="{A9C1E136-F5D4-0E4A-A58C-765684996271}"/>
              </a:ext>
            </a:extLst>
          </p:cNvPr>
          <p:cNvSpPr txBox="1"/>
          <p:nvPr/>
        </p:nvSpPr>
        <p:spPr>
          <a:xfrm>
            <a:off x="2440782" y="3337233"/>
            <a:ext cx="2385616"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flights or planes?</a:t>
            </a:r>
          </a:p>
        </p:txBody>
      </p:sp>
      <p:sp>
        <p:nvSpPr>
          <p:cNvPr id="14" name="TextBox 13">
            <a:extLst>
              <a:ext uri="{FF2B5EF4-FFF2-40B4-BE49-F238E27FC236}">
                <a16:creationId xmlns:a16="http://schemas.microsoft.com/office/drawing/2014/main" id="{ADA72241-F50A-5D41-BF1C-062ADB2F47B2}"/>
              </a:ext>
            </a:extLst>
          </p:cNvPr>
          <p:cNvSpPr txBox="1"/>
          <p:nvPr/>
        </p:nvSpPr>
        <p:spPr>
          <a:xfrm>
            <a:off x="6588366" y="5846445"/>
            <a:ext cx="1981200" cy="923330"/>
          </a:xfrm>
          <a:prstGeom prst="rect">
            <a:avLst/>
          </a:prstGeom>
          <a:solidFill>
            <a:schemeClr val="bg1"/>
          </a:solidFill>
          <a:ln>
            <a:solidFill>
              <a:srgbClr val="FF0000"/>
            </a:solidFill>
          </a:ln>
        </p:spPr>
        <p:txBody>
          <a:bodyPr wrap="square" rtlCol="0">
            <a:spAutoFit/>
          </a:bodyPr>
          <a:lstStyle/>
          <a:p>
            <a:pPr algn="ctr"/>
            <a:r>
              <a:rPr lang="en-US" dirty="0"/>
              <a:t>Are delays due to weather or other causes?</a:t>
            </a:r>
          </a:p>
        </p:txBody>
      </p:sp>
      <p:sp>
        <p:nvSpPr>
          <p:cNvPr id="15" name="TextBox 14">
            <a:extLst>
              <a:ext uri="{FF2B5EF4-FFF2-40B4-BE49-F238E27FC236}">
                <a16:creationId xmlns:a16="http://schemas.microsoft.com/office/drawing/2014/main" id="{61FE62F0-C024-5440-8338-05272C1FB85D}"/>
              </a:ext>
            </a:extLst>
          </p:cNvPr>
          <p:cNvSpPr txBox="1"/>
          <p:nvPr/>
        </p:nvSpPr>
        <p:spPr>
          <a:xfrm>
            <a:off x="5858073" y="2496600"/>
            <a:ext cx="2290762" cy="923330"/>
          </a:xfrm>
          <a:prstGeom prst="rect">
            <a:avLst/>
          </a:prstGeom>
          <a:solidFill>
            <a:schemeClr val="bg1"/>
          </a:solidFill>
          <a:ln>
            <a:solidFill>
              <a:srgbClr val="FF0000"/>
            </a:solidFill>
          </a:ln>
        </p:spPr>
        <p:txBody>
          <a:bodyPr wrap="square" rtlCol="0">
            <a:spAutoFit/>
          </a:bodyPr>
          <a:lstStyle/>
          <a:p>
            <a:pPr algn="ctr"/>
            <a:r>
              <a:rPr lang="en-US" dirty="0"/>
              <a:t>Are delays more common from or to particular cities?</a:t>
            </a:r>
          </a:p>
        </p:txBody>
      </p:sp>
      <p:sp>
        <p:nvSpPr>
          <p:cNvPr id="16" name="TextBox 15">
            <a:extLst>
              <a:ext uri="{FF2B5EF4-FFF2-40B4-BE49-F238E27FC236}">
                <a16:creationId xmlns:a16="http://schemas.microsoft.com/office/drawing/2014/main" id="{2CD367B4-491E-C242-A2EE-9715D63B267E}"/>
              </a:ext>
            </a:extLst>
          </p:cNvPr>
          <p:cNvSpPr txBox="1"/>
          <p:nvPr/>
        </p:nvSpPr>
        <p:spPr>
          <a:xfrm>
            <a:off x="9180511" y="3337233"/>
            <a:ext cx="2690020" cy="923330"/>
          </a:xfrm>
          <a:prstGeom prst="rect">
            <a:avLst/>
          </a:prstGeom>
          <a:solidFill>
            <a:schemeClr val="bg1"/>
          </a:solidFill>
          <a:ln>
            <a:solidFill>
              <a:srgbClr val="FF0000"/>
            </a:solidFill>
          </a:ln>
        </p:spPr>
        <p:txBody>
          <a:bodyPr wrap="square" rtlCol="0">
            <a:spAutoFit/>
          </a:bodyPr>
          <a:lstStyle/>
          <a:p>
            <a:pPr algn="ctr"/>
            <a:r>
              <a:rPr lang="en-US" dirty="0"/>
              <a:t>Are delays more common on particular arrival or departure times?</a:t>
            </a:r>
          </a:p>
        </p:txBody>
      </p:sp>
      <p:cxnSp>
        <p:nvCxnSpPr>
          <p:cNvPr id="18" name="Straight Arrow Connector 17">
            <a:extLst>
              <a:ext uri="{FF2B5EF4-FFF2-40B4-BE49-F238E27FC236}">
                <a16:creationId xmlns:a16="http://schemas.microsoft.com/office/drawing/2014/main" id="{CB9D2733-03AA-C748-8B71-F73DEA8DAD67}"/>
              </a:ext>
            </a:extLst>
          </p:cNvPr>
          <p:cNvCxnSpPr>
            <a:stCxn id="12" idx="0"/>
          </p:cNvCxnSpPr>
          <p:nvPr/>
        </p:nvCxnSpPr>
        <p:spPr>
          <a:xfrm flipH="1" flipV="1">
            <a:off x="728663" y="2119157"/>
            <a:ext cx="412056" cy="3808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271638-0007-7947-9AAF-355E42ED1A12}"/>
              </a:ext>
            </a:extLst>
          </p:cNvPr>
          <p:cNvCxnSpPr>
            <a:cxnSpLocks/>
            <a:stCxn id="13" idx="0"/>
          </p:cNvCxnSpPr>
          <p:nvPr/>
        </p:nvCxnSpPr>
        <p:spPr>
          <a:xfrm flipH="1" flipV="1">
            <a:off x="2058716" y="2093341"/>
            <a:ext cx="1574874" cy="12438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626B90-D800-9A46-A2DA-5BF58EB96FF7}"/>
              </a:ext>
            </a:extLst>
          </p:cNvPr>
          <p:cNvCxnSpPr>
            <a:cxnSpLocks/>
            <a:stCxn id="15" idx="1"/>
          </p:cNvCxnSpPr>
          <p:nvPr/>
        </p:nvCxnSpPr>
        <p:spPr>
          <a:xfrm flipH="1" flipV="1">
            <a:off x="5062487" y="2093343"/>
            <a:ext cx="795586" cy="8649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8CDF1C-B282-DE41-8C55-8F858B25C7AA}"/>
              </a:ext>
            </a:extLst>
          </p:cNvPr>
          <p:cNvCxnSpPr>
            <a:cxnSpLocks/>
            <a:stCxn id="16" idx="0"/>
          </p:cNvCxnSpPr>
          <p:nvPr/>
        </p:nvCxnSpPr>
        <p:spPr>
          <a:xfrm flipH="1" flipV="1">
            <a:off x="9058275" y="2138170"/>
            <a:ext cx="1467246" cy="11990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4EAE0E-18BA-2940-8617-B003664917FA}"/>
              </a:ext>
            </a:extLst>
          </p:cNvPr>
          <p:cNvCxnSpPr>
            <a:cxnSpLocks/>
            <a:stCxn id="14" idx="0"/>
          </p:cNvCxnSpPr>
          <p:nvPr/>
        </p:nvCxnSpPr>
        <p:spPr>
          <a:xfrm flipH="1" flipV="1">
            <a:off x="6757988" y="5095735"/>
            <a:ext cx="820978" cy="7507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18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E24006-DE90-6741-943C-8A8E0F373A9D}"/>
              </a:ext>
            </a:extLst>
          </p:cNvPr>
          <p:cNvSpPr txBox="1"/>
          <p:nvPr/>
        </p:nvSpPr>
        <p:spPr>
          <a:xfrm>
            <a:off x="2528888" y="1958075"/>
            <a:ext cx="7143750" cy="2585323"/>
          </a:xfrm>
          <a:prstGeom prst="rect">
            <a:avLst/>
          </a:prstGeom>
          <a:noFill/>
        </p:spPr>
        <p:txBody>
          <a:bodyPr wrap="square" rtlCol="0">
            <a:spAutoFit/>
          </a:bodyPr>
          <a:lstStyle/>
          <a:p>
            <a:endParaRPr lang="en-AU" dirty="0"/>
          </a:p>
          <a:p>
            <a:pPr marL="285750" indent="-285750">
              <a:buFont typeface="Arial" panose="020B0604020202020204" pitchFamily="34" charset="0"/>
              <a:buChar char="•"/>
            </a:pPr>
            <a:r>
              <a:rPr lang="en-AU" dirty="0"/>
              <a:t>Acquire and merge all necessary data</a:t>
            </a:r>
          </a:p>
          <a:p>
            <a:pPr marL="285750" indent="-285750">
              <a:buFont typeface="Arial" panose="020B0604020202020204" pitchFamily="34" charset="0"/>
              <a:buChar char="•"/>
            </a:pPr>
            <a:r>
              <a:rPr lang="en-AU" dirty="0"/>
              <a:t>Exploratory Data Analysis to be carried out</a:t>
            </a:r>
          </a:p>
          <a:p>
            <a:pPr marL="742950" lvl="1" indent="-285750">
              <a:buFont typeface="Arial" panose="020B0604020202020204" pitchFamily="34" charset="0"/>
              <a:buChar char="•"/>
            </a:pPr>
            <a:r>
              <a:rPr lang="en-AU" dirty="0"/>
              <a:t>Examine any missing values</a:t>
            </a:r>
          </a:p>
          <a:p>
            <a:pPr marL="742950" lvl="1" indent="-285750">
              <a:buFont typeface="Arial" panose="020B0604020202020204" pitchFamily="34" charset="0"/>
              <a:buChar char="•"/>
            </a:pPr>
            <a:r>
              <a:rPr lang="en-AU" dirty="0"/>
              <a:t>Visualization</a:t>
            </a:r>
          </a:p>
          <a:p>
            <a:pPr marL="285750" indent="-285750">
              <a:buFont typeface="Arial" panose="020B0604020202020204" pitchFamily="34" charset="0"/>
              <a:buChar char="•"/>
            </a:pPr>
            <a:r>
              <a:rPr lang="en-AU" dirty="0"/>
              <a:t>Expand dataset to have a split into train and test data?</a:t>
            </a:r>
          </a:p>
          <a:p>
            <a:pPr marL="742950" lvl="1" indent="-285750">
              <a:buFont typeface="Arial" panose="020B0604020202020204" pitchFamily="34" charset="0"/>
              <a:buChar char="•"/>
            </a:pPr>
            <a:r>
              <a:rPr lang="en-AU" dirty="0"/>
              <a:t>By year? (Train 2013 – 2015, Test 2016-2017)</a:t>
            </a:r>
          </a:p>
          <a:p>
            <a:endParaRPr lang="en-AU" dirty="0"/>
          </a:p>
          <a:p>
            <a:endParaRPr lang="en-AU" dirty="0"/>
          </a:p>
        </p:txBody>
      </p:sp>
      <p:sp>
        <p:nvSpPr>
          <p:cNvPr id="3" name="TextBox 2">
            <a:extLst>
              <a:ext uri="{FF2B5EF4-FFF2-40B4-BE49-F238E27FC236}">
                <a16:creationId xmlns:a16="http://schemas.microsoft.com/office/drawing/2014/main" id="{5F618842-0C17-0B45-BF64-37AFBD6E7C47}"/>
              </a:ext>
            </a:extLst>
          </p:cNvPr>
          <p:cNvSpPr txBox="1"/>
          <p:nvPr/>
        </p:nvSpPr>
        <p:spPr>
          <a:xfrm>
            <a:off x="3622428" y="304800"/>
            <a:ext cx="4947138" cy="707886"/>
          </a:xfrm>
          <a:prstGeom prst="rect">
            <a:avLst/>
          </a:prstGeom>
          <a:noFill/>
        </p:spPr>
        <p:txBody>
          <a:bodyPr wrap="square" rtlCol="0">
            <a:spAutoFit/>
          </a:bodyPr>
          <a:lstStyle/>
          <a:p>
            <a:pPr algn="ctr"/>
            <a:r>
              <a:rPr lang="en-US" sz="4000" dirty="0"/>
              <a:t>Moving Forward</a:t>
            </a:r>
          </a:p>
        </p:txBody>
      </p:sp>
    </p:spTree>
    <p:extLst>
      <p:ext uri="{BB962C8B-B14F-4D97-AF65-F5344CB8AC3E}">
        <p14:creationId xmlns:p14="http://schemas.microsoft.com/office/powerpoint/2010/main" val="37758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{7F91D155-9746-3A4F-A475-C66A582347E0}tf10001119</Template>
  <TotalTime>387</TotalTime>
  <Words>560</Words>
  <Application>Microsoft Macintosh PowerPoint</Application>
  <PresentationFormat>Widescreen</PresentationFormat>
  <Paragraphs>69</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Predicting Flight Delays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CC</dc:creator>
  <cp:lastModifiedBy>CALVIN CC</cp:lastModifiedBy>
  <cp:revision>65</cp:revision>
  <dcterms:created xsi:type="dcterms:W3CDTF">2018-09-13T14:48:25Z</dcterms:created>
  <dcterms:modified xsi:type="dcterms:W3CDTF">2018-09-14T03:49:46Z</dcterms:modified>
</cp:coreProperties>
</file>