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74" r:id="rId2"/>
    <p:sldId id="272" r:id="rId3"/>
    <p:sldId id="275" r:id="rId4"/>
    <p:sldId id="276" r:id="rId5"/>
    <p:sldId id="282" r:id="rId6"/>
    <p:sldId id="277" r:id="rId7"/>
    <p:sldId id="291" r:id="rId8"/>
    <p:sldId id="278" r:id="rId9"/>
    <p:sldId id="279" r:id="rId10"/>
    <p:sldId id="280" r:id="rId11"/>
    <p:sldId id="283" r:id="rId12"/>
    <p:sldId id="281" r:id="rId13"/>
    <p:sldId id="285" r:id="rId14"/>
    <p:sldId id="286" r:id="rId15"/>
    <p:sldId id="273" r:id="rId16"/>
    <p:sldId id="288" r:id="rId17"/>
    <p:sldId id="292" r:id="rId18"/>
    <p:sldId id="287" r:id="rId19"/>
    <p:sldId id="289" r:id="rId20"/>
    <p:sldId id="293" r:id="rId21"/>
    <p:sldId id="294" r:id="rId22"/>
    <p:sldId id="28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9107"/>
  </p:normalViewPr>
  <p:slideViewPr>
    <p:cSldViewPr snapToGrid="0" snapToObjects="1">
      <p:cViewPr varScale="1">
        <p:scale>
          <a:sx n="90" d="100"/>
          <a:sy n="90" d="100"/>
        </p:scale>
        <p:origin x="232" y="432"/>
      </p:cViewPr>
      <p:guideLst>
        <p:guide orient="horz" pos="2160"/>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1BBEFF-7946-9446-A028-851A9BB03B76}" type="datetimeFigureOut">
              <a:rPr lang="en-US" smtClean="0"/>
              <a:t>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DA39C6-69E2-5F4E-B0D2-EDAE841B1669}" type="slidenum">
              <a:rPr lang="en-US" smtClean="0"/>
              <a:t>‹#›</a:t>
            </a:fld>
            <a:endParaRPr lang="en-US"/>
          </a:p>
        </p:txBody>
      </p:sp>
    </p:spTree>
    <p:extLst>
      <p:ext uri="{BB962C8B-B14F-4D97-AF65-F5344CB8AC3E}">
        <p14:creationId xmlns:p14="http://schemas.microsoft.com/office/powerpoint/2010/main" val="1235568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Draft a well-formed problem statement relevant to a business problem affecting your team, division, or organization.</a:t>
            </a:r>
          </a:p>
          <a:p>
            <a:r>
              <a:rPr lang="en-AU" dirty="0"/>
              <a:t>Include the following elements: Hypothesis/assumptions</a:t>
            </a:r>
          </a:p>
          <a:p>
            <a:r>
              <a:rPr lang="en-AU" dirty="0"/>
              <a:t>Goals and success metrics</a:t>
            </a:r>
          </a:p>
          <a:p>
            <a:r>
              <a:rPr lang="en-AU" dirty="0"/>
              <a:t>Risks or limitations</a:t>
            </a:r>
          </a:p>
        </p:txBody>
      </p:sp>
      <p:sp>
        <p:nvSpPr>
          <p:cNvPr id="4" name="Slide Number Placeholder 3"/>
          <p:cNvSpPr>
            <a:spLocks noGrp="1"/>
          </p:cNvSpPr>
          <p:nvPr>
            <p:ph type="sldNum" sz="quarter" idx="5"/>
          </p:nvPr>
        </p:nvSpPr>
        <p:spPr/>
        <p:txBody>
          <a:bodyPr/>
          <a:lstStyle/>
          <a:p>
            <a:fld id="{2CDA39C6-69E2-5F4E-B0D2-EDAE841B1669}" type="slidenum">
              <a:rPr lang="en-US" smtClean="0"/>
              <a:t>2</a:t>
            </a:fld>
            <a:endParaRPr lang="en-US"/>
          </a:p>
        </p:txBody>
      </p:sp>
    </p:spTree>
    <p:extLst>
      <p:ext uri="{BB962C8B-B14F-4D97-AF65-F5344CB8AC3E}">
        <p14:creationId xmlns:p14="http://schemas.microsoft.com/office/powerpoint/2010/main" val="704747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Include the following elements: Hypothesis/assumptions</a:t>
            </a:r>
          </a:p>
          <a:p>
            <a:r>
              <a:rPr lang="en-AU" dirty="0"/>
              <a:t>Goals and success metrics</a:t>
            </a:r>
          </a:p>
          <a:p>
            <a:r>
              <a:rPr lang="en-AU" dirty="0"/>
              <a:t>Risks or limitations</a:t>
            </a:r>
          </a:p>
          <a:p>
            <a:endParaRPr lang="en-US" dirty="0"/>
          </a:p>
        </p:txBody>
      </p:sp>
      <p:sp>
        <p:nvSpPr>
          <p:cNvPr id="4" name="Slide Number Placeholder 3"/>
          <p:cNvSpPr>
            <a:spLocks noGrp="1"/>
          </p:cNvSpPr>
          <p:nvPr>
            <p:ph type="sldNum" sz="quarter" idx="5"/>
          </p:nvPr>
        </p:nvSpPr>
        <p:spPr/>
        <p:txBody>
          <a:bodyPr/>
          <a:lstStyle/>
          <a:p>
            <a:fld id="{2CDA39C6-69E2-5F4E-B0D2-EDAE841B1669}" type="slidenum">
              <a:rPr lang="en-US" smtClean="0"/>
              <a:t>3</a:t>
            </a:fld>
            <a:endParaRPr lang="en-US"/>
          </a:p>
        </p:txBody>
      </p:sp>
    </p:spTree>
    <p:extLst>
      <p:ext uri="{BB962C8B-B14F-4D97-AF65-F5344CB8AC3E}">
        <p14:creationId xmlns:p14="http://schemas.microsoft.com/office/powerpoint/2010/main" val="2503406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merge together AA and US. </a:t>
            </a:r>
          </a:p>
          <a:p>
            <a:r>
              <a:rPr lang="en-US" dirty="0"/>
              <a:t>While VX, F9 and WN have the highest percentage delay, AA,/OO/NK have the longest delays.</a:t>
            </a:r>
          </a:p>
        </p:txBody>
      </p:sp>
      <p:sp>
        <p:nvSpPr>
          <p:cNvPr id="4" name="Slide Number Placeholder 3"/>
          <p:cNvSpPr>
            <a:spLocks noGrp="1"/>
          </p:cNvSpPr>
          <p:nvPr>
            <p:ph type="sldNum" sz="quarter" idx="5"/>
          </p:nvPr>
        </p:nvSpPr>
        <p:spPr/>
        <p:txBody>
          <a:bodyPr/>
          <a:lstStyle/>
          <a:p>
            <a:fld id="{2CDA39C6-69E2-5F4E-B0D2-EDAE841B1669}" type="slidenum">
              <a:rPr lang="en-US" smtClean="0"/>
              <a:t>7</a:t>
            </a:fld>
            <a:endParaRPr lang="en-US"/>
          </a:p>
        </p:txBody>
      </p:sp>
    </p:spTree>
    <p:extLst>
      <p:ext uri="{BB962C8B-B14F-4D97-AF65-F5344CB8AC3E}">
        <p14:creationId xmlns:p14="http://schemas.microsoft.com/office/powerpoint/2010/main" val="3082115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merge together AA and US. </a:t>
            </a:r>
          </a:p>
          <a:p>
            <a:r>
              <a:rPr lang="en-US" dirty="0"/>
              <a:t>While VX, F9 and WN have the highest percentage delay, AA,/OO/NK have the longest delays.</a:t>
            </a:r>
          </a:p>
        </p:txBody>
      </p:sp>
      <p:sp>
        <p:nvSpPr>
          <p:cNvPr id="4" name="Slide Number Placeholder 3"/>
          <p:cNvSpPr>
            <a:spLocks noGrp="1"/>
          </p:cNvSpPr>
          <p:nvPr>
            <p:ph type="sldNum" sz="quarter" idx="5"/>
          </p:nvPr>
        </p:nvSpPr>
        <p:spPr/>
        <p:txBody>
          <a:bodyPr/>
          <a:lstStyle/>
          <a:p>
            <a:fld id="{2CDA39C6-69E2-5F4E-B0D2-EDAE841B1669}" type="slidenum">
              <a:rPr lang="en-US" smtClean="0"/>
              <a:t>8</a:t>
            </a:fld>
            <a:endParaRPr lang="en-US"/>
          </a:p>
        </p:txBody>
      </p:sp>
    </p:spTree>
    <p:extLst>
      <p:ext uri="{BB962C8B-B14F-4D97-AF65-F5344CB8AC3E}">
        <p14:creationId xmlns:p14="http://schemas.microsoft.com/office/powerpoint/2010/main" val="144265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F0D16-4555-9341-A552-B2A3FE6141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877E3C-F2C6-E147-9081-19A4118573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DD1E69-54BF-B44F-AA84-284FB5224A3C}"/>
              </a:ext>
            </a:extLst>
          </p:cNvPr>
          <p:cNvSpPr>
            <a:spLocks noGrp="1"/>
          </p:cNvSpPr>
          <p:nvPr>
            <p:ph type="dt" sz="half" idx="10"/>
          </p:nvPr>
        </p:nvSpPr>
        <p:spPr/>
        <p:txBody>
          <a:bodyPr/>
          <a:lstStyle/>
          <a:p>
            <a:fld id="{8FCD80E1-8F9A-0B4B-891A-CB6FFD513331}" type="datetimeFigureOut">
              <a:rPr lang="en-US" smtClean="0"/>
              <a:t>10/20/18</a:t>
            </a:fld>
            <a:endParaRPr lang="en-US"/>
          </a:p>
        </p:txBody>
      </p:sp>
      <p:sp>
        <p:nvSpPr>
          <p:cNvPr id="5" name="Footer Placeholder 4">
            <a:extLst>
              <a:ext uri="{FF2B5EF4-FFF2-40B4-BE49-F238E27FC236}">
                <a16:creationId xmlns:a16="http://schemas.microsoft.com/office/drawing/2014/main" id="{DC219F28-25D5-7C45-803C-D38828689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BE63CC-5FAB-8D4D-95DC-8EAACFD212A2}"/>
              </a:ext>
            </a:extLst>
          </p:cNvPr>
          <p:cNvSpPr>
            <a:spLocks noGrp="1"/>
          </p:cNvSpPr>
          <p:nvPr>
            <p:ph type="sldNum" sz="quarter" idx="12"/>
          </p:nvPr>
        </p:nvSpPr>
        <p:spPr/>
        <p:txBody>
          <a:bodyPr/>
          <a:lstStyle/>
          <a:p>
            <a:fld id="{BC4BE28C-2341-7249-8F45-188020588621}" type="slidenum">
              <a:rPr lang="en-US" smtClean="0"/>
              <a:t>‹#›</a:t>
            </a:fld>
            <a:endParaRPr lang="en-US"/>
          </a:p>
        </p:txBody>
      </p:sp>
    </p:spTree>
    <p:extLst>
      <p:ext uri="{BB962C8B-B14F-4D97-AF65-F5344CB8AC3E}">
        <p14:creationId xmlns:p14="http://schemas.microsoft.com/office/powerpoint/2010/main" val="204364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E8670-33D3-CC46-8D6C-97626600E9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29F945-077B-3749-8BA5-32528AD9C0A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F32447-8C1B-514C-BD94-D669BCE33234}"/>
              </a:ext>
            </a:extLst>
          </p:cNvPr>
          <p:cNvSpPr>
            <a:spLocks noGrp="1"/>
          </p:cNvSpPr>
          <p:nvPr>
            <p:ph type="dt" sz="half" idx="10"/>
          </p:nvPr>
        </p:nvSpPr>
        <p:spPr/>
        <p:txBody>
          <a:bodyPr/>
          <a:lstStyle/>
          <a:p>
            <a:fld id="{8FCD80E1-8F9A-0B4B-891A-CB6FFD513331}" type="datetimeFigureOut">
              <a:rPr lang="en-US" smtClean="0"/>
              <a:t>10/20/18</a:t>
            </a:fld>
            <a:endParaRPr lang="en-US"/>
          </a:p>
        </p:txBody>
      </p:sp>
      <p:sp>
        <p:nvSpPr>
          <p:cNvPr id="5" name="Footer Placeholder 4">
            <a:extLst>
              <a:ext uri="{FF2B5EF4-FFF2-40B4-BE49-F238E27FC236}">
                <a16:creationId xmlns:a16="http://schemas.microsoft.com/office/drawing/2014/main" id="{95D8DC61-24DC-534E-91F5-0F435122F8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14F6D1-4F9A-BE45-A900-78FDDF27203F}"/>
              </a:ext>
            </a:extLst>
          </p:cNvPr>
          <p:cNvSpPr>
            <a:spLocks noGrp="1"/>
          </p:cNvSpPr>
          <p:nvPr>
            <p:ph type="sldNum" sz="quarter" idx="12"/>
          </p:nvPr>
        </p:nvSpPr>
        <p:spPr/>
        <p:txBody>
          <a:bodyPr/>
          <a:lstStyle/>
          <a:p>
            <a:fld id="{BC4BE28C-2341-7249-8F45-188020588621}" type="slidenum">
              <a:rPr lang="en-US" smtClean="0"/>
              <a:t>‹#›</a:t>
            </a:fld>
            <a:endParaRPr lang="en-US"/>
          </a:p>
        </p:txBody>
      </p:sp>
    </p:spTree>
    <p:extLst>
      <p:ext uri="{BB962C8B-B14F-4D97-AF65-F5344CB8AC3E}">
        <p14:creationId xmlns:p14="http://schemas.microsoft.com/office/powerpoint/2010/main" val="1372826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AF8D26-D698-AF47-87C6-4A505C46DC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26D4EE-5D69-E840-93A6-6555EFDD1B9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6F2652-79C8-6644-9C1D-129FDF8202F3}"/>
              </a:ext>
            </a:extLst>
          </p:cNvPr>
          <p:cNvSpPr>
            <a:spLocks noGrp="1"/>
          </p:cNvSpPr>
          <p:nvPr>
            <p:ph type="dt" sz="half" idx="10"/>
          </p:nvPr>
        </p:nvSpPr>
        <p:spPr/>
        <p:txBody>
          <a:bodyPr/>
          <a:lstStyle/>
          <a:p>
            <a:fld id="{8FCD80E1-8F9A-0B4B-891A-CB6FFD513331}" type="datetimeFigureOut">
              <a:rPr lang="en-US" smtClean="0"/>
              <a:t>10/20/18</a:t>
            </a:fld>
            <a:endParaRPr lang="en-US"/>
          </a:p>
        </p:txBody>
      </p:sp>
      <p:sp>
        <p:nvSpPr>
          <p:cNvPr id="5" name="Footer Placeholder 4">
            <a:extLst>
              <a:ext uri="{FF2B5EF4-FFF2-40B4-BE49-F238E27FC236}">
                <a16:creationId xmlns:a16="http://schemas.microsoft.com/office/drawing/2014/main" id="{839C443D-7C96-6E46-B263-DE8E20534A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EE40C6-7E72-6D45-B5F0-F80B0192E691}"/>
              </a:ext>
            </a:extLst>
          </p:cNvPr>
          <p:cNvSpPr>
            <a:spLocks noGrp="1"/>
          </p:cNvSpPr>
          <p:nvPr>
            <p:ph type="sldNum" sz="quarter" idx="12"/>
          </p:nvPr>
        </p:nvSpPr>
        <p:spPr/>
        <p:txBody>
          <a:bodyPr/>
          <a:lstStyle/>
          <a:p>
            <a:fld id="{BC4BE28C-2341-7249-8F45-188020588621}" type="slidenum">
              <a:rPr lang="en-US" smtClean="0"/>
              <a:t>‹#›</a:t>
            </a:fld>
            <a:endParaRPr lang="en-US"/>
          </a:p>
        </p:txBody>
      </p:sp>
    </p:spTree>
    <p:extLst>
      <p:ext uri="{BB962C8B-B14F-4D97-AF65-F5344CB8AC3E}">
        <p14:creationId xmlns:p14="http://schemas.microsoft.com/office/powerpoint/2010/main" val="12820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F7C36-DA8C-D048-BB48-82AABE63F6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5EF154-4898-A84E-9D08-FE506862D2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C85C87-805F-1749-AC7B-B9B6F92C7CE5}"/>
              </a:ext>
            </a:extLst>
          </p:cNvPr>
          <p:cNvSpPr>
            <a:spLocks noGrp="1"/>
          </p:cNvSpPr>
          <p:nvPr>
            <p:ph type="dt" sz="half" idx="10"/>
          </p:nvPr>
        </p:nvSpPr>
        <p:spPr/>
        <p:txBody>
          <a:bodyPr/>
          <a:lstStyle/>
          <a:p>
            <a:fld id="{8FCD80E1-8F9A-0B4B-891A-CB6FFD513331}" type="datetimeFigureOut">
              <a:rPr lang="en-US" smtClean="0"/>
              <a:t>10/20/18</a:t>
            </a:fld>
            <a:endParaRPr lang="en-US"/>
          </a:p>
        </p:txBody>
      </p:sp>
      <p:sp>
        <p:nvSpPr>
          <p:cNvPr id="5" name="Footer Placeholder 4">
            <a:extLst>
              <a:ext uri="{FF2B5EF4-FFF2-40B4-BE49-F238E27FC236}">
                <a16:creationId xmlns:a16="http://schemas.microsoft.com/office/drawing/2014/main" id="{6FFBDABE-6AFB-9D4F-AACB-B980839AC1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83A5C9-6140-2146-8AD6-5D1210D63742}"/>
              </a:ext>
            </a:extLst>
          </p:cNvPr>
          <p:cNvSpPr>
            <a:spLocks noGrp="1"/>
          </p:cNvSpPr>
          <p:nvPr>
            <p:ph type="sldNum" sz="quarter" idx="12"/>
          </p:nvPr>
        </p:nvSpPr>
        <p:spPr/>
        <p:txBody>
          <a:bodyPr/>
          <a:lstStyle/>
          <a:p>
            <a:fld id="{BC4BE28C-2341-7249-8F45-188020588621}" type="slidenum">
              <a:rPr lang="en-US" smtClean="0"/>
              <a:t>‹#›</a:t>
            </a:fld>
            <a:endParaRPr lang="en-US"/>
          </a:p>
        </p:txBody>
      </p:sp>
    </p:spTree>
    <p:extLst>
      <p:ext uri="{BB962C8B-B14F-4D97-AF65-F5344CB8AC3E}">
        <p14:creationId xmlns:p14="http://schemas.microsoft.com/office/powerpoint/2010/main" val="3870061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EE8FB-949F-B947-B78F-A731B48748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E2C9E5-F445-9D49-BE7E-70693B5991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BF705F7-309D-2D47-B97C-395F8626B03E}"/>
              </a:ext>
            </a:extLst>
          </p:cNvPr>
          <p:cNvSpPr>
            <a:spLocks noGrp="1"/>
          </p:cNvSpPr>
          <p:nvPr>
            <p:ph type="dt" sz="half" idx="10"/>
          </p:nvPr>
        </p:nvSpPr>
        <p:spPr/>
        <p:txBody>
          <a:bodyPr/>
          <a:lstStyle/>
          <a:p>
            <a:fld id="{8FCD80E1-8F9A-0B4B-891A-CB6FFD513331}" type="datetimeFigureOut">
              <a:rPr lang="en-US" smtClean="0"/>
              <a:t>10/20/18</a:t>
            </a:fld>
            <a:endParaRPr lang="en-US"/>
          </a:p>
        </p:txBody>
      </p:sp>
      <p:sp>
        <p:nvSpPr>
          <p:cNvPr id="5" name="Footer Placeholder 4">
            <a:extLst>
              <a:ext uri="{FF2B5EF4-FFF2-40B4-BE49-F238E27FC236}">
                <a16:creationId xmlns:a16="http://schemas.microsoft.com/office/drawing/2014/main" id="{03DF8A5F-FBA2-BF41-8A12-DFEF73C2FC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E6963D-200E-3F40-AF55-740EA1B45868}"/>
              </a:ext>
            </a:extLst>
          </p:cNvPr>
          <p:cNvSpPr>
            <a:spLocks noGrp="1"/>
          </p:cNvSpPr>
          <p:nvPr>
            <p:ph type="sldNum" sz="quarter" idx="12"/>
          </p:nvPr>
        </p:nvSpPr>
        <p:spPr/>
        <p:txBody>
          <a:bodyPr/>
          <a:lstStyle/>
          <a:p>
            <a:fld id="{BC4BE28C-2341-7249-8F45-188020588621}" type="slidenum">
              <a:rPr lang="en-US" smtClean="0"/>
              <a:t>‹#›</a:t>
            </a:fld>
            <a:endParaRPr lang="en-US"/>
          </a:p>
        </p:txBody>
      </p:sp>
    </p:spTree>
    <p:extLst>
      <p:ext uri="{BB962C8B-B14F-4D97-AF65-F5344CB8AC3E}">
        <p14:creationId xmlns:p14="http://schemas.microsoft.com/office/powerpoint/2010/main" val="2668441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8BB2A-DB42-8649-8B45-00F139816C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1BC7EF-781E-114C-9024-2CB80E39999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F985FE-247C-4643-B3C2-2ABB09B10B2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3E4B19-80D3-DA4D-96CB-9D4427953D92}"/>
              </a:ext>
            </a:extLst>
          </p:cNvPr>
          <p:cNvSpPr>
            <a:spLocks noGrp="1"/>
          </p:cNvSpPr>
          <p:nvPr>
            <p:ph type="dt" sz="half" idx="10"/>
          </p:nvPr>
        </p:nvSpPr>
        <p:spPr/>
        <p:txBody>
          <a:bodyPr/>
          <a:lstStyle/>
          <a:p>
            <a:fld id="{8FCD80E1-8F9A-0B4B-891A-CB6FFD513331}" type="datetimeFigureOut">
              <a:rPr lang="en-US" smtClean="0"/>
              <a:t>10/20/18</a:t>
            </a:fld>
            <a:endParaRPr lang="en-US"/>
          </a:p>
        </p:txBody>
      </p:sp>
      <p:sp>
        <p:nvSpPr>
          <p:cNvPr id="6" name="Footer Placeholder 5">
            <a:extLst>
              <a:ext uri="{FF2B5EF4-FFF2-40B4-BE49-F238E27FC236}">
                <a16:creationId xmlns:a16="http://schemas.microsoft.com/office/drawing/2014/main" id="{022F289E-FB42-3740-8DB9-37767EBFA1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9A9824-989C-4343-BA83-03EA4A4CF4DA}"/>
              </a:ext>
            </a:extLst>
          </p:cNvPr>
          <p:cNvSpPr>
            <a:spLocks noGrp="1"/>
          </p:cNvSpPr>
          <p:nvPr>
            <p:ph type="sldNum" sz="quarter" idx="12"/>
          </p:nvPr>
        </p:nvSpPr>
        <p:spPr/>
        <p:txBody>
          <a:bodyPr/>
          <a:lstStyle/>
          <a:p>
            <a:fld id="{BC4BE28C-2341-7249-8F45-188020588621}" type="slidenum">
              <a:rPr lang="en-US" smtClean="0"/>
              <a:t>‹#›</a:t>
            </a:fld>
            <a:endParaRPr lang="en-US"/>
          </a:p>
        </p:txBody>
      </p:sp>
    </p:spTree>
    <p:extLst>
      <p:ext uri="{BB962C8B-B14F-4D97-AF65-F5344CB8AC3E}">
        <p14:creationId xmlns:p14="http://schemas.microsoft.com/office/powerpoint/2010/main" val="2859515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B8B1F-B750-0344-924D-68B9DED53E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470CD4-EDAA-FB42-8DB3-16D001158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8788856-1688-244E-A81F-BD943093A86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698623-3595-D841-81AB-BAA0658C23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4508594-1ED6-9148-9226-6606256B797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29A6FF-8877-D748-AED7-BDFA01AD7C7B}"/>
              </a:ext>
            </a:extLst>
          </p:cNvPr>
          <p:cNvSpPr>
            <a:spLocks noGrp="1"/>
          </p:cNvSpPr>
          <p:nvPr>
            <p:ph type="dt" sz="half" idx="10"/>
          </p:nvPr>
        </p:nvSpPr>
        <p:spPr/>
        <p:txBody>
          <a:bodyPr/>
          <a:lstStyle/>
          <a:p>
            <a:fld id="{8FCD80E1-8F9A-0B4B-891A-CB6FFD513331}" type="datetimeFigureOut">
              <a:rPr lang="en-US" smtClean="0"/>
              <a:t>10/20/18</a:t>
            </a:fld>
            <a:endParaRPr lang="en-US"/>
          </a:p>
        </p:txBody>
      </p:sp>
      <p:sp>
        <p:nvSpPr>
          <p:cNvPr id="8" name="Footer Placeholder 7">
            <a:extLst>
              <a:ext uri="{FF2B5EF4-FFF2-40B4-BE49-F238E27FC236}">
                <a16:creationId xmlns:a16="http://schemas.microsoft.com/office/drawing/2014/main" id="{1F06D697-38E3-3949-983E-31ACAD383D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436F31-5533-C949-8CE1-5B7374AEA4A4}"/>
              </a:ext>
            </a:extLst>
          </p:cNvPr>
          <p:cNvSpPr>
            <a:spLocks noGrp="1"/>
          </p:cNvSpPr>
          <p:nvPr>
            <p:ph type="sldNum" sz="quarter" idx="12"/>
          </p:nvPr>
        </p:nvSpPr>
        <p:spPr/>
        <p:txBody>
          <a:bodyPr/>
          <a:lstStyle/>
          <a:p>
            <a:fld id="{BC4BE28C-2341-7249-8F45-188020588621}" type="slidenum">
              <a:rPr lang="en-US" smtClean="0"/>
              <a:t>‹#›</a:t>
            </a:fld>
            <a:endParaRPr lang="en-US"/>
          </a:p>
        </p:txBody>
      </p:sp>
    </p:spTree>
    <p:extLst>
      <p:ext uri="{BB962C8B-B14F-4D97-AF65-F5344CB8AC3E}">
        <p14:creationId xmlns:p14="http://schemas.microsoft.com/office/powerpoint/2010/main" val="845346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275CC-4A42-1F4D-9E4E-44AC715FCC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01EBFB-DD71-9943-B0AA-6D1F5693AC10}"/>
              </a:ext>
            </a:extLst>
          </p:cNvPr>
          <p:cNvSpPr>
            <a:spLocks noGrp="1"/>
          </p:cNvSpPr>
          <p:nvPr>
            <p:ph type="dt" sz="half" idx="10"/>
          </p:nvPr>
        </p:nvSpPr>
        <p:spPr/>
        <p:txBody>
          <a:bodyPr/>
          <a:lstStyle/>
          <a:p>
            <a:fld id="{8FCD80E1-8F9A-0B4B-891A-CB6FFD513331}" type="datetimeFigureOut">
              <a:rPr lang="en-US" smtClean="0"/>
              <a:t>10/20/18</a:t>
            </a:fld>
            <a:endParaRPr lang="en-US"/>
          </a:p>
        </p:txBody>
      </p:sp>
      <p:sp>
        <p:nvSpPr>
          <p:cNvPr id="4" name="Footer Placeholder 3">
            <a:extLst>
              <a:ext uri="{FF2B5EF4-FFF2-40B4-BE49-F238E27FC236}">
                <a16:creationId xmlns:a16="http://schemas.microsoft.com/office/drawing/2014/main" id="{66899F6B-5DA8-5D46-ABB2-C988D6ED40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360E0-94D6-3F41-88CE-72AC24B02276}"/>
              </a:ext>
            </a:extLst>
          </p:cNvPr>
          <p:cNvSpPr>
            <a:spLocks noGrp="1"/>
          </p:cNvSpPr>
          <p:nvPr>
            <p:ph type="sldNum" sz="quarter" idx="12"/>
          </p:nvPr>
        </p:nvSpPr>
        <p:spPr/>
        <p:txBody>
          <a:bodyPr/>
          <a:lstStyle/>
          <a:p>
            <a:fld id="{BC4BE28C-2341-7249-8F45-188020588621}" type="slidenum">
              <a:rPr lang="en-US" smtClean="0"/>
              <a:t>‹#›</a:t>
            </a:fld>
            <a:endParaRPr lang="en-US"/>
          </a:p>
        </p:txBody>
      </p:sp>
    </p:spTree>
    <p:extLst>
      <p:ext uri="{BB962C8B-B14F-4D97-AF65-F5344CB8AC3E}">
        <p14:creationId xmlns:p14="http://schemas.microsoft.com/office/powerpoint/2010/main" val="3726359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42878B-9AF0-CA41-9269-76803D151A38}"/>
              </a:ext>
            </a:extLst>
          </p:cNvPr>
          <p:cNvSpPr>
            <a:spLocks noGrp="1"/>
          </p:cNvSpPr>
          <p:nvPr>
            <p:ph type="dt" sz="half" idx="10"/>
          </p:nvPr>
        </p:nvSpPr>
        <p:spPr/>
        <p:txBody>
          <a:bodyPr/>
          <a:lstStyle/>
          <a:p>
            <a:fld id="{8FCD80E1-8F9A-0B4B-891A-CB6FFD513331}" type="datetimeFigureOut">
              <a:rPr lang="en-US" smtClean="0"/>
              <a:t>10/20/18</a:t>
            </a:fld>
            <a:endParaRPr lang="en-US"/>
          </a:p>
        </p:txBody>
      </p:sp>
      <p:sp>
        <p:nvSpPr>
          <p:cNvPr id="3" name="Footer Placeholder 2">
            <a:extLst>
              <a:ext uri="{FF2B5EF4-FFF2-40B4-BE49-F238E27FC236}">
                <a16:creationId xmlns:a16="http://schemas.microsoft.com/office/drawing/2014/main" id="{7F2F76F5-D645-AB4D-8082-13CCB6333F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4781A6-0C71-A748-941D-2AA307D064B3}"/>
              </a:ext>
            </a:extLst>
          </p:cNvPr>
          <p:cNvSpPr>
            <a:spLocks noGrp="1"/>
          </p:cNvSpPr>
          <p:nvPr>
            <p:ph type="sldNum" sz="quarter" idx="12"/>
          </p:nvPr>
        </p:nvSpPr>
        <p:spPr/>
        <p:txBody>
          <a:bodyPr/>
          <a:lstStyle/>
          <a:p>
            <a:fld id="{BC4BE28C-2341-7249-8F45-188020588621}" type="slidenum">
              <a:rPr lang="en-US" smtClean="0"/>
              <a:t>‹#›</a:t>
            </a:fld>
            <a:endParaRPr lang="en-US"/>
          </a:p>
        </p:txBody>
      </p:sp>
    </p:spTree>
    <p:extLst>
      <p:ext uri="{BB962C8B-B14F-4D97-AF65-F5344CB8AC3E}">
        <p14:creationId xmlns:p14="http://schemas.microsoft.com/office/powerpoint/2010/main" val="4047743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DE25C-C8ED-3B46-811C-75190F78DC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DB520D-BA51-3948-9528-F8DFF03644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E3E9F7-2033-CE48-97A9-E41AEE30FD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88094D-608F-4240-8659-87C6843030C8}"/>
              </a:ext>
            </a:extLst>
          </p:cNvPr>
          <p:cNvSpPr>
            <a:spLocks noGrp="1"/>
          </p:cNvSpPr>
          <p:nvPr>
            <p:ph type="dt" sz="half" idx="10"/>
          </p:nvPr>
        </p:nvSpPr>
        <p:spPr/>
        <p:txBody>
          <a:bodyPr/>
          <a:lstStyle/>
          <a:p>
            <a:fld id="{8FCD80E1-8F9A-0B4B-891A-CB6FFD513331}" type="datetimeFigureOut">
              <a:rPr lang="en-US" smtClean="0"/>
              <a:t>10/20/18</a:t>
            </a:fld>
            <a:endParaRPr lang="en-US"/>
          </a:p>
        </p:txBody>
      </p:sp>
      <p:sp>
        <p:nvSpPr>
          <p:cNvPr id="6" name="Footer Placeholder 5">
            <a:extLst>
              <a:ext uri="{FF2B5EF4-FFF2-40B4-BE49-F238E27FC236}">
                <a16:creationId xmlns:a16="http://schemas.microsoft.com/office/drawing/2014/main" id="{AC29CB71-FF3C-B442-BCFD-1C4909C013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1CD207-5EDE-5647-BC2D-4F5CB226819F}"/>
              </a:ext>
            </a:extLst>
          </p:cNvPr>
          <p:cNvSpPr>
            <a:spLocks noGrp="1"/>
          </p:cNvSpPr>
          <p:nvPr>
            <p:ph type="sldNum" sz="quarter" idx="12"/>
          </p:nvPr>
        </p:nvSpPr>
        <p:spPr/>
        <p:txBody>
          <a:bodyPr/>
          <a:lstStyle/>
          <a:p>
            <a:fld id="{BC4BE28C-2341-7249-8F45-188020588621}" type="slidenum">
              <a:rPr lang="en-US" smtClean="0"/>
              <a:t>‹#›</a:t>
            </a:fld>
            <a:endParaRPr lang="en-US"/>
          </a:p>
        </p:txBody>
      </p:sp>
    </p:spTree>
    <p:extLst>
      <p:ext uri="{BB962C8B-B14F-4D97-AF65-F5344CB8AC3E}">
        <p14:creationId xmlns:p14="http://schemas.microsoft.com/office/powerpoint/2010/main" val="2482035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8331F-BFE9-2342-B988-E09420AF4B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63F093-B2DF-2F4D-8439-B6FE46CCB6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5A4AD9-EE5D-4143-A945-57FEFA8E12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5D5888C-907C-274B-83BB-4504827D452F}"/>
              </a:ext>
            </a:extLst>
          </p:cNvPr>
          <p:cNvSpPr>
            <a:spLocks noGrp="1"/>
          </p:cNvSpPr>
          <p:nvPr>
            <p:ph type="dt" sz="half" idx="10"/>
          </p:nvPr>
        </p:nvSpPr>
        <p:spPr/>
        <p:txBody>
          <a:bodyPr/>
          <a:lstStyle/>
          <a:p>
            <a:fld id="{8FCD80E1-8F9A-0B4B-891A-CB6FFD513331}" type="datetimeFigureOut">
              <a:rPr lang="en-US" smtClean="0"/>
              <a:t>10/20/18</a:t>
            </a:fld>
            <a:endParaRPr lang="en-US"/>
          </a:p>
        </p:txBody>
      </p:sp>
      <p:sp>
        <p:nvSpPr>
          <p:cNvPr id="6" name="Footer Placeholder 5">
            <a:extLst>
              <a:ext uri="{FF2B5EF4-FFF2-40B4-BE49-F238E27FC236}">
                <a16:creationId xmlns:a16="http://schemas.microsoft.com/office/drawing/2014/main" id="{E83A9BF0-E23A-2B49-9CF0-02F7624805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973A87-15CD-4D48-B6D0-56D328CC222C}"/>
              </a:ext>
            </a:extLst>
          </p:cNvPr>
          <p:cNvSpPr>
            <a:spLocks noGrp="1"/>
          </p:cNvSpPr>
          <p:nvPr>
            <p:ph type="sldNum" sz="quarter" idx="12"/>
          </p:nvPr>
        </p:nvSpPr>
        <p:spPr/>
        <p:txBody>
          <a:bodyPr/>
          <a:lstStyle/>
          <a:p>
            <a:fld id="{BC4BE28C-2341-7249-8F45-188020588621}" type="slidenum">
              <a:rPr lang="en-US" smtClean="0"/>
              <a:t>‹#›</a:t>
            </a:fld>
            <a:endParaRPr lang="en-US"/>
          </a:p>
        </p:txBody>
      </p:sp>
    </p:spTree>
    <p:extLst>
      <p:ext uri="{BB962C8B-B14F-4D97-AF65-F5344CB8AC3E}">
        <p14:creationId xmlns:p14="http://schemas.microsoft.com/office/powerpoint/2010/main" val="4174697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FAACEC-7B0E-DE4F-8A02-9B5AA5EA50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4774AE-D943-EA43-97CE-0BC9CDCB76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F9D414-D319-064B-8BA7-B4F98E1D5E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CD80E1-8F9A-0B4B-891A-CB6FFD513331}" type="datetimeFigureOut">
              <a:rPr lang="en-US" smtClean="0"/>
              <a:t>10/20/18</a:t>
            </a:fld>
            <a:endParaRPr lang="en-US"/>
          </a:p>
        </p:txBody>
      </p:sp>
      <p:sp>
        <p:nvSpPr>
          <p:cNvPr id="5" name="Footer Placeholder 4">
            <a:extLst>
              <a:ext uri="{FF2B5EF4-FFF2-40B4-BE49-F238E27FC236}">
                <a16:creationId xmlns:a16="http://schemas.microsoft.com/office/drawing/2014/main" id="{3DA0DA3C-0B23-1C49-AE33-2AE9559DD7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D9DFBB-5711-A04C-A173-FF7678FF06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4BE28C-2341-7249-8F45-188020588621}" type="slidenum">
              <a:rPr lang="en-US" smtClean="0"/>
              <a:t>‹#›</a:t>
            </a:fld>
            <a:endParaRPr lang="en-US"/>
          </a:p>
        </p:txBody>
      </p:sp>
    </p:spTree>
    <p:extLst>
      <p:ext uri="{BB962C8B-B14F-4D97-AF65-F5344CB8AC3E}">
        <p14:creationId xmlns:p14="http://schemas.microsoft.com/office/powerpoint/2010/main" val="627201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aspmhelp.faa.gov/index.php/Operations_Network_(OPSNET)" TargetMode="External"/><Relationship Id="rId2" Type="http://schemas.openxmlformats.org/officeDocument/2006/relationships/hyperlink" Target="http://aspmhelp.faa.gov/index.php/Delay_Propagati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transtats.bts.gov/Tables.asp?DB_ID=12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dailypost.ng/wp-content/uploads/2015/02/aircraft-02.jpg">
            <a:extLst>
              <a:ext uri="{FF2B5EF4-FFF2-40B4-BE49-F238E27FC236}">
                <a16:creationId xmlns:a16="http://schemas.microsoft.com/office/drawing/2014/main" id="{F370BC45-F892-2845-93BF-8BC074E4628E}"/>
              </a:ext>
            </a:extLst>
          </p:cNvPr>
          <p:cNvPicPr>
            <a:picLocks noChangeAspect="1" noChangeArrowheads="1"/>
          </p:cNvPicPr>
          <p:nvPr/>
        </p:nvPicPr>
        <p:blipFill>
          <a:blip r:embed="rId2">
            <a:alphaModFix amt="63000"/>
            <a:extLst>
              <a:ext uri="{28A0092B-C50C-407E-A947-70E740481C1C}">
                <a14:useLocalDpi xmlns:a14="http://schemas.microsoft.com/office/drawing/2010/main" val="0"/>
              </a:ext>
            </a:extLst>
          </a:blip>
          <a:srcRect/>
          <a:stretch>
            <a:fillRect/>
          </a:stretch>
        </p:blipFill>
        <p:spPr bwMode="auto">
          <a:xfrm>
            <a:off x="0" y="-381000"/>
            <a:ext cx="12192000" cy="7620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A4DDE5A-0312-2244-83CA-0989FA988552}"/>
              </a:ext>
            </a:extLst>
          </p:cNvPr>
          <p:cNvSpPr>
            <a:spLocks noGrp="1"/>
          </p:cNvSpPr>
          <p:nvPr>
            <p:ph type="ctrTitle"/>
          </p:nvPr>
        </p:nvSpPr>
        <p:spPr>
          <a:xfrm>
            <a:off x="1524000" y="1122363"/>
            <a:ext cx="9144000" cy="1198806"/>
          </a:xfrm>
        </p:spPr>
        <p:txBody>
          <a:bodyPr>
            <a:normAutofit/>
          </a:bodyPr>
          <a:lstStyle/>
          <a:p>
            <a:r>
              <a:rPr lang="en-US" dirty="0"/>
              <a:t>Predicting Flight Delays</a:t>
            </a:r>
          </a:p>
        </p:txBody>
      </p:sp>
      <p:sp>
        <p:nvSpPr>
          <p:cNvPr id="3" name="Subtitle 2">
            <a:extLst>
              <a:ext uri="{FF2B5EF4-FFF2-40B4-BE49-F238E27FC236}">
                <a16:creationId xmlns:a16="http://schemas.microsoft.com/office/drawing/2014/main" id="{2194673D-9D1C-4441-9B1F-4FA11D54CC9D}"/>
              </a:ext>
            </a:extLst>
          </p:cNvPr>
          <p:cNvSpPr>
            <a:spLocks noGrp="1"/>
          </p:cNvSpPr>
          <p:nvPr>
            <p:ph type="subTitle" idx="1"/>
          </p:nvPr>
        </p:nvSpPr>
        <p:spPr>
          <a:xfrm>
            <a:off x="1524000" y="5281618"/>
            <a:ext cx="9144000" cy="1242646"/>
          </a:xfrm>
        </p:spPr>
        <p:txBody>
          <a:bodyPr>
            <a:normAutofit/>
          </a:bodyPr>
          <a:lstStyle/>
          <a:p>
            <a:r>
              <a:rPr lang="en-US" dirty="0"/>
              <a:t>Calvin Chua</a:t>
            </a:r>
          </a:p>
          <a:p>
            <a:r>
              <a:rPr lang="en-US" dirty="0"/>
              <a:t>DAT 9</a:t>
            </a:r>
          </a:p>
        </p:txBody>
      </p:sp>
    </p:spTree>
    <p:extLst>
      <p:ext uri="{BB962C8B-B14F-4D97-AF65-F5344CB8AC3E}">
        <p14:creationId xmlns:p14="http://schemas.microsoft.com/office/powerpoint/2010/main" val="116883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618842-0C17-0B45-BF64-37AFBD6E7C47}"/>
              </a:ext>
            </a:extLst>
          </p:cNvPr>
          <p:cNvSpPr txBox="1"/>
          <p:nvPr/>
        </p:nvSpPr>
        <p:spPr>
          <a:xfrm>
            <a:off x="1574800" y="215900"/>
            <a:ext cx="9042400" cy="1323439"/>
          </a:xfrm>
          <a:prstGeom prst="rect">
            <a:avLst/>
          </a:prstGeom>
          <a:noFill/>
        </p:spPr>
        <p:txBody>
          <a:bodyPr wrap="square" rtlCol="0">
            <a:spAutoFit/>
          </a:bodyPr>
          <a:lstStyle/>
          <a:p>
            <a:pPr algn="ctr"/>
            <a:r>
              <a:rPr lang="en-US" sz="4000" dirty="0"/>
              <a:t>EDA</a:t>
            </a:r>
          </a:p>
          <a:p>
            <a:pPr algn="ctr"/>
            <a:r>
              <a:rPr lang="en-US" sz="4000" dirty="0"/>
              <a:t>What kinds of delays are more frequent?</a:t>
            </a:r>
          </a:p>
        </p:txBody>
      </p:sp>
      <p:pic>
        <p:nvPicPr>
          <p:cNvPr id="2050" name="Picture 2">
            <a:extLst>
              <a:ext uri="{FF2B5EF4-FFF2-40B4-BE49-F238E27FC236}">
                <a16:creationId xmlns:a16="http://schemas.microsoft.com/office/drawing/2014/main" id="{A9D33CBE-6276-044F-8ED8-EA6438FE78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4942"/>
            <a:ext cx="4876800" cy="34798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9365BB64-829F-4D47-BE1E-28BC72608A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2324" y="1496382"/>
            <a:ext cx="4876800" cy="34798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CFDC368D-8A54-CF49-9BC4-5A4FCCE13A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6162" y="4746634"/>
            <a:ext cx="4876800" cy="3479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463DA00-DAEE-CB42-9A16-E26567E8A4D7}"/>
              </a:ext>
            </a:extLst>
          </p:cNvPr>
          <p:cNvSpPr txBox="1"/>
          <p:nvPr/>
        </p:nvSpPr>
        <p:spPr>
          <a:xfrm>
            <a:off x="1574800" y="1814513"/>
            <a:ext cx="1811338" cy="646331"/>
          </a:xfrm>
          <a:prstGeom prst="rect">
            <a:avLst/>
          </a:prstGeom>
          <a:noFill/>
        </p:spPr>
        <p:txBody>
          <a:bodyPr wrap="square" rtlCol="0">
            <a:spAutoFit/>
          </a:bodyPr>
          <a:lstStyle/>
          <a:p>
            <a:pPr algn="ctr"/>
            <a:r>
              <a:rPr lang="en-US" dirty="0"/>
              <a:t>No. of carrier delay by airline</a:t>
            </a:r>
          </a:p>
        </p:txBody>
      </p:sp>
      <p:sp>
        <p:nvSpPr>
          <p:cNvPr id="8" name="TextBox 7">
            <a:extLst>
              <a:ext uri="{FF2B5EF4-FFF2-40B4-BE49-F238E27FC236}">
                <a16:creationId xmlns:a16="http://schemas.microsoft.com/office/drawing/2014/main" id="{E5B4CC99-578C-C543-9FC7-5E1F5A754084}"/>
              </a:ext>
            </a:extLst>
          </p:cNvPr>
          <p:cNvSpPr txBox="1"/>
          <p:nvPr/>
        </p:nvSpPr>
        <p:spPr>
          <a:xfrm>
            <a:off x="9042400" y="1814512"/>
            <a:ext cx="1811338" cy="923330"/>
          </a:xfrm>
          <a:prstGeom prst="rect">
            <a:avLst/>
          </a:prstGeom>
          <a:noFill/>
        </p:spPr>
        <p:txBody>
          <a:bodyPr wrap="square" rtlCol="0">
            <a:spAutoFit/>
          </a:bodyPr>
          <a:lstStyle/>
          <a:p>
            <a:pPr algn="ctr"/>
            <a:r>
              <a:rPr lang="en-US" dirty="0"/>
              <a:t>No. of late aircraft delay by airline</a:t>
            </a:r>
          </a:p>
        </p:txBody>
      </p:sp>
      <p:sp>
        <p:nvSpPr>
          <p:cNvPr id="9" name="TextBox 8">
            <a:extLst>
              <a:ext uri="{FF2B5EF4-FFF2-40B4-BE49-F238E27FC236}">
                <a16:creationId xmlns:a16="http://schemas.microsoft.com/office/drawing/2014/main" id="{E5294BDA-EB6F-954D-AEC4-815CFE34ED8B}"/>
              </a:ext>
            </a:extLst>
          </p:cNvPr>
          <p:cNvSpPr txBox="1"/>
          <p:nvPr/>
        </p:nvSpPr>
        <p:spPr>
          <a:xfrm>
            <a:off x="5118893" y="4976182"/>
            <a:ext cx="1811338" cy="646331"/>
          </a:xfrm>
          <a:prstGeom prst="rect">
            <a:avLst/>
          </a:prstGeom>
          <a:noFill/>
        </p:spPr>
        <p:txBody>
          <a:bodyPr wrap="square" rtlCol="0">
            <a:spAutoFit/>
          </a:bodyPr>
          <a:lstStyle/>
          <a:p>
            <a:pPr algn="ctr"/>
            <a:r>
              <a:rPr lang="en-US" dirty="0"/>
              <a:t>No. of NAS delay by airline</a:t>
            </a:r>
          </a:p>
        </p:txBody>
      </p:sp>
    </p:spTree>
    <p:extLst>
      <p:ext uri="{BB962C8B-B14F-4D97-AF65-F5344CB8AC3E}">
        <p14:creationId xmlns:p14="http://schemas.microsoft.com/office/powerpoint/2010/main" val="1065684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618842-0C17-0B45-BF64-37AFBD6E7C47}"/>
              </a:ext>
            </a:extLst>
          </p:cNvPr>
          <p:cNvSpPr txBox="1"/>
          <p:nvPr/>
        </p:nvSpPr>
        <p:spPr>
          <a:xfrm>
            <a:off x="1574800" y="228600"/>
            <a:ext cx="9042400" cy="1323439"/>
          </a:xfrm>
          <a:prstGeom prst="rect">
            <a:avLst/>
          </a:prstGeom>
          <a:noFill/>
        </p:spPr>
        <p:txBody>
          <a:bodyPr wrap="square" rtlCol="0">
            <a:spAutoFit/>
          </a:bodyPr>
          <a:lstStyle/>
          <a:p>
            <a:pPr algn="ctr"/>
            <a:r>
              <a:rPr lang="en-US" sz="4000" dirty="0"/>
              <a:t>EDA</a:t>
            </a:r>
          </a:p>
          <a:p>
            <a:pPr algn="ctr"/>
            <a:r>
              <a:rPr lang="en-US" sz="4000" dirty="0"/>
              <a:t>What Time Should I Fly?</a:t>
            </a:r>
          </a:p>
        </p:txBody>
      </p:sp>
      <p:pic>
        <p:nvPicPr>
          <p:cNvPr id="4" name="Picture 3" descr="/var/folders/0h/9bvdy4x155b7hslclzm5qcn80000gn/T/com.microsoft.Word/Content.MSO/A34FB4D8.tmp">
            <a:extLst>
              <a:ext uri="{FF2B5EF4-FFF2-40B4-BE49-F238E27FC236}">
                <a16:creationId xmlns:a16="http://schemas.microsoft.com/office/drawing/2014/main" id="{33FAF047-0936-474A-84F2-00C052D2AA9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676650" y="1981200"/>
            <a:ext cx="4765675" cy="3225165"/>
          </a:xfrm>
          <a:prstGeom prst="rect">
            <a:avLst/>
          </a:prstGeom>
          <a:noFill/>
          <a:ln>
            <a:solidFill>
              <a:schemeClr val="bg1">
                <a:lumMod val="50000"/>
              </a:schemeClr>
            </a:solidFill>
          </a:ln>
        </p:spPr>
      </p:pic>
      <p:sp>
        <p:nvSpPr>
          <p:cNvPr id="6" name="Rectangle 5">
            <a:extLst>
              <a:ext uri="{FF2B5EF4-FFF2-40B4-BE49-F238E27FC236}">
                <a16:creationId xmlns:a16="http://schemas.microsoft.com/office/drawing/2014/main" id="{7CEFEA3D-E0D7-3B42-A5E3-25B2A6D58809}"/>
              </a:ext>
            </a:extLst>
          </p:cNvPr>
          <p:cNvSpPr/>
          <p:nvPr/>
        </p:nvSpPr>
        <p:spPr>
          <a:xfrm>
            <a:off x="4926632" y="3987800"/>
            <a:ext cx="1475756" cy="979507"/>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49DBA45-01AF-564E-A6CD-F9A3F429B983}"/>
              </a:ext>
            </a:extLst>
          </p:cNvPr>
          <p:cNvSpPr txBox="1"/>
          <p:nvPr/>
        </p:nvSpPr>
        <p:spPr>
          <a:xfrm>
            <a:off x="3009900" y="5638800"/>
            <a:ext cx="6197600" cy="923330"/>
          </a:xfrm>
          <a:prstGeom prst="rect">
            <a:avLst/>
          </a:prstGeom>
          <a:noFill/>
        </p:spPr>
        <p:txBody>
          <a:bodyPr wrap="square" rtlCol="0">
            <a:spAutoFit/>
          </a:bodyPr>
          <a:lstStyle/>
          <a:p>
            <a:r>
              <a:rPr lang="en-US" dirty="0"/>
              <a:t>The best departure time seems to be early in the morning to afternoon. Less then 20% of the flights between 4am to 1pm are delayed.</a:t>
            </a:r>
          </a:p>
        </p:txBody>
      </p:sp>
    </p:spTree>
    <p:extLst>
      <p:ext uri="{BB962C8B-B14F-4D97-AF65-F5344CB8AC3E}">
        <p14:creationId xmlns:p14="http://schemas.microsoft.com/office/powerpoint/2010/main" val="3149289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618842-0C17-0B45-BF64-37AFBD6E7C47}"/>
              </a:ext>
            </a:extLst>
          </p:cNvPr>
          <p:cNvSpPr txBox="1"/>
          <p:nvPr/>
        </p:nvSpPr>
        <p:spPr>
          <a:xfrm>
            <a:off x="1538288" y="167541"/>
            <a:ext cx="9042400" cy="707886"/>
          </a:xfrm>
          <a:prstGeom prst="rect">
            <a:avLst/>
          </a:prstGeom>
          <a:noFill/>
        </p:spPr>
        <p:txBody>
          <a:bodyPr wrap="square" rtlCol="0">
            <a:spAutoFit/>
          </a:bodyPr>
          <a:lstStyle/>
          <a:p>
            <a:pPr algn="ctr"/>
            <a:r>
              <a:rPr lang="en-US" sz="4000" dirty="0"/>
              <a:t>EDA</a:t>
            </a:r>
          </a:p>
        </p:txBody>
      </p:sp>
      <p:graphicFrame>
        <p:nvGraphicFramePr>
          <p:cNvPr id="2" name="Table 1">
            <a:extLst>
              <a:ext uri="{FF2B5EF4-FFF2-40B4-BE49-F238E27FC236}">
                <a16:creationId xmlns:a16="http://schemas.microsoft.com/office/drawing/2014/main" id="{5C105C75-AFAE-AE44-A38F-5AFF0A168524}"/>
              </a:ext>
            </a:extLst>
          </p:cNvPr>
          <p:cNvGraphicFramePr>
            <a:graphicFrameLocks noGrp="1"/>
          </p:cNvGraphicFramePr>
          <p:nvPr>
            <p:extLst>
              <p:ext uri="{D42A27DB-BD31-4B8C-83A1-F6EECF244321}">
                <p14:modId xmlns:p14="http://schemas.microsoft.com/office/powerpoint/2010/main" val="1591411240"/>
              </p:ext>
            </p:extLst>
          </p:nvPr>
        </p:nvGraphicFramePr>
        <p:xfrm>
          <a:off x="398462" y="3429000"/>
          <a:ext cx="5305425" cy="1097280"/>
        </p:xfrm>
        <a:graphic>
          <a:graphicData uri="http://schemas.openxmlformats.org/drawingml/2006/table">
            <a:tbl>
              <a:tblPr firstRow="1" firstCol="1" bandRow="1">
                <a:tableStyleId>{5C22544A-7EE6-4342-B048-85BDC9FD1C3A}</a:tableStyleId>
              </a:tblPr>
              <a:tblGrid>
                <a:gridCol w="3238500">
                  <a:extLst>
                    <a:ext uri="{9D8B030D-6E8A-4147-A177-3AD203B41FA5}">
                      <a16:colId xmlns:a16="http://schemas.microsoft.com/office/drawing/2014/main" val="778089473"/>
                    </a:ext>
                  </a:extLst>
                </a:gridCol>
                <a:gridCol w="990600">
                  <a:extLst>
                    <a:ext uri="{9D8B030D-6E8A-4147-A177-3AD203B41FA5}">
                      <a16:colId xmlns:a16="http://schemas.microsoft.com/office/drawing/2014/main" val="961536509"/>
                    </a:ext>
                  </a:extLst>
                </a:gridCol>
                <a:gridCol w="1076325">
                  <a:extLst>
                    <a:ext uri="{9D8B030D-6E8A-4147-A177-3AD203B41FA5}">
                      <a16:colId xmlns:a16="http://schemas.microsoft.com/office/drawing/2014/main" val="1785324309"/>
                    </a:ext>
                  </a:extLst>
                </a:gridCol>
              </a:tblGrid>
              <a:tr h="0">
                <a:tc>
                  <a:txBody>
                    <a:bodyPr/>
                    <a:lstStyle/>
                    <a:p>
                      <a:pPr algn="ctr">
                        <a:spcAft>
                          <a:spcPts val="0"/>
                        </a:spcAft>
                      </a:pPr>
                      <a:r>
                        <a:rPr lang="en-GB" sz="1200">
                          <a:effectLst/>
                        </a:rPr>
                        <a:t>ORIGIN</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GB" sz="1200">
                          <a:effectLst/>
                        </a:rPr>
                        <a:t>DELAYED</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GB" sz="1200">
                          <a:effectLst/>
                        </a:rPr>
                        <a:t>% DELAYED</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36735933"/>
                  </a:ext>
                </a:extLst>
              </a:tr>
              <a:tr h="0">
                <a:tc>
                  <a:txBody>
                    <a:bodyPr/>
                    <a:lstStyle/>
                    <a:p>
                      <a:pPr algn="ctr">
                        <a:spcAft>
                          <a:spcPts val="0"/>
                        </a:spcAft>
                      </a:pPr>
                      <a:r>
                        <a:rPr lang="en-GB" sz="1200" dirty="0">
                          <a:effectLst/>
                        </a:rPr>
                        <a:t>ORD (O'Hare International Airport)</a:t>
                      </a:r>
                      <a:endParaRPr lang="en-AU"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GB" sz="1200">
                          <a:effectLst/>
                        </a:rPr>
                        <a:t>36,450</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GB" sz="1200">
                          <a:effectLst/>
                        </a:rPr>
                        <a:t>20.9%</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49037999"/>
                  </a:ext>
                </a:extLst>
              </a:tr>
              <a:tr h="0">
                <a:tc>
                  <a:txBody>
                    <a:bodyPr/>
                    <a:lstStyle/>
                    <a:p>
                      <a:pPr algn="ctr">
                        <a:spcAft>
                          <a:spcPts val="0"/>
                        </a:spcAft>
                      </a:pPr>
                      <a:r>
                        <a:rPr lang="en-GB" sz="1200">
                          <a:effectLst/>
                        </a:rPr>
                        <a:t>ATL (Hartsfield-Jackson Atlanta International)</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GB" sz="1200">
                          <a:effectLst/>
                        </a:rPr>
                        <a:t>35,072</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GB" sz="1200">
                          <a:effectLst/>
                        </a:rPr>
                        <a:t>15.0%</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02727968"/>
                  </a:ext>
                </a:extLst>
              </a:tr>
              <a:tr h="0">
                <a:tc>
                  <a:txBody>
                    <a:bodyPr/>
                    <a:lstStyle/>
                    <a:p>
                      <a:pPr algn="ctr">
                        <a:spcAft>
                          <a:spcPts val="0"/>
                        </a:spcAft>
                      </a:pPr>
                      <a:r>
                        <a:rPr lang="en-GB" sz="1200">
                          <a:effectLst/>
                        </a:rPr>
                        <a:t>DEN (Denver International Airport)</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GB" sz="1200">
                          <a:effectLst/>
                        </a:rPr>
                        <a:t>30,145</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GB" sz="1200">
                          <a:effectLst/>
                        </a:rPr>
                        <a:t>21.5%</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52640079"/>
                  </a:ext>
                </a:extLst>
              </a:tr>
              <a:tr h="0">
                <a:tc>
                  <a:txBody>
                    <a:bodyPr/>
                    <a:lstStyle/>
                    <a:p>
                      <a:pPr algn="ctr">
                        <a:spcAft>
                          <a:spcPts val="0"/>
                        </a:spcAft>
                      </a:pPr>
                      <a:r>
                        <a:rPr lang="en-GB" sz="1200">
                          <a:effectLst/>
                        </a:rPr>
                        <a:t>LAX (Los Angeles International Airport)</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GB" sz="1200">
                          <a:effectLst/>
                        </a:rPr>
                        <a:t>29,711</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GB" sz="1200">
                          <a:effectLst/>
                        </a:rPr>
                        <a:t>21.7%</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38259765"/>
                  </a:ext>
                </a:extLst>
              </a:tr>
              <a:tr h="0">
                <a:tc>
                  <a:txBody>
                    <a:bodyPr/>
                    <a:lstStyle/>
                    <a:p>
                      <a:pPr algn="ctr">
                        <a:spcAft>
                          <a:spcPts val="0"/>
                        </a:spcAft>
                      </a:pPr>
                      <a:r>
                        <a:rPr lang="en-GB" sz="1200">
                          <a:effectLst/>
                        </a:rPr>
                        <a:t>DFW (Dallas/Fort Worth International Airport)</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GB" sz="1200">
                          <a:effectLst/>
                        </a:rPr>
                        <a:t>29,309</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GB" sz="1200" dirty="0">
                          <a:effectLst/>
                        </a:rPr>
                        <a:t>20.6%</a:t>
                      </a:r>
                      <a:endParaRPr lang="en-AU"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05508008"/>
                  </a:ext>
                </a:extLst>
              </a:tr>
            </a:tbl>
          </a:graphicData>
        </a:graphic>
      </p:graphicFrame>
      <p:sp>
        <p:nvSpPr>
          <p:cNvPr id="4" name="TextBox 3">
            <a:extLst>
              <a:ext uri="{FF2B5EF4-FFF2-40B4-BE49-F238E27FC236}">
                <a16:creationId xmlns:a16="http://schemas.microsoft.com/office/drawing/2014/main" id="{628B6F25-1B6E-0B45-B3B7-D9E8837B8455}"/>
              </a:ext>
            </a:extLst>
          </p:cNvPr>
          <p:cNvSpPr txBox="1"/>
          <p:nvPr/>
        </p:nvSpPr>
        <p:spPr>
          <a:xfrm>
            <a:off x="395287" y="1878727"/>
            <a:ext cx="5308600" cy="830997"/>
          </a:xfrm>
          <a:prstGeom prst="rect">
            <a:avLst/>
          </a:prstGeom>
          <a:noFill/>
        </p:spPr>
        <p:txBody>
          <a:bodyPr wrap="square" rtlCol="0">
            <a:spAutoFit/>
          </a:bodyPr>
          <a:lstStyle/>
          <a:p>
            <a:pPr algn="ctr"/>
            <a:r>
              <a:rPr lang="en-US" sz="2400" dirty="0"/>
              <a:t>Which airports are more prone to delays?</a:t>
            </a:r>
          </a:p>
        </p:txBody>
      </p:sp>
      <p:sp>
        <p:nvSpPr>
          <p:cNvPr id="6" name="TextBox 5">
            <a:extLst>
              <a:ext uri="{FF2B5EF4-FFF2-40B4-BE49-F238E27FC236}">
                <a16:creationId xmlns:a16="http://schemas.microsoft.com/office/drawing/2014/main" id="{06F48B3C-2C98-4340-905D-1504B3CA62C1}"/>
              </a:ext>
            </a:extLst>
          </p:cNvPr>
          <p:cNvSpPr txBox="1"/>
          <p:nvPr/>
        </p:nvSpPr>
        <p:spPr>
          <a:xfrm>
            <a:off x="6646862" y="1878727"/>
            <a:ext cx="5308600" cy="461665"/>
          </a:xfrm>
          <a:prstGeom prst="rect">
            <a:avLst/>
          </a:prstGeom>
          <a:noFill/>
        </p:spPr>
        <p:txBody>
          <a:bodyPr wrap="square" rtlCol="0">
            <a:spAutoFit/>
          </a:bodyPr>
          <a:lstStyle/>
          <a:p>
            <a:pPr algn="ctr"/>
            <a:r>
              <a:rPr lang="en-US" sz="2400" dirty="0"/>
              <a:t>Does flight distance matter?</a:t>
            </a:r>
          </a:p>
        </p:txBody>
      </p:sp>
      <p:sp>
        <p:nvSpPr>
          <p:cNvPr id="8" name="TextBox 7">
            <a:extLst>
              <a:ext uri="{FF2B5EF4-FFF2-40B4-BE49-F238E27FC236}">
                <a16:creationId xmlns:a16="http://schemas.microsoft.com/office/drawing/2014/main" id="{B5D8E854-7EDC-9D45-81B1-EAF2D198B0C2}"/>
              </a:ext>
            </a:extLst>
          </p:cNvPr>
          <p:cNvSpPr txBox="1"/>
          <p:nvPr/>
        </p:nvSpPr>
        <p:spPr>
          <a:xfrm>
            <a:off x="395287" y="3073400"/>
            <a:ext cx="5308600" cy="338554"/>
          </a:xfrm>
          <a:prstGeom prst="rect">
            <a:avLst/>
          </a:prstGeom>
          <a:noFill/>
        </p:spPr>
        <p:txBody>
          <a:bodyPr wrap="square" rtlCol="0">
            <a:spAutoFit/>
          </a:bodyPr>
          <a:lstStyle/>
          <a:p>
            <a:pPr algn="ctr"/>
            <a:r>
              <a:rPr lang="en-US" sz="1600" dirty="0"/>
              <a:t>Airports with the most number of delayed flights</a:t>
            </a:r>
          </a:p>
        </p:txBody>
      </p:sp>
      <p:pic>
        <p:nvPicPr>
          <p:cNvPr id="9" name="Picture 8" descr="/var/folders/0h/9bvdy4x155b7hslclzm5qcn80000gn/T/com.microsoft.Word/Content.MSO/6BF568A6.tmp">
            <a:extLst>
              <a:ext uri="{FF2B5EF4-FFF2-40B4-BE49-F238E27FC236}">
                <a16:creationId xmlns:a16="http://schemas.microsoft.com/office/drawing/2014/main" id="{921F03A7-CE8D-4B4B-ACDB-8781252E7B0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646862" y="2595424"/>
            <a:ext cx="5120005" cy="3491865"/>
          </a:xfrm>
          <a:prstGeom prst="rect">
            <a:avLst/>
          </a:prstGeom>
          <a:noFill/>
          <a:ln>
            <a:solidFill>
              <a:schemeClr val="bg1">
                <a:lumMod val="50000"/>
              </a:schemeClr>
            </a:solidFill>
          </a:ln>
        </p:spPr>
      </p:pic>
    </p:spTree>
    <p:extLst>
      <p:ext uri="{BB962C8B-B14F-4D97-AF65-F5344CB8AC3E}">
        <p14:creationId xmlns:p14="http://schemas.microsoft.com/office/powerpoint/2010/main" val="3622733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68A9F1-A4C3-874E-B5E4-20D8BDBBED77}"/>
              </a:ext>
            </a:extLst>
          </p:cNvPr>
          <p:cNvSpPr/>
          <p:nvPr/>
        </p:nvSpPr>
        <p:spPr>
          <a:xfrm>
            <a:off x="317500" y="1159451"/>
            <a:ext cx="11506200" cy="5355312"/>
          </a:xfrm>
          <a:prstGeom prst="rect">
            <a:avLst/>
          </a:prstGeom>
        </p:spPr>
        <p:txBody>
          <a:bodyPr wrap="square">
            <a:spAutoFit/>
          </a:bodyPr>
          <a:lstStyle/>
          <a:p>
            <a:r>
              <a:rPr lang="en-AU" sz="1600" b="1" dirty="0"/>
              <a:t>Carrier Delay</a:t>
            </a:r>
          </a:p>
          <a:p>
            <a:r>
              <a:rPr lang="en-AU" sz="1400" dirty="0"/>
              <a:t>Carrier delay is within the control of the air carrier. Examples of occurrences that may determine carrier delay are: aircraft cleaning, aircraft damage, awaiting the arrival of connecting passengers or crew, baggage, bird strike, cargo loading, catering, computer, outage-carrier equipment, crew legality (pilot or attendant rest), damage by hazardous goods, engineering inspection, </a:t>
            </a:r>
            <a:r>
              <a:rPr lang="en-AU" sz="1400" dirty="0" err="1"/>
              <a:t>fueling</a:t>
            </a:r>
            <a:r>
              <a:rPr lang="en-AU" sz="1400" dirty="0"/>
              <a:t>, handling disabled passengers, late crew, lavatory servicing, maintenance, </a:t>
            </a:r>
            <a:r>
              <a:rPr lang="en-AU" sz="1400" dirty="0" err="1"/>
              <a:t>oversales</a:t>
            </a:r>
            <a:r>
              <a:rPr lang="en-AU" sz="1400" dirty="0"/>
              <a:t>, potable water servicing, removal of unruly passenger, slow boarding or seating, stowing carry-on baggage, weight and balance delays.</a:t>
            </a:r>
            <a:r>
              <a:rPr lang="en-AU" sz="1600" dirty="0"/>
              <a:t> </a:t>
            </a:r>
          </a:p>
          <a:p>
            <a:endParaRPr lang="en-AU" sz="1600" b="1" dirty="0"/>
          </a:p>
          <a:p>
            <a:r>
              <a:rPr lang="en-AU" sz="1600" b="1" dirty="0"/>
              <a:t>Late Arrival Delay</a:t>
            </a:r>
          </a:p>
          <a:p>
            <a:r>
              <a:rPr lang="en-AU" sz="1400" dirty="0"/>
              <a:t>Arrival delay at an airport due to the late arrival of the same aircraft at a previous airport. The ripple effect of an earlier delay at downstream airports is referred to as </a:t>
            </a:r>
            <a:r>
              <a:rPr lang="en-AU" sz="1400" dirty="0">
                <a:hlinkClick r:id="rId2" tooltip="Delay Propagation"/>
              </a:rPr>
              <a:t>delay propagation</a:t>
            </a:r>
            <a:r>
              <a:rPr lang="en-AU" sz="1400" dirty="0"/>
              <a:t>. </a:t>
            </a:r>
          </a:p>
          <a:p>
            <a:endParaRPr lang="en-AU" sz="1600" b="1" dirty="0"/>
          </a:p>
          <a:p>
            <a:r>
              <a:rPr lang="en-AU" sz="1600" b="1" dirty="0"/>
              <a:t>NAS Delay</a:t>
            </a:r>
          </a:p>
          <a:p>
            <a:r>
              <a:rPr lang="en-AU" sz="1400" dirty="0"/>
              <a:t>Delay that is within the control of the National Airspace System (NAS) may include: non-extreme weather conditions, airport operations, heavy traffic volume, air traffic control, etc. Delays that occur after Actual Gate Out are usually attributed to the NAS and are also reported through </a:t>
            </a:r>
            <a:r>
              <a:rPr lang="en-AU" sz="1400" dirty="0">
                <a:hlinkClick r:id="rId3" tooltip="Operations Network (OPSNET)"/>
              </a:rPr>
              <a:t>OPSNET</a:t>
            </a:r>
            <a:r>
              <a:rPr lang="en-AU" sz="1400" dirty="0"/>
              <a:t>. </a:t>
            </a:r>
          </a:p>
          <a:p>
            <a:endParaRPr lang="en-AU" sz="1600" b="1" dirty="0"/>
          </a:p>
          <a:p>
            <a:r>
              <a:rPr lang="en-AU" sz="1600" b="1" dirty="0"/>
              <a:t>Security Delay</a:t>
            </a:r>
          </a:p>
          <a:p>
            <a:r>
              <a:rPr lang="en-AU" sz="1400" dirty="0"/>
              <a:t>Security delay is caused by evacuation of a terminal or concourse, re-boarding of aircraft because of security breach, inoperative screening equipment and/or long lines in excess of 29 minutes at screening areas. </a:t>
            </a:r>
          </a:p>
          <a:p>
            <a:endParaRPr lang="en-AU" sz="1600" b="1" dirty="0"/>
          </a:p>
          <a:p>
            <a:r>
              <a:rPr lang="en-AU" sz="1600" b="1" dirty="0"/>
              <a:t>Weather Delay</a:t>
            </a:r>
          </a:p>
          <a:p>
            <a:r>
              <a:rPr lang="en-AU" sz="1400" dirty="0"/>
              <a:t>Weather delay is caused by extreme or hazardous weather conditions that are forecasted or manifest themselves on point of departure, </a:t>
            </a:r>
            <a:r>
              <a:rPr lang="en-AU" sz="1400" dirty="0" err="1"/>
              <a:t>enroute</a:t>
            </a:r>
            <a:r>
              <a:rPr lang="en-AU" sz="1400" dirty="0"/>
              <a:t>, or on point of arrival. </a:t>
            </a:r>
          </a:p>
          <a:p>
            <a:endParaRPr lang="en-AU" sz="1400" dirty="0"/>
          </a:p>
          <a:p>
            <a:r>
              <a:rPr lang="en-AU" sz="1400" dirty="0"/>
              <a:t>http://</a:t>
            </a:r>
            <a:r>
              <a:rPr lang="en-AU" sz="1400" dirty="0" err="1"/>
              <a:t>aspmhelp.faa.gov</a:t>
            </a:r>
            <a:r>
              <a:rPr lang="en-AU" sz="1400" dirty="0"/>
              <a:t>/</a:t>
            </a:r>
            <a:r>
              <a:rPr lang="en-AU" sz="1400" dirty="0" err="1"/>
              <a:t>index.php</a:t>
            </a:r>
            <a:r>
              <a:rPr lang="en-AU" sz="1400" dirty="0"/>
              <a:t>/</a:t>
            </a:r>
            <a:r>
              <a:rPr lang="en-AU" sz="1400" dirty="0" err="1"/>
              <a:t>Types_of_Delay</a:t>
            </a:r>
            <a:endParaRPr lang="en-AU" sz="1400" dirty="0"/>
          </a:p>
        </p:txBody>
      </p:sp>
      <p:sp>
        <p:nvSpPr>
          <p:cNvPr id="5" name="TextBox 4">
            <a:extLst>
              <a:ext uri="{FF2B5EF4-FFF2-40B4-BE49-F238E27FC236}">
                <a16:creationId xmlns:a16="http://schemas.microsoft.com/office/drawing/2014/main" id="{B33374A0-B983-A541-80BD-01686F8CE8D0}"/>
              </a:ext>
            </a:extLst>
          </p:cNvPr>
          <p:cNvSpPr txBox="1"/>
          <p:nvPr/>
        </p:nvSpPr>
        <p:spPr>
          <a:xfrm>
            <a:off x="1574800" y="215900"/>
            <a:ext cx="9042400" cy="707886"/>
          </a:xfrm>
          <a:prstGeom prst="rect">
            <a:avLst/>
          </a:prstGeom>
          <a:noFill/>
        </p:spPr>
        <p:txBody>
          <a:bodyPr wrap="square" rtlCol="0">
            <a:spAutoFit/>
          </a:bodyPr>
          <a:lstStyle/>
          <a:p>
            <a:pPr algn="ctr"/>
            <a:r>
              <a:rPr lang="en-US" sz="4000" dirty="0">
                <a:solidFill>
                  <a:srgbClr val="FF0000"/>
                </a:solidFill>
              </a:rPr>
              <a:t>What Do the Delays Mean?</a:t>
            </a:r>
          </a:p>
        </p:txBody>
      </p:sp>
    </p:spTree>
    <p:extLst>
      <p:ext uri="{BB962C8B-B14F-4D97-AF65-F5344CB8AC3E}">
        <p14:creationId xmlns:p14="http://schemas.microsoft.com/office/powerpoint/2010/main" val="1477249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3374A0-B983-A541-80BD-01686F8CE8D0}"/>
              </a:ext>
            </a:extLst>
          </p:cNvPr>
          <p:cNvSpPr txBox="1"/>
          <p:nvPr/>
        </p:nvSpPr>
        <p:spPr>
          <a:xfrm>
            <a:off x="1574800" y="215900"/>
            <a:ext cx="9042400" cy="707886"/>
          </a:xfrm>
          <a:prstGeom prst="rect">
            <a:avLst/>
          </a:prstGeom>
          <a:noFill/>
        </p:spPr>
        <p:txBody>
          <a:bodyPr wrap="square" rtlCol="0">
            <a:spAutoFit/>
          </a:bodyPr>
          <a:lstStyle/>
          <a:p>
            <a:pPr algn="ctr"/>
            <a:r>
              <a:rPr lang="en-US" sz="4000" dirty="0">
                <a:solidFill>
                  <a:srgbClr val="FF0000"/>
                </a:solidFill>
              </a:rPr>
              <a:t>What Do the Delays Mean?</a:t>
            </a:r>
          </a:p>
        </p:txBody>
      </p:sp>
      <p:graphicFrame>
        <p:nvGraphicFramePr>
          <p:cNvPr id="2" name="Table 1">
            <a:extLst>
              <a:ext uri="{FF2B5EF4-FFF2-40B4-BE49-F238E27FC236}">
                <a16:creationId xmlns:a16="http://schemas.microsoft.com/office/drawing/2014/main" id="{41DF8FF8-D067-1E46-A7E4-4A66E19D47C7}"/>
              </a:ext>
            </a:extLst>
          </p:cNvPr>
          <p:cNvGraphicFramePr>
            <a:graphicFrameLocks noGrp="1"/>
          </p:cNvGraphicFramePr>
          <p:nvPr>
            <p:extLst>
              <p:ext uri="{D42A27DB-BD31-4B8C-83A1-F6EECF244321}">
                <p14:modId xmlns:p14="http://schemas.microsoft.com/office/powerpoint/2010/main" val="4266611599"/>
              </p:ext>
            </p:extLst>
          </p:nvPr>
        </p:nvGraphicFramePr>
        <p:xfrm>
          <a:off x="298449" y="1190486"/>
          <a:ext cx="4286251" cy="5212080"/>
        </p:xfrm>
        <a:graphic>
          <a:graphicData uri="http://schemas.openxmlformats.org/drawingml/2006/table">
            <a:tbl>
              <a:tblPr/>
              <a:tblGrid>
                <a:gridCol w="2100263">
                  <a:extLst>
                    <a:ext uri="{9D8B030D-6E8A-4147-A177-3AD203B41FA5}">
                      <a16:colId xmlns:a16="http://schemas.microsoft.com/office/drawing/2014/main" val="3731041879"/>
                    </a:ext>
                  </a:extLst>
                </a:gridCol>
                <a:gridCol w="2185988">
                  <a:extLst>
                    <a:ext uri="{9D8B030D-6E8A-4147-A177-3AD203B41FA5}">
                      <a16:colId xmlns:a16="http://schemas.microsoft.com/office/drawing/2014/main" val="4021751508"/>
                    </a:ext>
                  </a:extLst>
                </a:gridCol>
              </a:tblGrid>
              <a:tr h="1047274">
                <a:tc>
                  <a:txBody>
                    <a:bodyPr/>
                    <a:lstStyle/>
                    <a:p>
                      <a:pPr>
                        <a:buFont typeface="Arial" panose="020B0604020202020204" pitchFamily="34" charset="0"/>
                        <a:buChar char="•"/>
                      </a:pPr>
                      <a:r>
                        <a:rPr lang="en-AU" dirty="0"/>
                        <a:t>Alaska Airlines (AS)</a:t>
                      </a:r>
                    </a:p>
                    <a:p>
                      <a:pPr>
                        <a:buFont typeface="Arial" panose="020B0604020202020204" pitchFamily="34" charset="0"/>
                        <a:buChar char="•"/>
                      </a:pPr>
                      <a:r>
                        <a:rPr lang="en-AU" dirty="0"/>
                        <a:t>Allegiant Air (G4)</a:t>
                      </a:r>
                    </a:p>
                    <a:p>
                      <a:pPr>
                        <a:buFont typeface="Arial" panose="020B0604020202020204" pitchFamily="34" charset="0"/>
                        <a:buChar char="•"/>
                      </a:pPr>
                      <a:r>
                        <a:rPr lang="en-AU" dirty="0"/>
                        <a:t>American Airlines (AA)</a:t>
                      </a:r>
                    </a:p>
                    <a:p>
                      <a:pPr>
                        <a:buFont typeface="Arial" panose="020B0604020202020204" pitchFamily="34" charset="0"/>
                        <a:buChar char="•"/>
                      </a:pPr>
                      <a:r>
                        <a:rPr lang="en-AU" dirty="0"/>
                        <a:t>Delta Air Lines (DL)</a:t>
                      </a:r>
                    </a:p>
                    <a:p>
                      <a:pPr>
                        <a:buFont typeface="Arial" panose="020B0604020202020204" pitchFamily="34" charset="0"/>
                        <a:buChar char="•"/>
                      </a:pPr>
                      <a:r>
                        <a:rPr lang="en-AU" dirty="0"/>
                        <a:t>Endeavor Air (9E)</a:t>
                      </a:r>
                    </a:p>
                    <a:p>
                      <a:pPr>
                        <a:buFont typeface="Arial" panose="020B0604020202020204" pitchFamily="34" charset="0"/>
                        <a:buChar char="•"/>
                      </a:pPr>
                      <a:r>
                        <a:rPr lang="en-AU" dirty="0"/>
                        <a:t>Envoy Air (MQ)</a:t>
                      </a:r>
                    </a:p>
                    <a:p>
                      <a:pPr>
                        <a:buFont typeface="Arial" panose="020B0604020202020204" pitchFamily="34" charset="0"/>
                        <a:buChar char="•"/>
                      </a:pPr>
                      <a:r>
                        <a:rPr lang="en-AU" dirty="0"/>
                        <a:t>ExpressJet Airlines (EV)</a:t>
                      </a:r>
                    </a:p>
                    <a:p>
                      <a:pPr>
                        <a:buFont typeface="Arial" panose="020B0604020202020204" pitchFamily="34" charset="0"/>
                        <a:buChar char="•"/>
                      </a:pPr>
                      <a:r>
                        <a:rPr lang="en-AU" dirty="0"/>
                        <a:t>Frontier Airlines (F9)</a:t>
                      </a:r>
                    </a:p>
                    <a:p>
                      <a:pPr>
                        <a:buFont typeface="Arial" panose="020B0604020202020204" pitchFamily="34" charset="0"/>
                        <a:buChar char="•"/>
                      </a:pPr>
                      <a:r>
                        <a:rPr lang="en-AU" dirty="0"/>
                        <a:t>Hawaiian Airlines (HA)</a:t>
                      </a:r>
                    </a:p>
                    <a:p>
                      <a:pPr>
                        <a:buFont typeface="Arial" panose="020B0604020202020204" pitchFamily="34" charset="0"/>
                        <a:buChar char="•"/>
                      </a:pPr>
                      <a:endParaRPr lang="en-AU" dirty="0"/>
                    </a:p>
                    <a:p>
                      <a:pPr>
                        <a:buFont typeface="Arial" panose="020B0604020202020204" pitchFamily="34" charset="0"/>
                        <a:buChar char="•"/>
                      </a:pPr>
                      <a:r>
                        <a:rPr lang="en-AU" dirty="0"/>
                        <a:t>https://</a:t>
                      </a:r>
                      <a:r>
                        <a:rPr lang="en-AU" dirty="0" err="1"/>
                        <a:t>www.bts.gov</a:t>
                      </a:r>
                      <a:r>
                        <a:rPr lang="en-AU" dirty="0"/>
                        <a:t>/explore-topics-and-geography/topics/airline-time-performance-and-causes-flight-delays</a:t>
                      </a:r>
                    </a:p>
                  </a:txBody>
                  <a:tcPr marL="0" marR="0" marT="0" marB="0">
                    <a:lnL>
                      <a:noFill/>
                    </a:lnL>
                    <a:lnR>
                      <a:noFill/>
                    </a:lnR>
                    <a:lnT>
                      <a:noFill/>
                    </a:lnT>
                    <a:lnB>
                      <a:noFill/>
                    </a:lnB>
                  </a:tcPr>
                </a:tc>
                <a:tc>
                  <a:txBody>
                    <a:bodyPr/>
                    <a:lstStyle/>
                    <a:p>
                      <a:pPr>
                        <a:buFont typeface="Arial" panose="020B0604020202020204" pitchFamily="34" charset="0"/>
                        <a:buChar char="•"/>
                      </a:pPr>
                      <a:r>
                        <a:rPr lang="en-AU" dirty="0"/>
                        <a:t>JetBlue Airways (B6)</a:t>
                      </a:r>
                    </a:p>
                    <a:p>
                      <a:pPr>
                        <a:buFont typeface="Arial" panose="020B0604020202020204" pitchFamily="34" charset="0"/>
                        <a:buChar char="•"/>
                      </a:pPr>
                      <a:r>
                        <a:rPr lang="en-AU" dirty="0"/>
                        <a:t>Mesa Airlines (YV)</a:t>
                      </a:r>
                    </a:p>
                    <a:p>
                      <a:pPr>
                        <a:buFont typeface="Arial" panose="020B0604020202020204" pitchFamily="34" charset="0"/>
                        <a:buChar char="•"/>
                      </a:pPr>
                      <a:r>
                        <a:rPr lang="en-AU" dirty="0"/>
                        <a:t>PSA Airlines (OH)</a:t>
                      </a:r>
                    </a:p>
                    <a:p>
                      <a:pPr>
                        <a:buFont typeface="Arial" panose="020B0604020202020204" pitchFamily="34" charset="0"/>
                        <a:buChar char="•"/>
                      </a:pPr>
                      <a:r>
                        <a:rPr lang="en-AU" dirty="0"/>
                        <a:t>Republic Airlines (YX)</a:t>
                      </a:r>
                    </a:p>
                    <a:p>
                      <a:pPr>
                        <a:buFont typeface="Arial" panose="020B0604020202020204" pitchFamily="34" charset="0"/>
                        <a:buChar char="•"/>
                      </a:pPr>
                      <a:r>
                        <a:rPr lang="en-AU" dirty="0"/>
                        <a:t>SkyWest Airlines (OO)</a:t>
                      </a:r>
                    </a:p>
                    <a:p>
                      <a:pPr>
                        <a:buFont typeface="Arial" panose="020B0604020202020204" pitchFamily="34" charset="0"/>
                        <a:buChar char="•"/>
                      </a:pPr>
                      <a:r>
                        <a:rPr lang="en-AU" dirty="0"/>
                        <a:t>Southwest Airlines (WN)</a:t>
                      </a:r>
                    </a:p>
                    <a:p>
                      <a:pPr>
                        <a:buFont typeface="Arial" panose="020B0604020202020204" pitchFamily="34" charset="0"/>
                        <a:buChar char="•"/>
                      </a:pPr>
                      <a:r>
                        <a:rPr lang="en-AU" dirty="0"/>
                        <a:t>Spirit Airlines (NK)</a:t>
                      </a:r>
                    </a:p>
                    <a:p>
                      <a:pPr>
                        <a:buFont typeface="Arial" panose="020B0604020202020204" pitchFamily="34" charset="0"/>
                        <a:buChar char="•"/>
                      </a:pPr>
                      <a:r>
                        <a:rPr lang="en-AU" dirty="0"/>
                        <a:t>United Airlines (UA)</a:t>
                      </a:r>
                    </a:p>
                    <a:p>
                      <a:pPr>
                        <a:buFont typeface="Arial" panose="020B0604020202020204" pitchFamily="34" charset="0"/>
                        <a:buChar char="•"/>
                      </a:pPr>
                      <a:r>
                        <a:rPr lang="en-AU" dirty="0"/>
                        <a:t>Virgin America (VX)</a:t>
                      </a:r>
                    </a:p>
                  </a:txBody>
                  <a:tcPr marL="0" marR="0" marT="0" marB="0">
                    <a:lnL>
                      <a:noFill/>
                    </a:lnL>
                    <a:lnR>
                      <a:noFill/>
                    </a:lnR>
                    <a:lnT>
                      <a:noFill/>
                    </a:lnT>
                    <a:lnB>
                      <a:noFill/>
                    </a:lnB>
                  </a:tcPr>
                </a:tc>
                <a:extLst>
                  <a:ext uri="{0D108BD9-81ED-4DB2-BD59-A6C34878D82A}">
                    <a16:rowId xmlns:a16="http://schemas.microsoft.com/office/drawing/2014/main" val="1510719088"/>
                  </a:ext>
                </a:extLst>
              </a:tr>
            </a:tbl>
          </a:graphicData>
        </a:graphic>
      </p:graphicFrame>
      <p:sp>
        <p:nvSpPr>
          <p:cNvPr id="3" name="Rectangle 2">
            <a:extLst>
              <a:ext uri="{FF2B5EF4-FFF2-40B4-BE49-F238E27FC236}">
                <a16:creationId xmlns:a16="http://schemas.microsoft.com/office/drawing/2014/main" id="{917D405D-0B95-514D-941A-4FBE74A9BD26}"/>
              </a:ext>
            </a:extLst>
          </p:cNvPr>
          <p:cNvSpPr/>
          <p:nvPr/>
        </p:nvSpPr>
        <p:spPr>
          <a:xfrm>
            <a:off x="5842000" y="923786"/>
            <a:ext cx="6096000" cy="6463308"/>
          </a:xfrm>
          <a:prstGeom prst="rect">
            <a:avLst/>
          </a:prstGeom>
        </p:spPr>
        <p:txBody>
          <a:bodyPr>
            <a:spAutoFit/>
          </a:bodyPr>
          <a:lstStyle/>
          <a:p>
            <a:pPr>
              <a:buFont typeface="Arial" panose="020B0604020202020204" pitchFamily="34" charset="0"/>
              <a:buChar char="•"/>
            </a:pPr>
            <a:r>
              <a:rPr lang="en-AU" b="1" dirty="0"/>
              <a:t>Air Carrier:</a:t>
            </a:r>
            <a:r>
              <a:rPr lang="en-AU" dirty="0"/>
              <a:t> The cause of the cancellation or delay was due to circumstances within the airline's control (e.g. maintenance or crew problems, aircraft cleaning, baggage loading, </a:t>
            </a:r>
            <a:r>
              <a:rPr lang="en-AU" dirty="0" err="1"/>
              <a:t>fueling</a:t>
            </a:r>
            <a:r>
              <a:rPr lang="en-AU" dirty="0"/>
              <a:t>, etc.).</a:t>
            </a:r>
          </a:p>
          <a:p>
            <a:pPr>
              <a:buFont typeface="Arial" panose="020B0604020202020204" pitchFamily="34" charset="0"/>
              <a:buChar char="•"/>
            </a:pPr>
            <a:r>
              <a:rPr lang="en-AU" b="1" dirty="0"/>
              <a:t>Extreme Weather:</a:t>
            </a:r>
            <a:r>
              <a:rPr lang="en-AU" dirty="0"/>
              <a:t> Significant meteorological conditions (actual or forecasted) that, in the judgment of the carrier, delays or prevents the operation of a flight such as tornado, blizzard or hurricane.</a:t>
            </a:r>
          </a:p>
          <a:p>
            <a:pPr>
              <a:buFont typeface="Arial" panose="020B0604020202020204" pitchFamily="34" charset="0"/>
              <a:buChar char="•"/>
            </a:pPr>
            <a:r>
              <a:rPr lang="en-AU" b="1" dirty="0"/>
              <a:t>National Aviation System (NAS):</a:t>
            </a:r>
            <a:r>
              <a:rPr lang="en-AU" dirty="0"/>
              <a:t> Delays and cancellations attributable to the national aviation system that refer to a broad set of conditions, such as non-extreme weather conditions, airport operations, heavy traffic volume, and air traffic control.</a:t>
            </a:r>
          </a:p>
          <a:p>
            <a:pPr>
              <a:buFont typeface="Arial" panose="020B0604020202020204" pitchFamily="34" charset="0"/>
              <a:buChar char="•"/>
            </a:pPr>
            <a:r>
              <a:rPr lang="en-AU" b="1" dirty="0"/>
              <a:t>Late-arriving aircraft:</a:t>
            </a:r>
            <a:r>
              <a:rPr lang="en-AU" dirty="0"/>
              <a:t> A previous flight with same aircraft arrived late, causing the present flight to depart late.</a:t>
            </a:r>
          </a:p>
          <a:p>
            <a:pPr>
              <a:buFont typeface="Arial" panose="020B0604020202020204" pitchFamily="34" charset="0"/>
              <a:buChar char="•"/>
            </a:pPr>
            <a:r>
              <a:rPr lang="en-AU" b="1" dirty="0"/>
              <a:t>Security:</a:t>
            </a:r>
            <a:r>
              <a:rPr lang="en-AU" dirty="0"/>
              <a:t> Delays or cancellations caused by evacuation of a terminal or concourse, re-boarding of aircraft because of security breach, inoperative screening equipment and/or long lines in excess of 29 minutes at screening areas.</a:t>
            </a:r>
          </a:p>
          <a:p>
            <a:pPr>
              <a:buFont typeface="Arial" panose="020B0604020202020204" pitchFamily="34" charset="0"/>
              <a:buChar char="•"/>
            </a:pPr>
            <a:endParaRPr lang="en-AU" dirty="0"/>
          </a:p>
          <a:p>
            <a:pPr>
              <a:buFont typeface="Arial" panose="020B0604020202020204" pitchFamily="34" charset="0"/>
              <a:buChar char="•"/>
            </a:pPr>
            <a:r>
              <a:rPr lang="en-AU" dirty="0"/>
              <a:t>https://</a:t>
            </a:r>
            <a:r>
              <a:rPr lang="en-AU" dirty="0" err="1"/>
              <a:t>www.bts.gov</a:t>
            </a:r>
            <a:r>
              <a:rPr lang="en-AU" dirty="0"/>
              <a:t>/topics/airlines-and-airports/understanding-reporting-causes-flight-delays-and-cancellations</a:t>
            </a:r>
          </a:p>
        </p:txBody>
      </p:sp>
    </p:spTree>
    <p:extLst>
      <p:ext uri="{BB962C8B-B14F-4D97-AF65-F5344CB8AC3E}">
        <p14:creationId xmlns:p14="http://schemas.microsoft.com/office/powerpoint/2010/main" val="108003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E24006-DE90-6741-943C-8A8E0F373A9D}"/>
              </a:ext>
            </a:extLst>
          </p:cNvPr>
          <p:cNvSpPr txBox="1"/>
          <p:nvPr/>
        </p:nvSpPr>
        <p:spPr>
          <a:xfrm>
            <a:off x="1790700" y="1272275"/>
            <a:ext cx="8585200" cy="4801314"/>
          </a:xfrm>
          <a:prstGeom prst="rect">
            <a:avLst/>
          </a:prstGeom>
          <a:noFill/>
        </p:spPr>
        <p:txBody>
          <a:bodyPr wrap="square" rtlCol="0">
            <a:spAutoFit/>
          </a:bodyPr>
          <a:lstStyle/>
          <a:p>
            <a:r>
              <a:rPr lang="en-AU" dirty="0"/>
              <a:t>To Complete EDA:</a:t>
            </a:r>
          </a:p>
          <a:p>
            <a:pPr marL="285750" indent="-285750">
              <a:buFont typeface="Arial" panose="020B0604020202020204" pitchFamily="34" charset="0"/>
              <a:buChar char="•"/>
            </a:pPr>
            <a:r>
              <a:rPr lang="en-AU" strike="sngStrike" dirty="0"/>
              <a:t>Merge all data</a:t>
            </a:r>
          </a:p>
          <a:p>
            <a:pPr marL="285750" indent="-285750">
              <a:buFont typeface="Arial" panose="020B0604020202020204" pitchFamily="34" charset="0"/>
              <a:buChar char="•"/>
            </a:pPr>
            <a:r>
              <a:rPr lang="en-AU" strike="sngStrike" dirty="0"/>
              <a:t>Examine missing values</a:t>
            </a:r>
          </a:p>
          <a:p>
            <a:pPr marL="742950" lvl="1" indent="-285750">
              <a:buFont typeface="Arial" panose="020B0604020202020204" pitchFamily="34" charset="0"/>
              <a:buChar char="•"/>
            </a:pPr>
            <a:r>
              <a:rPr lang="en-AU" strike="sngStrike" dirty="0"/>
              <a:t>Drop/Fill-in with data</a:t>
            </a:r>
          </a:p>
          <a:p>
            <a:pPr marL="742950" lvl="1" indent="-285750">
              <a:buFont typeface="Arial" panose="020B0604020202020204" pitchFamily="34" charset="0"/>
              <a:buChar char="•"/>
            </a:pPr>
            <a:r>
              <a:rPr lang="en-AU" strike="sngStrike" dirty="0"/>
              <a:t>Delete?</a:t>
            </a:r>
          </a:p>
          <a:p>
            <a:pPr marL="285750" indent="-285750">
              <a:buFont typeface="Arial" panose="020B0604020202020204" pitchFamily="34" charset="0"/>
              <a:buChar char="•"/>
            </a:pPr>
            <a:r>
              <a:rPr lang="en-AU" dirty="0"/>
              <a:t>Visualization</a:t>
            </a:r>
          </a:p>
          <a:p>
            <a:pPr marL="742950" lvl="1" indent="-285750">
              <a:buFont typeface="Arial" panose="020B0604020202020204" pitchFamily="34" charset="0"/>
              <a:buChar char="•"/>
            </a:pPr>
            <a:r>
              <a:rPr lang="en-AU" dirty="0"/>
              <a:t>Airport</a:t>
            </a:r>
          </a:p>
          <a:p>
            <a:pPr marL="742950" lvl="1" indent="-285750">
              <a:buFont typeface="Arial" panose="020B0604020202020204" pitchFamily="34" charset="0"/>
              <a:buChar char="•"/>
            </a:pPr>
            <a:r>
              <a:rPr lang="en-AU" dirty="0"/>
              <a:t>Time (hour)</a:t>
            </a:r>
          </a:p>
          <a:p>
            <a:pPr marL="285750" indent="-285750">
              <a:buFont typeface="Arial" panose="020B0604020202020204" pitchFamily="34" charset="0"/>
              <a:buChar char="•"/>
            </a:pPr>
            <a:r>
              <a:rPr lang="en-AU" dirty="0"/>
              <a:t>Classification (get dummies)</a:t>
            </a:r>
          </a:p>
          <a:p>
            <a:endParaRPr lang="en-AU" dirty="0"/>
          </a:p>
          <a:p>
            <a:r>
              <a:rPr lang="en-AU" dirty="0"/>
              <a:t>Next Step:</a:t>
            </a:r>
          </a:p>
          <a:p>
            <a:pPr marL="285750" indent="-285750">
              <a:buFont typeface="Arial" panose="020B0604020202020204" pitchFamily="34" charset="0"/>
              <a:buChar char="•"/>
            </a:pPr>
            <a:r>
              <a:rPr lang="en-AU" dirty="0"/>
              <a:t>Need to use “smote-</a:t>
            </a:r>
            <a:r>
              <a:rPr lang="en-AU" dirty="0" err="1"/>
              <a:t>tomek</a:t>
            </a:r>
            <a:r>
              <a:rPr lang="en-AU" dirty="0"/>
              <a:t>” to balance out the classes (delay/no delay)</a:t>
            </a:r>
          </a:p>
          <a:p>
            <a:pPr marL="285750" indent="-285750">
              <a:buFont typeface="Arial" panose="020B0604020202020204" pitchFamily="34" charset="0"/>
              <a:buChar char="•"/>
            </a:pPr>
            <a:r>
              <a:rPr lang="en-AU" dirty="0"/>
              <a:t>Choose the features for learning</a:t>
            </a:r>
          </a:p>
          <a:p>
            <a:pPr marL="285750" indent="-285750">
              <a:buFont typeface="Arial" panose="020B0604020202020204" pitchFamily="34" charset="0"/>
              <a:buChar char="•"/>
            </a:pPr>
            <a:r>
              <a:rPr lang="en-AU" dirty="0"/>
              <a:t>Can try: </a:t>
            </a:r>
          </a:p>
          <a:p>
            <a:pPr marL="742950" lvl="1" indent="-285750">
              <a:buFont typeface="Arial" panose="020B0604020202020204" pitchFamily="34" charset="0"/>
              <a:buChar char="•"/>
            </a:pPr>
            <a:r>
              <a:rPr lang="en-AU" dirty="0"/>
              <a:t>Decision Trees </a:t>
            </a:r>
          </a:p>
          <a:p>
            <a:pPr marL="742950" lvl="1" indent="-285750">
              <a:buFont typeface="Arial" panose="020B0604020202020204" pitchFamily="34" charset="0"/>
              <a:buChar char="•"/>
            </a:pPr>
            <a:r>
              <a:rPr lang="en-AU" dirty="0"/>
              <a:t>Random Forests </a:t>
            </a:r>
          </a:p>
          <a:p>
            <a:pPr marL="742950" lvl="1" indent="-285750">
              <a:buFont typeface="Arial" panose="020B0604020202020204" pitchFamily="34" charset="0"/>
              <a:buChar char="•"/>
            </a:pPr>
            <a:r>
              <a:rPr lang="en-AU" dirty="0"/>
              <a:t>Logistic regression (Benchmark for learning??? Good for classification.)</a:t>
            </a:r>
          </a:p>
        </p:txBody>
      </p:sp>
      <p:sp>
        <p:nvSpPr>
          <p:cNvPr id="3" name="TextBox 2">
            <a:extLst>
              <a:ext uri="{FF2B5EF4-FFF2-40B4-BE49-F238E27FC236}">
                <a16:creationId xmlns:a16="http://schemas.microsoft.com/office/drawing/2014/main" id="{5F618842-0C17-0B45-BF64-37AFBD6E7C47}"/>
              </a:ext>
            </a:extLst>
          </p:cNvPr>
          <p:cNvSpPr txBox="1"/>
          <p:nvPr/>
        </p:nvSpPr>
        <p:spPr>
          <a:xfrm>
            <a:off x="3622428" y="304800"/>
            <a:ext cx="4947138" cy="707886"/>
          </a:xfrm>
          <a:prstGeom prst="rect">
            <a:avLst/>
          </a:prstGeom>
          <a:noFill/>
        </p:spPr>
        <p:txBody>
          <a:bodyPr wrap="square" rtlCol="0">
            <a:spAutoFit/>
          </a:bodyPr>
          <a:lstStyle/>
          <a:p>
            <a:pPr algn="ctr"/>
            <a:r>
              <a:rPr lang="en-US" sz="4000" dirty="0"/>
              <a:t>Moving Forward</a:t>
            </a:r>
          </a:p>
        </p:txBody>
      </p:sp>
    </p:spTree>
    <p:extLst>
      <p:ext uri="{BB962C8B-B14F-4D97-AF65-F5344CB8AC3E}">
        <p14:creationId xmlns:p14="http://schemas.microsoft.com/office/powerpoint/2010/main" val="37758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618842-0C17-0B45-BF64-37AFBD6E7C47}"/>
              </a:ext>
            </a:extLst>
          </p:cNvPr>
          <p:cNvSpPr txBox="1"/>
          <p:nvPr/>
        </p:nvSpPr>
        <p:spPr>
          <a:xfrm>
            <a:off x="1538288" y="252349"/>
            <a:ext cx="9042400" cy="707886"/>
          </a:xfrm>
          <a:prstGeom prst="rect">
            <a:avLst/>
          </a:prstGeom>
          <a:noFill/>
        </p:spPr>
        <p:txBody>
          <a:bodyPr wrap="square" rtlCol="0">
            <a:spAutoFit/>
          </a:bodyPr>
          <a:lstStyle/>
          <a:p>
            <a:pPr algn="ctr"/>
            <a:r>
              <a:rPr lang="en-US" sz="4000" dirty="0"/>
              <a:t>Predictive Modelling</a:t>
            </a:r>
          </a:p>
        </p:txBody>
      </p:sp>
      <p:sp>
        <p:nvSpPr>
          <p:cNvPr id="4" name="TextBox 3">
            <a:extLst>
              <a:ext uri="{FF2B5EF4-FFF2-40B4-BE49-F238E27FC236}">
                <a16:creationId xmlns:a16="http://schemas.microsoft.com/office/drawing/2014/main" id="{0EE11341-F835-2348-BE84-7E0C30A6C6E9}"/>
              </a:ext>
            </a:extLst>
          </p:cNvPr>
          <p:cNvSpPr txBox="1"/>
          <p:nvPr/>
        </p:nvSpPr>
        <p:spPr>
          <a:xfrm>
            <a:off x="2298700" y="1292054"/>
            <a:ext cx="7564438" cy="4801314"/>
          </a:xfrm>
          <a:prstGeom prst="rect">
            <a:avLst/>
          </a:prstGeom>
          <a:noFill/>
        </p:spPr>
        <p:txBody>
          <a:bodyPr wrap="square" rtlCol="0">
            <a:spAutoFit/>
          </a:bodyPr>
          <a:lstStyle/>
          <a:p>
            <a:endParaRPr lang="en-US" dirty="0"/>
          </a:p>
          <a:p>
            <a:r>
              <a:rPr lang="en-US" dirty="0"/>
              <a:t>As my problem was a classification problem, I was recommended 3 choices:</a:t>
            </a:r>
          </a:p>
          <a:p>
            <a:endParaRPr lang="en-US" dirty="0"/>
          </a:p>
          <a:p>
            <a:pPr marL="342900" indent="-342900">
              <a:buAutoNum type="arabicParenR"/>
            </a:pPr>
            <a:r>
              <a:rPr lang="en-US" dirty="0"/>
              <a:t>Decision Tree:</a:t>
            </a:r>
          </a:p>
          <a:p>
            <a:pPr marL="742950" lvl="1" indent="-285750">
              <a:buFont typeface="Arial" panose="020B0604020202020204" pitchFamily="34" charset="0"/>
              <a:buChar char="•"/>
            </a:pPr>
            <a:r>
              <a:rPr lang="en-US" dirty="0"/>
              <a:t>Took too long to process</a:t>
            </a:r>
          </a:p>
          <a:p>
            <a:pPr marL="742950" lvl="1" indent="-285750">
              <a:buFont typeface="Arial" panose="020B0604020202020204" pitchFamily="34" charset="0"/>
              <a:buChar char="•"/>
            </a:pPr>
            <a:r>
              <a:rPr lang="en-US" dirty="0"/>
              <a:t>Never saw a single tree</a:t>
            </a:r>
          </a:p>
          <a:p>
            <a:endParaRPr lang="en-US" dirty="0"/>
          </a:p>
          <a:p>
            <a:endParaRPr lang="en-US" dirty="0"/>
          </a:p>
          <a:p>
            <a:endParaRPr lang="en-US" dirty="0"/>
          </a:p>
          <a:p>
            <a:pPr marL="342900" indent="-342900">
              <a:buFont typeface="+mj-lt"/>
              <a:buAutoNum type="arabicParenR" startAt="2"/>
            </a:pPr>
            <a:r>
              <a:rPr lang="en-US" dirty="0"/>
              <a:t>Random Forest Classification</a:t>
            </a:r>
          </a:p>
          <a:p>
            <a:pPr marL="800100" lvl="1" indent="-342900">
              <a:buFont typeface="Arial" panose="020B0604020202020204" pitchFamily="34" charset="0"/>
              <a:buChar char="•"/>
            </a:pPr>
            <a:r>
              <a:rPr lang="en-US" dirty="0"/>
              <a:t>Faster processing time compared to Decision Tree</a:t>
            </a:r>
          </a:p>
          <a:p>
            <a:pPr marL="800100" lvl="1" indent="-342900">
              <a:buFont typeface="Arial" panose="020B0604020202020204" pitchFamily="34" charset="0"/>
              <a:buChar char="•"/>
            </a:pPr>
            <a:endParaRPr lang="en-US" dirty="0"/>
          </a:p>
          <a:p>
            <a:pPr marL="800100" lvl="1" indent="-342900">
              <a:buFont typeface="Arial" panose="020B0604020202020204" pitchFamily="34" charset="0"/>
              <a:buChar char="•"/>
            </a:pPr>
            <a:endParaRPr lang="en-US" dirty="0"/>
          </a:p>
          <a:p>
            <a:pPr marL="342900" indent="-342900">
              <a:buAutoNum type="arabicParenR" startAt="2"/>
            </a:pPr>
            <a:r>
              <a:rPr lang="en-US" dirty="0"/>
              <a:t>Logistic Regression</a:t>
            </a:r>
          </a:p>
          <a:p>
            <a:pPr marL="800100" lvl="1" indent="-342900">
              <a:buFont typeface="Arial" panose="020B0604020202020204" pitchFamily="34" charset="0"/>
              <a:buChar char="•"/>
            </a:pPr>
            <a:r>
              <a:rPr lang="en-US" dirty="0"/>
              <a:t>Eventual choice</a:t>
            </a:r>
          </a:p>
          <a:p>
            <a:pPr marL="800100" lvl="1" indent="-342900">
              <a:buFont typeface="Arial" panose="020B0604020202020204" pitchFamily="34" charset="0"/>
              <a:buChar char="•"/>
            </a:pPr>
            <a:r>
              <a:rPr lang="en-US" dirty="0"/>
              <a:t>Fastest processing time</a:t>
            </a:r>
          </a:p>
          <a:p>
            <a:pPr marL="800100" lvl="1" indent="-342900">
              <a:buFont typeface="Arial" panose="020B0604020202020204" pitchFamily="34" charset="0"/>
              <a:buChar char="•"/>
            </a:pPr>
            <a:r>
              <a:rPr lang="en-US" dirty="0"/>
              <a:t>Good for people who are prone to mistakes and starting over</a:t>
            </a:r>
          </a:p>
        </p:txBody>
      </p:sp>
      <p:pic>
        <p:nvPicPr>
          <p:cNvPr id="1028" name="Picture 4" descr="Image result for decision tree python">
            <a:extLst>
              <a:ext uri="{FF2B5EF4-FFF2-40B4-BE49-F238E27FC236}">
                <a16:creationId xmlns:a16="http://schemas.microsoft.com/office/drawing/2014/main" id="{3BD147B6-025F-6941-ABA4-8B562E132C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1638" y="2044700"/>
            <a:ext cx="3902261" cy="1606550"/>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153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618842-0C17-0B45-BF64-37AFBD6E7C47}"/>
              </a:ext>
            </a:extLst>
          </p:cNvPr>
          <p:cNvSpPr txBox="1"/>
          <p:nvPr/>
        </p:nvSpPr>
        <p:spPr>
          <a:xfrm>
            <a:off x="1538288" y="252349"/>
            <a:ext cx="9042400" cy="707886"/>
          </a:xfrm>
          <a:prstGeom prst="rect">
            <a:avLst/>
          </a:prstGeom>
          <a:noFill/>
        </p:spPr>
        <p:txBody>
          <a:bodyPr wrap="square" rtlCol="0">
            <a:spAutoFit/>
          </a:bodyPr>
          <a:lstStyle/>
          <a:p>
            <a:pPr algn="ctr"/>
            <a:r>
              <a:rPr lang="en-US" sz="4000" dirty="0"/>
              <a:t>Logistic Regression</a:t>
            </a:r>
          </a:p>
        </p:txBody>
      </p:sp>
      <p:sp>
        <p:nvSpPr>
          <p:cNvPr id="4" name="TextBox 3">
            <a:extLst>
              <a:ext uri="{FF2B5EF4-FFF2-40B4-BE49-F238E27FC236}">
                <a16:creationId xmlns:a16="http://schemas.microsoft.com/office/drawing/2014/main" id="{0EE11341-F835-2348-BE84-7E0C30A6C6E9}"/>
              </a:ext>
            </a:extLst>
          </p:cNvPr>
          <p:cNvSpPr txBox="1"/>
          <p:nvPr/>
        </p:nvSpPr>
        <p:spPr>
          <a:xfrm>
            <a:off x="2277269" y="1126954"/>
            <a:ext cx="7564438" cy="5078313"/>
          </a:xfrm>
          <a:prstGeom prst="rect">
            <a:avLst/>
          </a:prstGeom>
          <a:noFill/>
        </p:spPr>
        <p:txBody>
          <a:bodyPr wrap="square" rtlCol="0">
            <a:spAutoFit/>
          </a:bodyPr>
          <a:lstStyle/>
          <a:p>
            <a:r>
              <a:rPr lang="en-US" dirty="0"/>
              <a:t>Logistic Regression</a:t>
            </a:r>
          </a:p>
          <a:p>
            <a:pPr marL="800100" lvl="1" indent="-342900">
              <a:buFont typeface="Arial" panose="020B0604020202020204" pitchFamily="34" charset="0"/>
              <a:buChar char="•"/>
            </a:pPr>
            <a:r>
              <a:rPr lang="en-US" dirty="0"/>
              <a:t>Had a massive class imbalance (</a:t>
            </a:r>
            <a:r>
              <a:rPr lang="en-US" dirty="0" err="1"/>
              <a:t>SMOTETomek</a:t>
            </a:r>
            <a:r>
              <a:rPr lang="en-US" dirty="0"/>
              <a:t>)</a:t>
            </a:r>
          </a:p>
          <a:p>
            <a:pPr marL="800100" lvl="1" indent="-342900">
              <a:buFont typeface="Arial" panose="020B0604020202020204" pitchFamily="34" charset="0"/>
              <a:buChar char="•"/>
            </a:pPr>
            <a:endParaRPr lang="en-US" dirty="0"/>
          </a:p>
          <a:p>
            <a:pPr marL="800100" lvl="1" indent="-342900">
              <a:buFont typeface="Arial" panose="020B0604020202020204" pitchFamily="34" charset="0"/>
              <a:buChar char="•"/>
            </a:pPr>
            <a:endParaRPr lang="en-US" dirty="0"/>
          </a:p>
          <a:p>
            <a:pPr marL="800100" lvl="1" indent="-342900">
              <a:buFont typeface="Arial" panose="020B0604020202020204" pitchFamily="34" charset="0"/>
              <a:buChar char="•"/>
            </a:pPr>
            <a:endParaRPr lang="en-US" dirty="0"/>
          </a:p>
          <a:p>
            <a:pPr marL="800100" lvl="1" indent="-342900">
              <a:buFont typeface="Arial" panose="020B0604020202020204" pitchFamily="34" charset="0"/>
              <a:buChar char="•"/>
            </a:pPr>
            <a:r>
              <a:rPr lang="en-US" dirty="0"/>
              <a:t>Scaling of features</a:t>
            </a:r>
          </a:p>
          <a:p>
            <a:pPr lvl="1"/>
            <a:endParaRPr lang="en-US" dirty="0"/>
          </a:p>
          <a:p>
            <a:pPr marL="800100" lvl="1" indent="-342900">
              <a:buFont typeface="Arial" panose="020B0604020202020204" pitchFamily="34" charset="0"/>
              <a:buChar char="•"/>
            </a:pPr>
            <a:r>
              <a:rPr lang="en-US" dirty="0"/>
              <a:t>Modelling</a:t>
            </a:r>
          </a:p>
          <a:p>
            <a:pPr marL="1257300" lvl="2" indent="-342900">
              <a:buFont typeface="Arial" panose="020B0604020202020204" pitchFamily="34" charset="0"/>
              <a:buChar char="•"/>
            </a:pPr>
            <a:r>
              <a:rPr lang="en-US" dirty="0"/>
              <a:t>Test size of 50%</a:t>
            </a:r>
          </a:p>
          <a:p>
            <a:pPr marL="1257300" lvl="2" indent="-342900">
              <a:buFont typeface="Arial" panose="020B0604020202020204" pitchFamily="34" charset="0"/>
              <a:buChar char="•"/>
            </a:pPr>
            <a:r>
              <a:rPr lang="en-US" dirty="0"/>
              <a:t>Logistic Regression</a:t>
            </a:r>
          </a:p>
          <a:p>
            <a:pPr marL="800100" lvl="1" indent="-342900">
              <a:buFont typeface="Arial" panose="020B0604020202020204" pitchFamily="34" charset="0"/>
              <a:buChar char="•"/>
            </a:pPr>
            <a:endParaRPr lang="en-US" dirty="0"/>
          </a:p>
          <a:p>
            <a:pPr marL="800100" lvl="1" indent="-342900">
              <a:buFont typeface="Arial" panose="020B0604020202020204" pitchFamily="34" charset="0"/>
              <a:buChar char="•"/>
            </a:pPr>
            <a:endParaRPr lang="en-US" dirty="0"/>
          </a:p>
          <a:p>
            <a:pPr lvl="1"/>
            <a:endParaRPr lang="en-US" dirty="0"/>
          </a:p>
          <a:p>
            <a:pPr marL="800100" lvl="1" indent="-342900">
              <a:buFont typeface="Arial" panose="020B0604020202020204" pitchFamily="34" charset="0"/>
              <a:buChar char="•"/>
            </a:pPr>
            <a:r>
              <a:rPr lang="en-US" dirty="0"/>
              <a:t>Accuracy</a:t>
            </a:r>
          </a:p>
          <a:p>
            <a:pPr marL="1257300" lvl="2" indent="-342900">
              <a:buFont typeface="Arial" panose="020B0604020202020204" pitchFamily="34" charset="0"/>
              <a:buChar char="•"/>
            </a:pPr>
            <a:r>
              <a:rPr lang="en-US" dirty="0"/>
              <a:t>Confusion Matrix</a:t>
            </a:r>
          </a:p>
          <a:p>
            <a:pPr marL="1257300" lvl="2" indent="-342900">
              <a:buFont typeface="Arial" panose="020B0604020202020204" pitchFamily="34" charset="0"/>
              <a:buChar char="•"/>
            </a:pPr>
            <a:r>
              <a:rPr lang="en-US" dirty="0"/>
              <a:t>Classification Report</a:t>
            </a:r>
          </a:p>
          <a:p>
            <a:pPr marL="1257300" lvl="2" indent="-342900">
              <a:buFont typeface="Arial" panose="020B0604020202020204" pitchFamily="34" charset="0"/>
              <a:buChar char="•"/>
            </a:pPr>
            <a:r>
              <a:rPr lang="en-US" dirty="0"/>
              <a:t>Area Under Curve</a:t>
            </a:r>
          </a:p>
          <a:p>
            <a:pPr marL="800100" lvl="1" indent="-34290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D3F3496F-063A-324E-8ECB-927818F7A377}"/>
              </a:ext>
            </a:extLst>
          </p:cNvPr>
          <p:cNvPicPr/>
          <p:nvPr/>
        </p:nvPicPr>
        <p:blipFill>
          <a:blip r:embed="rId2">
            <a:extLst>
              <a:ext uri="{28A0092B-C50C-407E-A947-70E740481C1C}">
                <a14:useLocalDpi xmlns:a14="http://schemas.microsoft.com/office/drawing/2010/main" val="0"/>
              </a:ext>
            </a:extLst>
          </a:blip>
          <a:stretch>
            <a:fillRect/>
          </a:stretch>
        </p:blipFill>
        <p:spPr>
          <a:xfrm>
            <a:off x="3302000" y="1833114"/>
            <a:ext cx="4978400" cy="459740"/>
          </a:xfrm>
          <a:prstGeom prst="rect">
            <a:avLst/>
          </a:prstGeom>
          <a:ln>
            <a:solidFill>
              <a:schemeClr val="bg1">
                <a:lumMod val="50000"/>
              </a:schemeClr>
            </a:solidFill>
          </a:ln>
        </p:spPr>
      </p:pic>
      <p:pic>
        <p:nvPicPr>
          <p:cNvPr id="6" name="Picture 5">
            <a:extLst>
              <a:ext uri="{FF2B5EF4-FFF2-40B4-BE49-F238E27FC236}">
                <a16:creationId xmlns:a16="http://schemas.microsoft.com/office/drawing/2014/main" id="{B68B4623-90CD-F94E-9352-A0761AD8EC3A}"/>
              </a:ext>
            </a:extLst>
          </p:cNvPr>
          <p:cNvPicPr>
            <a:picLocks noChangeAspect="1"/>
          </p:cNvPicPr>
          <p:nvPr/>
        </p:nvPicPr>
        <p:blipFill>
          <a:blip r:embed="rId3"/>
          <a:stretch>
            <a:fillRect/>
          </a:stretch>
        </p:blipFill>
        <p:spPr>
          <a:xfrm>
            <a:off x="3390900" y="4037974"/>
            <a:ext cx="5829300" cy="654675"/>
          </a:xfrm>
          <a:prstGeom prst="rect">
            <a:avLst/>
          </a:prstGeom>
          <a:ln>
            <a:solidFill>
              <a:schemeClr val="bg1">
                <a:lumMod val="50000"/>
              </a:schemeClr>
            </a:solidFill>
          </a:ln>
        </p:spPr>
      </p:pic>
    </p:spTree>
    <p:extLst>
      <p:ext uri="{BB962C8B-B14F-4D97-AF65-F5344CB8AC3E}">
        <p14:creationId xmlns:p14="http://schemas.microsoft.com/office/powerpoint/2010/main" val="2740475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618842-0C17-0B45-BF64-37AFBD6E7C47}"/>
              </a:ext>
            </a:extLst>
          </p:cNvPr>
          <p:cNvSpPr txBox="1"/>
          <p:nvPr/>
        </p:nvSpPr>
        <p:spPr>
          <a:xfrm>
            <a:off x="1574800" y="228600"/>
            <a:ext cx="9042400" cy="707886"/>
          </a:xfrm>
          <a:prstGeom prst="rect">
            <a:avLst/>
          </a:prstGeom>
          <a:noFill/>
        </p:spPr>
        <p:txBody>
          <a:bodyPr wrap="square" rtlCol="0">
            <a:spAutoFit/>
          </a:bodyPr>
          <a:lstStyle/>
          <a:p>
            <a:pPr algn="ctr"/>
            <a:r>
              <a:rPr lang="en-US" sz="4000" dirty="0"/>
              <a:t>Logistic Regression (Accuracy)</a:t>
            </a:r>
          </a:p>
        </p:txBody>
      </p:sp>
      <p:pic>
        <p:nvPicPr>
          <p:cNvPr id="4" name="Picture 2">
            <a:extLst>
              <a:ext uri="{FF2B5EF4-FFF2-40B4-BE49-F238E27FC236}">
                <a16:creationId xmlns:a16="http://schemas.microsoft.com/office/drawing/2014/main" id="{827DAF13-DF4B-2D4B-8818-F59874082E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3650" y="1960880"/>
            <a:ext cx="5003800" cy="35306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110BC3C2-6402-8C46-9817-433B29BD335C}"/>
              </a:ext>
            </a:extLst>
          </p:cNvPr>
          <p:cNvGraphicFramePr>
            <a:graphicFrameLocks noGrp="1"/>
          </p:cNvGraphicFramePr>
          <p:nvPr>
            <p:extLst>
              <p:ext uri="{D42A27DB-BD31-4B8C-83A1-F6EECF244321}">
                <p14:modId xmlns:p14="http://schemas.microsoft.com/office/powerpoint/2010/main" val="10899873"/>
              </p:ext>
            </p:extLst>
          </p:nvPr>
        </p:nvGraphicFramePr>
        <p:xfrm>
          <a:off x="723899" y="1960880"/>
          <a:ext cx="4598035" cy="731520"/>
        </p:xfrm>
        <a:graphic>
          <a:graphicData uri="http://schemas.openxmlformats.org/drawingml/2006/table">
            <a:tbl>
              <a:tblPr firstRow="1" firstCol="1" bandRow="1">
                <a:tableStyleId>{5C22544A-7EE6-4342-B048-85BDC9FD1C3A}</a:tableStyleId>
              </a:tblPr>
              <a:tblGrid>
                <a:gridCol w="1087120">
                  <a:extLst>
                    <a:ext uri="{9D8B030D-6E8A-4147-A177-3AD203B41FA5}">
                      <a16:colId xmlns:a16="http://schemas.microsoft.com/office/drawing/2014/main" val="958134580"/>
                    </a:ext>
                  </a:extLst>
                </a:gridCol>
                <a:gridCol w="1170305">
                  <a:extLst>
                    <a:ext uri="{9D8B030D-6E8A-4147-A177-3AD203B41FA5}">
                      <a16:colId xmlns:a16="http://schemas.microsoft.com/office/drawing/2014/main" val="3532912922"/>
                    </a:ext>
                  </a:extLst>
                </a:gridCol>
                <a:gridCol w="1170305">
                  <a:extLst>
                    <a:ext uri="{9D8B030D-6E8A-4147-A177-3AD203B41FA5}">
                      <a16:colId xmlns:a16="http://schemas.microsoft.com/office/drawing/2014/main" val="2427300122"/>
                    </a:ext>
                  </a:extLst>
                </a:gridCol>
                <a:gridCol w="1170305">
                  <a:extLst>
                    <a:ext uri="{9D8B030D-6E8A-4147-A177-3AD203B41FA5}">
                      <a16:colId xmlns:a16="http://schemas.microsoft.com/office/drawing/2014/main" val="74564205"/>
                    </a:ext>
                  </a:extLst>
                </a:gridCol>
              </a:tblGrid>
              <a:tr h="0">
                <a:tc>
                  <a:txBody>
                    <a:bodyPr/>
                    <a:lstStyle/>
                    <a:p>
                      <a:pPr>
                        <a:spcAft>
                          <a:spcPts val="0"/>
                        </a:spcAft>
                      </a:pPr>
                      <a:r>
                        <a:rPr lang="en-GB" sz="1200">
                          <a:effectLst/>
                        </a:rPr>
                        <a:t> </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gridSpan="3">
                  <a:txBody>
                    <a:bodyPr/>
                    <a:lstStyle/>
                    <a:p>
                      <a:pPr>
                        <a:spcAft>
                          <a:spcPts val="0"/>
                        </a:spcAft>
                      </a:pPr>
                      <a:r>
                        <a:rPr lang="en-GB" sz="1200">
                          <a:effectLst/>
                        </a:rPr>
                        <a:t>predicted</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80947086"/>
                  </a:ext>
                </a:extLst>
              </a:tr>
              <a:tr h="0">
                <a:tc rowSpan="3">
                  <a:txBody>
                    <a:bodyPr/>
                    <a:lstStyle/>
                    <a:p>
                      <a:pPr>
                        <a:spcAft>
                          <a:spcPts val="0"/>
                        </a:spcAft>
                      </a:pPr>
                      <a:r>
                        <a:rPr lang="en-GB" sz="1200">
                          <a:effectLst/>
                        </a:rPr>
                        <a:t>actual</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GB" sz="1200">
                          <a:effectLst/>
                        </a:rPr>
                        <a:t> </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GB" sz="1200">
                          <a:effectLst/>
                        </a:rPr>
                        <a:t>Negative</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GB" sz="1200">
                          <a:effectLst/>
                        </a:rPr>
                        <a:t>Positive</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08169359"/>
                  </a:ext>
                </a:extLst>
              </a:tr>
              <a:tr h="0">
                <a:tc vMerge="1">
                  <a:txBody>
                    <a:bodyPr/>
                    <a:lstStyle/>
                    <a:p>
                      <a:endParaRPr lang="en-US"/>
                    </a:p>
                  </a:txBody>
                  <a:tcPr/>
                </a:tc>
                <a:tc>
                  <a:txBody>
                    <a:bodyPr/>
                    <a:lstStyle/>
                    <a:p>
                      <a:pPr>
                        <a:spcAft>
                          <a:spcPts val="0"/>
                        </a:spcAft>
                      </a:pPr>
                      <a:r>
                        <a:rPr lang="en-GB" sz="1200">
                          <a:effectLst/>
                        </a:rPr>
                        <a:t>Negative</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GB" sz="1200">
                          <a:effectLst/>
                        </a:rPr>
                        <a:t>TN: 931,380</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GB" sz="1200">
                          <a:effectLst/>
                        </a:rPr>
                        <a:t>FP: 546874</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17059358"/>
                  </a:ext>
                </a:extLst>
              </a:tr>
              <a:tr h="0">
                <a:tc vMerge="1">
                  <a:txBody>
                    <a:bodyPr/>
                    <a:lstStyle/>
                    <a:p>
                      <a:endParaRPr lang="en-US"/>
                    </a:p>
                  </a:txBody>
                  <a:tcPr/>
                </a:tc>
                <a:tc>
                  <a:txBody>
                    <a:bodyPr/>
                    <a:lstStyle/>
                    <a:p>
                      <a:pPr>
                        <a:spcAft>
                          <a:spcPts val="0"/>
                        </a:spcAft>
                      </a:pPr>
                      <a:r>
                        <a:rPr lang="en-GB" sz="1200">
                          <a:effectLst/>
                        </a:rPr>
                        <a:t>Positive</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GB" sz="1200">
                          <a:effectLst/>
                        </a:rPr>
                        <a:t>FN: 523779</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GB" sz="1200" dirty="0">
                          <a:effectLst/>
                        </a:rPr>
                        <a:t>TP: 952,646</a:t>
                      </a:r>
                      <a:endParaRPr lang="en-AU"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28882177"/>
                  </a:ext>
                </a:extLst>
              </a:tr>
            </a:tbl>
          </a:graphicData>
        </a:graphic>
      </p:graphicFrame>
      <p:pic>
        <p:nvPicPr>
          <p:cNvPr id="6" name="Picture 5">
            <a:extLst>
              <a:ext uri="{FF2B5EF4-FFF2-40B4-BE49-F238E27FC236}">
                <a16:creationId xmlns:a16="http://schemas.microsoft.com/office/drawing/2014/main" id="{91F22413-9928-5B49-AE42-A886697BFFE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68019" y="3429000"/>
            <a:ext cx="4653915" cy="1117600"/>
          </a:xfrm>
          <a:prstGeom prst="rect">
            <a:avLst/>
          </a:prstGeom>
          <a:ln>
            <a:solidFill>
              <a:schemeClr val="bg1">
                <a:lumMod val="50000"/>
              </a:schemeClr>
            </a:solidFill>
          </a:ln>
        </p:spPr>
      </p:pic>
      <p:sp>
        <p:nvSpPr>
          <p:cNvPr id="7" name="TextBox 6">
            <a:extLst>
              <a:ext uri="{FF2B5EF4-FFF2-40B4-BE49-F238E27FC236}">
                <a16:creationId xmlns:a16="http://schemas.microsoft.com/office/drawing/2014/main" id="{236DF748-26C6-294E-8412-FDB366C00E2D}"/>
              </a:ext>
            </a:extLst>
          </p:cNvPr>
          <p:cNvSpPr txBox="1"/>
          <p:nvPr/>
        </p:nvSpPr>
        <p:spPr>
          <a:xfrm>
            <a:off x="1632266" y="1479034"/>
            <a:ext cx="2781300" cy="369332"/>
          </a:xfrm>
          <a:prstGeom prst="rect">
            <a:avLst/>
          </a:prstGeom>
          <a:noFill/>
        </p:spPr>
        <p:txBody>
          <a:bodyPr wrap="square" rtlCol="0">
            <a:spAutoFit/>
          </a:bodyPr>
          <a:lstStyle/>
          <a:p>
            <a:r>
              <a:rPr lang="en-US" dirty="0"/>
              <a:t>Test 1: Confusion Matrix</a:t>
            </a:r>
          </a:p>
        </p:txBody>
      </p:sp>
      <p:sp>
        <p:nvSpPr>
          <p:cNvPr id="9" name="TextBox 8">
            <a:extLst>
              <a:ext uri="{FF2B5EF4-FFF2-40B4-BE49-F238E27FC236}">
                <a16:creationId xmlns:a16="http://schemas.microsoft.com/office/drawing/2014/main" id="{77FA21A9-5CB7-FD40-9444-8BDF44843532}"/>
              </a:ext>
            </a:extLst>
          </p:cNvPr>
          <p:cNvSpPr txBox="1"/>
          <p:nvPr/>
        </p:nvSpPr>
        <p:spPr>
          <a:xfrm>
            <a:off x="1574800" y="3059668"/>
            <a:ext cx="2781300" cy="369332"/>
          </a:xfrm>
          <a:prstGeom prst="rect">
            <a:avLst/>
          </a:prstGeom>
          <a:noFill/>
        </p:spPr>
        <p:txBody>
          <a:bodyPr wrap="square" rtlCol="0">
            <a:spAutoFit/>
          </a:bodyPr>
          <a:lstStyle/>
          <a:p>
            <a:r>
              <a:rPr lang="en-US" dirty="0"/>
              <a:t>Test 2: Classification Report</a:t>
            </a:r>
          </a:p>
        </p:txBody>
      </p:sp>
      <p:sp>
        <p:nvSpPr>
          <p:cNvPr id="10" name="TextBox 9">
            <a:extLst>
              <a:ext uri="{FF2B5EF4-FFF2-40B4-BE49-F238E27FC236}">
                <a16:creationId xmlns:a16="http://schemas.microsoft.com/office/drawing/2014/main" id="{00B10CCF-0D22-F448-81E3-75D46B2B0FCC}"/>
              </a:ext>
            </a:extLst>
          </p:cNvPr>
          <p:cNvSpPr txBox="1"/>
          <p:nvPr/>
        </p:nvSpPr>
        <p:spPr>
          <a:xfrm>
            <a:off x="7670800" y="1479034"/>
            <a:ext cx="2781300" cy="369332"/>
          </a:xfrm>
          <a:prstGeom prst="rect">
            <a:avLst/>
          </a:prstGeom>
          <a:noFill/>
        </p:spPr>
        <p:txBody>
          <a:bodyPr wrap="square" rtlCol="0">
            <a:spAutoFit/>
          </a:bodyPr>
          <a:lstStyle/>
          <a:p>
            <a:r>
              <a:rPr lang="en-US" dirty="0"/>
              <a:t>Test 3: Area Under Curve</a:t>
            </a:r>
          </a:p>
        </p:txBody>
      </p:sp>
      <p:sp>
        <p:nvSpPr>
          <p:cNvPr id="11" name="TextBox 10">
            <a:extLst>
              <a:ext uri="{FF2B5EF4-FFF2-40B4-BE49-F238E27FC236}">
                <a16:creationId xmlns:a16="http://schemas.microsoft.com/office/drawing/2014/main" id="{3B408DF0-27CA-D146-83E3-CEFF4A09BF0B}"/>
              </a:ext>
            </a:extLst>
          </p:cNvPr>
          <p:cNvSpPr txBox="1"/>
          <p:nvPr/>
        </p:nvSpPr>
        <p:spPr>
          <a:xfrm>
            <a:off x="2770981" y="5515094"/>
            <a:ext cx="6573838"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All 3 methods of checking gave a similar accuracy of 64%.</a:t>
            </a:r>
          </a:p>
          <a:p>
            <a:pPr marL="285750" indent="-285750">
              <a:buFont typeface="Arial" panose="020B0604020202020204" pitchFamily="34" charset="0"/>
              <a:buChar char="•"/>
            </a:pPr>
            <a:r>
              <a:rPr lang="en-US" dirty="0"/>
              <a:t>Not good -&gt; Pretty Terrible</a:t>
            </a:r>
          </a:p>
          <a:p>
            <a:pPr marL="285750" indent="-285750">
              <a:buFont typeface="Arial" panose="020B0604020202020204" pitchFamily="34" charset="0"/>
              <a:buChar char="•"/>
            </a:pPr>
            <a:r>
              <a:rPr lang="en-US" dirty="0"/>
              <a:t>Could attempt to shift the threshold for Area Under Curve.</a:t>
            </a:r>
          </a:p>
          <a:p>
            <a:pPr marL="285750" indent="-285750">
              <a:buFont typeface="Arial" panose="020B0604020202020204" pitchFamily="34" charset="0"/>
              <a:buChar char="•"/>
            </a:pPr>
            <a:r>
              <a:rPr lang="en-US" dirty="0"/>
              <a:t>Why is it so bad?</a:t>
            </a:r>
          </a:p>
        </p:txBody>
      </p:sp>
    </p:spTree>
    <p:extLst>
      <p:ext uri="{BB962C8B-B14F-4D97-AF65-F5344CB8AC3E}">
        <p14:creationId xmlns:p14="http://schemas.microsoft.com/office/powerpoint/2010/main" val="250714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618842-0C17-0B45-BF64-37AFBD6E7C47}"/>
              </a:ext>
            </a:extLst>
          </p:cNvPr>
          <p:cNvSpPr txBox="1"/>
          <p:nvPr/>
        </p:nvSpPr>
        <p:spPr>
          <a:xfrm>
            <a:off x="1574800" y="228600"/>
            <a:ext cx="9042400" cy="707886"/>
          </a:xfrm>
          <a:prstGeom prst="rect">
            <a:avLst/>
          </a:prstGeom>
          <a:noFill/>
        </p:spPr>
        <p:txBody>
          <a:bodyPr wrap="square" rtlCol="0">
            <a:spAutoFit/>
          </a:bodyPr>
          <a:lstStyle/>
          <a:p>
            <a:pPr algn="ctr"/>
            <a:r>
              <a:rPr lang="en-US" sz="4000" dirty="0"/>
              <a:t>Logistic Regression</a:t>
            </a:r>
          </a:p>
        </p:txBody>
      </p:sp>
      <p:pic>
        <p:nvPicPr>
          <p:cNvPr id="4" name="Picture 3" descr="/var/folders/0h/9bvdy4x155b7hslclzm5qcn80000gn/T/com.microsoft.Word/Content.MSO/450723A4.tmp">
            <a:extLst>
              <a:ext uri="{FF2B5EF4-FFF2-40B4-BE49-F238E27FC236}">
                <a16:creationId xmlns:a16="http://schemas.microsoft.com/office/drawing/2014/main" id="{AD503A02-45E9-684E-9523-6AD372B6527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66900" y="936486"/>
            <a:ext cx="7493000" cy="6309995"/>
          </a:xfrm>
          <a:prstGeom prst="rect">
            <a:avLst/>
          </a:prstGeom>
          <a:noFill/>
          <a:ln>
            <a:solidFill>
              <a:schemeClr val="bg1">
                <a:lumMod val="50000"/>
              </a:schemeClr>
            </a:solidFill>
          </a:ln>
        </p:spPr>
      </p:pic>
      <p:sp>
        <p:nvSpPr>
          <p:cNvPr id="5" name="Rectangle 4">
            <a:extLst>
              <a:ext uri="{FF2B5EF4-FFF2-40B4-BE49-F238E27FC236}">
                <a16:creationId xmlns:a16="http://schemas.microsoft.com/office/drawing/2014/main" id="{BB3B8716-500E-5D40-A81F-78D35EA6369B}"/>
              </a:ext>
            </a:extLst>
          </p:cNvPr>
          <p:cNvSpPr/>
          <p:nvPr/>
        </p:nvSpPr>
        <p:spPr>
          <a:xfrm>
            <a:off x="2540000" y="6045200"/>
            <a:ext cx="6197600" cy="43180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3254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E24006-DE90-6741-943C-8A8E0F373A9D}"/>
              </a:ext>
            </a:extLst>
          </p:cNvPr>
          <p:cNvSpPr txBox="1"/>
          <p:nvPr/>
        </p:nvSpPr>
        <p:spPr>
          <a:xfrm>
            <a:off x="300039" y="1274760"/>
            <a:ext cx="11644312" cy="3785652"/>
          </a:xfrm>
          <a:prstGeom prst="rect">
            <a:avLst/>
          </a:prstGeom>
          <a:noFill/>
        </p:spPr>
        <p:txBody>
          <a:bodyPr wrap="square" rtlCol="0">
            <a:spAutoFit/>
          </a:bodyPr>
          <a:lstStyle/>
          <a:p>
            <a:pPr algn="ctr"/>
            <a:r>
              <a:rPr lang="en-AU" sz="1600" b="1" u="sng" dirty="0"/>
              <a:t>Problem</a:t>
            </a:r>
          </a:p>
          <a:p>
            <a:r>
              <a:rPr lang="en-AU" sz="1600" dirty="0"/>
              <a:t>Onion Travel Agency (OTA) is a new player to the US market and wants to carve a name for themselves by ensuring customers encounter minimal delays. As such, OTA needs to be able to predict flight delays to make the most convenient bookings for their customers. As the end-of-year holiday season is key, OTA’s focus is on the months of November and December.</a:t>
            </a:r>
          </a:p>
          <a:p>
            <a:endParaRPr lang="en-AU" sz="1600" dirty="0"/>
          </a:p>
          <a:p>
            <a:pPr algn="ctr"/>
            <a:r>
              <a:rPr lang="en-AU" sz="1600" b="1" u="sng" dirty="0"/>
              <a:t>Project Goal</a:t>
            </a:r>
          </a:p>
          <a:p>
            <a:r>
              <a:rPr lang="en-AU" sz="1600" dirty="0"/>
              <a:t>To predict flight delays through analysis of the various factors causing delays in previous years.</a:t>
            </a:r>
          </a:p>
          <a:p>
            <a:endParaRPr lang="en-AU" sz="1600" dirty="0"/>
          </a:p>
          <a:p>
            <a:pPr algn="ctr"/>
            <a:r>
              <a:rPr lang="en-AU" sz="1600" b="1" u="sng" dirty="0"/>
              <a:t>Hypothesis/Assumption</a:t>
            </a:r>
          </a:p>
          <a:p>
            <a:r>
              <a:rPr lang="en-AU" sz="1600" dirty="0"/>
              <a:t>Assumption: Time/day of flight departure/arrival, airport of departure/arrival contribute to delays. (Features are chosen based on this assumption)</a:t>
            </a:r>
          </a:p>
          <a:p>
            <a:endParaRPr lang="en-AU" sz="1600" dirty="0"/>
          </a:p>
          <a:p>
            <a:pPr algn="ctr"/>
            <a:r>
              <a:rPr lang="en-AU" sz="1600" b="1" u="sng" dirty="0"/>
              <a:t>Limitations</a:t>
            </a:r>
          </a:p>
          <a:p>
            <a:pPr marL="285750" indent="-285750">
              <a:buFont typeface="Arial" panose="020B0604020202020204" pitchFamily="34" charset="0"/>
              <a:buChar char="•"/>
            </a:pPr>
            <a:r>
              <a:rPr lang="en-AU" sz="1600" dirty="0"/>
              <a:t>Data is only true for US airports and domestic flights</a:t>
            </a:r>
          </a:p>
          <a:p>
            <a:pPr marL="285750" indent="-285750">
              <a:buFont typeface="Arial" panose="020B0604020202020204" pitchFamily="34" charset="0"/>
              <a:buChar char="•"/>
            </a:pPr>
            <a:r>
              <a:rPr lang="en-AU" sz="1600" dirty="0"/>
              <a:t>Analysis is only true for a specific period (i.e. November/December)</a:t>
            </a:r>
          </a:p>
        </p:txBody>
      </p:sp>
      <p:sp>
        <p:nvSpPr>
          <p:cNvPr id="2" name="TextBox 1">
            <a:extLst>
              <a:ext uri="{FF2B5EF4-FFF2-40B4-BE49-F238E27FC236}">
                <a16:creationId xmlns:a16="http://schemas.microsoft.com/office/drawing/2014/main" id="{5BC9CD4D-4D4C-6441-9CFD-0A344BB8F0A1}"/>
              </a:ext>
            </a:extLst>
          </p:cNvPr>
          <p:cNvSpPr txBox="1"/>
          <p:nvPr/>
        </p:nvSpPr>
        <p:spPr>
          <a:xfrm>
            <a:off x="2567353" y="328246"/>
            <a:ext cx="7045570" cy="707886"/>
          </a:xfrm>
          <a:prstGeom prst="rect">
            <a:avLst/>
          </a:prstGeom>
          <a:noFill/>
        </p:spPr>
        <p:txBody>
          <a:bodyPr wrap="square" rtlCol="0">
            <a:spAutoFit/>
          </a:bodyPr>
          <a:lstStyle/>
          <a:p>
            <a:pPr algn="ctr"/>
            <a:r>
              <a:rPr lang="en-US" sz="4000" dirty="0"/>
              <a:t>Predicting Flight Delays</a:t>
            </a:r>
          </a:p>
        </p:txBody>
      </p:sp>
    </p:spTree>
    <p:extLst>
      <p:ext uri="{BB962C8B-B14F-4D97-AF65-F5344CB8AC3E}">
        <p14:creationId xmlns:p14="http://schemas.microsoft.com/office/powerpoint/2010/main" val="2671920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618842-0C17-0B45-BF64-37AFBD6E7C47}"/>
              </a:ext>
            </a:extLst>
          </p:cNvPr>
          <p:cNvSpPr txBox="1"/>
          <p:nvPr/>
        </p:nvSpPr>
        <p:spPr>
          <a:xfrm>
            <a:off x="1538288" y="252349"/>
            <a:ext cx="9042400" cy="707886"/>
          </a:xfrm>
          <a:prstGeom prst="rect">
            <a:avLst/>
          </a:prstGeom>
          <a:noFill/>
        </p:spPr>
        <p:txBody>
          <a:bodyPr wrap="square" rtlCol="0">
            <a:spAutoFit/>
          </a:bodyPr>
          <a:lstStyle/>
          <a:p>
            <a:pPr algn="ctr"/>
            <a:r>
              <a:rPr lang="en-US" sz="4000" dirty="0"/>
              <a:t>Random Forest Classifier</a:t>
            </a:r>
          </a:p>
        </p:txBody>
      </p:sp>
      <p:sp>
        <p:nvSpPr>
          <p:cNvPr id="4" name="TextBox 3">
            <a:extLst>
              <a:ext uri="{FF2B5EF4-FFF2-40B4-BE49-F238E27FC236}">
                <a16:creationId xmlns:a16="http://schemas.microsoft.com/office/drawing/2014/main" id="{0EE11341-F835-2348-BE84-7E0C30A6C6E9}"/>
              </a:ext>
            </a:extLst>
          </p:cNvPr>
          <p:cNvSpPr txBox="1"/>
          <p:nvPr/>
        </p:nvSpPr>
        <p:spPr>
          <a:xfrm>
            <a:off x="2277269" y="1126954"/>
            <a:ext cx="7564438" cy="5355312"/>
          </a:xfrm>
          <a:prstGeom prst="rect">
            <a:avLst/>
          </a:prstGeom>
          <a:noFill/>
        </p:spPr>
        <p:txBody>
          <a:bodyPr wrap="square" rtlCol="0">
            <a:spAutoFit/>
          </a:bodyPr>
          <a:lstStyle/>
          <a:p>
            <a:r>
              <a:rPr lang="en-US" dirty="0"/>
              <a:t>Logistic Regression</a:t>
            </a:r>
          </a:p>
          <a:p>
            <a:pPr marL="800100" lvl="1" indent="-342900">
              <a:buFont typeface="Arial" panose="020B0604020202020204" pitchFamily="34" charset="0"/>
              <a:buChar char="•"/>
            </a:pPr>
            <a:r>
              <a:rPr lang="en-US" dirty="0"/>
              <a:t>Had a massive class imbalance (</a:t>
            </a:r>
            <a:r>
              <a:rPr lang="en-US" dirty="0" err="1"/>
              <a:t>SMOTETomek</a:t>
            </a:r>
            <a:r>
              <a:rPr lang="en-US" dirty="0"/>
              <a:t>)</a:t>
            </a:r>
          </a:p>
          <a:p>
            <a:pPr marL="800100" lvl="1" indent="-342900">
              <a:buFont typeface="Arial" panose="020B0604020202020204" pitchFamily="34" charset="0"/>
              <a:buChar char="•"/>
            </a:pPr>
            <a:endParaRPr lang="en-US" dirty="0"/>
          </a:p>
          <a:p>
            <a:pPr marL="800100" lvl="1" indent="-342900">
              <a:buFont typeface="Arial" panose="020B0604020202020204" pitchFamily="34" charset="0"/>
              <a:buChar char="•"/>
            </a:pPr>
            <a:endParaRPr lang="en-US" dirty="0"/>
          </a:p>
          <a:p>
            <a:pPr marL="800100" lvl="1" indent="-342900">
              <a:buFont typeface="Arial" panose="020B0604020202020204" pitchFamily="34" charset="0"/>
              <a:buChar char="•"/>
            </a:pPr>
            <a:endParaRPr lang="en-US" dirty="0"/>
          </a:p>
          <a:p>
            <a:pPr marL="800100" lvl="1" indent="-342900">
              <a:buFont typeface="Arial" panose="020B0604020202020204" pitchFamily="34" charset="0"/>
              <a:buChar char="•"/>
            </a:pPr>
            <a:r>
              <a:rPr lang="en-US" dirty="0"/>
              <a:t>Scaling of features</a:t>
            </a:r>
          </a:p>
          <a:p>
            <a:pPr lvl="1"/>
            <a:endParaRPr lang="en-US" dirty="0"/>
          </a:p>
          <a:p>
            <a:pPr marL="800100" lvl="1" indent="-342900">
              <a:buFont typeface="Arial" panose="020B0604020202020204" pitchFamily="34" charset="0"/>
              <a:buChar char="•"/>
            </a:pPr>
            <a:r>
              <a:rPr lang="en-US" dirty="0"/>
              <a:t>Modelling</a:t>
            </a:r>
          </a:p>
          <a:p>
            <a:pPr marL="1257300" lvl="2" indent="-342900">
              <a:buFont typeface="Arial" panose="020B0604020202020204" pitchFamily="34" charset="0"/>
              <a:buChar char="•"/>
            </a:pPr>
            <a:r>
              <a:rPr lang="en-US" dirty="0"/>
              <a:t>Test size of 50%</a:t>
            </a:r>
          </a:p>
          <a:p>
            <a:pPr marL="1257300" lvl="2" indent="-342900">
              <a:buFont typeface="Arial" panose="020B0604020202020204" pitchFamily="34" charset="0"/>
              <a:buChar char="•"/>
            </a:pPr>
            <a:r>
              <a:rPr lang="en-US" dirty="0"/>
              <a:t>Logistic Regression</a:t>
            </a:r>
          </a:p>
          <a:p>
            <a:pPr marL="800100" lvl="1" indent="-342900">
              <a:buFont typeface="Arial" panose="020B0604020202020204" pitchFamily="34" charset="0"/>
              <a:buChar char="•"/>
            </a:pPr>
            <a:endParaRPr lang="en-US" dirty="0"/>
          </a:p>
          <a:p>
            <a:pPr marL="800100" lvl="1" indent="-342900">
              <a:buFont typeface="Arial" panose="020B0604020202020204" pitchFamily="34" charset="0"/>
              <a:buChar char="•"/>
            </a:pPr>
            <a:endParaRPr lang="en-US" dirty="0"/>
          </a:p>
          <a:p>
            <a:pPr marL="800100" lvl="1" indent="-342900">
              <a:buFont typeface="Arial" panose="020B0604020202020204" pitchFamily="34" charset="0"/>
              <a:buChar char="•"/>
            </a:pPr>
            <a:endParaRPr lang="en-US" dirty="0"/>
          </a:p>
          <a:p>
            <a:pPr lvl="1"/>
            <a:endParaRPr lang="en-US" dirty="0"/>
          </a:p>
          <a:p>
            <a:pPr marL="800100" lvl="1" indent="-342900">
              <a:buFont typeface="Arial" panose="020B0604020202020204" pitchFamily="34" charset="0"/>
              <a:buChar char="•"/>
            </a:pPr>
            <a:r>
              <a:rPr lang="en-US" dirty="0"/>
              <a:t>Accuracy</a:t>
            </a:r>
          </a:p>
          <a:p>
            <a:pPr marL="1257300" lvl="2" indent="-342900">
              <a:buFont typeface="Arial" panose="020B0604020202020204" pitchFamily="34" charset="0"/>
              <a:buChar char="•"/>
            </a:pPr>
            <a:r>
              <a:rPr lang="en-US" dirty="0"/>
              <a:t>Confusion Matrix</a:t>
            </a:r>
          </a:p>
          <a:p>
            <a:pPr marL="1257300" lvl="2" indent="-342900">
              <a:buFont typeface="Arial" panose="020B0604020202020204" pitchFamily="34" charset="0"/>
              <a:buChar char="•"/>
            </a:pPr>
            <a:r>
              <a:rPr lang="en-US" dirty="0"/>
              <a:t>Classification Report</a:t>
            </a:r>
          </a:p>
          <a:p>
            <a:pPr marL="1257300" lvl="2" indent="-342900">
              <a:buFont typeface="Arial" panose="020B0604020202020204" pitchFamily="34" charset="0"/>
              <a:buChar char="•"/>
            </a:pPr>
            <a:r>
              <a:rPr lang="en-US" dirty="0"/>
              <a:t>Area Under Curve</a:t>
            </a:r>
          </a:p>
          <a:p>
            <a:pPr marL="800100" lvl="1" indent="-34290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D3F3496F-063A-324E-8ECB-927818F7A377}"/>
              </a:ext>
            </a:extLst>
          </p:cNvPr>
          <p:cNvPicPr/>
          <p:nvPr/>
        </p:nvPicPr>
        <p:blipFill>
          <a:blip r:embed="rId2">
            <a:extLst>
              <a:ext uri="{28A0092B-C50C-407E-A947-70E740481C1C}">
                <a14:useLocalDpi xmlns:a14="http://schemas.microsoft.com/office/drawing/2010/main" val="0"/>
              </a:ext>
            </a:extLst>
          </a:blip>
          <a:stretch>
            <a:fillRect/>
          </a:stretch>
        </p:blipFill>
        <p:spPr>
          <a:xfrm>
            <a:off x="3302000" y="1833114"/>
            <a:ext cx="4978400" cy="459740"/>
          </a:xfrm>
          <a:prstGeom prst="rect">
            <a:avLst/>
          </a:prstGeom>
          <a:ln>
            <a:solidFill>
              <a:schemeClr val="bg1">
                <a:lumMod val="50000"/>
              </a:schemeClr>
            </a:solidFill>
          </a:ln>
        </p:spPr>
      </p:pic>
      <p:pic>
        <p:nvPicPr>
          <p:cNvPr id="7" name="Picture 6">
            <a:extLst>
              <a:ext uri="{FF2B5EF4-FFF2-40B4-BE49-F238E27FC236}">
                <a16:creationId xmlns:a16="http://schemas.microsoft.com/office/drawing/2014/main" id="{552470B7-2E85-0C44-A701-7B0CBF9BB91D}"/>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441700" y="3986847"/>
            <a:ext cx="4838700" cy="941705"/>
          </a:xfrm>
          <a:prstGeom prst="rect">
            <a:avLst/>
          </a:prstGeom>
          <a:ln>
            <a:solidFill>
              <a:schemeClr val="bg1">
                <a:lumMod val="50000"/>
              </a:schemeClr>
            </a:solidFill>
          </a:ln>
        </p:spPr>
      </p:pic>
    </p:spTree>
    <p:extLst>
      <p:ext uri="{BB962C8B-B14F-4D97-AF65-F5344CB8AC3E}">
        <p14:creationId xmlns:p14="http://schemas.microsoft.com/office/powerpoint/2010/main" val="1698624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618842-0C17-0B45-BF64-37AFBD6E7C47}"/>
              </a:ext>
            </a:extLst>
          </p:cNvPr>
          <p:cNvSpPr txBox="1"/>
          <p:nvPr/>
        </p:nvSpPr>
        <p:spPr>
          <a:xfrm>
            <a:off x="1574800" y="228600"/>
            <a:ext cx="9042400" cy="707886"/>
          </a:xfrm>
          <a:prstGeom prst="rect">
            <a:avLst/>
          </a:prstGeom>
          <a:noFill/>
        </p:spPr>
        <p:txBody>
          <a:bodyPr wrap="square" rtlCol="0">
            <a:spAutoFit/>
          </a:bodyPr>
          <a:lstStyle/>
          <a:p>
            <a:pPr algn="ctr"/>
            <a:r>
              <a:rPr lang="en-US" sz="4000" dirty="0"/>
              <a:t>Random Forest Classifier</a:t>
            </a:r>
          </a:p>
        </p:txBody>
      </p:sp>
      <p:graphicFrame>
        <p:nvGraphicFramePr>
          <p:cNvPr id="5" name="Table 4">
            <a:extLst>
              <a:ext uri="{FF2B5EF4-FFF2-40B4-BE49-F238E27FC236}">
                <a16:creationId xmlns:a16="http://schemas.microsoft.com/office/drawing/2014/main" id="{110BC3C2-6402-8C46-9817-433B29BD335C}"/>
              </a:ext>
            </a:extLst>
          </p:cNvPr>
          <p:cNvGraphicFramePr>
            <a:graphicFrameLocks noGrp="1"/>
          </p:cNvGraphicFramePr>
          <p:nvPr>
            <p:extLst>
              <p:ext uri="{D42A27DB-BD31-4B8C-83A1-F6EECF244321}">
                <p14:modId xmlns:p14="http://schemas.microsoft.com/office/powerpoint/2010/main" val="3525405677"/>
              </p:ext>
            </p:extLst>
          </p:nvPr>
        </p:nvGraphicFramePr>
        <p:xfrm>
          <a:off x="723899" y="1960880"/>
          <a:ext cx="4598035" cy="731520"/>
        </p:xfrm>
        <a:graphic>
          <a:graphicData uri="http://schemas.openxmlformats.org/drawingml/2006/table">
            <a:tbl>
              <a:tblPr firstRow="1" firstCol="1" bandRow="1">
                <a:tableStyleId>{5C22544A-7EE6-4342-B048-85BDC9FD1C3A}</a:tableStyleId>
              </a:tblPr>
              <a:tblGrid>
                <a:gridCol w="1087120">
                  <a:extLst>
                    <a:ext uri="{9D8B030D-6E8A-4147-A177-3AD203B41FA5}">
                      <a16:colId xmlns:a16="http://schemas.microsoft.com/office/drawing/2014/main" val="958134580"/>
                    </a:ext>
                  </a:extLst>
                </a:gridCol>
                <a:gridCol w="1170305">
                  <a:extLst>
                    <a:ext uri="{9D8B030D-6E8A-4147-A177-3AD203B41FA5}">
                      <a16:colId xmlns:a16="http://schemas.microsoft.com/office/drawing/2014/main" val="3532912922"/>
                    </a:ext>
                  </a:extLst>
                </a:gridCol>
                <a:gridCol w="1170305">
                  <a:extLst>
                    <a:ext uri="{9D8B030D-6E8A-4147-A177-3AD203B41FA5}">
                      <a16:colId xmlns:a16="http://schemas.microsoft.com/office/drawing/2014/main" val="2427300122"/>
                    </a:ext>
                  </a:extLst>
                </a:gridCol>
                <a:gridCol w="1170305">
                  <a:extLst>
                    <a:ext uri="{9D8B030D-6E8A-4147-A177-3AD203B41FA5}">
                      <a16:colId xmlns:a16="http://schemas.microsoft.com/office/drawing/2014/main" val="74564205"/>
                    </a:ext>
                  </a:extLst>
                </a:gridCol>
              </a:tblGrid>
              <a:tr h="0">
                <a:tc>
                  <a:txBody>
                    <a:bodyPr/>
                    <a:lstStyle/>
                    <a:p>
                      <a:pPr>
                        <a:spcAft>
                          <a:spcPts val="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gridSpan="3">
                  <a:txBody>
                    <a:bodyPr/>
                    <a:lstStyle/>
                    <a:p>
                      <a:pPr>
                        <a:spcAft>
                          <a:spcPts val="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predicted</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80947086"/>
                  </a:ext>
                </a:extLst>
              </a:tr>
              <a:tr h="0">
                <a:tc rowSpan="3">
                  <a:txBody>
                    <a:bodyPr/>
                    <a:lstStyle/>
                    <a:p>
                      <a:pPr>
                        <a:spcAft>
                          <a:spcPts val="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actual</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Negative</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Positive</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08169359"/>
                  </a:ext>
                </a:extLst>
              </a:tr>
              <a:tr h="0">
                <a:tc vMerge="1">
                  <a:txBody>
                    <a:bodyPr/>
                    <a:lstStyle/>
                    <a:p>
                      <a:endParaRPr lang="en-US"/>
                    </a:p>
                  </a:txBody>
                  <a:tcPr/>
                </a:tc>
                <a:tc>
                  <a:txBody>
                    <a:bodyPr/>
                    <a:lstStyle/>
                    <a:p>
                      <a:pPr>
                        <a:spcAft>
                          <a:spcPts val="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Negative</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TN: 1,426,146</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FP: 52,108</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17059358"/>
                  </a:ext>
                </a:extLst>
              </a:tr>
              <a:tr h="0">
                <a:tc vMerge="1">
                  <a:txBody>
                    <a:bodyPr/>
                    <a:lstStyle/>
                    <a:p>
                      <a:endParaRPr lang="en-US"/>
                    </a:p>
                  </a:txBody>
                  <a:tcPr/>
                </a:tc>
                <a:tc>
                  <a:txBody>
                    <a:bodyPr/>
                    <a:lstStyle/>
                    <a:p>
                      <a:pPr>
                        <a:spcAft>
                          <a:spcPts val="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Positive</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FN: 221,386</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TP: 1,255,039</a:t>
                      </a:r>
                      <a:endParaRPr lang="en-AU"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28882177"/>
                  </a:ext>
                </a:extLst>
              </a:tr>
            </a:tbl>
          </a:graphicData>
        </a:graphic>
      </p:graphicFrame>
      <p:sp>
        <p:nvSpPr>
          <p:cNvPr id="7" name="TextBox 6">
            <a:extLst>
              <a:ext uri="{FF2B5EF4-FFF2-40B4-BE49-F238E27FC236}">
                <a16:creationId xmlns:a16="http://schemas.microsoft.com/office/drawing/2014/main" id="{236DF748-26C6-294E-8412-FDB366C00E2D}"/>
              </a:ext>
            </a:extLst>
          </p:cNvPr>
          <p:cNvSpPr txBox="1"/>
          <p:nvPr/>
        </p:nvSpPr>
        <p:spPr>
          <a:xfrm>
            <a:off x="1632266" y="1479034"/>
            <a:ext cx="2781300" cy="369332"/>
          </a:xfrm>
          <a:prstGeom prst="rect">
            <a:avLst/>
          </a:prstGeom>
          <a:noFill/>
        </p:spPr>
        <p:txBody>
          <a:bodyPr wrap="square" rtlCol="0">
            <a:spAutoFit/>
          </a:bodyPr>
          <a:lstStyle/>
          <a:p>
            <a:r>
              <a:rPr lang="en-US" dirty="0"/>
              <a:t>Test 1: Confusion Matrix</a:t>
            </a:r>
          </a:p>
        </p:txBody>
      </p:sp>
      <p:sp>
        <p:nvSpPr>
          <p:cNvPr id="9" name="TextBox 8">
            <a:extLst>
              <a:ext uri="{FF2B5EF4-FFF2-40B4-BE49-F238E27FC236}">
                <a16:creationId xmlns:a16="http://schemas.microsoft.com/office/drawing/2014/main" id="{77FA21A9-5CB7-FD40-9444-8BDF44843532}"/>
              </a:ext>
            </a:extLst>
          </p:cNvPr>
          <p:cNvSpPr txBox="1"/>
          <p:nvPr/>
        </p:nvSpPr>
        <p:spPr>
          <a:xfrm>
            <a:off x="1574800" y="3059668"/>
            <a:ext cx="2781300" cy="369332"/>
          </a:xfrm>
          <a:prstGeom prst="rect">
            <a:avLst/>
          </a:prstGeom>
          <a:noFill/>
        </p:spPr>
        <p:txBody>
          <a:bodyPr wrap="square" rtlCol="0">
            <a:spAutoFit/>
          </a:bodyPr>
          <a:lstStyle/>
          <a:p>
            <a:r>
              <a:rPr lang="en-US" dirty="0"/>
              <a:t>Test 2: Classification Report</a:t>
            </a:r>
          </a:p>
        </p:txBody>
      </p:sp>
      <p:sp>
        <p:nvSpPr>
          <p:cNvPr id="10" name="TextBox 9">
            <a:extLst>
              <a:ext uri="{FF2B5EF4-FFF2-40B4-BE49-F238E27FC236}">
                <a16:creationId xmlns:a16="http://schemas.microsoft.com/office/drawing/2014/main" id="{00B10CCF-0D22-F448-81E3-75D46B2B0FCC}"/>
              </a:ext>
            </a:extLst>
          </p:cNvPr>
          <p:cNvSpPr txBox="1"/>
          <p:nvPr/>
        </p:nvSpPr>
        <p:spPr>
          <a:xfrm>
            <a:off x="7670800" y="1479034"/>
            <a:ext cx="2781300" cy="369332"/>
          </a:xfrm>
          <a:prstGeom prst="rect">
            <a:avLst/>
          </a:prstGeom>
          <a:noFill/>
        </p:spPr>
        <p:txBody>
          <a:bodyPr wrap="square" rtlCol="0">
            <a:spAutoFit/>
          </a:bodyPr>
          <a:lstStyle/>
          <a:p>
            <a:r>
              <a:rPr lang="en-US" dirty="0"/>
              <a:t>Test 3: Area Under Curve</a:t>
            </a:r>
          </a:p>
        </p:txBody>
      </p:sp>
      <p:sp>
        <p:nvSpPr>
          <p:cNvPr id="11" name="TextBox 10">
            <a:extLst>
              <a:ext uri="{FF2B5EF4-FFF2-40B4-BE49-F238E27FC236}">
                <a16:creationId xmlns:a16="http://schemas.microsoft.com/office/drawing/2014/main" id="{3B408DF0-27CA-D146-83E3-CEFF4A09BF0B}"/>
              </a:ext>
            </a:extLst>
          </p:cNvPr>
          <p:cNvSpPr txBox="1"/>
          <p:nvPr/>
        </p:nvSpPr>
        <p:spPr>
          <a:xfrm>
            <a:off x="2770981" y="5672262"/>
            <a:ext cx="6573838" cy="646331"/>
          </a:xfrm>
          <a:prstGeom prst="rect">
            <a:avLst/>
          </a:prstGeom>
          <a:noFill/>
        </p:spPr>
        <p:txBody>
          <a:bodyPr wrap="square" rtlCol="0">
            <a:spAutoFit/>
          </a:bodyPr>
          <a:lstStyle/>
          <a:p>
            <a:pPr marL="285750" indent="-285750">
              <a:buFont typeface="Arial" panose="020B0604020202020204" pitchFamily="34" charset="0"/>
              <a:buChar char="•"/>
            </a:pPr>
            <a:r>
              <a:rPr lang="en-US" dirty="0"/>
              <a:t>Random Forest Classifier seems to have done well with this dataset.</a:t>
            </a:r>
          </a:p>
        </p:txBody>
      </p:sp>
      <p:pic>
        <p:nvPicPr>
          <p:cNvPr id="12" name="Picture 11">
            <a:extLst>
              <a:ext uri="{FF2B5EF4-FFF2-40B4-BE49-F238E27FC236}">
                <a16:creationId xmlns:a16="http://schemas.microsoft.com/office/drawing/2014/main" id="{8803C350-7391-D44E-8C50-DED664EB7E4B}"/>
              </a:ext>
            </a:extLst>
          </p:cNvPr>
          <p:cNvPicPr/>
          <p:nvPr/>
        </p:nvPicPr>
        <p:blipFill>
          <a:blip r:embed="rId2">
            <a:extLst>
              <a:ext uri="{28A0092B-C50C-407E-A947-70E740481C1C}">
                <a14:useLocalDpi xmlns:a14="http://schemas.microsoft.com/office/drawing/2010/main" val="0"/>
              </a:ext>
            </a:extLst>
          </a:blip>
          <a:stretch>
            <a:fillRect/>
          </a:stretch>
        </p:blipFill>
        <p:spPr>
          <a:xfrm>
            <a:off x="585788" y="3631245"/>
            <a:ext cx="4736146" cy="1312228"/>
          </a:xfrm>
          <a:prstGeom prst="rect">
            <a:avLst/>
          </a:prstGeom>
          <a:ln>
            <a:solidFill>
              <a:schemeClr val="bg1">
                <a:lumMod val="50000"/>
              </a:schemeClr>
            </a:solidFill>
          </a:ln>
        </p:spPr>
      </p:pic>
      <p:pic>
        <p:nvPicPr>
          <p:cNvPr id="13" name="Picture 12" descr="/var/folders/0h/9bvdy4x155b7hslclzm5qcn80000gn/T/com.microsoft.Word/Content.MSO/C456B7E3.tmp">
            <a:extLst>
              <a:ext uri="{FF2B5EF4-FFF2-40B4-BE49-F238E27FC236}">
                <a16:creationId xmlns:a16="http://schemas.microsoft.com/office/drawing/2014/main" id="{C9B75FB6-8C93-1F43-91C8-DB8AE8027B4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563042" y="1981037"/>
            <a:ext cx="4995545" cy="3300415"/>
          </a:xfrm>
          <a:prstGeom prst="rect">
            <a:avLst/>
          </a:prstGeom>
          <a:noFill/>
          <a:ln>
            <a:solidFill>
              <a:schemeClr val="bg1">
                <a:lumMod val="50000"/>
              </a:schemeClr>
            </a:solidFill>
          </a:ln>
        </p:spPr>
      </p:pic>
    </p:spTree>
    <p:extLst>
      <p:ext uri="{BB962C8B-B14F-4D97-AF65-F5344CB8AC3E}">
        <p14:creationId xmlns:p14="http://schemas.microsoft.com/office/powerpoint/2010/main" val="2976916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618842-0C17-0B45-BF64-37AFBD6E7C47}"/>
              </a:ext>
            </a:extLst>
          </p:cNvPr>
          <p:cNvSpPr txBox="1"/>
          <p:nvPr/>
        </p:nvSpPr>
        <p:spPr>
          <a:xfrm>
            <a:off x="1574800" y="215900"/>
            <a:ext cx="9042400" cy="707886"/>
          </a:xfrm>
          <a:prstGeom prst="rect">
            <a:avLst/>
          </a:prstGeom>
          <a:noFill/>
        </p:spPr>
        <p:txBody>
          <a:bodyPr wrap="square" rtlCol="0">
            <a:spAutoFit/>
          </a:bodyPr>
          <a:lstStyle/>
          <a:p>
            <a:pPr algn="ctr"/>
            <a:r>
              <a:rPr lang="en-US" sz="4000" dirty="0"/>
              <a:t>Closing</a:t>
            </a:r>
          </a:p>
        </p:txBody>
      </p:sp>
      <p:sp>
        <p:nvSpPr>
          <p:cNvPr id="2" name="TextBox 1">
            <a:extLst>
              <a:ext uri="{FF2B5EF4-FFF2-40B4-BE49-F238E27FC236}">
                <a16:creationId xmlns:a16="http://schemas.microsoft.com/office/drawing/2014/main" id="{A90ABE6C-3EB5-044A-A0A4-6905EE5EA910}"/>
              </a:ext>
            </a:extLst>
          </p:cNvPr>
          <p:cNvSpPr txBox="1"/>
          <p:nvPr/>
        </p:nvSpPr>
        <p:spPr>
          <a:xfrm>
            <a:off x="1721644" y="1905000"/>
            <a:ext cx="8675688" cy="2862322"/>
          </a:xfrm>
          <a:prstGeom prst="rect">
            <a:avLst/>
          </a:prstGeom>
          <a:noFill/>
        </p:spPr>
        <p:txBody>
          <a:bodyPr wrap="square" rtlCol="0">
            <a:spAutoFit/>
          </a:bodyPr>
          <a:lstStyle/>
          <a:p>
            <a:pPr marL="342900" indent="-342900">
              <a:buFont typeface="+mj-lt"/>
              <a:buAutoNum type="arabicPeriod"/>
            </a:pPr>
            <a:r>
              <a:rPr lang="en-US" dirty="0"/>
              <a:t>This December, take 2 weeks of leave, and fly on the 12</a:t>
            </a:r>
            <a:r>
              <a:rPr lang="en-US" baseline="30000" dirty="0"/>
              <a:t>th</a:t>
            </a:r>
            <a:r>
              <a:rPr lang="en-US" dirty="0"/>
              <a:t> of December.</a:t>
            </a:r>
          </a:p>
          <a:p>
            <a:pPr marL="800100" lvl="1" indent="-342900">
              <a:buFont typeface="Arial" panose="020B0604020202020204" pitchFamily="34" charset="0"/>
              <a:buChar char="•"/>
            </a:pPr>
            <a:r>
              <a:rPr lang="en-US" dirty="0"/>
              <a:t>It’s a Wednesday</a:t>
            </a:r>
          </a:p>
          <a:p>
            <a:pPr marL="800100" lvl="1" indent="-342900">
              <a:buFont typeface="Arial" panose="020B0604020202020204" pitchFamily="34" charset="0"/>
              <a:buChar char="•"/>
            </a:pPr>
            <a:r>
              <a:rPr lang="en-US" dirty="0"/>
              <a:t>1</a:t>
            </a:r>
            <a:r>
              <a:rPr lang="en-US" baseline="30000" dirty="0"/>
              <a:t>st</a:t>
            </a:r>
            <a:r>
              <a:rPr lang="en-US" dirty="0"/>
              <a:t> half of the month </a:t>
            </a:r>
          </a:p>
          <a:p>
            <a:pPr marL="342900" indent="-342900">
              <a:buFont typeface="Arial" panose="020B0604020202020204" pitchFamily="34" charset="0"/>
              <a:buChar char="•"/>
            </a:pPr>
            <a:endParaRPr lang="en-US" dirty="0"/>
          </a:p>
          <a:p>
            <a:pPr marL="342900" indent="-342900">
              <a:buFont typeface="+mj-lt"/>
              <a:buAutoNum type="arabicPeriod" startAt="2"/>
            </a:pPr>
            <a:r>
              <a:rPr lang="en-US" dirty="0"/>
              <a:t>Remember to choose a dataset that shows correlation</a:t>
            </a:r>
          </a:p>
          <a:p>
            <a:pPr marL="800100" lvl="1" indent="-342900">
              <a:buFont typeface="Arial" panose="020B0604020202020204" pitchFamily="34" charset="0"/>
              <a:buChar char="•"/>
            </a:pPr>
            <a:r>
              <a:rPr lang="en-US" dirty="0"/>
              <a:t>While a machine is doing the hard work for us, it still relies on patterns to learn </a:t>
            </a:r>
          </a:p>
          <a:p>
            <a:pPr marL="800100" lvl="1" indent="-342900">
              <a:buFont typeface="Arial" panose="020B0604020202020204" pitchFamily="34" charset="0"/>
              <a:buChar char="•"/>
            </a:pPr>
            <a:r>
              <a:rPr lang="en-US" dirty="0"/>
              <a:t>Learns in a similar way to humans</a:t>
            </a:r>
          </a:p>
          <a:p>
            <a:pPr marL="342900" indent="-342900">
              <a:buFont typeface="+mj-lt"/>
              <a:buAutoNum type="arabicPeriod" startAt="2"/>
            </a:pPr>
            <a:endParaRPr lang="en-US" dirty="0"/>
          </a:p>
          <a:p>
            <a:pPr marL="342900" indent="-342900">
              <a:buFont typeface="+mj-lt"/>
              <a:buAutoNum type="arabicPeriod" startAt="2"/>
            </a:pPr>
            <a:r>
              <a:rPr lang="en-US" dirty="0"/>
              <a:t>Do continue working on other projects after this course</a:t>
            </a:r>
          </a:p>
          <a:p>
            <a:pPr marL="800100" lvl="1" indent="-342900">
              <a:buFont typeface="Arial" panose="020B0604020202020204" pitchFamily="34" charset="0"/>
              <a:buChar char="•"/>
            </a:pPr>
            <a:r>
              <a:rPr lang="en-US" dirty="0"/>
              <a:t>Use it or lose it</a:t>
            </a:r>
          </a:p>
        </p:txBody>
      </p:sp>
    </p:spTree>
    <p:extLst>
      <p:ext uri="{BB962C8B-B14F-4D97-AF65-F5344CB8AC3E}">
        <p14:creationId xmlns:p14="http://schemas.microsoft.com/office/powerpoint/2010/main" val="447396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79DDB5-BA47-A64D-9FAE-A702EA340F64}"/>
              </a:ext>
            </a:extLst>
          </p:cNvPr>
          <p:cNvSpPr/>
          <p:nvPr/>
        </p:nvSpPr>
        <p:spPr>
          <a:xfrm>
            <a:off x="1107831" y="1012686"/>
            <a:ext cx="9976338" cy="5632311"/>
          </a:xfrm>
          <a:prstGeom prst="rect">
            <a:avLst/>
          </a:prstGeom>
        </p:spPr>
        <p:txBody>
          <a:bodyPr wrap="square">
            <a:spAutoFit/>
          </a:bodyPr>
          <a:lstStyle/>
          <a:p>
            <a:pPr algn="ctr"/>
            <a:r>
              <a:rPr lang="en-AU" sz="1600" b="1" u="sng" dirty="0"/>
              <a:t>Sample Data</a:t>
            </a:r>
            <a:endParaRPr lang="en-AU" sz="1600" dirty="0"/>
          </a:p>
          <a:p>
            <a:r>
              <a:rPr lang="en-AU" sz="1600" dirty="0"/>
              <a:t>Publicly available data is taken from the “Bureau of Transportation Statistics” website.</a:t>
            </a:r>
          </a:p>
          <a:p>
            <a:r>
              <a:rPr lang="en-AU" sz="1600" dirty="0">
                <a:hlinkClick r:id="rId3"/>
              </a:rPr>
              <a:t>(https://www.transtats.bts.gov/Tables.asp?DB_ID=120</a:t>
            </a:r>
            <a:r>
              <a:rPr lang="en-AU" sz="1600" dirty="0"/>
              <a:t>)</a:t>
            </a:r>
          </a:p>
          <a:p>
            <a:r>
              <a:rPr lang="en-AU" sz="1600" u="sng" dirty="0"/>
              <a:t>Data Timeframe</a:t>
            </a:r>
            <a:r>
              <a:rPr lang="en-AU" sz="1600" dirty="0"/>
              <a:t>:</a:t>
            </a:r>
          </a:p>
          <a:p>
            <a:pPr marL="285750" indent="-285750">
              <a:buFont typeface="Arial" panose="020B0604020202020204" pitchFamily="34" charset="0"/>
              <a:buChar char="•"/>
            </a:pPr>
            <a:r>
              <a:rPr lang="en-AU" sz="1600" dirty="0"/>
              <a:t>November/December</a:t>
            </a:r>
          </a:p>
          <a:p>
            <a:pPr marL="285750" indent="-285750">
              <a:buFont typeface="Arial" panose="020B0604020202020204" pitchFamily="34" charset="0"/>
              <a:buChar char="•"/>
            </a:pPr>
            <a:r>
              <a:rPr lang="en-AU" sz="1600" dirty="0"/>
              <a:t>Years 2012-2017</a:t>
            </a:r>
          </a:p>
          <a:p>
            <a:r>
              <a:rPr lang="en-AU" sz="1600" u="sng" dirty="0"/>
              <a:t>Data Shape (Sample)</a:t>
            </a:r>
            <a:r>
              <a:rPr lang="en-AU" sz="1600" dirty="0"/>
              <a:t>:</a:t>
            </a:r>
          </a:p>
          <a:p>
            <a:pPr marL="285750" indent="-285750">
              <a:buFont typeface="Arial" panose="020B0604020202020204" pitchFamily="34" charset="0"/>
              <a:buChar char="•"/>
            </a:pPr>
            <a:r>
              <a:rPr lang="en-AU" sz="1600" dirty="0"/>
              <a:t>Rows: 454163</a:t>
            </a:r>
          </a:p>
          <a:p>
            <a:pPr marL="285750" indent="-285750">
              <a:buFont typeface="Arial" panose="020B0604020202020204" pitchFamily="34" charset="0"/>
              <a:buChar char="•"/>
            </a:pPr>
            <a:r>
              <a:rPr lang="en-AU" sz="1600" dirty="0"/>
              <a:t>Columns: 31</a:t>
            </a:r>
          </a:p>
          <a:p>
            <a:endParaRPr lang="en-AU" sz="1600" dirty="0"/>
          </a:p>
          <a:p>
            <a:pPr algn="ctr"/>
            <a:r>
              <a:rPr lang="en-AU" sz="1600" b="1" u="sng" dirty="0"/>
              <a:t>Features </a:t>
            </a:r>
          </a:p>
          <a:p>
            <a:r>
              <a:rPr lang="en-AU" sz="1600" u="sng" dirty="0"/>
              <a:t>Travel Period</a:t>
            </a:r>
            <a:r>
              <a:rPr lang="en-AU" sz="1600" dirty="0"/>
              <a:t>: Month, Day, Time</a:t>
            </a:r>
          </a:p>
          <a:p>
            <a:r>
              <a:rPr lang="en-AU" sz="1600" u="sng" dirty="0"/>
              <a:t>Airline</a:t>
            </a:r>
            <a:r>
              <a:rPr lang="en-AU" sz="1600" dirty="0"/>
              <a:t>: Carrier Code, Flight Number, Tail Number</a:t>
            </a:r>
          </a:p>
          <a:p>
            <a:r>
              <a:rPr lang="en-AU" sz="1600" u="sng" dirty="0"/>
              <a:t>Airport</a:t>
            </a:r>
            <a:r>
              <a:rPr lang="en-AU" sz="1600" dirty="0"/>
              <a:t>: Origin Airport and City, Destination Airport and City</a:t>
            </a:r>
          </a:p>
          <a:p>
            <a:r>
              <a:rPr lang="en-AU" sz="1600" u="sng" dirty="0"/>
              <a:t>Departure/Arrival Performance</a:t>
            </a:r>
            <a:r>
              <a:rPr lang="en-AU" sz="1600" dirty="0"/>
              <a:t>: CRS Time, Actual time</a:t>
            </a:r>
          </a:p>
          <a:p>
            <a:r>
              <a:rPr lang="en-AU" sz="1600" u="sng" dirty="0"/>
              <a:t>Cancellations</a:t>
            </a:r>
            <a:r>
              <a:rPr lang="en-AU" sz="1600" dirty="0"/>
              <a:t>: Cancelled, Cancellation Code, Diverted</a:t>
            </a:r>
          </a:p>
          <a:p>
            <a:r>
              <a:rPr lang="en-AU" sz="1600" u="sng" dirty="0"/>
              <a:t>Cause of Delay</a:t>
            </a:r>
            <a:r>
              <a:rPr lang="en-AU" sz="1600" dirty="0"/>
              <a:t>: Carrier Delay, Weather Delay, NAS Delay, Security Delay, Late Aircraft Delay </a:t>
            </a:r>
          </a:p>
          <a:p>
            <a:endParaRPr lang="en-AU" sz="1600" dirty="0"/>
          </a:p>
          <a:p>
            <a:r>
              <a:rPr lang="en-AU" sz="1200" b="1" u="sng" dirty="0"/>
              <a:t>Terms:</a:t>
            </a:r>
          </a:p>
          <a:p>
            <a:r>
              <a:rPr lang="en-AU" sz="1200" dirty="0" err="1"/>
              <a:t>CRSDepTime</a:t>
            </a:r>
            <a:r>
              <a:rPr lang="en-AU" sz="1200" dirty="0"/>
              <a:t> (the local time the plane was scheduled to depart)</a:t>
            </a:r>
          </a:p>
          <a:p>
            <a:r>
              <a:rPr lang="en-AU" sz="1200" dirty="0" err="1"/>
              <a:t>CRSArrTime</a:t>
            </a:r>
            <a:r>
              <a:rPr lang="en-AU" sz="1200" dirty="0"/>
              <a:t> (the local time the plane was scheduled to arrive)</a:t>
            </a:r>
          </a:p>
          <a:p>
            <a:r>
              <a:rPr lang="en-AU" sz="1200" dirty="0" err="1"/>
              <a:t>CRSElapsedTime</a:t>
            </a:r>
            <a:r>
              <a:rPr lang="en-AU" sz="1200" dirty="0"/>
              <a:t> (the scheduled difference between departure and arrival)</a:t>
            </a:r>
          </a:p>
          <a:p>
            <a:r>
              <a:rPr lang="en-AU" sz="1200" dirty="0"/>
              <a:t>NAS Delay: National Air System Delay</a:t>
            </a:r>
          </a:p>
          <a:p>
            <a:r>
              <a:rPr lang="en-AU" sz="1200" dirty="0"/>
              <a:t>Definitions in delay types can be found at: http://</a:t>
            </a:r>
            <a:r>
              <a:rPr lang="en-AU" sz="1200" dirty="0" err="1"/>
              <a:t>aspmhelp.faa.gov</a:t>
            </a:r>
            <a:r>
              <a:rPr lang="en-AU" sz="1200" dirty="0"/>
              <a:t>/</a:t>
            </a:r>
            <a:r>
              <a:rPr lang="en-AU" sz="1200" dirty="0" err="1"/>
              <a:t>index.php</a:t>
            </a:r>
            <a:r>
              <a:rPr lang="en-AU" sz="1200" dirty="0"/>
              <a:t>/</a:t>
            </a:r>
            <a:r>
              <a:rPr lang="en-AU" sz="1200" dirty="0" err="1"/>
              <a:t>Types_of_Delay</a:t>
            </a:r>
            <a:r>
              <a:rPr lang="en-AU" sz="1200" dirty="0"/>
              <a:t>)</a:t>
            </a:r>
          </a:p>
        </p:txBody>
      </p:sp>
      <p:sp>
        <p:nvSpPr>
          <p:cNvPr id="5" name="TextBox 4">
            <a:extLst>
              <a:ext uri="{FF2B5EF4-FFF2-40B4-BE49-F238E27FC236}">
                <a16:creationId xmlns:a16="http://schemas.microsoft.com/office/drawing/2014/main" id="{87791D79-ABC0-604D-83D7-1F4E1AA9B683}"/>
              </a:ext>
            </a:extLst>
          </p:cNvPr>
          <p:cNvSpPr txBox="1"/>
          <p:nvPr/>
        </p:nvSpPr>
        <p:spPr>
          <a:xfrm>
            <a:off x="3622428" y="304800"/>
            <a:ext cx="4947138" cy="707886"/>
          </a:xfrm>
          <a:prstGeom prst="rect">
            <a:avLst/>
          </a:prstGeom>
          <a:noFill/>
        </p:spPr>
        <p:txBody>
          <a:bodyPr wrap="square" rtlCol="0">
            <a:spAutoFit/>
          </a:bodyPr>
          <a:lstStyle/>
          <a:p>
            <a:pPr algn="ctr"/>
            <a:r>
              <a:rPr lang="en-US" sz="4000" dirty="0"/>
              <a:t>Identified Dataset</a:t>
            </a:r>
          </a:p>
        </p:txBody>
      </p:sp>
    </p:spTree>
    <p:extLst>
      <p:ext uri="{BB962C8B-B14F-4D97-AF65-F5344CB8AC3E}">
        <p14:creationId xmlns:p14="http://schemas.microsoft.com/office/powerpoint/2010/main" val="2094570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C840B6-D3D4-C446-8A6F-7D27EF6B5899}"/>
              </a:ext>
            </a:extLst>
          </p:cNvPr>
          <p:cNvPicPr>
            <a:picLocks noChangeAspect="1"/>
          </p:cNvPicPr>
          <p:nvPr/>
        </p:nvPicPr>
        <p:blipFill>
          <a:blip r:embed="rId2"/>
          <a:stretch>
            <a:fillRect/>
          </a:stretch>
        </p:blipFill>
        <p:spPr>
          <a:xfrm>
            <a:off x="3466306" y="4720703"/>
            <a:ext cx="5259387" cy="750065"/>
          </a:xfrm>
          <a:prstGeom prst="rect">
            <a:avLst/>
          </a:prstGeom>
        </p:spPr>
      </p:pic>
      <p:pic>
        <p:nvPicPr>
          <p:cNvPr id="7" name="Picture 6">
            <a:extLst>
              <a:ext uri="{FF2B5EF4-FFF2-40B4-BE49-F238E27FC236}">
                <a16:creationId xmlns:a16="http://schemas.microsoft.com/office/drawing/2014/main" id="{60C05C0C-36A6-7147-9112-6AE3A2C8A541}"/>
              </a:ext>
            </a:extLst>
          </p:cNvPr>
          <p:cNvPicPr>
            <a:picLocks noChangeAspect="1"/>
          </p:cNvPicPr>
          <p:nvPr/>
        </p:nvPicPr>
        <p:blipFill rotWithShape="1">
          <a:blip r:embed="rId3"/>
          <a:srcRect b="43619"/>
          <a:stretch/>
        </p:blipFill>
        <p:spPr>
          <a:xfrm>
            <a:off x="0" y="1361722"/>
            <a:ext cx="12192000" cy="757435"/>
          </a:xfrm>
          <a:prstGeom prst="rect">
            <a:avLst/>
          </a:prstGeom>
        </p:spPr>
      </p:pic>
      <p:sp>
        <p:nvSpPr>
          <p:cNvPr id="8" name="TextBox 7">
            <a:extLst>
              <a:ext uri="{FF2B5EF4-FFF2-40B4-BE49-F238E27FC236}">
                <a16:creationId xmlns:a16="http://schemas.microsoft.com/office/drawing/2014/main" id="{DD0BF620-ACF6-E54E-B61A-1365A4198443}"/>
              </a:ext>
            </a:extLst>
          </p:cNvPr>
          <p:cNvSpPr txBox="1"/>
          <p:nvPr/>
        </p:nvSpPr>
        <p:spPr>
          <a:xfrm>
            <a:off x="3622428" y="304800"/>
            <a:ext cx="4947138" cy="707886"/>
          </a:xfrm>
          <a:prstGeom prst="rect">
            <a:avLst/>
          </a:prstGeom>
          <a:noFill/>
        </p:spPr>
        <p:txBody>
          <a:bodyPr wrap="square" rtlCol="0">
            <a:spAutoFit/>
          </a:bodyPr>
          <a:lstStyle/>
          <a:p>
            <a:pPr algn="ctr"/>
            <a:r>
              <a:rPr lang="en-US" sz="4000" dirty="0"/>
              <a:t>Sample Data</a:t>
            </a:r>
          </a:p>
        </p:txBody>
      </p:sp>
      <p:sp>
        <p:nvSpPr>
          <p:cNvPr id="12" name="TextBox 11">
            <a:extLst>
              <a:ext uri="{FF2B5EF4-FFF2-40B4-BE49-F238E27FC236}">
                <a16:creationId xmlns:a16="http://schemas.microsoft.com/office/drawing/2014/main" id="{2E6455D9-84BF-6043-98CF-568F04AF8CED}"/>
              </a:ext>
            </a:extLst>
          </p:cNvPr>
          <p:cNvSpPr txBox="1"/>
          <p:nvPr/>
        </p:nvSpPr>
        <p:spPr>
          <a:xfrm>
            <a:off x="181570" y="2500055"/>
            <a:ext cx="1918297" cy="923330"/>
          </a:xfrm>
          <a:prstGeom prst="rect">
            <a:avLst/>
          </a:prstGeom>
          <a:solidFill>
            <a:schemeClr val="bg1"/>
          </a:solidFill>
          <a:ln>
            <a:solidFill>
              <a:srgbClr val="FF0000"/>
            </a:solidFill>
          </a:ln>
        </p:spPr>
        <p:txBody>
          <a:bodyPr wrap="square" rtlCol="0">
            <a:spAutoFit/>
          </a:bodyPr>
          <a:lstStyle/>
          <a:p>
            <a:pPr algn="ctr"/>
            <a:r>
              <a:rPr lang="en-US" dirty="0"/>
              <a:t>Are delays more common on particular days?</a:t>
            </a:r>
          </a:p>
        </p:txBody>
      </p:sp>
      <p:sp>
        <p:nvSpPr>
          <p:cNvPr id="13" name="TextBox 12">
            <a:extLst>
              <a:ext uri="{FF2B5EF4-FFF2-40B4-BE49-F238E27FC236}">
                <a16:creationId xmlns:a16="http://schemas.microsoft.com/office/drawing/2014/main" id="{A9C1E136-F5D4-0E4A-A58C-765684996271}"/>
              </a:ext>
            </a:extLst>
          </p:cNvPr>
          <p:cNvSpPr txBox="1"/>
          <p:nvPr/>
        </p:nvSpPr>
        <p:spPr>
          <a:xfrm>
            <a:off x="2440782" y="3337233"/>
            <a:ext cx="2385616" cy="923330"/>
          </a:xfrm>
          <a:prstGeom prst="rect">
            <a:avLst/>
          </a:prstGeom>
          <a:solidFill>
            <a:schemeClr val="bg1"/>
          </a:solidFill>
          <a:ln>
            <a:solidFill>
              <a:srgbClr val="FF0000"/>
            </a:solidFill>
          </a:ln>
        </p:spPr>
        <p:txBody>
          <a:bodyPr wrap="square" rtlCol="0">
            <a:spAutoFit/>
          </a:bodyPr>
          <a:lstStyle/>
          <a:p>
            <a:pPr algn="ctr"/>
            <a:r>
              <a:rPr lang="en-US" dirty="0"/>
              <a:t>Are delays more common on particular flights or planes?</a:t>
            </a:r>
          </a:p>
        </p:txBody>
      </p:sp>
      <p:sp>
        <p:nvSpPr>
          <p:cNvPr id="14" name="TextBox 13">
            <a:extLst>
              <a:ext uri="{FF2B5EF4-FFF2-40B4-BE49-F238E27FC236}">
                <a16:creationId xmlns:a16="http://schemas.microsoft.com/office/drawing/2014/main" id="{ADA72241-F50A-5D41-BF1C-062ADB2F47B2}"/>
              </a:ext>
            </a:extLst>
          </p:cNvPr>
          <p:cNvSpPr txBox="1"/>
          <p:nvPr/>
        </p:nvSpPr>
        <p:spPr>
          <a:xfrm>
            <a:off x="6588366" y="5846445"/>
            <a:ext cx="1981200" cy="923330"/>
          </a:xfrm>
          <a:prstGeom prst="rect">
            <a:avLst/>
          </a:prstGeom>
          <a:solidFill>
            <a:schemeClr val="bg1"/>
          </a:solidFill>
          <a:ln>
            <a:solidFill>
              <a:srgbClr val="FF0000"/>
            </a:solidFill>
          </a:ln>
        </p:spPr>
        <p:txBody>
          <a:bodyPr wrap="square" rtlCol="0">
            <a:spAutoFit/>
          </a:bodyPr>
          <a:lstStyle/>
          <a:p>
            <a:pPr algn="ctr"/>
            <a:r>
              <a:rPr lang="en-US" dirty="0"/>
              <a:t>Are delays due to weather or other causes?</a:t>
            </a:r>
          </a:p>
        </p:txBody>
      </p:sp>
      <p:sp>
        <p:nvSpPr>
          <p:cNvPr id="15" name="TextBox 14">
            <a:extLst>
              <a:ext uri="{FF2B5EF4-FFF2-40B4-BE49-F238E27FC236}">
                <a16:creationId xmlns:a16="http://schemas.microsoft.com/office/drawing/2014/main" id="{61FE62F0-C024-5440-8338-05272C1FB85D}"/>
              </a:ext>
            </a:extLst>
          </p:cNvPr>
          <p:cNvSpPr txBox="1"/>
          <p:nvPr/>
        </p:nvSpPr>
        <p:spPr>
          <a:xfrm>
            <a:off x="5858073" y="2496600"/>
            <a:ext cx="2290762" cy="923330"/>
          </a:xfrm>
          <a:prstGeom prst="rect">
            <a:avLst/>
          </a:prstGeom>
          <a:solidFill>
            <a:schemeClr val="bg1"/>
          </a:solidFill>
          <a:ln>
            <a:solidFill>
              <a:srgbClr val="FF0000"/>
            </a:solidFill>
          </a:ln>
        </p:spPr>
        <p:txBody>
          <a:bodyPr wrap="square" rtlCol="0">
            <a:spAutoFit/>
          </a:bodyPr>
          <a:lstStyle/>
          <a:p>
            <a:pPr algn="ctr"/>
            <a:r>
              <a:rPr lang="en-US" dirty="0"/>
              <a:t>Are delays more common from or to particular cities?</a:t>
            </a:r>
          </a:p>
        </p:txBody>
      </p:sp>
      <p:sp>
        <p:nvSpPr>
          <p:cNvPr id="16" name="TextBox 15">
            <a:extLst>
              <a:ext uri="{FF2B5EF4-FFF2-40B4-BE49-F238E27FC236}">
                <a16:creationId xmlns:a16="http://schemas.microsoft.com/office/drawing/2014/main" id="{2CD367B4-491E-C242-A2EE-9715D63B267E}"/>
              </a:ext>
            </a:extLst>
          </p:cNvPr>
          <p:cNvSpPr txBox="1"/>
          <p:nvPr/>
        </p:nvSpPr>
        <p:spPr>
          <a:xfrm>
            <a:off x="9180511" y="3337233"/>
            <a:ext cx="2690020" cy="923330"/>
          </a:xfrm>
          <a:prstGeom prst="rect">
            <a:avLst/>
          </a:prstGeom>
          <a:solidFill>
            <a:schemeClr val="bg1"/>
          </a:solidFill>
          <a:ln>
            <a:solidFill>
              <a:srgbClr val="FF0000"/>
            </a:solidFill>
          </a:ln>
        </p:spPr>
        <p:txBody>
          <a:bodyPr wrap="square" rtlCol="0">
            <a:spAutoFit/>
          </a:bodyPr>
          <a:lstStyle/>
          <a:p>
            <a:pPr algn="ctr"/>
            <a:r>
              <a:rPr lang="en-US" dirty="0"/>
              <a:t>Are delays more common on particular arrival or departure times?</a:t>
            </a:r>
          </a:p>
        </p:txBody>
      </p:sp>
      <p:cxnSp>
        <p:nvCxnSpPr>
          <p:cNvPr id="18" name="Straight Arrow Connector 17">
            <a:extLst>
              <a:ext uri="{FF2B5EF4-FFF2-40B4-BE49-F238E27FC236}">
                <a16:creationId xmlns:a16="http://schemas.microsoft.com/office/drawing/2014/main" id="{CB9D2733-03AA-C748-8B71-F73DEA8DAD67}"/>
              </a:ext>
            </a:extLst>
          </p:cNvPr>
          <p:cNvCxnSpPr>
            <a:stCxn id="12" idx="0"/>
          </p:cNvCxnSpPr>
          <p:nvPr/>
        </p:nvCxnSpPr>
        <p:spPr>
          <a:xfrm flipH="1" flipV="1">
            <a:off x="728663" y="2119157"/>
            <a:ext cx="412056" cy="3808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0271638-0007-7947-9AAF-355E42ED1A12}"/>
              </a:ext>
            </a:extLst>
          </p:cNvPr>
          <p:cNvCxnSpPr>
            <a:cxnSpLocks/>
            <a:stCxn id="13" idx="0"/>
          </p:cNvCxnSpPr>
          <p:nvPr/>
        </p:nvCxnSpPr>
        <p:spPr>
          <a:xfrm flipH="1" flipV="1">
            <a:off x="2058716" y="2093341"/>
            <a:ext cx="1574874" cy="12438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7626B90-D800-9A46-A2DA-5BF58EB96FF7}"/>
              </a:ext>
            </a:extLst>
          </p:cNvPr>
          <p:cNvCxnSpPr>
            <a:cxnSpLocks/>
            <a:stCxn id="15" idx="1"/>
          </p:cNvCxnSpPr>
          <p:nvPr/>
        </p:nvCxnSpPr>
        <p:spPr>
          <a:xfrm flipH="1" flipV="1">
            <a:off x="5062487" y="2093343"/>
            <a:ext cx="795586" cy="8649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A8CDF1C-B282-DE41-8C55-8F858B25C7AA}"/>
              </a:ext>
            </a:extLst>
          </p:cNvPr>
          <p:cNvCxnSpPr>
            <a:cxnSpLocks/>
            <a:stCxn id="16" idx="0"/>
          </p:cNvCxnSpPr>
          <p:nvPr/>
        </p:nvCxnSpPr>
        <p:spPr>
          <a:xfrm flipH="1" flipV="1">
            <a:off x="9058275" y="2138170"/>
            <a:ext cx="1467246" cy="11990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84EAE0E-18BA-2940-8617-B003664917FA}"/>
              </a:ext>
            </a:extLst>
          </p:cNvPr>
          <p:cNvCxnSpPr>
            <a:cxnSpLocks/>
            <a:stCxn id="14" idx="0"/>
          </p:cNvCxnSpPr>
          <p:nvPr/>
        </p:nvCxnSpPr>
        <p:spPr>
          <a:xfrm flipH="1" flipV="1">
            <a:off x="6757988" y="5095735"/>
            <a:ext cx="820978" cy="7507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9187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E24006-DE90-6741-943C-8A8E0F373A9D}"/>
              </a:ext>
            </a:extLst>
          </p:cNvPr>
          <p:cNvSpPr txBox="1"/>
          <p:nvPr/>
        </p:nvSpPr>
        <p:spPr>
          <a:xfrm>
            <a:off x="863600" y="1615175"/>
            <a:ext cx="4533900" cy="2031325"/>
          </a:xfrm>
          <a:prstGeom prst="rect">
            <a:avLst/>
          </a:prstGeom>
          <a:noFill/>
        </p:spPr>
        <p:txBody>
          <a:bodyPr wrap="square" rtlCol="0">
            <a:spAutoFit/>
          </a:bodyPr>
          <a:lstStyle/>
          <a:p>
            <a:pPr marL="342900" indent="-342900">
              <a:buFont typeface="+mj-lt"/>
              <a:buAutoNum type="arabicPeriod"/>
            </a:pPr>
            <a:r>
              <a:rPr lang="en-AU" dirty="0"/>
              <a:t>Is there variance in feature data?</a:t>
            </a:r>
          </a:p>
          <a:p>
            <a:pPr marL="800100" lvl="1" indent="-342900">
              <a:buFont typeface="Arial" panose="020B0604020202020204" pitchFamily="34" charset="0"/>
              <a:buChar char="•"/>
            </a:pPr>
            <a:r>
              <a:rPr lang="en-AU" dirty="0"/>
              <a:t>High amount of unique values</a:t>
            </a:r>
          </a:p>
          <a:p>
            <a:pPr marL="285750" indent="-285750" algn="ctr">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sp>
        <p:nvSpPr>
          <p:cNvPr id="3" name="TextBox 2">
            <a:extLst>
              <a:ext uri="{FF2B5EF4-FFF2-40B4-BE49-F238E27FC236}">
                <a16:creationId xmlns:a16="http://schemas.microsoft.com/office/drawing/2014/main" id="{5F618842-0C17-0B45-BF64-37AFBD6E7C47}"/>
              </a:ext>
            </a:extLst>
          </p:cNvPr>
          <p:cNvSpPr txBox="1"/>
          <p:nvPr/>
        </p:nvSpPr>
        <p:spPr>
          <a:xfrm>
            <a:off x="482600" y="304800"/>
            <a:ext cx="11239500" cy="1323439"/>
          </a:xfrm>
          <a:prstGeom prst="rect">
            <a:avLst/>
          </a:prstGeom>
          <a:noFill/>
        </p:spPr>
        <p:txBody>
          <a:bodyPr wrap="square" rtlCol="0">
            <a:spAutoFit/>
          </a:bodyPr>
          <a:lstStyle/>
          <a:p>
            <a:pPr algn="ctr"/>
            <a:r>
              <a:rPr lang="en-US" sz="4000" dirty="0"/>
              <a:t>EDA</a:t>
            </a:r>
          </a:p>
          <a:p>
            <a:pPr algn="ctr"/>
            <a:r>
              <a:rPr lang="en-US" sz="4000" dirty="0"/>
              <a:t>Is The Data Usable? (Variance in features, Null data)</a:t>
            </a:r>
          </a:p>
        </p:txBody>
      </p:sp>
      <p:pic>
        <p:nvPicPr>
          <p:cNvPr id="6" name="Picture 5">
            <a:extLst>
              <a:ext uri="{FF2B5EF4-FFF2-40B4-BE49-F238E27FC236}">
                <a16:creationId xmlns:a16="http://schemas.microsoft.com/office/drawing/2014/main" id="{A5D8B0DD-3A2C-1840-8BA3-9220E649F4C1}"/>
              </a:ext>
            </a:extLst>
          </p:cNvPr>
          <p:cNvPicPr>
            <a:picLocks noChangeAspect="1"/>
          </p:cNvPicPr>
          <p:nvPr/>
        </p:nvPicPr>
        <p:blipFill>
          <a:blip r:embed="rId2"/>
          <a:stretch>
            <a:fillRect/>
          </a:stretch>
        </p:blipFill>
        <p:spPr>
          <a:xfrm>
            <a:off x="2349715" y="2847022"/>
            <a:ext cx="1534282" cy="3676016"/>
          </a:xfrm>
          <a:prstGeom prst="rect">
            <a:avLst/>
          </a:prstGeom>
        </p:spPr>
      </p:pic>
      <p:sp>
        <p:nvSpPr>
          <p:cNvPr id="7" name="TextBox 6">
            <a:extLst>
              <a:ext uri="{FF2B5EF4-FFF2-40B4-BE49-F238E27FC236}">
                <a16:creationId xmlns:a16="http://schemas.microsoft.com/office/drawing/2014/main" id="{0B965B4B-27A1-5249-B054-F1BC0C13EA6F}"/>
              </a:ext>
            </a:extLst>
          </p:cNvPr>
          <p:cNvSpPr txBox="1"/>
          <p:nvPr/>
        </p:nvSpPr>
        <p:spPr>
          <a:xfrm>
            <a:off x="6059488" y="1628239"/>
            <a:ext cx="6145212" cy="1754326"/>
          </a:xfrm>
          <a:prstGeom prst="rect">
            <a:avLst/>
          </a:prstGeom>
          <a:noFill/>
        </p:spPr>
        <p:txBody>
          <a:bodyPr wrap="square" rtlCol="0">
            <a:spAutoFit/>
          </a:bodyPr>
          <a:lstStyle/>
          <a:p>
            <a:pPr marL="342900" indent="-342900">
              <a:buFont typeface="+mj-lt"/>
              <a:buAutoNum type="arabicPeriod" startAt="2"/>
            </a:pPr>
            <a:r>
              <a:rPr lang="en-AU" dirty="0"/>
              <a:t>Do features have null values?</a:t>
            </a:r>
          </a:p>
          <a:p>
            <a:pPr marL="742950" lvl="1" indent="-285750">
              <a:buFont typeface="Arial" panose="020B0604020202020204" pitchFamily="34" charset="0"/>
              <a:buChar char="•"/>
            </a:pPr>
            <a:r>
              <a:rPr lang="en-AU" dirty="0"/>
              <a:t>Most null values: Flight Number (FL_NUM)</a:t>
            </a:r>
          </a:p>
          <a:p>
            <a:pPr marL="742950" lvl="1" indent="-285750">
              <a:buFont typeface="Arial" panose="020B0604020202020204" pitchFamily="34" charset="0"/>
              <a:buChar char="•"/>
            </a:pPr>
            <a:r>
              <a:rPr lang="en-AU" dirty="0"/>
              <a:t>0.2% (7078 out of 3716693) null values </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pic>
        <p:nvPicPr>
          <p:cNvPr id="9" name="Picture 8">
            <a:extLst>
              <a:ext uri="{FF2B5EF4-FFF2-40B4-BE49-F238E27FC236}">
                <a16:creationId xmlns:a16="http://schemas.microsoft.com/office/drawing/2014/main" id="{FFC8DEF4-38C3-794A-8A00-30AFA23272F1}"/>
              </a:ext>
            </a:extLst>
          </p:cNvPr>
          <p:cNvPicPr>
            <a:picLocks noChangeAspect="1"/>
          </p:cNvPicPr>
          <p:nvPr/>
        </p:nvPicPr>
        <p:blipFill>
          <a:blip r:embed="rId3"/>
          <a:stretch>
            <a:fillRect/>
          </a:stretch>
        </p:blipFill>
        <p:spPr>
          <a:xfrm>
            <a:off x="8492309" y="2847022"/>
            <a:ext cx="1536900" cy="3676015"/>
          </a:xfrm>
          <a:prstGeom prst="rect">
            <a:avLst/>
          </a:prstGeom>
        </p:spPr>
      </p:pic>
      <p:sp>
        <p:nvSpPr>
          <p:cNvPr id="10" name="Rectangle 9">
            <a:extLst>
              <a:ext uri="{FF2B5EF4-FFF2-40B4-BE49-F238E27FC236}">
                <a16:creationId xmlns:a16="http://schemas.microsoft.com/office/drawing/2014/main" id="{432BD6F0-8478-8D4A-8093-CA27678C2BAB}"/>
              </a:ext>
            </a:extLst>
          </p:cNvPr>
          <p:cNvSpPr/>
          <p:nvPr/>
        </p:nvSpPr>
        <p:spPr>
          <a:xfrm>
            <a:off x="2349715" y="4318000"/>
            <a:ext cx="1534282" cy="24130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6A6EAA1-D1B7-554E-A7D4-341D64C85487}"/>
              </a:ext>
            </a:extLst>
          </p:cNvPr>
          <p:cNvSpPr/>
          <p:nvPr/>
        </p:nvSpPr>
        <p:spPr>
          <a:xfrm>
            <a:off x="8494927" y="3688548"/>
            <a:ext cx="1534282" cy="17225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3558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E24006-DE90-6741-943C-8A8E0F373A9D}"/>
              </a:ext>
            </a:extLst>
          </p:cNvPr>
          <p:cNvSpPr txBox="1"/>
          <p:nvPr/>
        </p:nvSpPr>
        <p:spPr>
          <a:xfrm>
            <a:off x="431800" y="1691375"/>
            <a:ext cx="11290300" cy="4801314"/>
          </a:xfrm>
          <a:prstGeom prst="rect">
            <a:avLst/>
          </a:prstGeom>
          <a:noFill/>
        </p:spPr>
        <p:txBody>
          <a:bodyPr wrap="square" rtlCol="0">
            <a:spAutoFit/>
          </a:bodyPr>
          <a:lstStyle/>
          <a:p>
            <a:pPr marL="342900" indent="-342900">
              <a:buFont typeface="+mj-lt"/>
              <a:buAutoNum type="arabicPeriod"/>
            </a:pPr>
            <a:r>
              <a:rPr lang="en-AU" dirty="0">
                <a:solidFill>
                  <a:srgbClr val="FF0000"/>
                </a:solidFill>
              </a:rPr>
              <a:t>Features:</a:t>
            </a:r>
          </a:p>
          <a:p>
            <a:pPr marL="800100" lvl="1" indent="-342900">
              <a:buFont typeface="+mj-lt"/>
              <a:buAutoNum type="alphaLcPeriod"/>
            </a:pPr>
            <a:r>
              <a:rPr lang="en-AU" dirty="0">
                <a:solidFill>
                  <a:srgbClr val="FF0000"/>
                </a:solidFill>
              </a:rPr>
              <a:t>Drop features that are not needed.</a:t>
            </a:r>
          </a:p>
          <a:p>
            <a:pPr marL="1257300" lvl="2" indent="-342900">
              <a:buFont typeface="Arial" panose="020B0604020202020204" pitchFamily="34" charset="0"/>
              <a:buChar char="•"/>
            </a:pPr>
            <a:r>
              <a:rPr lang="en-AU" dirty="0">
                <a:solidFill>
                  <a:srgbClr val="FF0000"/>
                </a:solidFill>
              </a:rPr>
              <a:t>‘DEP_TIME’, and ‘ARR_TIME’,  were removed</a:t>
            </a:r>
          </a:p>
          <a:p>
            <a:pPr marL="800100" lvl="1" indent="-342900">
              <a:buFont typeface="+mj-lt"/>
              <a:buAutoNum type="alphaLcPeriod"/>
            </a:pPr>
            <a:r>
              <a:rPr lang="en-AU" dirty="0"/>
              <a:t>Important features: </a:t>
            </a:r>
            <a:r>
              <a:rPr lang="en-AU" dirty="0">
                <a:solidFill>
                  <a:srgbClr val="FF0000"/>
                </a:solidFill>
              </a:rPr>
              <a:t>(To find: Which carrier, Which day, Which airport, How much delay)</a:t>
            </a:r>
          </a:p>
          <a:p>
            <a:pPr marL="1257300" lvl="2" indent="-342900">
              <a:buFont typeface="Arial" panose="020B0604020202020204" pitchFamily="34" charset="0"/>
              <a:buChar char="•"/>
            </a:pPr>
            <a:r>
              <a:rPr lang="en-AU" dirty="0"/>
              <a:t>‘DAY_OF_WEEK/MONTH’, ‘UNIQUE_CARRIER’, ‘ORIGIN’, ‘DEST’, ‘DEP_DELAY’, ‘ARR_DELAY’,</a:t>
            </a:r>
          </a:p>
          <a:p>
            <a:pPr marL="800100" lvl="1" indent="-342900">
              <a:buFont typeface="+mj-lt"/>
              <a:buAutoNum type="alphaLcPeriod"/>
            </a:pPr>
            <a:r>
              <a:rPr lang="en-AU" dirty="0"/>
              <a:t>Drop rows with null values in important features</a:t>
            </a:r>
          </a:p>
          <a:p>
            <a:pPr marL="1257300" lvl="2" indent="-342900">
              <a:buFont typeface="Arial" panose="020B0604020202020204" pitchFamily="34" charset="0"/>
              <a:buChar char="•"/>
            </a:pPr>
            <a:r>
              <a:rPr lang="en-AU" dirty="0"/>
              <a:t>98% of data retained </a:t>
            </a:r>
          </a:p>
          <a:p>
            <a:endParaRPr lang="en-AU" dirty="0"/>
          </a:p>
          <a:p>
            <a:pPr marL="342900" indent="-342900">
              <a:buFont typeface="+mj-lt"/>
              <a:buAutoNum type="arabicPeriod" startAt="2"/>
            </a:pPr>
            <a:r>
              <a:rPr lang="en-AU" dirty="0"/>
              <a:t>Brief description of numerical features </a:t>
            </a:r>
            <a:r>
              <a:rPr lang="en-AU" dirty="0">
                <a:solidFill>
                  <a:srgbClr val="FF0000"/>
                </a:solidFill>
              </a:rPr>
              <a:t>(Are delay times dropping?)</a:t>
            </a:r>
          </a:p>
          <a:p>
            <a:pPr marL="800100" lvl="1" indent="-342900">
              <a:buFont typeface="Arial" panose="020B0604020202020204" pitchFamily="34" charset="0"/>
              <a:buChar char="•"/>
            </a:pPr>
            <a:r>
              <a:rPr lang="en-AU" dirty="0"/>
              <a:t>Average of 8.9 mins  for departure delay</a:t>
            </a:r>
          </a:p>
          <a:p>
            <a:pPr marL="800100" lvl="1" indent="-342900">
              <a:buFont typeface="Arial" panose="020B0604020202020204" pitchFamily="34" charset="0"/>
              <a:buChar char="•"/>
            </a:pPr>
            <a:r>
              <a:rPr lang="en-AU" dirty="0"/>
              <a:t>Average of 3.3 mins  for arrival delay</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sp>
        <p:nvSpPr>
          <p:cNvPr id="3" name="TextBox 2">
            <a:extLst>
              <a:ext uri="{FF2B5EF4-FFF2-40B4-BE49-F238E27FC236}">
                <a16:creationId xmlns:a16="http://schemas.microsoft.com/office/drawing/2014/main" id="{5F618842-0C17-0B45-BF64-37AFBD6E7C47}"/>
              </a:ext>
            </a:extLst>
          </p:cNvPr>
          <p:cNvSpPr txBox="1"/>
          <p:nvPr/>
        </p:nvSpPr>
        <p:spPr>
          <a:xfrm>
            <a:off x="876300" y="304800"/>
            <a:ext cx="10337800" cy="1323439"/>
          </a:xfrm>
          <a:prstGeom prst="rect">
            <a:avLst/>
          </a:prstGeom>
          <a:noFill/>
        </p:spPr>
        <p:txBody>
          <a:bodyPr wrap="square" rtlCol="0">
            <a:spAutoFit/>
          </a:bodyPr>
          <a:lstStyle/>
          <a:p>
            <a:pPr algn="ctr"/>
            <a:r>
              <a:rPr lang="en-US" sz="4000" dirty="0"/>
              <a:t>EDA</a:t>
            </a:r>
          </a:p>
          <a:p>
            <a:pPr algn="ctr"/>
            <a:r>
              <a:rPr lang="en-US" sz="4000" dirty="0"/>
              <a:t>Key Features, </a:t>
            </a:r>
          </a:p>
        </p:txBody>
      </p:sp>
      <p:pic>
        <p:nvPicPr>
          <p:cNvPr id="5" name="Picture 4">
            <a:extLst>
              <a:ext uri="{FF2B5EF4-FFF2-40B4-BE49-F238E27FC236}">
                <a16:creationId xmlns:a16="http://schemas.microsoft.com/office/drawing/2014/main" id="{F7134C6F-5B9C-3D4D-A310-4AC1E0C91F31}"/>
              </a:ext>
            </a:extLst>
          </p:cNvPr>
          <p:cNvPicPr>
            <a:picLocks noChangeAspect="1"/>
          </p:cNvPicPr>
          <p:nvPr/>
        </p:nvPicPr>
        <p:blipFill>
          <a:blip r:embed="rId2"/>
          <a:stretch>
            <a:fillRect/>
          </a:stretch>
        </p:blipFill>
        <p:spPr>
          <a:xfrm>
            <a:off x="5306889" y="4345083"/>
            <a:ext cx="5693022" cy="2210742"/>
          </a:xfrm>
          <a:prstGeom prst="rect">
            <a:avLst/>
          </a:prstGeom>
        </p:spPr>
      </p:pic>
    </p:spTree>
    <p:extLst>
      <p:ext uri="{BB962C8B-B14F-4D97-AF65-F5344CB8AC3E}">
        <p14:creationId xmlns:p14="http://schemas.microsoft.com/office/powerpoint/2010/main" val="3863622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618842-0C17-0B45-BF64-37AFBD6E7C47}"/>
              </a:ext>
            </a:extLst>
          </p:cNvPr>
          <p:cNvSpPr txBox="1"/>
          <p:nvPr/>
        </p:nvSpPr>
        <p:spPr>
          <a:xfrm>
            <a:off x="1574800" y="215900"/>
            <a:ext cx="9042400" cy="1323439"/>
          </a:xfrm>
          <a:prstGeom prst="rect">
            <a:avLst/>
          </a:prstGeom>
          <a:noFill/>
        </p:spPr>
        <p:txBody>
          <a:bodyPr wrap="square" rtlCol="0">
            <a:spAutoFit/>
          </a:bodyPr>
          <a:lstStyle/>
          <a:p>
            <a:pPr algn="ctr"/>
            <a:r>
              <a:rPr lang="en-US" sz="4000" dirty="0"/>
              <a:t>EDA</a:t>
            </a:r>
          </a:p>
          <a:p>
            <a:pPr algn="ctr"/>
            <a:r>
              <a:rPr lang="en-US" sz="4000" dirty="0"/>
              <a:t>When Should We Fly?</a:t>
            </a:r>
          </a:p>
        </p:txBody>
      </p:sp>
      <p:pic>
        <p:nvPicPr>
          <p:cNvPr id="9" name="Picture 8" descr="/var/folders/0h/9bvdy4x155b7hslclzm5qcn80000gn/T/com.microsoft.Word/Content.MSO/213E98F4.tmp">
            <a:extLst>
              <a:ext uri="{FF2B5EF4-FFF2-40B4-BE49-F238E27FC236}">
                <a16:creationId xmlns:a16="http://schemas.microsoft.com/office/drawing/2014/main" id="{B9831E01-F260-DD45-AFC4-ABECA6BEB28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00100" y="2273300"/>
            <a:ext cx="5030788" cy="3251200"/>
          </a:xfrm>
          <a:prstGeom prst="rect">
            <a:avLst/>
          </a:prstGeom>
          <a:noFill/>
          <a:ln>
            <a:solidFill>
              <a:schemeClr val="bg1">
                <a:lumMod val="50000"/>
              </a:schemeClr>
            </a:solidFill>
          </a:ln>
        </p:spPr>
      </p:pic>
      <p:pic>
        <p:nvPicPr>
          <p:cNvPr id="12" name="Picture 11" descr="/var/folders/0h/9bvdy4x155b7hslclzm5qcn80000gn/T/com.microsoft.Word/Content.MSO/D2C40F22.tmp">
            <a:extLst>
              <a:ext uri="{FF2B5EF4-FFF2-40B4-BE49-F238E27FC236}">
                <a16:creationId xmlns:a16="http://schemas.microsoft.com/office/drawing/2014/main" id="{B8D9A904-5084-8C4B-96A5-C0862B558C5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318091" y="2273300"/>
            <a:ext cx="4599305" cy="3251200"/>
          </a:xfrm>
          <a:prstGeom prst="rect">
            <a:avLst/>
          </a:prstGeom>
          <a:noFill/>
          <a:ln>
            <a:solidFill>
              <a:schemeClr val="bg1">
                <a:lumMod val="50000"/>
              </a:schemeClr>
            </a:solidFill>
          </a:ln>
        </p:spPr>
      </p:pic>
      <p:sp>
        <p:nvSpPr>
          <p:cNvPr id="2" name="TextBox 1">
            <a:extLst>
              <a:ext uri="{FF2B5EF4-FFF2-40B4-BE49-F238E27FC236}">
                <a16:creationId xmlns:a16="http://schemas.microsoft.com/office/drawing/2014/main" id="{9F38495C-E471-EF4E-8240-98B9567CEA83}"/>
              </a:ext>
            </a:extLst>
          </p:cNvPr>
          <p:cNvSpPr txBox="1"/>
          <p:nvPr/>
        </p:nvSpPr>
        <p:spPr>
          <a:xfrm>
            <a:off x="3767931" y="5796796"/>
            <a:ext cx="4579938" cy="923330"/>
          </a:xfrm>
          <a:prstGeom prst="rect">
            <a:avLst/>
          </a:prstGeom>
          <a:noFill/>
        </p:spPr>
        <p:txBody>
          <a:bodyPr wrap="square" rtlCol="0">
            <a:spAutoFit/>
          </a:bodyPr>
          <a:lstStyle/>
          <a:p>
            <a:r>
              <a:rPr lang="en-US" dirty="0"/>
              <a:t>We should generally choose a flight that is:</a:t>
            </a:r>
          </a:p>
          <a:p>
            <a:pPr marL="342900" indent="-342900">
              <a:buAutoNum type="arabicParenR"/>
            </a:pPr>
            <a:r>
              <a:rPr lang="en-US" dirty="0"/>
              <a:t>In the middle of the week</a:t>
            </a:r>
          </a:p>
          <a:p>
            <a:pPr marL="342900" indent="-342900">
              <a:buAutoNum type="arabicParenR"/>
            </a:pPr>
            <a:r>
              <a:rPr lang="en-US" dirty="0"/>
              <a:t>In the 1</a:t>
            </a:r>
            <a:r>
              <a:rPr lang="en-US" baseline="30000" dirty="0"/>
              <a:t>st</a:t>
            </a:r>
            <a:r>
              <a:rPr lang="en-US" dirty="0"/>
              <a:t> half of the month</a:t>
            </a:r>
          </a:p>
        </p:txBody>
      </p:sp>
    </p:spTree>
    <p:extLst>
      <p:ext uri="{BB962C8B-B14F-4D97-AF65-F5344CB8AC3E}">
        <p14:creationId xmlns:p14="http://schemas.microsoft.com/office/powerpoint/2010/main" val="3721335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var/folders/0h/9bvdy4x155b7hslclzm5qcn80000gn/T/com.microsoft.Word/Content.MSO/6A610D8E.tmp">
            <a:extLst>
              <a:ext uri="{FF2B5EF4-FFF2-40B4-BE49-F238E27FC236}">
                <a16:creationId xmlns:a16="http://schemas.microsoft.com/office/drawing/2014/main" id="{8C414D3C-6BC0-2E4E-8144-15533AED6B4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894094"/>
            <a:ext cx="5775327" cy="4251288"/>
          </a:xfrm>
          <a:prstGeom prst="rect">
            <a:avLst/>
          </a:prstGeom>
          <a:noFill/>
          <a:ln>
            <a:solidFill>
              <a:schemeClr val="bg1">
                <a:lumMod val="50000"/>
              </a:schemeClr>
            </a:solidFill>
          </a:ln>
        </p:spPr>
      </p:pic>
      <p:pic>
        <p:nvPicPr>
          <p:cNvPr id="12" name="Picture 11" descr="/var/folders/0h/9bvdy4x155b7hslclzm5qcn80000gn/T/com.microsoft.Word/Content.MSO/D41A60CC.tmp">
            <a:extLst>
              <a:ext uri="{FF2B5EF4-FFF2-40B4-BE49-F238E27FC236}">
                <a16:creationId xmlns:a16="http://schemas.microsoft.com/office/drawing/2014/main" id="{AE4A7FE7-D867-4740-B305-EF89596CB44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0" y="1894094"/>
            <a:ext cx="6059488" cy="4251288"/>
          </a:xfrm>
          <a:prstGeom prst="rect">
            <a:avLst/>
          </a:prstGeom>
          <a:noFill/>
          <a:ln>
            <a:solidFill>
              <a:schemeClr val="bg1">
                <a:lumMod val="50000"/>
              </a:schemeClr>
            </a:solidFill>
          </a:ln>
        </p:spPr>
      </p:pic>
      <p:sp>
        <p:nvSpPr>
          <p:cNvPr id="3" name="TextBox 2">
            <a:extLst>
              <a:ext uri="{FF2B5EF4-FFF2-40B4-BE49-F238E27FC236}">
                <a16:creationId xmlns:a16="http://schemas.microsoft.com/office/drawing/2014/main" id="{5F618842-0C17-0B45-BF64-37AFBD6E7C47}"/>
              </a:ext>
            </a:extLst>
          </p:cNvPr>
          <p:cNvSpPr txBox="1"/>
          <p:nvPr/>
        </p:nvSpPr>
        <p:spPr>
          <a:xfrm>
            <a:off x="1574800" y="215900"/>
            <a:ext cx="9042400" cy="1323439"/>
          </a:xfrm>
          <a:prstGeom prst="rect">
            <a:avLst/>
          </a:prstGeom>
          <a:noFill/>
        </p:spPr>
        <p:txBody>
          <a:bodyPr wrap="square" rtlCol="0">
            <a:spAutoFit/>
          </a:bodyPr>
          <a:lstStyle/>
          <a:p>
            <a:pPr algn="ctr"/>
            <a:r>
              <a:rPr lang="en-US" sz="4000" dirty="0"/>
              <a:t>EDA</a:t>
            </a:r>
          </a:p>
          <a:p>
            <a:pPr algn="ctr"/>
            <a:r>
              <a:rPr lang="en-US" sz="4000" dirty="0"/>
              <a:t>Which Airlines Should We Take?</a:t>
            </a:r>
          </a:p>
        </p:txBody>
      </p:sp>
      <p:sp>
        <p:nvSpPr>
          <p:cNvPr id="13" name="TextBox 12">
            <a:extLst>
              <a:ext uri="{FF2B5EF4-FFF2-40B4-BE49-F238E27FC236}">
                <a16:creationId xmlns:a16="http://schemas.microsoft.com/office/drawing/2014/main" id="{D0F0ABC7-767D-D444-9284-A3BD62B7EBD3}"/>
              </a:ext>
            </a:extLst>
          </p:cNvPr>
          <p:cNvSpPr txBox="1"/>
          <p:nvPr/>
        </p:nvSpPr>
        <p:spPr>
          <a:xfrm>
            <a:off x="785813" y="1600962"/>
            <a:ext cx="5572125" cy="369332"/>
          </a:xfrm>
          <a:prstGeom prst="rect">
            <a:avLst/>
          </a:prstGeom>
          <a:noFill/>
        </p:spPr>
        <p:txBody>
          <a:bodyPr wrap="square" rtlCol="0">
            <a:spAutoFit/>
          </a:bodyPr>
          <a:lstStyle/>
          <a:p>
            <a:pPr algn="ctr"/>
            <a:r>
              <a:rPr lang="en-US" dirty="0"/>
              <a:t>Scatter plot of airline vs delay times</a:t>
            </a:r>
          </a:p>
        </p:txBody>
      </p:sp>
      <p:sp>
        <p:nvSpPr>
          <p:cNvPr id="16" name="TextBox 15">
            <a:extLst>
              <a:ext uri="{FF2B5EF4-FFF2-40B4-BE49-F238E27FC236}">
                <a16:creationId xmlns:a16="http://schemas.microsoft.com/office/drawing/2014/main" id="{D0FDB1F3-4242-204E-8058-B233708B17C5}"/>
              </a:ext>
            </a:extLst>
          </p:cNvPr>
          <p:cNvSpPr txBox="1"/>
          <p:nvPr/>
        </p:nvSpPr>
        <p:spPr>
          <a:xfrm>
            <a:off x="760412" y="6424782"/>
            <a:ext cx="5572125" cy="430887"/>
          </a:xfrm>
          <a:prstGeom prst="rect">
            <a:avLst/>
          </a:prstGeom>
          <a:noFill/>
        </p:spPr>
        <p:txBody>
          <a:bodyPr wrap="square" rtlCol="0">
            <a:spAutoFit/>
          </a:bodyPr>
          <a:lstStyle/>
          <a:p>
            <a:pPr marL="171450" indent="-171450">
              <a:buFont typeface="Arial" panose="020B0604020202020204" pitchFamily="34" charset="0"/>
              <a:buChar char="•"/>
            </a:pPr>
            <a:r>
              <a:rPr lang="en-AU" sz="1100" dirty="0"/>
              <a:t>FAA considers a flight to be delayed when it is </a:t>
            </a:r>
            <a:r>
              <a:rPr lang="en-AU" sz="1100" b="1" u="sng" dirty="0"/>
              <a:t>15 minutes</a:t>
            </a:r>
            <a:r>
              <a:rPr lang="en-AU" sz="1100" dirty="0"/>
              <a:t> later than its scheduled time</a:t>
            </a:r>
          </a:p>
          <a:p>
            <a:pPr marL="171450" indent="-171450">
              <a:buFont typeface="Arial" panose="020B0604020202020204" pitchFamily="34" charset="0"/>
              <a:buChar char="•"/>
            </a:pPr>
            <a:r>
              <a:rPr lang="en-AU" sz="1100" dirty="0"/>
              <a:t>A negative time means that the flight is ahead of schedule</a:t>
            </a:r>
            <a:endParaRPr lang="en-US" sz="1100" dirty="0"/>
          </a:p>
        </p:txBody>
      </p:sp>
      <p:cxnSp>
        <p:nvCxnSpPr>
          <p:cNvPr id="15" name="Straight Connector 14">
            <a:extLst>
              <a:ext uri="{FF2B5EF4-FFF2-40B4-BE49-F238E27FC236}">
                <a16:creationId xmlns:a16="http://schemas.microsoft.com/office/drawing/2014/main" id="{335E1D3A-62C0-B940-9CFB-392639809D6D}"/>
              </a:ext>
            </a:extLst>
          </p:cNvPr>
          <p:cNvCxnSpPr/>
          <p:nvPr/>
        </p:nvCxnSpPr>
        <p:spPr>
          <a:xfrm flipV="1">
            <a:off x="1279524" y="1894094"/>
            <a:ext cx="0" cy="36812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8FBC230-7D26-854B-AF47-67A3001B3210}"/>
              </a:ext>
            </a:extLst>
          </p:cNvPr>
          <p:cNvSpPr/>
          <p:nvPr/>
        </p:nvSpPr>
        <p:spPr>
          <a:xfrm>
            <a:off x="8569944" y="5296088"/>
            <a:ext cx="441679" cy="585619"/>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C45A303-F0F8-FE41-A170-38C2E67E6377}"/>
              </a:ext>
            </a:extLst>
          </p:cNvPr>
          <p:cNvSpPr/>
          <p:nvPr/>
        </p:nvSpPr>
        <p:spPr>
          <a:xfrm>
            <a:off x="7401544" y="5372288"/>
            <a:ext cx="441679" cy="585619"/>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F33CF67-26C9-574B-A422-6F959B644106}"/>
              </a:ext>
            </a:extLst>
          </p:cNvPr>
          <p:cNvSpPr/>
          <p:nvPr/>
        </p:nvSpPr>
        <p:spPr>
          <a:xfrm>
            <a:off x="9343061" y="5310395"/>
            <a:ext cx="441679" cy="585619"/>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9AF1372-95F1-9246-A567-6D28EA22A2D4}"/>
              </a:ext>
            </a:extLst>
          </p:cNvPr>
          <p:cNvSpPr/>
          <p:nvPr/>
        </p:nvSpPr>
        <p:spPr>
          <a:xfrm>
            <a:off x="11300444" y="5346888"/>
            <a:ext cx="441679" cy="585619"/>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79062C0-5D78-FE48-A4EE-FF5439B1E3E4}"/>
              </a:ext>
            </a:extLst>
          </p:cNvPr>
          <p:cNvSpPr/>
          <p:nvPr/>
        </p:nvSpPr>
        <p:spPr>
          <a:xfrm>
            <a:off x="4582144" y="2044617"/>
            <a:ext cx="1094756" cy="32079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D2EEE28-A4D7-5549-9327-4E6ED591915B}"/>
              </a:ext>
            </a:extLst>
          </p:cNvPr>
          <p:cNvSpPr/>
          <p:nvPr/>
        </p:nvSpPr>
        <p:spPr>
          <a:xfrm>
            <a:off x="6193461" y="6101616"/>
            <a:ext cx="6096000" cy="646331"/>
          </a:xfrm>
          <a:prstGeom prst="rect">
            <a:avLst/>
          </a:prstGeom>
        </p:spPr>
        <p:txBody>
          <a:bodyPr>
            <a:spAutoFit/>
          </a:bodyPr>
          <a:lstStyle/>
          <a:p>
            <a:r>
              <a:rPr lang="en-GB" dirty="0">
                <a:latin typeface="Times New Roman" panose="02020603050405020304" pitchFamily="18" charset="0"/>
                <a:ea typeface="Times New Roman" panose="02020603050405020304" pitchFamily="18" charset="0"/>
              </a:rPr>
              <a:t>F9: Frontier Airlines	     WN: Southwest Airlines </a:t>
            </a:r>
          </a:p>
          <a:p>
            <a:r>
              <a:rPr lang="en-GB" dirty="0">
                <a:latin typeface="Times New Roman" panose="02020603050405020304" pitchFamily="18" charset="0"/>
                <a:ea typeface="Times New Roman" panose="02020603050405020304" pitchFamily="18" charset="0"/>
              </a:rPr>
              <a:t>MQ: American Eagle Airlines	     B6: JetBlue Airways</a:t>
            </a:r>
            <a:endParaRPr lang="en-US" dirty="0"/>
          </a:p>
        </p:txBody>
      </p:sp>
    </p:spTree>
    <p:extLst>
      <p:ext uri="{BB962C8B-B14F-4D97-AF65-F5344CB8AC3E}">
        <p14:creationId xmlns:p14="http://schemas.microsoft.com/office/powerpoint/2010/main" val="1029121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618842-0C17-0B45-BF64-37AFBD6E7C47}"/>
              </a:ext>
            </a:extLst>
          </p:cNvPr>
          <p:cNvSpPr txBox="1"/>
          <p:nvPr/>
        </p:nvSpPr>
        <p:spPr>
          <a:xfrm>
            <a:off x="1574800" y="215900"/>
            <a:ext cx="9042400" cy="1323439"/>
          </a:xfrm>
          <a:prstGeom prst="rect">
            <a:avLst/>
          </a:prstGeom>
          <a:noFill/>
        </p:spPr>
        <p:txBody>
          <a:bodyPr wrap="square" rtlCol="0">
            <a:spAutoFit/>
          </a:bodyPr>
          <a:lstStyle/>
          <a:p>
            <a:pPr algn="ctr"/>
            <a:r>
              <a:rPr lang="en-US" sz="4000" dirty="0">
                <a:solidFill>
                  <a:srgbClr val="FF0000"/>
                </a:solidFill>
              </a:rPr>
              <a:t>EDA</a:t>
            </a:r>
          </a:p>
          <a:p>
            <a:pPr algn="ctr"/>
            <a:r>
              <a:rPr lang="en-US" sz="4000" dirty="0">
                <a:solidFill>
                  <a:srgbClr val="FF0000"/>
                </a:solidFill>
              </a:rPr>
              <a:t>What kinds of delays are more frequent?</a:t>
            </a:r>
          </a:p>
        </p:txBody>
      </p:sp>
      <p:graphicFrame>
        <p:nvGraphicFramePr>
          <p:cNvPr id="11" name="Table 10">
            <a:extLst>
              <a:ext uri="{FF2B5EF4-FFF2-40B4-BE49-F238E27FC236}">
                <a16:creationId xmlns:a16="http://schemas.microsoft.com/office/drawing/2014/main" id="{52A450F1-143D-CB4B-9A73-A3E688F0C0C6}"/>
              </a:ext>
            </a:extLst>
          </p:cNvPr>
          <p:cNvGraphicFramePr>
            <a:graphicFrameLocks noGrp="1"/>
          </p:cNvGraphicFramePr>
          <p:nvPr>
            <p:extLst>
              <p:ext uri="{D42A27DB-BD31-4B8C-83A1-F6EECF244321}">
                <p14:modId xmlns:p14="http://schemas.microsoft.com/office/powerpoint/2010/main" val="3376046799"/>
              </p:ext>
            </p:extLst>
          </p:nvPr>
        </p:nvGraphicFramePr>
        <p:xfrm>
          <a:off x="158928" y="1698099"/>
          <a:ext cx="8042086" cy="4874167"/>
        </p:xfrm>
        <a:graphic>
          <a:graphicData uri="http://schemas.openxmlformats.org/drawingml/2006/table">
            <a:tbl>
              <a:tblPr firstRow="1" bandRow="1">
                <a:tableStyleId>{5C22544A-7EE6-4342-B048-85BDC9FD1C3A}</a:tableStyleId>
              </a:tblPr>
              <a:tblGrid>
                <a:gridCol w="716979">
                  <a:extLst>
                    <a:ext uri="{9D8B030D-6E8A-4147-A177-3AD203B41FA5}">
                      <a16:colId xmlns:a16="http://schemas.microsoft.com/office/drawing/2014/main" val="2753208552"/>
                    </a:ext>
                  </a:extLst>
                </a:gridCol>
                <a:gridCol w="2220883">
                  <a:extLst>
                    <a:ext uri="{9D8B030D-6E8A-4147-A177-3AD203B41FA5}">
                      <a16:colId xmlns:a16="http://schemas.microsoft.com/office/drawing/2014/main" val="3383236154"/>
                    </a:ext>
                  </a:extLst>
                </a:gridCol>
                <a:gridCol w="945614">
                  <a:extLst>
                    <a:ext uri="{9D8B030D-6E8A-4147-A177-3AD203B41FA5}">
                      <a16:colId xmlns:a16="http://schemas.microsoft.com/office/drawing/2014/main" val="2571244837"/>
                    </a:ext>
                  </a:extLst>
                </a:gridCol>
                <a:gridCol w="831722">
                  <a:extLst>
                    <a:ext uri="{9D8B030D-6E8A-4147-A177-3AD203B41FA5}">
                      <a16:colId xmlns:a16="http://schemas.microsoft.com/office/drawing/2014/main" val="2302434580"/>
                    </a:ext>
                  </a:extLst>
                </a:gridCol>
                <a:gridCol w="831722">
                  <a:extLst>
                    <a:ext uri="{9D8B030D-6E8A-4147-A177-3AD203B41FA5}">
                      <a16:colId xmlns:a16="http://schemas.microsoft.com/office/drawing/2014/main" val="4205263519"/>
                    </a:ext>
                  </a:extLst>
                </a:gridCol>
                <a:gridCol w="831722">
                  <a:extLst>
                    <a:ext uri="{9D8B030D-6E8A-4147-A177-3AD203B41FA5}">
                      <a16:colId xmlns:a16="http://schemas.microsoft.com/office/drawing/2014/main" val="144368011"/>
                    </a:ext>
                  </a:extLst>
                </a:gridCol>
                <a:gridCol w="831722">
                  <a:extLst>
                    <a:ext uri="{9D8B030D-6E8A-4147-A177-3AD203B41FA5}">
                      <a16:colId xmlns:a16="http://schemas.microsoft.com/office/drawing/2014/main" val="1658174412"/>
                    </a:ext>
                  </a:extLst>
                </a:gridCol>
                <a:gridCol w="831722">
                  <a:extLst>
                    <a:ext uri="{9D8B030D-6E8A-4147-A177-3AD203B41FA5}">
                      <a16:colId xmlns:a16="http://schemas.microsoft.com/office/drawing/2014/main" val="2184614385"/>
                    </a:ext>
                  </a:extLst>
                </a:gridCol>
              </a:tblGrid>
              <a:tr h="571297">
                <a:tc>
                  <a:txBody>
                    <a:bodyPr/>
                    <a:lstStyle/>
                    <a:p>
                      <a:pPr algn="ctr"/>
                      <a:r>
                        <a:rPr lang="en-US" sz="1400" dirty="0">
                          <a:solidFill>
                            <a:schemeClr val="bg1">
                              <a:lumMod val="85000"/>
                            </a:schemeClr>
                          </a:solidFill>
                        </a:rPr>
                        <a:t>Carrier Code</a:t>
                      </a:r>
                    </a:p>
                  </a:txBody>
                  <a:tcPr anchor="ctr"/>
                </a:tc>
                <a:tc>
                  <a:txBody>
                    <a:bodyPr/>
                    <a:lstStyle/>
                    <a:p>
                      <a:pPr algn="ctr"/>
                      <a:r>
                        <a:rPr lang="en-US" sz="1400" dirty="0">
                          <a:solidFill>
                            <a:schemeClr val="bg1">
                              <a:lumMod val="85000"/>
                            </a:schemeClr>
                          </a:solidFill>
                        </a:rPr>
                        <a:t>Carrier</a:t>
                      </a:r>
                    </a:p>
                  </a:txBody>
                  <a:tcPr anchor="ctr"/>
                </a:tc>
                <a:tc>
                  <a:txBody>
                    <a:bodyPr/>
                    <a:lstStyle/>
                    <a:p>
                      <a:pPr algn="ctr"/>
                      <a:r>
                        <a:rPr lang="en-US" sz="1400" dirty="0">
                          <a:solidFill>
                            <a:schemeClr val="bg1">
                              <a:lumMod val="85000"/>
                            </a:schemeClr>
                          </a:solidFill>
                        </a:rPr>
                        <a:t>Carrier</a:t>
                      </a:r>
                    </a:p>
                  </a:txBody>
                  <a:tcPr anchor="ctr"/>
                </a:tc>
                <a:tc>
                  <a:txBody>
                    <a:bodyPr/>
                    <a:lstStyle/>
                    <a:p>
                      <a:pPr algn="ctr"/>
                      <a:r>
                        <a:rPr lang="en-US" sz="1400" dirty="0">
                          <a:solidFill>
                            <a:schemeClr val="bg1">
                              <a:lumMod val="85000"/>
                            </a:schemeClr>
                          </a:solidFill>
                        </a:rPr>
                        <a:t>Weather</a:t>
                      </a:r>
                    </a:p>
                  </a:txBody>
                  <a:tcPr anchor="ctr"/>
                </a:tc>
                <a:tc>
                  <a:txBody>
                    <a:bodyPr/>
                    <a:lstStyle/>
                    <a:p>
                      <a:pPr algn="ctr"/>
                      <a:r>
                        <a:rPr lang="en-US" sz="1400" dirty="0">
                          <a:solidFill>
                            <a:schemeClr val="bg1">
                              <a:lumMod val="85000"/>
                            </a:schemeClr>
                          </a:solidFill>
                        </a:rPr>
                        <a:t>NAS</a:t>
                      </a:r>
                    </a:p>
                  </a:txBody>
                  <a:tcPr anchor="ctr"/>
                </a:tc>
                <a:tc>
                  <a:txBody>
                    <a:bodyPr/>
                    <a:lstStyle/>
                    <a:p>
                      <a:pPr algn="ctr"/>
                      <a:r>
                        <a:rPr lang="en-US" sz="1400" dirty="0">
                          <a:solidFill>
                            <a:schemeClr val="bg1">
                              <a:lumMod val="85000"/>
                            </a:schemeClr>
                          </a:solidFill>
                        </a:rPr>
                        <a:t>Security</a:t>
                      </a:r>
                    </a:p>
                  </a:txBody>
                  <a:tcPr anchor="ctr"/>
                </a:tc>
                <a:tc>
                  <a:txBody>
                    <a:bodyPr/>
                    <a:lstStyle/>
                    <a:p>
                      <a:pPr algn="ctr"/>
                      <a:r>
                        <a:rPr lang="en-US" sz="1400" dirty="0">
                          <a:solidFill>
                            <a:schemeClr val="bg1">
                              <a:lumMod val="85000"/>
                            </a:schemeClr>
                          </a:solidFill>
                        </a:rPr>
                        <a:t>Late Aircraft</a:t>
                      </a:r>
                    </a:p>
                  </a:txBody>
                  <a:tcPr anchor="ctr"/>
                </a:tc>
                <a:tc>
                  <a:txBody>
                    <a:bodyPr/>
                    <a:lstStyle/>
                    <a:p>
                      <a:pPr algn="ctr"/>
                      <a:r>
                        <a:rPr lang="en-US" sz="1400" dirty="0">
                          <a:solidFill>
                            <a:schemeClr val="bg1">
                              <a:lumMod val="85000"/>
                            </a:schemeClr>
                          </a:solidFill>
                        </a:rPr>
                        <a:t>Total</a:t>
                      </a:r>
                    </a:p>
                  </a:txBody>
                  <a:tcPr anchor="ctr"/>
                </a:tc>
                <a:extLst>
                  <a:ext uri="{0D108BD9-81ED-4DB2-BD59-A6C34878D82A}">
                    <a16:rowId xmlns:a16="http://schemas.microsoft.com/office/drawing/2014/main" val="3975984217"/>
                  </a:ext>
                </a:extLst>
              </a:tr>
              <a:tr h="330990">
                <a:tc>
                  <a:txBody>
                    <a:bodyPr/>
                    <a:lstStyle/>
                    <a:p>
                      <a:pPr algn="ctr" fontAlgn="b"/>
                      <a:r>
                        <a:rPr lang="en-AU" sz="1400" b="0" i="0" u="none" strike="noStrike" dirty="0">
                          <a:solidFill>
                            <a:schemeClr val="tx1"/>
                          </a:solidFill>
                          <a:effectLst/>
                          <a:latin typeface="Calibri" panose="020F0502020204030204" pitchFamily="34" charset="0"/>
                          <a:ea typeface="Arial Unicode MS" panose="020B0604020202020204" pitchFamily="34" charset="-128"/>
                          <a:cs typeface="Calibri" panose="020F0502020204030204" pitchFamily="34" charset="0"/>
                        </a:rPr>
                        <a:t>AA</a:t>
                      </a:r>
                    </a:p>
                  </a:txBody>
                  <a:tcPr marL="9525" marR="9525" marT="9525" marB="0" anchor="ctr"/>
                </a:tc>
                <a:tc>
                  <a:txBody>
                    <a:bodyPr/>
                    <a:lstStyle/>
                    <a:p>
                      <a:pPr algn="ctr" fontAlgn="b"/>
                      <a:r>
                        <a:rPr lang="en-AU" sz="1400" b="0" i="0" u="none" strike="noStrike" dirty="0">
                          <a:solidFill>
                            <a:schemeClr val="tx1"/>
                          </a:solidFill>
                          <a:effectLst/>
                          <a:latin typeface="Calibri" panose="020F0502020204030204" pitchFamily="34" charset="0"/>
                          <a:cs typeface="Calibri" panose="020F0502020204030204" pitchFamily="34" charset="0"/>
                        </a:rPr>
                        <a:t>American Airlines Inc.</a:t>
                      </a:r>
                    </a:p>
                  </a:txBody>
                  <a:tcPr marL="9525" marR="9525" marT="9525" marB="0"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3,633</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104</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1,663</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57</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2,611</a:t>
                      </a:r>
                    </a:p>
                  </a:txBody>
                  <a:tcPr anchor="ctr"/>
                </a:tc>
                <a:tc>
                  <a:txBody>
                    <a:bodyPr/>
                    <a:lstStyle/>
                    <a:p>
                      <a:pPr algn="ctr" fontAlgn="b"/>
                      <a:r>
                        <a:rPr lang="en-AU" sz="1400" b="0" i="0" u="none" strike="noStrike" dirty="0">
                          <a:solidFill>
                            <a:schemeClr val="tx1"/>
                          </a:solidFill>
                          <a:effectLst/>
                          <a:latin typeface="Calibri" panose="020F0502020204030204" pitchFamily="34" charset="0"/>
                        </a:rPr>
                        <a:t>8,068</a:t>
                      </a:r>
                    </a:p>
                  </a:txBody>
                  <a:tcPr marL="9525" marR="9525" marT="9525" marB="0" anchor="ctr"/>
                </a:tc>
                <a:extLst>
                  <a:ext uri="{0D108BD9-81ED-4DB2-BD59-A6C34878D82A}">
                    <a16:rowId xmlns:a16="http://schemas.microsoft.com/office/drawing/2014/main" val="1362983851"/>
                  </a:ext>
                </a:extLst>
              </a:tr>
              <a:tr h="330990">
                <a:tc>
                  <a:txBody>
                    <a:bodyPr/>
                    <a:lstStyle/>
                    <a:p>
                      <a:pPr algn="ctr" fontAlgn="b"/>
                      <a:r>
                        <a:rPr lang="en-AU" sz="1400" b="0" i="0" u="none" strike="noStrike" dirty="0">
                          <a:solidFill>
                            <a:schemeClr val="tx1"/>
                          </a:solidFill>
                          <a:effectLst/>
                          <a:latin typeface="Calibri" panose="020F0502020204030204" pitchFamily="34" charset="0"/>
                          <a:ea typeface="Arial Unicode MS" panose="020B0604020202020204" pitchFamily="34" charset="-128"/>
                          <a:cs typeface="Calibri" panose="020F0502020204030204" pitchFamily="34" charset="0"/>
                        </a:rPr>
                        <a:t>AS</a:t>
                      </a:r>
                    </a:p>
                  </a:txBody>
                  <a:tcPr marL="9525" marR="9525" marT="9525" marB="0" anchor="ctr"/>
                </a:tc>
                <a:tc>
                  <a:txBody>
                    <a:bodyPr/>
                    <a:lstStyle/>
                    <a:p>
                      <a:pPr algn="ctr" fontAlgn="b"/>
                      <a:r>
                        <a:rPr lang="en-AU" sz="1400" b="0" i="0" u="none" strike="noStrike" dirty="0">
                          <a:solidFill>
                            <a:schemeClr val="tx1"/>
                          </a:solidFill>
                          <a:effectLst/>
                          <a:latin typeface="Calibri" panose="020F0502020204030204" pitchFamily="34" charset="0"/>
                          <a:cs typeface="Calibri" panose="020F0502020204030204" pitchFamily="34" charset="0"/>
                        </a:rPr>
                        <a:t>Alaska Airlines Inc.</a:t>
                      </a:r>
                    </a:p>
                  </a:txBody>
                  <a:tcPr marL="9525" marR="9525" marT="9525" marB="0"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574</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115</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745</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17</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628</a:t>
                      </a:r>
                    </a:p>
                  </a:txBody>
                  <a:tcPr anchor="ctr"/>
                </a:tc>
                <a:tc>
                  <a:txBody>
                    <a:bodyPr/>
                    <a:lstStyle/>
                    <a:p>
                      <a:pPr algn="ctr" fontAlgn="b"/>
                      <a:r>
                        <a:rPr lang="en-AU" sz="1400" b="0" i="0" u="none" strike="noStrike" dirty="0">
                          <a:solidFill>
                            <a:schemeClr val="tx1"/>
                          </a:solidFill>
                          <a:effectLst/>
                          <a:latin typeface="Calibri" panose="020F0502020204030204" pitchFamily="34" charset="0"/>
                        </a:rPr>
                        <a:t>2,079</a:t>
                      </a:r>
                    </a:p>
                  </a:txBody>
                  <a:tcPr marL="9525" marR="9525" marT="9525" marB="0" anchor="ctr"/>
                </a:tc>
                <a:extLst>
                  <a:ext uri="{0D108BD9-81ED-4DB2-BD59-A6C34878D82A}">
                    <a16:rowId xmlns:a16="http://schemas.microsoft.com/office/drawing/2014/main" val="1984383911"/>
                  </a:ext>
                </a:extLst>
              </a:tr>
              <a:tr h="330990">
                <a:tc>
                  <a:txBody>
                    <a:bodyPr/>
                    <a:lstStyle/>
                    <a:p>
                      <a:pPr algn="ctr" fontAlgn="b"/>
                      <a:r>
                        <a:rPr lang="en-AU" sz="1400" b="0" i="0" u="none" strike="noStrike" dirty="0">
                          <a:solidFill>
                            <a:schemeClr val="tx1"/>
                          </a:solidFill>
                          <a:effectLst/>
                          <a:latin typeface="Calibri" panose="020F0502020204030204" pitchFamily="34" charset="0"/>
                          <a:ea typeface="Arial Unicode MS" panose="020B0604020202020204" pitchFamily="34" charset="-128"/>
                          <a:cs typeface="Calibri" panose="020F0502020204030204" pitchFamily="34" charset="0"/>
                        </a:rPr>
                        <a:t>B6</a:t>
                      </a:r>
                    </a:p>
                  </a:txBody>
                  <a:tcPr marL="9525" marR="9525" marT="9525" marB="0" anchor="ctr"/>
                </a:tc>
                <a:tc>
                  <a:txBody>
                    <a:bodyPr/>
                    <a:lstStyle/>
                    <a:p>
                      <a:pPr algn="ctr" fontAlgn="b"/>
                      <a:r>
                        <a:rPr lang="en-AU" sz="1400" b="0" i="0" u="none" strike="noStrike" dirty="0">
                          <a:solidFill>
                            <a:schemeClr val="tx1"/>
                          </a:solidFill>
                          <a:effectLst/>
                          <a:latin typeface="Calibri" panose="020F0502020204030204" pitchFamily="34" charset="0"/>
                          <a:cs typeface="Calibri" panose="020F0502020204030204" pitchFamily="34" charset="0"/>
                        </a:rPr>
                        <a:t>JetBlue Airways</a:t>
                      </a:r>
                    </a:p>
                  </a:txBody>
                  <a:tcPr marL="9525" marR="9525" marT="9525"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Calibri" panose="020F0502020204030204" pitchFamily="34" charset="0"/>
                          <a:cs typeface="Calibri" panose="020F0502020204030204" pitchFamily="34" charset="0"/>
                        </a:rPr>
                        <a:t>1,792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Calibri" panose="020F0502020204030204" pitchFamily="34" charset="0"/>
                          <a:cs typeface="Calibri" panose="020F0502020204030204" pitchFamily="34" charset="0"/>
                        </a:rPr>
                        <a:t>11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Calibri" panose="020F0502020204030204" pitchFamily="34" charset="0"/>
                          <a:cs typeface="Calibri" panose="020F0502020204030204" pitchFamily="34" charset="0"/>
                        </a:rPr>
                        <a:t>921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Calibri" panose="020F0502020204030204" pitchFamily="34" charset="0"/>
                          <a:cs typeface="Calibri" panose="020F0502020204030204" pitchFamily="34" charset="0"/>
                        </a:rPr>
                        <a:t>30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Calibri" panose="020F0502020204030204" pitchFamily="34" charset="0"/>
                          <a:cs typeface="Calibri" panose="020F0502020204030204" pitchFamily="34" charset="0"/>
                        </a:rPr>
                        <a:t>1,398</a:t>
                      </a:r>
                    </a:p>
                  </a:txBody>
                  <a:tcPr anchor="ctr"/>
                </a:tc>
                <a:tc>
                  <a:txBody>
                    <a:bodyPr/>
                    <a:lstStyle/>
                    <a:p>
                      <a:pPr algn="ctr" fontAlgn="b"/>
                      <a:r>
                        <a:rPr lang="en-AU" sz="1400" b="0" i="0" u="none" strike="noStrike" dirty="0">
                          <a:solidFill>
                            <a:schemeClr val="tx1"/>
                          </a:solidFill>
                          <a:effectLst/>
                          <a:latin typeface="Calibri" panose="020F0502020204030204" pitchFamily="34" charset="0"/>
                        </a:rPr>
                        <a:t>4,152</a:t>
                      </a:r>
                    </a:p>
                  </a:txBody>
                  <a:tcPr marL="9525" marR="9525" marT="9525" marB="0" anchor="ctr"/>
                </a:tc>
                <a:extLst>
                  <a:ext uri="{0D108BD9-81ED-4DB2-BD59-A6C34878D82A}">
                    <a16:rowId xmlns:a16="http://schemas.microsoft.com/office/drawing/2014/main" val="939331778"/>
                  </a:ext>
                </a:extLst>
              </a:tr>
              <a:tr h="330990">
                <a:tc>
                  <a:txBody>
                    <a:bodyPr/>
                    <a:lstStyle/>
                    <a:p>
                      <a:pPr algn="ctr" fontAlgn="b"/>
                      <a:r>
                        <a:rPr lang="en-AU" sz="1400" b="0" i="0" u="none" strike="noStrike" dirty="0">
                          <a:solidFill>
                            <a:schemeClr val="tx1"/>
                          </a:solidFill>
                          <a:effectLst/>
                          <a:latin typeface="Calibri" panose="020F0502020204030204" pitchFamily="34" charset="0"/>
                          <a:ea typeface="Arial Unicode MS" panose="020B0604020202020204" pitchFamily="34" charset="-128"/>
                          <a:cs typeface="Calibri" panose="020F0502020204030204" pitchFamily="34" charset="0"/>
                        </a:rPr>
                        <a:t>DL</a:t>
                      </a:r>
                    </a:p>
                  </a:txBody>
                  <a:tcPr marL="9525" marR="9525" marT="9525" marB="0" anchor="ctr"/>
                </a:tc>
                <a:tc>
                  <a:txBody>
                    <a:bodyPr/>
                    <a:lstStyle/>
                    <a:p>
                      <a:pPr algn="ctr" fontAlgn="b"/>
                      <a:r>
                        <a:rPr lang="en-AU" sz="1400" b="0" i="0" u="none" strike="noStrike" dirty="0">
                          <a:solidFill>
                            <a:schemeClr val="tx1"/>
                          </a:solidFill>
                          <a:effectLst/>
                          <a:latin typeface="Calibri" panose="020F0502020204030204" pitchFamily="34" charset="0"/>
                          <a:cs typeface="Calibri" panose="020F0502020204030204" pitchFamily="34" charset="0"/>
                        </a:rPr>
                        <a:t>Delta Air Lines Inc.</a:t>
                      </a:r>
                    </a:p>
                  </a:txBody>
                  <a:tcPr marL="9525" marR="9525" marT="9525" marB="0"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2,328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Calibri" panose="020F0502020204030204" pitchFamily="34" charset="0"/>
                          <a:cs typeface="Calibri" panose="020F0502020204030204" pitchFamily="34" charset="0"/>
                        </a:rPr>
                        <a:t>147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Calibri" panose="020F0502020204030204" pitchFamily="34" charset="0"/>
                          <a:cs typeface="Calibri" panose="020F0502020204030204" pitchFamily="34" charset="0"/>
                        </a:rPr>
                        <a:t>1,097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Calibri" panose="020F0502020204030204" pitchFamily="34" charset="0"/>
                          <a:cs typeface="Calibri" panose="020F0502020204030204" pitchFamily="34" charset="0"/>
                        </a:rPr>
                        <a:t>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Calibri" panose="020F0502020204030204" pitchFamily="34" charset="0"/>
                          <a:cs typeface="Calibri" panose="020F0502020204030204" pitchFamily="34" charset="0"/>
                        </a:rPr>
                        <a:t>1,303</a:t>
                      </a:r>
                    </a:p>
                  </a:txBody>
                  <a:tcPr anchor="ctr"/>
                </a:tc>
                <a:tc>
                  <a:txBody>
                    <a:bodyPr/>
                    <a:lstStyle/>
                    <a:p>
                      <a:pPr algn="ctr" fontAlgn="b"/>
                      <a:r>
                        <a:rPr lang="en-AU" sz="1400" b="0" i="0" u="none" strike="noStrike">
                          <a:solidFill>
                            <a:schemeClr val="tx1"/>
                          </a:solidFill>
                          <a:effectLst/>
                          <a:latin typeface="Calibri" panose="020F0502020204030204" pitchFamily="34" charset="0"/>
                        </a:rPr>
                        <a:t>4,884</a:t>
                      </a:r>
                    </a:p>
                  </a:txBody>
                  <a:tcPr marL="9525" marR="9525" marT="9525" marB="0" anchor="ctr"/>
                </a:tc>
                <a:extLst>
                  <a:ext uri="{0D108BD9-81ED-4DB2-BD59-A6C34878D82A}">
                    <a16:rowId xmlns:a16="http://schemas.microsoft.com/office/drawing/2014/main" val="1152427655"/>
                  </a:ext>
                </a:extLst>
              </a:tr>
              <a:tr h="330990">
                <a:tc>
                  <a:txBody>
                    <a:bodyPr/>
                    <a:lstStyle/>
                    <a:p>
                      <a:pPr algn="ctr" fontAlgn="b"/>
                      <a:r>
                        <a:rPr lang="en-AU" sz="1400" b="0" i="0" u="none" strike="noStrike">
                          <a:solidFill>
                            <a:schemeClr val="tx1"/>
                          </a:solidFill>
                          <a:effectLst/>
                          <a:latin typeface="Calibri" panose="020F0502020204030204" pitchFamily="34" charset="0"/>
                          <a:ea typeface="Arial Unicode MS" panose="020B0604020202020204" pitchFamily="34" charset="-128"/>
                          <a:cs typeface="Calibri" panose="020F0502020204030204" pitchFamily="34" charset="0"/>
                        </a:rPr>
                        <a:t>EV</a:t>
                      </a:r>
                    </a:p>
                  </a:txBody>
                  <a:tcPr marL="9525" marR="9525" marT="9525" marB="0" anchor="ctr"/>
                </a:tc>
                <a:tc>
                  <a:txBody>
                    <a:bodyPr/>
                    <a:lstStyle/>
                    <a:p>
                      <a:pPr algn="ctr" fontAlgn="b"/>
                      <a:r>
                        <a:rPr lang="en-AU" sz="1400" b="0" i="0" u="none" strike="noStrike" dirty="0">
                          <a:solidFill>
                            <a:schemeClr val="tx1"/>
                          </a:solidFill>
                          <a:effectLst/>
                          <a:latin typeface="Calibri" panose="020F0502020204030204" pitchFamily="34" charset="0"/>
                          <a:cs typeface="Calibri" panose="020F0502020204030204" pitchFamily="34" charset="0"/>
                        </a:rPr>
                        <a:t>Atlantic Southeast Airlines</a:t>
                      </a:r>
                    </a:p>
                  </a:txBody>
                  <a:tcPr marL="9525" marR="9525" marT="9525"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Calibri" panose="020F0502020204030204" pitchFamily="34" charset="0"/>
                          <a:cs typeface="Calibri" panose="020F0502020204030204" pitchFamily="34" charset="0"/>
                        </a:rPr>
                        <a:t>984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Calibri" panose="020F0502020204030204" pitchFamily="34" charset="0"/>
                          <a:cs typeface="Calibri" panose="020F0502020204030204" pitchFamily="34" charset="0"/>
                        </a:rPr>
                        <a:t>31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Calibri" panose="020F0502020204030204" pitchFamily="34" charset="0"/>
                          <a:cs typeface="Calibri" panose="020F0502020204030204" pitchFamily="34" charset="0"/>
                        </a:rPr>
                        <a:t>910</a:t>
                      </a:r>
                    </a:p>
                  </a:txBody>
                  <a:tcPr anchor="ctr"/>
                </a:tc>
                <a:tc>
                  <a:txBody>
                    <a:bodyPr/>
                    <a:lstStyle/>
                    <a:p>
                      <a:pPr algn="ctr"/>
                      <a:r>
                        <a:rPr lang="en-US" sz="1400" dirty="0">
                          <a:solidFill>
                            <a:schemeClr val="tx1"/>
                          </a:solidFill>
                        </a:rPr>
                        <a:t>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Calibri" panose="020F0502020204030204" pitchFamily="34" charset="0"/>
                          <a:cs typeface="Calibri" panose="020F0502020204030204" pitchFamily="34" charset="0"/>
                        </a:rPr>
                        <a:t>1,191</a:t>
                      </a:r>
                    </a:p>
                  </a:txBody>
                  <a:tcPr anchor="ctr"/>
                </a:tc>
                <a:tc>
                  <a:txBody>
                    <a:bodyPr/>
                    <a:lstStyle/>
                    <a:p>
                      <a:pPr algn="ctr" fontAlgn="b"/>
                      <a:r>
                        <a:rPr lang="en-AU" sz="1400" b="0" i="0" u="none" strike="noStrike">
                          <a:solidFill>
                            <a:schemeClr val="tx1"/>
                          </a:solidFill>
                          <a:effectLst/>
                          <a:latin typeface="Calibri" panose="020F0502020204030204" pitchFamily="34" charset="0"/>
                        </a:rPr>
                        <a:t>3,116</a:t>
                      </a:r>
                    </a:p>
                  </a:txBody>
                  <a:tcPr marL="9525" marR="9525" marT="9525" marB="0" anchor="ctr"/>
                </a:tc>
                <a:extLst>
                  <a:ext uri="{0D108BD9-81ED-4DB2-BD59-A6C34878D82A}">
                    <a16:rowId xmlns:a16="http://schemas.microsoft.com/office/drawing/2014/main" val="3508511485"/>
                  </a:ext>
                </a:extLst>
              </a:tr>
              <a:tr h="330990">
                <a:tc>
                  <a:txBody>
                    <a:bodyPr/>
                    <a:lstStyle/>
                    <a:p>
                      <a:pPr algn="ctr" fontAlgn="b"/>
                      <a:r>
                        <a:rPr lang="en-AU" sz="1400" b="0" i="0" u="none" strike="noStrike" dirty="0">
                          <a:solidFill>
                            <a:schemeClr val="tx1"/>
                          </a:solidFill>
                          <a:effectLst/>
                          <a:latin typeface="Calibri" panose="020F0502020204030204" pitchFamily="34" charset="0"/>
                          <a:ea typeface="Arial Unicode MS" panose="020B0604020202020204" pitchFamily="34" charset="-128"/>
                          <a:cs typeface="Calibri" panose="020F0502020204030204" pitchFamily="34" charset="0"/>
                        </a:rPr>
                        <a:t>F9</a:t>
                      </a:r>
                    </a:p>
                  </a:txBody>
                  <a:tcPr marL="9525" marR="9525" marT="9525" marB="0" anchor="ctr"/>
                </a:tc>
                <a:tc>
                  <a:txBody>
                    <a:bodyPr/>
                    <a:lstStyle/>
                    <a:p>
                      <a:pPr algn="ctr" fontAlgn="b"/>
                      <a:r>
                        <a:rPr lang="en-AU" sz="1400" b="0" i="0" u="none" strike="noStrike" dirty="0">
                          <a:solidFill>
                            <a:schemeClr val="tx1"/>
                          </a:solidFill>
                          <a:effectLst/>
                          <a:latin typeface="Calibri" panose="020F0502020204030204" pitchFamily="34" charset="0"/>
                          <a:cs typeface="Calibri" panose="020F0502020204030204" pitchFamily="34" charset="0"/>
                        </a:rPr>
                        <a:t>Frontier Airlines</a:t>
                      </a:r>
                    </a:p>
                  </a:txBody>
                  <a:tcPr marL="9525" marR="9525" marT="9525" marB="0"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579</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9</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315</a:t>
                      </a:r>
                    </a:p>
                  </a:txBody>
                  <a:tcPr anchor="ctr"/>
                </a:tc>
                <a:tc>
                  <a:txBody>
                    <a:bodyPr/>
                    <a:lstStyle/>
                    <a:p>
                      <a:pPr algn="ctr"/>
                      <a:r>
                        <a:rPr lang="en-US" sz="1400" dirty="0">
                          <a:solidFill>
                            <a:schemeClr val="tx1"/>
                          </a:solidFill>
                        </a:rPr>
                        <a:t>0</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619</a:t>
                      </a:r>
                    </a:p>
                  </a:txBody>
                  <a:tcPr anchor="ctr"/>
                </a:tc>
                <a:tc>
                  <a:txBody>
                    <a:bodyPr/>
                    <a:lstStyle/>
                    <a:p>
                      <a:pPr algn="ctr" fontAlgn="b"/>
                      <a:r>
                        <a:rPr lang="en-AU" sz="1400" b="0" i="0" u="none" strike="noStrike" dirty="0">
                          <a:solidFill>
                            <a:schemeClr val="tx1"/>
                          </a:solidFill>
                          <a:effectLst/>
                          <a:latin typeface="Calibri" panose="020F0502020204030204" pitchFamily="34" charset="0"/>
                        </a:rPr>
                        <a:t>1,522</a:t>
                      </a:r>
                    </a:p>
                  </a:txBody>
                  <a:tcPr marL="9525" marR="9525" marT="9525" marB="0" anchor="ctr"/>
                </a:tc>
                <a:extLst>
                  <a:ext uri="{0D108BD9-81ED-4DB2-BD59-A6C34878D82A}">
                    <a16:rowId xmlns:a16="http://schemas.microsoft.com/office/drawing/2014/main" val="4215221718"/>
                  </a:ext>
                </a:extLst>
              </a:tr>
              <a:tr h="330990">
                <a:tc>
                  <a:txBody>
                    <a:bodyPr/>
                    <a:lstStyle/>
                    <a:p>
                      <a:pPr algn="ctr" fontAlgn="b"/>
                      <a:r>
                        <a:rPr lang="en-AU" sz="1400" b="0" i="0" u="none" strike="noStrike" dirty="0">
                          <a:solidFill>
                            <a:schemeClr val="tx1"/>
                          </a:solidFill>
                          <a:effectLst/>
                          <a:latin typeface="Calibri" panose="020F0502020204030204" pitchFamily="34" charset="0"/>
                          <a:ea typeface="Arial Unicode MS" panose="020B0604020202020204" pitchFamily="34" charset="-128"/>
                          <a:cs typeface="Calibri" panose="020F0502020204030204" pitchFamily="34" charset="0"/>
                        </a:rPr>
                        <a:t>HA</a:t>
                      </a:r>
                    </a:p>
                  </a:txBody>
                  <a:tcPr marL="9525" marR="9525" marT="9525" marB="0" anchor="ctr"/>
                </a:tc>
                <a:tc>
                  <a:txBody>
                    <a:bodyPr/>
                    <a:lstStyle/>
                    <a:p>
                      <a:pPr algn="ctr" fontAlgn="b"/>
                      <a:r>
                        <a:rPr lang="en-AU" sz="1400" b="0" i="0" u="none" strike="noStrike" dirty="0">
                          <a:solidFill>
                            <a:schemeClr val="tx1"/>
                          </a:solidFill>
                          <a:effectLst/>
                          <a:latin typeface="Calibri" panose="020F0502020204030204" pitchFamily="34" charset="0"/>
                          <a:cs typeface="Calibri" panose="020F0502020204030204" pitchFamily="34" charset="0"/>
                        </a:rPr>
                        <a:t>Hawaiian Airlines Inc.</a:t>
                      </a:r>
                    </a:p>
                  </a:txBody>
                  <a:tcPr marL="9525" marR="9525" marT="9525" marB="0"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293</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8</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Calibri" panose="020F0502020204030204" pitchFamily="34" charset="0"/>
                          <a:cs typeface="Calibri" panose="020F0502020204030204" pitchFamily="34" charset="0"/>
                        </a:rPr>
                        <a:t>1</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230</a:t>
                      </a:r>
                    </a:p>
                  </a:txBody>
                  <a:tcPr anchor="ctr"/>
                </a:tc>
                <a:tc>
                  <a:txBody>
                    <a:bodyPr/>
                    <a:lstStyle/>
                    <a:p>
                      <a:pPr algn="ctr" fontAlgn="b"/>
                      <a:r>
                        <a:rPr lang="en-AU" sz="1400" b="0" i="0" u="none" strike="noStrike">
                          <a:solidFill>
                            <a:schemeClr val="tx1"/>
                          </a:solidFill>
                          <a:effectLst/>
                          <a:latin typeface="Calibri" panose="020F0502020204030204" pitchFamily="34" charset="0"/>
                        </a:rPr>
                        <a:t>534</a:t>
                      </a:r>
                    </a:p>
                  </a:txBody>
                  <a:tcPr marL="9525" marR="9525" marT="9525" marB="0" anchor="ctr"/>
                </a:tc>
                <a:extLst>
                  <a:ext uri="{0D108BD9-81ED-4DB2-BD59-A6C34878D82A}">
                    <a16:rowId xmlns:a16="http://schemas.microsoft.com/office/drawing/2014/main" val="1176697926"/>
                  </a:ext>
                </a:extLst>
              </a:tr>
              <a:tr h="330990">
                <a:tc>
                  <a:txBody>
                    <a:bodyPr/>
                    <a:lstStyle/>
                    <a:p>
                      <a:pPr algn="ctr" fontAlgn="b"/>
                      <a:r>
                        <a:rPr lang="en-AU" sz="1400" b="0" i="0" u="none" strike="noStrike" dirty="0">
                          <a:solidFill>
                            <a:schemeClr val="tx1"/>
                          </a:solidFill>
                          <a:effectLst/>
                          <a:latin typeface="Calibri" panose="020F0502020204030204" pitchFamily="34" charset="0"/>
                          <a:ea typeface="Arial Unicode MS" panose="020B0604020202020204" pitchFamily="34" charset="-128"/>
                          <a:cs typeface="Calibri" panose="020F0502020204030204" pitchFamily="34" charset="0"/>
                        </a:rPr>
                        <a:t>NK</a:t>
                      </a:r>
                    </a:p>
                  </a:txBody>
                  <a:tcPr marL="9525" marR="9525" marT="9525" marB="0" anchor="ctr"/>
                </a:tc>
                <a:tc>
                  <a:txBody>
                    <a:bodyPr/>
                    <a:lstStyle/>
                    <a:p>
                      <a:pPr algn="ctr" fontAlgn="b"/>
                      <a:r>
                        <a:rPr lang="en-AU" sz="1400" b="0" i="0" u="none" strike="noStrike" dirty="0">
                          <a:solidFill>
                            <a:schemeClr val="tx1"/>
                          </a:solidFill>
                          <a:effectLst/>
                          <a:latin typeface="Calibri" panose="020F0502020204030204" pitchFamily="34" charset="0"/>
                          <a:cs typeface="Calibri" panose="020F0502020204030204" pitchFamily="34" charset="0"/>
                        </a:rPr>
                        <a:t>Spirit Air Lines</a:t>
                      </a:r>
                    </a:p>
                  </a:txBody>
                  <a:tcPr marL="9525" marR="9525" marT="9525" marB="0"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458</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10</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595</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17</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313</a:t>
                      </a:r>
                    </a:p>
                  </a:txBody>
                  <a:tcPr anchor="ctr"/>
                </a:tc>
                <a:tc>
                  <a:txBody>
                    <a:bodyPr/>
                    <a:lstStyle/>
                    <a:p>
                      <a:pPr algn="ctr" fontAlgn="b"/>
                      <a:r>
                        <a:rPr lang="en-AU" sz="1400" b="0" i="0" u="none" strike="noStrike">
                          <a:solidFill>
                            <a:schemeClr val="tx1"/>
                          </a:solidFill>
                          <a:effectLst/>
                          <a:latin typeface="Calibri" panose="020F0502020204030204" pitchFamily="34" charset="0"/>
                        </a:rPr>
                        <a:t>1,393</a:t>
                      </a:r>
                    </a:p>
                  </a:txBody>
                  <a:tcPr marL="9525" marR="9525" marT="9525" marB="0" anchor="ctr"/>
                </a:tc>
                <a:extLst>
                  <a:ext uri="{0D108BD9-81ED-4DB2-BD59-A6C34878D82A}">
                    <a16:rowId xmlns:a16="http://schemas.microsoft.com/office/drawing/2014/main" val="316998238"/>
                  </a:ext>
                </a:extLst>
              </a:tr>
              <a:tr h="330990">
                <a:tc>
                  <a:txBody>
                    <a:bodyPr/>
                    <a:lstStyle/>
                    <a:p>
                      <a:pPr algn="ctr" fontAlgn="b"/>
                      <a:r>
                        <a:rPr lang="en-AU" sz="1400" b="0" i="0" u="none" strike="noStrike" dirty="0">
                          <a:solidFill>
                            <a:schemeClr val="tx1"/>
                          </a:solidFill>
                          <a:effectLst/>
                          <a:latin typeface="Calibri" panose="020F0502020204030204" pitchFamily="34" charset="0"/>
                          <a:ea typeface="Arial Unicode MS" panose="020B0604020202020204" pitchFamily="34" charset="-128"/>
                          <a:cs typeface="Calibri" panose="020F0502020204030204" pitchFamily="34" charset="0"/>
                        </a:rPr>
                        <a:t>OO</a:t>
                      </a:r>
                    </a:p>
                  </a:txBody>
                  <a:tcPr marL="9525" marR="9525" marT="9525" marB="0" anchor="ctr"/>
                </a:tc>
                <a:tc>
                  <a:txBody>
                    <a:bodyPr/>
                    <a:lstStyle/>
                    <a:p>
                      <a:pPr algn="ctr" fontAlgn="b"/>
                      <a:r>
                        <a:rPr lang="en-AU" sz="1400" b="0" i="0" u="none" strike="noStrike" dirty="0" err="1">
                          <a:solidFill>
                            <a:schemeClr val="tx1"/>
                          </a:solidFill>
                          <a:effectLst/>
                          <a:latin typeface="Calibri" panose="020F0502020204030204" pitchFamily="34" charset="0"/>
                          <a:cs typeface="Calibri" panose="020F0502020204030204" pitchFamily="34" charset="0"/>
                        </a:rPr>
                        <a:t>Skywest</a:t>
                      </a:r>
                      <a:r>
                        <a:rPr lang="en-AU" sz="1400" b="0" i="0" u="none" strike="noStrike" dirty="0">
                          <a:solidFill>
                            <a:schemeClr val="tx1"/>
                          </a:solidFill>
                          <a:effectLst/>
                          <a:latin typeface="Calibri" panose="020F0502020204030204" pitchFamily="34" charset="0"/>
                          <a:cs typeface="Calibri" panose="020F0502020204030204" pitchFamily="34" charset="0"/>
                        </a:rPr>
                        <a:t> Airlines Inc.</a:t>
                      </a:r>
                    </a:p>
                  </a:txBody>
                  <a:tcPr marL="9525" marR="9525" marT="9525" marB="0"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2,484</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300</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2,193</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16</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3,857</a:t>
                      </a:r>
                    </a:p>
                  </a:txBody>
                  <a:tcPr anchor="ctr"/>
                </a:tc>
                <a:tc>
                  <a:txBody>
                    <a:bodyPr/>
                    <a:lstStyle/>
                    <a:p>
                      <a:pPr algn="ctr" fontAlgn="b"/>
                      <a:r>
                        <a:rPr lang="en-AU" sz="1400" b="0" i="0" u="none" strike="noStrike">
                          <a:solidFill>
                            <a:schemeClr val="tx1"/>
                          </a:solidFill>
                          <a:effectLst/>
                          <a:latin typeface="Calibri" panose="020F0502020204030204" pitchFamily="34" charset="0"/>
                        </a:rPr>
                        <a:t>8,850</a:t>
                      </a:r>
                    </a:p>
                  </a:txBody>
                  <a:tcPr marL="9525" marR="9525" marT="9525" marB="0" anchor="ctr"/>
                </a:tc>
                <a:extLst>
                  <a:ext uri="{0D108BD9-81ED-4DB2-BD59-A6C34878D82A}">
                    <a16:rowId xmlns:a16="http://schemas.microsoft.com/office/drawing/2014/main" val="803961872"/>
                  </a:ext>
                </a:extLst>
              </a:tr>
              <a:tr h="330990">
                <a:tc>
                  <a:txBody>
                    <a:bodyPr/>
                    <a:lstStyle/>
                    <a:p>
                      <a:pPr algn="ctr" fontAlgn="b"/>
                      <a:r>
                        <a:rPr lang="en-AU" sz="1400" b="0" i="0" u="none" strike="noStrike" dirty="0">
                          <a:solidFill>
                            <a:schemeClr val="tx1"/>
                          </a:solidFill>
                          <a:effectLst/>
                          <a:latin typeface="Calibri" panose="020F0502020204030204" pitchFamily="34" charset="0"/>
                          <a:ea typeface="Arial Unicode MS" panose="020B0604020202020204" pitchFamily="34" charset="-128"/>
                          <a:cs typeface="Calibri" panose="020F0502020204030204" pitchFamily="34" charset="0"/>
                        </a:rPr>
                        <a:t>UA</a:t>
                      </a:r>
                    </a:p>
                  </a:txBody>
                  <a:tcPr marL="9525" marR="9525" marT="9525" marB="0" anchor="ctr"/>
                </a:tc>
                <a:tc>
                  <a:txBody>
                    <a:bodyPr/>
                    <a:lstStyle/>
                    <a:p>
                      <a:pPr algn="ctr" fontAlgn="b"/>
                      <a:r>
                        <a:rPr lang="en-AU" sz="1400" b="0" i="0" u="none" strike="noStrike" dirty="0">
                          <a:solidFill>
                            <a:schemeClr val="tx1"/>
                          </a:solidFill>
                          <a:effectLst/>
                          <a:latin typeface="Calibri" panose="020F0502020204030204" pitchFamily="34" charset="0"/>
                          <a:cs typeface="Calibri" panose="020F0502020204030204" pitchFamily="34" charset="0"/>
                        </a:rPr>
                        <a:t>United Air Lines Inc.</a:t>
                      </a:r>
                    </a:p>
                  </a:txBody>
                  <a:tcPr marL="9525" marR="9525" marT="9525" marB="0"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2,140</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55</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1,973</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0</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2,140</a:t>
                      </a:r>
                    </a:p>
                  </a:txBody>
                  <a:tcPr anchor="ctr"/>
                </a:tc>
                <a:tc>
                  <a:txBody>
                    <a:bodyPr/>
                    <a:lstStyle/>
                    <a:p>
                      <a:pPr algn="ctr" fontAlgn="b"/>
                      <a:r>
                        <a:rPr lang="en-AU" sz="1400" b="0" i="0" u="none" strike="noStrike" dirty="0">
                          <a:solidFill>
                            <a:schemeClr val="tx1"/>
                          </a:solidFill>
                          <a:effectLst/>
                          <a:latin typeface="Calibri" panose="020F0502020204030204" pitchFamily="34" charset="0"/>
                        </a:rPr>
                        <a:t>6,308</a:t>
                      </a:r>
                    </a:p>
                  </a:txBody>
                  <a:tcPr marL="9525" marR="9525" marT="9525" marB="0" anchor="ctr"/>
                </a:tc>
                <a:extLst>
                  <a:ext uri="{0D108BD9-81ED-4DB2-BD59-A6C34878D82A}">
                    <a16:rowId xmlns:a16="http://schemas.microsoft.com/office/drawing/2014/main" val="3807707030"/>
                  </a:ext>
                </a:extLst>
              </a:tr>
              <a:tr h="330990">
                <a:tc>
                  <a:txBody>
                    <a:bodyPr/>
                    <a:lstStyle/>
                    <a:p>
                      <a:pPr algn="ctr" fontAlgn="b"/>
                      <a:r>
                        <a:rPr lang="en-AU" sz="1400" b="0" i="0" u="none" strike="noStrike" dirty="0">
                          <a:solidFill>
                            <a:schemeClr val="tx1"/>
                          </a:solidFill>
                          <a:effectLst/>
                          <a:latin typeface="Calibri" panose="020F0502020204030204" pitchFamily="34" charset="0"/>
                          <a:ea typeface="Arial Unicode MS" panose="020B0604020202020204" pitchFamily="34" charset="-128"/>
                          <a:cs typeface="Calibri" panose="020F0502020204030204" pitchFamily="34" charset="0"/>
                        </a:rPr>
                        <a:t>VX</a:t>
                      </a:r>
                    </a:p>
                  </a:txBody>
                  <a:tcPr marL="9525" marR="9525" marT="9525" marB="0" anchor="ctr"/>
                </a:tc>
                <a:tc>
                  <a:txBody>
                    <a:bodyPr/>
                    <a:lstStyle/>
                    <a:p>
                      <a:pPr algn="ctr" fontAlgn="b"/>
                      <a:r>
                        <a:rPr lang="en-AU" sz="1400" b="0" i="0" u="none" strike="noStrike" dirty="0">
                          <a:solidFill>
                            <a:schemeClr val="tx1"/>
                          </a:solidFill>
                          <a:effectLst/>
                          <a:latin typeface="Calibri" panose="020F0502020204030204" pitchFamily="34" charset="0"/>
                          <a:cs typeface="Calibri" panose="020F0502020204030204" pitchFamily="34" charset="0"/>
                        </a:rPr>
                        <a:t>Virgin America</a:t>
                      </a:r>
                    </a:p>
                  </a:txBody>
                  <a:tcPr marL="9525" marR="9525" marT="9525" marB="0"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298</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21</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496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Calibri" panose="020F0502020204030204" pitchFamily="34" charset="0"/>
                          <a:cs typeface="Calibri" panose="020F0502020204030204" pitchFamily="34" charset="0"/>
                        </a:rPr>
                        <a:t>15</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427</a:t>
                      </a:r>
                    </a:p>
                  </a:txBody>
                  <a:tcPr anchor="ctr"/>
                </a:tc>
                <a:tc>
                  <a:txBody>
                    <a:bodyPr/>
                    <a:lstStyle/>
                    <a:p>
                      <a:pPr algn="ctr" fontAlgn="b"/>
                      <a:r>
                        <a:rPr lang="en-AU" sz="1400" b="0" i="0" u="none" strike="noStrike" dirty="0">
                          <a:solidFill>
                            <a:schemeClr val="tx1"/>
                          </a:solidFill>
                          <a:effectLst/>
                          <a:latin typeface="Calibri" panose="020F0502020204030204" pitchFamily="34" charset="0"/>
                        </a:rPr>
                        <a:t>1,257</a:t>
                      </a:r>
                    </a:p>
                  </a:txBody>
                  <a:tcPr marL="9525" marR="9525" marT="9525" marB="0" anchor="ctr"/>
                </a:tc>
                <a:extLst>
                  <a:ext uri="{0D108BD9-81ED-4DB2-BD59-A6C34878D82A}">
                    <a16:rowId xmlns:a16="http://schemas.microsoft.com/office/drawing/2014/main" val="460055218"/>
                  </a:ext>
                </a:extLst>
              </a:tr>
              <a:tr h="330990">
                <a:tc>
                  <a:txBody>
                    <a:bodyPr/>
                    <a:lstStyle/>
                    <a:p>
                      <a:pPr algn="ctr" fontAlgn="b"/>
                      <a:r>
                        <a:rPr lang="en-AU" sz="1400" b="0" i="0" u="none" strike="noStrike" dirty="0">
                          <a:solidFill>
                            <a:schemeClr val="tx1"/>
                          </a:solidFill>
                          <a:effectLst/>
                          <a:latin typeface="Calibri" panose="020F0502020204030204" pitchFamily="34" charset="0"/>
                          <a:ea typeface="Arial Unicode MS" panose="020B0604020202020204" pitchFamily="34" charset="-128"/>
                          <a:cs typeface="Calibri" panose="020F0502020204030204" pitchFamily="34" charset="0"/>
                        </a:rPr>
                        <a:t>WN</a:t>
                      </a:r>
                    </a:p>
                  </a:txBody>
                  <a:tcPr marL="9525" marR="9525" marT="9525" marB="0" anchor="ctr"/>
                </a:tc>
                <a:tc>
                  <a:txBody>
                    <a:bodyPr/>
                    <a:lstStyle/>
                    <a:p>
                      <a:pPr algn="ctr" fontAlgn="b"/>
                      <a:r>
                        <a:rPr lang="en-AU" sz="1400" b="0" i="0" u="none" strike="noStrike" dirty="0">
                          <a:solidFill>
                            <a:schemeClr val="tx1"/>
                          </a:solidFill>
                          <a:effectLst/>
                          <a:latin typeface="Calibri" panose="020F0502020204030204" pitchFamily="34" charset="0"/>
                          <a:cs typeface="Calibri" panose="020F0502020204030204" pitchFamily="34" charset="0"/>
                        </a:rPr>
                        <a:t>Southwest Airlines Co.</a:t>
                      </a:r>
                    </a:p>
                  </a:txBody>
                  <a:tcPr marL="9525" marR="9525" marT="9525" marB="0"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7,979</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134</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2,667</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80</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8,206</a:t>
                      </a:r>
                    </a:p>
                  </a:txBody>
                  <a:tcPr anchor="ctr"/>
                </a:tc>
                <a:tc>
                  <a:txBody>
                    <a:bodyPr/>
                    <a:lstStyle/>
                    <a:p>
                      <a:pPr algn="ctr" fontAlgn="b"/>
                      <a:r>
                        <a:rPr lang="en-AU" sz="1400" b="0" i="0" u="none" strike="noStrike" dirty="0">
                          <a:solidFill>
                            <a:schemeClr val="tx1"/>
                          </a:solidFill>
                          <a:effectLst/>
                          <a:latin typeface="Calibri" panose="020F0502020204030204" pitchFamily="34" charset="0"/>
                        </a:rPr>
                        <a:t>19,066</a:t>
                      </a:r>
                    </a:p>
                  </a:txBody>
                  <a:tcPr marL="9525" marR="9525" marT="9525" marB="0" anchor="ctr"/>
                </a:tc>
                <a:extLst>
                  <a:ext uri="{0D108BD9-81ED-4DB2-BD59-A6C34878D82A}">
                    <a16:rowId xmlns:a16="http://schemas.microsoft.com/office/drawing/2014/main" val="1988092798"/>
                  </a:ext>
                </a:extLst>
              </a:tr>
              <a:tr h="330990">
                <a:tc gridSpan="2">
                  <a:txBody>
                    <a:bodyPr/>
                    <a:lstStyle/>
                    <a:p>
                      <a:pPr algn="ctr" fontAlgn="b"/>
                      <a:endParaRPr lang="en-AU" sz="1400" b="0" i="0" u="none" strike="noStrike" dirty="0">
                        <a:solidFill>
                          <a:schemeClr val="tx1"/>
                        </a:solidFill>
                        <a:effectLst/>
                        <a:latin typeface="Calibri" panose="020F0502020204030204" pitchFamily="34" charset="0"/>
                        <a:ea typeface="Arial Unicode MS" panose="020B0604020202020204" pitchFamily="34" charset="-128"/>
                        <a:cs typeface="Calibri" panose="020F0502020204030204" pitchFamily="34" charset="0"/>
                      </a:endParaRPr>
                    </a:p>
                  </a:txBody>
                  <a:tcPr marL="9525" marR="9525" marT="9525" marB="0" anchor="ctr"/>
                </a:tc>
                <a:tc hMerge="1">
                  <a:txBody>
                    <a:bodyPr/>
                    <a:lstStyle/>
                    <a:p>
                      <a:pPr algn="ctr" fontAlgn="b"/>
                      <a:endParaRPr lang="en-AU" sz="1800" b="0"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b"/>
                      <a:r>
                        <a:rPr lang="en-AU" sz="1400" b="0" i="0" u="none" strike="noStrike">
                          <a:solidFill>
                            <a:schemeClr val="tx1"/>
                          </a:solidFill>
                          <a:effectLst/>
                          <a:latin typeface="Calibri" panose="020F0502020204030204" pitchFamily="34" charset="0"/>
                        </a:rPr>
                        <a:t>23,542</a:t>
                      </a:r>
                    </a:p>
                  </a:txBody>
                  <a:tcPr marL="9525" marR="9525" marT="9525" marB="0" anchor="ctr"/>
                </a:tc>
                <a:tc>
                  <a:txBody>
                    <a:bodyPr/>
                    <a:lstStyle/>
                    <a:p>
                      <a:pPr algn="ctr" fontAlgn="b"/>
                      <a:r>
                        <a:rPr lang="en-AU" sz="1400" b="0" i="0" u="none" strike="noStrike">
                          <a:solidFill>
                            <a:schemeClr val="tx1"/>
                          </a:solidFill>
                          <a:effectLst/>
                          <a:latin typeface="Calibri" panose="020F0502020204030204" pitchFamily="34" charset="0"/>
                        </a:rPr>
                        <a:t>945</a:t>
                      </a:r>
                    </a:p>
                  </a:txBody>
                  <a:tcPr marL="9525" marR="9525" marT="9525" marB="0" anchor="ctr"/>
                </a:tc>
                <a:tc>
                  <a:txBody>
                    <a:bodyPr/>
                    <a:lstStyle/>
                    <a:p>
                      <a:pPr algn="ctr" fontAlgn="b"/>
                      <a:r>
                        <a:rPr lang="en-AU" sz="1400" b="0" i="0" u="none" strike="noStrike">
                          <a:solidFill>
                            <a:schemeClr val="tx1"/>
                          </a:solidFill>
                          <a:effectLst/>
                          <a:latin typeface="Calibri" panose="020F0502020204030204" pitchFamily="34" charset="0"/>
                        </a:rPr>
                        <a:t>13,577</a:t>
                      </a:r>
                    </a:p>
                  </a:txBody>
                  <a:tcPr marL="9525" marR="9525" marT="9525" marB="0" anchor="ctr"/>
                </a:tc>
                <a:tc>
                  <a:txBody>
                    <a:bodyPr/>
                    <a:lstStyle/>
                    <a:p>
                      <a:pPr algn="ctr" fontAlgn="b"/>
                      <a:r>
                        <a:rPr lang="en-AU" sz="1400" b="0" i="0" u="none" strike="noStrike">
                          <a:solidFill>
                            <a:schemeClr val="tx1"/>
                          </a:solidFill>
                          <a:effectLst/>
                          <a:latin typeface="Calibri" panose="020F0502020204030204" pitchFamily="34" charset="0"/>
                        </a:rPr>
                        <a:t>242</a:t>
                      </a:r>
                    </a:p>
                  </a:txBody>
                  <a:tcPr marL="9525" marR="9525" marT="9525" marB="0" anchor="ctr"/>
                </a:tc>
                <a:tc>
                  <a:txBody>
                    <a:bodyPr/>
                    <a:lstStyle/>
                    <a:p>
                      <a:pPr algn="ctr" fontAlgn="b"/>
                      <a:r>
                        <a:rPr lang="en-AU" sz="1400" b="0" i="0" u="none" strike="noStrike" dirty="0">
                          <a:solidFill>
                            <a:schemeClr val="tx1"/>
                          </a:solidFill>
                          <a:effectLst/>
                          <a:latin typeface="Calibri" panose="020F0502020204030204" pitchFamily="34" charset="0"/>
                        </a:rPr>
                        <a:t>22,923</a:t>
                      </a:r>
                    </a:p>
                  </a:txBody>
                  <a:tcPr marL="9525" marR="9525" marT="9525" marB="0" anchor="ctr"/>
                </a:tc>
                <a:tc>
                  <a:txBody>
                    <a:bodyPr/>
                    <a:lstStyle/>
                    <a:p>
                      <a:pPr algn="ctr"/>
                      <a:endParaRPr lang="en-US" sz="1400" dirty="0">
                        <a:solidFill>
                          <a:schemeClr val="tx1"/>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096366111"/>
                  </a:ext>
                </a:extLst>
              </a:tr>
            </a:tbl>
          </a:graphicData>
        </a:graphic>
      </p:graphicFrame>
      <p:sp>
        <p:nvSpPr>
          <p:cNvPr id="8" name="Rectangle 7">
            <a:extLst>
              <a:ext uri="{FF2B5EF4-FFF2-40B4-BE49-F238E27FC236}">
                <a16:creationId xmlns:a16="http://schemas.microsoft.com/office/drawing/2014/main" id="{77A388D0-4A99-9B42-8AE4-F93D515D5E97}"/>
              </a:ext>
            </a:extLst>
          </p:cNvPr>
          <p:cNvSpPr/>
          <p:nvPr/>
        </p:nvSpPr>
        <p:spPr>
          <a:xfrm>
            <a:off x="3113171" y="1695460"/>
            <a:ext cx="901605" cy="4576763"/>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5D66D757-B34A-254F-9049-4351970DC1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7221" y="1804889"/>
            <a:ext cx="3688567" cy="263194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21AC780F-72B3-234B-9B91-20DC0651691E}"/>
              </a:ext>
            </a:extLst>
          </p:cNvPr>
          <p:cNvSpPr txBox="1"/>
          <p:nvPr/>
        </p:nvSpPr>
        <p:spPr>
          <a:xfrm>
            <a:off x="9486501" y="2025114"/>
            <a:ext cx="1370006" cy="461665"/>
          </a:xfrm>
          <a:prstGeom prst="rect">
            <a:avLst/>
          </a:prstGeom>
          <a:noFill/>
        </p:spPr>
        <p:txBody>
          <a:bodyPr wrap="square" rtlCol="0">
            <a:spAutoFit/>
          </a:bodyPr>
          <a:lstStyle/>
          <a:p>
            <a:pPr algn="ctr"/>
            <a:r>
              <a:rPr lang="en-US" sz="1200" dirty="0"/>
              <a:t>No. of carrier delay by airline</a:t>
            </a:r>
          </a:p>
        </p:txBody>
      </p:sp>
      <p:pic>
        <p:nvPicPr>
          <p:cNvPr id="16" name="Picture 4">
            <a:extLst>
              <a:ext uri="{FF2B5EF4-FFF2-40B4-BE49-F238E27FC236}">
                <a16:creationId xmlns:a16="http://schemas.microsoft.com/office/drawing/2014/main" id="{A52049B0-940C-E94B-9800-32D665DF79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7221" y="4297417"/>
            <a:ext cx="3588554" cy="2560583"/>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6260672D-070A-7147-9FEF-5D3DCA206DAD}"/>
              </a:ext>
            </a:extLst>
          </p:cNvPr>
          <p:cNvSpPr txBox="1"/>
          <p:nvPr/>
        </p:nvSpPr>
        <p:spPr>
          <a:xfrm>
            <a:off x="9550408" y="4517642"/>
            <a:ext cx="1237438" cy="461665"/>
          </a:xfrm>
          <a:prstGeom prst="rect">
            <a:avLst/>
          </a:prstGeom>
          <a:noFill/>
        </p:spPr>
        <p:txBody>
          <a:bodyPr wrap="square" rtlCol="0">
            <a:spAutoFit/>
          </a:bodyPr>
          <a:lstStyle/>
          <a:p>
            <a:pPr algn="ctr"/>
            <a:r>
              <a:rPr lang="en-US" sz="1200" dirty="0"/>
              <a:t>No. of NAS delay by airline</a:t>
            </a:r>
          </a:p>
        </p:txBody>
      </p:sp>
    </p:spTree>
    <p:extLst>
      <p:ext uri="{BB962C8B-B14F-4D97-AF65-F5344CB8AC3E}">
        <p14:creationId xmlns:p14="http://schemas.microsoft.com/office/powerpoint/2010/main" val="262425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{7F91D155-9746-3A4F-A475-C66A582347E0}tf10001119</Template>
  <TotalTime>3293</TotalTime>
  <Words>1861</Words>
  <Application>Microsoft Macintosh PowerPoint</Application>
  <PresentationFormat>Widescreen</PresentationFormat>
  <Paragraphs>412</Paragraphs>
  <Slides>22</Slides>
  <Notes>4</Notes>
  <HiddenSlides>8</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 Unicode MS</vt:lpstr>
      <vt:lpstr>Arial</vt:lpstr>
      <vt:lpstr>Calibri</vt:lpstr>
      <vt:lpstr>Calibri Light</vt:lpstr>
      <vt:lpstr>Times New Roman</vt:lpstr>
      <vt:lpstr>Office Theme</vt:lpstr>
      <vt:lpstr>Predicting Flight Delays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CALVIN CC</dc:creator>
  <cp:lastModifiedBy>CALVIN CC</cp:lastModifiedBy>
  <cp:revision>158</cp:revision>
  <dcterms:created xsi:type="dcterms:W3CDTF">2018-09-13T14:48:25Z</dcterms:created>
  <dcterms:modified xsi:type="dcterms:W3CDTF">2018-10-20T00:12:10Z</dcterms:modified>
</cp:coreProperties>
</file>